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8" r:id="rId3"/>
    <p:sldId id="261" r:id="rId4"/>
    <p:sldId id="262" r:id="rId5"/>
    <p:sldId id="257" r:id="rId6"/>
    <p:sldId id="265" r:id="rId7"/>
    <p:sldId id="259" r:id="rId8"/>
    <p:sldId id="260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6/1/2021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247018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C5BB2-C09C-49B0-BAFA-DE1801CD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47C21-944D-47FE-9519-A25518837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E36D-6B7B-4D5E-831E-34A4286D6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AD668-6E19-425C-88F7-AF422066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5C53-CF7C-4936-9E35-1BEBD683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688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6C78-A717-4E1F-A742-FD5AECA0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1270D-CCAE-4437-A0C0-052D111DF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4572000"/>
            <a:ext cx="91440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F006A-7EEE-4DB0-8F92-D34C0D46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3F2ED-2B0E-44A9-8603-286CA063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D801C-6B4E-40B6-9D6E-558192264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158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446AA-9418-4C3E-901B-8E280612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7482-2CA6-4707-976E-6FD4B57BF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7904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09652-DD12-479C-B639-9452CBA8C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6792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EC7A6-AFB1-4989-A0B4-B422D5B2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2117C-B497-4647-A66B-1887750F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8C7AF-5092-416B-B61C-F41D3C573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04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0CDE0-3FEB-42A0-8BCC-7DADE7D4A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5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78B8B-E9A3-44BE-85A6-3E316659A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17904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F1BCA-A435-4779-A6FE-15207141F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792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B1923-9749-49E3-88FA-75C326E67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6792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A70F0-5AFA-4C5A-812B-220C6A38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6AF721-83FE-4B57-B910-C395D23F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6A5893-52F1-44A1-AE8E-CF094DB4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D22302-83E3-4E22-93DF-1E5D463B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70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D85A6-A4E6-4160-BE43-8146A98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A24A80-0792-4B3B-BB5A-8B2BD910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6116E-7A6D-485F-9FA2-25F94D4F4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09ADCC-C5F2-4D90-B153-93DF5585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62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862271-51F6-4122-9709-D279042F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CFE08-03FE-487B-8963-9FAD3049C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35A50-18AE-4CB1-BB10-1CBDD8A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55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F683-796D-458C-9B32-A385D604D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1F0BD-641B-4148-BCB3-2704218C8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0952" y="1517904"/>
            <a:ext cx="5330952" cy="45811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8C843-B846-4456-9720-71B7D4FF4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A3A03-31BD-4E7E-879A-A1C71849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39078-7D38-4851-A363-B6BC179A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FF25E-A25D-47AA-94EB-580A74F01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83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3B4-9B31-4F73-9767-163636522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CFC30-8163-47A0-A97F-3F2C3A3BE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49240" y="764032"/>
            <a:ext cx="6089904" cy="533095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B390-0C23-466E-987C-26420A5F0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9CA7C-B9D0-4A72-8061-1E02AA1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EFC84-C9FE-4BFA-9B4E-4516A1362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1A469-3EFC-4F94-8482-378582E1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78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F9454-6F74-46A8-B299-4AF451BFB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55CA9-A0BD-4609-9307-BAF987B26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4293-851E-4FA2-BFF2-B646A423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907F5-F26D-4A91-8D70-AB54F8B4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ACBD8-D942-449E-A2B8-358CD136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31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50897-0C2E-420B-9A38-A8D5C1D727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50317" y="1517904"/>
            <a:ext cx="2220731" cy="45467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B2173-32A5-4677-A08F-DAB8FD43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17904" y="1517904"/>
            <a:ext cx="6562553" cy="4546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B124D-B801-4A6A-9DAF-EBC1B98F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6/1/2021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F8DF-2544-45A5-B62B-BB7948F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232D-131E-4BE6-8E2E-BAF5A308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97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6/1/2021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61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A8DDC302-DBEC-4742-B54B-5E9AAFE96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430001" cy="6858000"/>
          </a:xfrm>
          <a:custGeom>
            <a:avLst/>
            <a:gdLst>
              <a:gd name="connsiteX0" fmla="*/ 0 w 11430001"/>
              <a:gd name="connsiteY0" fmla="*/ 0 h 6858000"/>
              <a:gd name="connsiteX1" fmla="*/ 5330522 w 11430001"/>
              <a:gd name="connsiteY1" fmla="*/ 0 h 6858000"/>
              <a:gd name="connsiteX2" fmla="*/ 5334002 w 11430001"/>
              <a:gd name="connsiteY2" fmla="*/ 0 h 6858000"/>
              <a:gd name="connsiteX3" fmla="*/ 5334002 w 11430001"/>
              <a:gd name="connsiteY3" fmla="*/ 762270 h 6858000"/>
              <a:gd name="connsiteX4" fmla="*/ 11430001 w 11430001"/>
              <a:gd name="connsiteY4" fmla="*/ 762270 h 6858000"/>
              <a:gd name="connsiteX5" fmla="*/ 11430001 w 11430001"/>
              <a:gd name="connsiteY5" fmla="*/ 6094807 h 6858000"/>
              <a:gd name="connsiteX6" fmla="*/ 5330522 w 11430001"/>
              <a:gd name="connsiteY6" fmla="*/ 6094807 h 6858000"/>
              <a:gd name="connsiteX7" fmla="*/ 5330522 w 11430001"/>
              <a:gd name="connsiteY7" fmla="*/ 6858000 h 6858000"/>
              <a:gd name="connsiteX8" fmla="*/ 0 w 11430001"/>
              <a:gd name="connsiteY8" fmla="*/ 6858000 h 6858000"/>
              <a:gd name="connsiteX9" fmla="*/ 0 w 11430001"/>
              <a:gd name="connsiteY9" fmla="*/ 609480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30001" h="6858000">
                <a:moveTo>
                  <a:pt x="0" y="0"/>
                </a:moveTo>
                <a:lnTo>
                  <a:pt x="5330522" y="0"/>
                </a:lnTo>
                <a:lnTo>
                  <a:pt x="5334002" y="0"/>
                </a:lnTo>
                <a:lnTo>
                  <a:pt x="5334002" y="762270"/>
                </a:lnTo>
                <a:lnTo>
                  <a:pt x="11430001" y="762270"/>
                </a:lnTo>
                <a:lnTo>
                  <a:pt x="11430001" y="6094807"/>
                </a:lnTo>
                <a:lnTo>
                  <a:pt x="5330522" y="6094807"/>
                </a:lnTo>
                <a:lnTo>
                  <a:pt x="5330522" y="6858000"/>
                </a:lnTo>
                <a:lnTo>
                  <a:pt x="0" y="6858000"/>
                </a:lnTo>
                <a:lnTo>
                  <a:pt x="0" y="6094807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9E046-D322-4EB8-8F3D-4241044D75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2616" y="1517904"/>
            <a:ext cx="4579288" cy="2796945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Myers-Briggs Type Indicator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FF7E76-E8AC-42F2-A5B4-4D0BC9EE0D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51" r="-2" b="-2"/>
          <a:stretch/>
        </p:blipFill>
        <p:spPr>
          <a:xfrm>
            <a:off x="20" y="758953"/>
            <a:ext cx="5327883" cy="533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08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A9AB5-2096-4546-8CF7-A22A9EE23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Myers-Briggs Type Indicator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B16E8-778D-4CEC-B71A-74E02A744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/>
              <a:t>The Myers-Briggs Type Indicator (MBTI) is a popular personality test that is meant to indicate how some people may view themselves or the world as well as how they make their decisions</a:t>
            </a:r>
          </a:p>
          <a:p>
            <a:r>
              <a:rPr lang="en-GB" sz="2000" dirty="0"/>
              <a:t>The MBTI is designed to designate 4 categories:</a:t>
            </a:r>
          </a:p>
          <a:p>
            <a:r>
              <a:rPr lang="en-GB" sz="2000" dirty="0"/>
              <a:t>Introversion or Extraversion</a:t>
            </a:r>
          </a:p>
          <a:p>
            <a:r>
              <a:rPr lang="en-GB" sz="2000" dirty="0"/>
              <a:t>Sensing or </a:t>
            </a:r>
            <a:r>
              <a:rPr lang="en-GB" sz="2000" dirty="0" err="1"/>
              <a:t>Intution</a:t>
            </a:r>
            <a:endParaRPr lang="en-GB" sz="2000" dirty="0"/>
          </a:p>
          <a:p>
            <a:r>
              <a:rPr lang="en-GB" sz="2000" dirty="0"/>
              <a:t>Thinking or Feeling</a:t>
            </a:r>
          </a:p>
          <a:p>
            <a:r>
              <a:rPr lang="en-GB" sz="2000" dirty="0"/>
              <a:t>Sensing or Judgement</a:t>
            </a:r>
          </a:p>
        </p:txBody>
      </p:sp>
    </p:spTree>
    <p:extLst>
      <p:ext uri="{BB962C8B-B14F-4D97-AF65-F5344CB8AC3E}">
        <p14:creationId xmlns:p14="http://schemas.microsoft.com/office/powerpoint/2010/main" val="3843787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1F07B-FA37-4865-8AAF-8F884E482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Its Creation and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4229D-F2C8-44A9-A7EE-B20F1B8F0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Created in 1944 by Katharine Cook Briggs and her daughter Isabel Briggs Myers.</a:t>
            </a:r>
          </a:p>
          <a:p>
            <a:r>
              <a:rPr lang="en-GB" dirty="0"/>
              <a:t>The theory behind as stated before were to put the personality into four categories</a:t>
            </a:r>
          </a:p>
          <a:p>
            <a:r>
              <a:rPr lang="en-GB" dirty="0"/>
              <a:t>The way it puts them together is with 16 different 4 letter categories</a:t>
            </a:r>
          </a:p>
        </p:txBody>
      </p:sp>
    </p:spTree>
    <p:extLst>
      <p:ext uri="{BB962C8B-B14F-4D97-AF65-F5344CB8AC3E}">
        <p14:creationId xmlns:p14="http://schemas.microsoft.com/office/powerpoint/2010/main" val="3524588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EFB64-C20F-48C2-9701-EBE8ED825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Categories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6B2D-9AED-4C5C-8538-CCA4C5931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2432305"/>
            <a:ext cx="9144000" cy="312724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ISTJ – Quiet, Serious, Practical and Realistic</a:t>
            </a:r>
          </a:p>
          <a:p>
            <a:r>
              <a:rPr lang="en-GB" dirty="0"/>
              <a:t>ISFJ – Quiet, Friendly, Responsible and Conscientious</a:t>
            </a:r>
          </a:p>
          <a:p>
            <a:r>
              <a:rPr lang="en-GB" dirty="0"/>
              <a:t>INFJ – Seeks understanding with ideas, Conscientious and organised.</a:t>
            </a:r>
          </a:p>
          <a:p>
            <a:r>
              <a:rPr lang="en-GB" dirty="0"/>
              <a:t>INTJ – Independent, Motivated and Organised</a:t>
            </a:r>
          </a:p>
          <a:p>
            <a:r>
              <a:rPr lang="en-GB" dirty="0"/>
              <a:t>ISFP – Quiet, Sensitive and Kind</a:t>
            </a:r>
          </a:p>
          <a:p>
            <a:r>
              <a:rPr lang="en-GB" dirty="0"/>
              <a:t>ESTJ – Practical, Realistic, Decisive and Organised</a:t>
            </a:r>
          </a:p>
          <a:p>
            <a:r>
              <a:rPr lang="en-GB" dirty="0"/>
              <a:t>ENTJ – Decisive, Assumes leadership, Forceful and Well read</a:t>
            </a:r>
          </a:p>
        </p:txBody>
      </p:sp>
    </p:spTree>
    <p:extLst>
      <p:ext uri="{BB962C8B-B14F-4D97-AF65-F5344CB8AC3E}">
        <p14:creationId xmlns:p14="http://schemas.microsoft.com/office/powerpoint/2010/main" val="196502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90F0D-20C6-4DAF-9424-4F4EE4006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7B802-BED8-4D40-BC93-344EC3DE1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3300" y="2153264"/>
            <a:ext cx="9144000" cy="312724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test I took was on the website 16personalities.com</a:t>
            </a:r>
          </a:p>
          <a:p>
            <a:r>
              <a:rPr lang="en-GB" dirty="0"/>
              <a:t>There were a total of 60 questions all of which correlated with the four categories listed</a:t>
            </a:r>
          </a:p>
          <a:p>
            <a:r>
              <a:rPr lang="en-GB" dirty="0"/>
              <a:t>I took the test myself and I had my brother also the the test with varying results.</a:t>
            </a:r>
          </a:p>
          <a:p>
            <a:r>
              <a:rPr lang="en-GB" dirty="0"/>
              <a:t>It was structured as multiple choice going from Strongly agree to Strongly Disagree</a:t>
            </a:r>
          </a:p>
        </p:txBody>
      </p:sp>
    </p:spTree>
    <p:extLst>
      <p:ext uri="{BB962C8B-B14F-4D97-AF65-F5344CB8AC3E}">
        <p14:creationId xmlns:p14="http://schemas.microsoft.com/office/powerpoint/2010/main" val="222112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9688D-1D40-49AB-904C-0E98CBAB0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Test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25AC45-145F-4F1B-98A6-44CE90EA65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0" t="20952" r="25000" b="22133"/>
          <a:stretch/>
        </p:blipFill>
        <p:spPr>
          <a:xfrm>
            <a:off x="1517903" y="2258008"/>
            <a:ext cx="6300015" cy="403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21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11FEF-734E-4ECF-8B6B-00BE348C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Result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5B64BC-8FAA-4301-86B3-22D008DD42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13" t="10476" r="15586" b="3810"/>
          <a:stretch/>
        </p:blipFill>
        <p:spPr>
          <a:xfrm>
            <a:off x="4693298" y="1103011"/>
            <a:ext cx="6512767" cy="465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60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295FB-7BD4-4CA3-BAD8-8C38CAF65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417990" cy="1344168"/>
          </a:xfrm>
        </p:spPr>
        <p:txBody>
          <a:bodyPr/>
          <a:lstStyle/>
          <a:p>
            <a:r>
              <a:rPr lang="en-GB" dirty="0"/>
              <a:t>My Brother’s Result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88CF2D-E911-401D-B4F1-278C62E8ED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97" t="7075" r="14975" b="3810"/>
          <a:stretch/>
        </p:blipFill>
        <p:spPr>
          <a:xfrm>
            <a:off x="4935894" y="1032792"/>
            <a:ext cx="6428792" cy="494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590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074EB-57BB-4EBD-8FF6-3971D49FB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Connection To Big Five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F7F39-CE0E-4E48-8ADE-25FBA92B16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Possibly one of the most glaring flaws of the MBTI is that while it was clearly inspired by the five personalities (</a:t>
            </a:r>
            <a:r>
              <a:rPr lang="en-GB" dirty="0" err="1"/>
              <a:t>Extaversion</a:t>
            </a:r>
            <a:r>
              <a:rPr lang="en-GB" dirty="0"/>
              <a:t>, Openness, Agreeableness Conscientiousness and Neuroticism) it only has connections to four of the of the five.</a:t>
            </a:r>
          </a:p>
          <a:p>
            <a:r>
              <a:rPr lang="en-GB" dirty="0"/>
              <a:t>The one it doesn’t have a connection to is Neuroticism as the test doesn’t factor in emotional stability which is usually the main indicator for certain personality disorders. </a:t>
            </a:r>
          </a:p>
        </p:txBody>
      </p:sp>
    </p:spTree>
    <p:extLst>
      <p:ext uri="{BB962C8B-B14F-4D97-AF65-F5344CB8AC3E}">
        <p14:creationId xmlns:p14="http://schemas.microsoft.com/office/powerpoint/2010/main" val="1777517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E3C67-B8F4-4F5F-8389-84F8FA2A3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BCBA7-E274-4CD5-B03E-3C0CD7F56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It’s vague</a:t>
            </a:r>
          </a:p>
          <a:p>
            <a:r>
              <a:rPr lang="en-GB" dirty="0"/>
              <a:t>Everything is relatable</a:t>
            </a:r>
          </a:p>
          <a:p>
            <a:r>
              <a:rPr lang="en-GB" dirty="0"/>
              <a:t>Should never be used professionally</a:t>
            </a:r>
          </a:p>
          <a:p>
            <a:r>
              <a:rPr lang="en-GB" dirty="0"/>
              <a:t>It’s easy to fake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2583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2A491-6F2B-4572-8859-A0B389BDC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BA781-47DC-44F6-9028-1BA4F6EC1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2432305"/>
            <a:ext cx="9144000" cy="3127248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000000"/>
                </a:solidFill>
                <a:latin typeface="Open Sans" panose="020B0606030504020204" pitchFamily="34" charset="0"/>
              </a:rPr>
              <a:t>16Personalities. 2021. </a:t>
            </a:r>
            <a:r>
              <a:rPr lang="en-GB" i="1" dirty="0">
                <a:solidFill>
                  <a:srgbClr val="000000"/>
                </a:solidFill>
                <a:latin typeface="Open Sans" panose="020B0606030504020204" pitchFamily="34" charset="0"/>
              </a:rPr>
              <a:t>Free personality test | 16Personalities</a:t>
            </a:r>
            <a:r>
              <a:rPr lang="en-GB" dirty="0">
                <a:solidFill>
                  <a:srgbClr val="000000"/>
                </a:solidFill>
                <a:latin typeface="Open Sans" panose="020B0606030504020204" pitchFamily="34" charset="0"/>
              </a:rPr>
              <a:t>. [online] Available at: &lt;https://www.16personalities.com/free-personality-test&gt; [Accessed 1 June 2021].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4020202020204" pitchFamily="34" charset="0"/>
              </a:rPr>
              <a:t>Grant, A., 2013. </a:t>
            </a:r>
            <a:r>
              <a:rPr lang="en-GB" b="0" i="1" dirty="0">
                <a:solidFill>
                  <a:srgbClr val="000000"/>
                </a:solidFill>
                <a:effectLst/>
                <a:latin typeface="Open Sans" panose="020B0604020202020204" pitchFamily="34" charset="0"/>
              </a:rPr>
              <a:t>Goodbye to MBTI, the Fad That Won’t Die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4020202020204" pitchFamily="34" charset="0"/>
              </a:rPr>
              <a:t>. [online] Psychology Today. Available at: &lt;https://www.psychologytoday.com/us/blog/give-and-take/201309/goodbye-mbti-the-fad-won-t-die&gt;. 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McCrae, R. and Costa, P., 1989. Reinterpreting the Myers-Briggs Type Indicator From the Perspective of the Five-Factor Model of Personality. </a:t>
            </a:r>
            <a:r>
              <a:rPr lang="en-GB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Journal of Personality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57(1), pp.17-40.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Myersbriggs.org. n.d. </a:t>
            </a:r>
            <a:r>
              <a:rPr lang="en-GB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 Myers &amp; Briggs Foundation - The 16 MBTI® Types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&lt;https://www.myersbriggs.org/my-mbti-personality-type/mbti-basics/the-16-mbti-types.htm&gt;.</a:t>
            </a:r>
            <a:endParaRPr lang="en-GB" b="0" i="0" dirty="0">
              <a:solidFill>
                <a:srgbClr val="000000"/>
              </a:solidFill>
              <a:effectLst/>
              <a:latin typeface="Open Sans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434216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AnalogousFromDarkSeedLeftStep">
      <a:dk1>
        <a:srgbClr val="000000"/>
      </a:dk1>
      <a:lt1>
        <a:srgbClr val="FFFFFF"/>
      </a:lt1>
      <a:dk2>
        <a:srgbClr val="413024"/>
      </a:dk2>
      <a:lt2>
        <a:srgbClr val="E8E2E8"/>
      </a:lt2>
      <a:accent1>
        <a:srgbClr val="32B93C"/>
      </a:accent1>
      <a:accent2>
        <a:srgbClr val="56B425"/>
      </a:accent2>
      <a:accent3>
        <a:srgbClr val="8FAD2F"/>
      </a:accent3>
      <a:accent4>
        <a:srgbClr val="B89E26"/>
      </a:accent4>
      <a:accent5>
        <a:srgbClr val="D67A3A"/>
      </a:accent5>
      <a:accent6>
        <a:srgbClr val="C4282A"/>
      </a:accent6>
      <a:hlink>
        <a:srgbClr val="A67737"/>
      </a:hlink>
      <a:folHlink>
        <a:srgbClr val="7F7F7F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489</Words>
  <Application>Microsoft Office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Aharoni</vt:lpstr>
      <vt:lpstr>Arial</vt:lpstr>
      <vt:lpstr>Avenir Next LT Pro</vt:lpstr>
      <vt:lpstr>Open Sans</vt:lpstr>
      <vt:lpstr>PrismaticVTI</vt:lpstr>
      <vt:lpstr>Myers-Briggs Type Indicator</vt:lpstr>
      <vt:lpstr>What is the Myers-Briggs Type Indicator</vt:lpstr>
      <vt:lpstr>Its Creation and Theory</vt:lpstr>
      <vt:lpstr>The Categories</vt:lpstr>
      <vt:lpstr>The Test</vt:lpstr>
      <vt:lpstr>The Test</vt:lpstr>
      <vt:lpstr>My Result</vt:lpstr>
      <vt:lpstr>My Brother’s Result</vt:lpstr>
      <vt:lpstr>Connection To Big Five</vt:lpstr>
      <vt:lpstr>Flaws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Myers-Briggs Type Indicator</dc:title>
  <dc:creator>conner cousins</dc:creator>
  <cp:lastModifiedBy>conner cousins</cp:lastModifiedBy>
  <cp:revision>11</cp:revision>
  <dcterms:created xsi:type="dcterms:W3CDTF">2021-06-01T10:26:57Z</dcterms:created>
  <dcterms:modified xsi:type="dcterms:W3CDTF">2021-06-01T13:21:33Z</dcterms:modified>
</cp:coreProperties>
</file>