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6" r:id="rId6"/>
    <p:sldId id="267" r:id="rId7"/>
    <p:sldId id="268" r:id="rId8"/>
    <p:sldId id="269" r:id="rId9"/>
    <p:sldId id="260" r:id="rId10"/>
    <p:sldId id="261" r:id="rId11"/>
    <p:sldId id="262" r:id="rId12"/>
    <p:sldId id="263" r:id="rId13"/>
    <p:sldId id="264" r:id="rId14"/>
    <p:sldId id="265" r:id="rId15"/>
    <p:sldId id="270" r:id="rId16"/>
    <p:sldId id="271" r:id="rId17"/>
    <p:sldId id="272" r:id="rId18"/>
    <p:sldId id="273" r:id="rId19"/>
    <p:sldId id="274" r:id="rId20"/>
    <p:sldId id="275"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F1D87F-08F2-3333-1CC3-8EEF2F303933}" v="7554" dt="2024-03-15T01:07:32.4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68713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07214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6366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1939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72899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7242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6922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74832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4903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69288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30347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60474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13455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5153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68669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48187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76191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3/14/2024</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3736473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Is Manual Therapy Effective </a:t>
            </a:r>
          </a:p>
        </p:txBody>
      </p:sp>
      <p:sp>
        <p:nvSpPr>
          <p:cNvPr id="3" name="Subtitle 2"/>
          <p:cNvSpPr>
            <a:spLocks noGrp="1"/>
          </p:cNvSpPr>
          <p:nvPr>
            <p:ph type="subTitle" idx="1"/>
          </p:nvPr>
        </p:nvSpPr>
        <p:spPr>
          <a:xfrm>
            <a:off x="9232348" y="6064733"/>
            <a:ext cx="2274957" cy="452023"/>
          </a:xfrm>
        </p:spPr>
        <p:txBody>
          <a:bodyPr vert="horz" lIns="91440" tIns="45720" rIns="91440" bIns="45720" rtlCol="0" anchor="t">
            <a:normAutofit/>
          </a:bodyPr>
          <a:lstStyle/>
          <a:p>
            <a:r>
              <a:rPr lang="en-GB" dirty="0"/>
              <a:t>Lewys Boswell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DB64B-EAA4-AD1A-E8D3-FC0B19771211}"/>
              </a:ext>
            </a:extLst>
          </p:cNvPr>
          <p:cNvSpPr>
            <a:spLocks noGrp="1"/>
          </p:cNvSpPr>
          <p:nvPr>
            <p:ph type="title"/>
          </p:nvPr>
        </p:nvSpPr>
        <p:spPr/>
        <p:txBody>
          <a:bodyPr/>
          <a:lstStyle/>
          <a:p>
            <a:r>
              <a:rPr lang="en-GB" dirty="0"/>
              <a:t>What Is Manual Therapy </a:t>
            </a:r>
          </a:p>
        </p:txBody>
      </p:sp>
      <p:sp>
        <p:nvSpPr>
          <p:cNvPr id="3" name="Content Placeholder 2">
            <a:extLst>
              <a:ext uri="{FF2B5EF4-FFF2-40B4-BE49-F238E27FC236}">
                <a16:creationId xmlns:a16="http://schemas.microsoft.com/office/drawing/2014/main" id="{217C4261-BC50-00BD-20BC-E97F1DF95EF4}"/>
              </a:ext>
            </a:extLst>
          </p:cNvPr>
          <p:cNvSpPr>
            <a:spLocks noGrp="1"/>
          </p:cNvSpPr>
          <p:nvPr>
            <p:ph idx="1"/>
          </p:nvPr>
        </p:nvSpPr>
        <p:spPr/>
        <p:txBody>
          <a:bodyPr>
            <a:normAutofit/>
          </a:bodyPr>
          <a:lstStyle/>
          <a:p>
            <a:r>
              <a:rPr lang="en-GB" sz="2000" dirty="0">
                <a:latin typeface="Corbel"/>
                <a:ea typeface="+mn-lt"/>
                <a:cs typeface="+mn-lt"/>
              </a:rPr>
              <a:t>Manual therapy is the skilled application of passive movement to a joint either within ('mobilisation') or beyond its active range of movement ('manipulation')</a:t>
            </a:r>
          </a:p>
          <a:p>
            <a:pPr lvl="1">
              <a:buClr>
                <a:srgbClr val="1287C3"/>
              </a:buClr>
            </a:pPr>
            <a:r>
              <a:rPr lang="en-GB" sz="2000" dirty="0">
                <a:latin typeface="Corbel"/>
              </a:rPr>
              <a:t>This presentation will be specifically focusing on Maitland's Mobilization theory and how mobilizations can a positive or negative effect on someone. This will include Range of motion , Reduced Pain,</a:t>
            </a:r>
            <a:r>
              <a:rPr lang="en-GB" dirty="0">
                <a:latin typeface="Corbel"/>
              </a:rPr>
              <a:t> </a:t>
            </a:r>
            <a:r>
              <a:rPr lang="en-GB" dirty="0">
                <a:latin typeface="Corbel"/>
                <a:cs typeface="Arial"/>
              </a:rPr>
              <a:t>mechanical, neurophysiological, sympathetic, psychological and nutritional effects. Then concluding to see if Maitland's mobilisations is effective or not </a:t>
            </a:r>
          </a:p>
          <a:p>
            <a:pPr lvl="1">
              <a:buClr>
                <a:srgbClr val="1287C3"/>
              </a:buClr>
            </a:pPr>
            <a:endParaRPr lang="en-GB"/>
          </a:p>
          <a:p>
            <a:pPr>
              <a:buClr>
                <a:srgbClr val="1287C3"/>
              </a:buClr>
            </a:pPr>
            <a:endParaRPr lang="en-GB" sz="2000" dirty="0">
              <a:latin typeface="Corbel"/>
            </a:endParaRPr>
          </a:p>
        </p:txBody>
      </p:sp>
    </p:spTree>
    <p:extLst>
      <p:ext uri="{BB962C8B-B14F-4D97-AF65-F5344CB8AC3E}">
        <p14:creationId xmlns:p14="http://schemas.microsoft.com/office/powerpoint/2010/main" val="2871512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D968F-0B86-C171-039D-B47246714834}"/>
              </a:ext>
            </a:extLst>
          </p:cNvPr>
          <p:cNvSpPr>
            <a:spLocks noGrp="1"/>
          </p:cNvSpPr>
          <p:nvPr>
            <p:ph type="title"/>
          </p:nvPr>
        </p:nvSpPr>
        <p:spPr>
          <a:xfrm>
            <a:off x="1484311" y="685800"/>
            <a:ext cx="10018713" cy="1185333"/>
          </a:xfrm>
        </p:spPr>
        <p:txBody>
          <a:bodyPr>
            <a:normAutofit/>
          </a:bodyPr>
          <a:lstStyle/>
          <a:p>
            <a:r>
              <a:rPr lang="en-GB" dirty="0"/>
              <a:t>Types of Mobilisations </a:t>
            </a:r>
          </a:p>
        </p:txBody>
      </p:sp>
      <p:sp>
        <p:nvSpPr>
          <p:cNvPr id="3" name="Content Placeholder 2">
            <a:extLst>
              <a:ext uri="{FF2B5EF4-FFF2-40B4-BE49-F238E27FC236}">
                <a16:creationId xmlns:a16="http://schemas.microsoft.com/office/drawing/2014/main" id="{ADC2A0F8-D87A-EE42-BDE0-52C326DFB3EC}"/>
              </a:ext>
            </a:extLst>
          </p:cNvPr>
          <p:cNvSpPr>
            <a:spLocks noGrp="1"/>
          </p:cNvSpPr>
          <p:nvPr>
            <p:ph idx="1"/>
          </p:nvPr>
        </p:nvSpPr>
        <p:spPr>
          <a:xfrm>
            <a:off x="1484311" y="1998133"/>
            <a:ext cx="6855356" cy="3793067"/>
          </a:xfrm>
        </p:spPr>
        <p:txBody>
          <a:bodyPr>
            <a:normAutofit/>
          </a:bodyPr>
          <a:lstStyle/>
          <a:p>
            <a:pPr>
              <a:lnSpc>
                <a:spcPct val="90000"/>
              </a:lnSpc>
            </a:pPr>
            <a:r>
              <a:rPr lang="en-GB" sz="2200"/>
              <a:t>Accessory</a:t>
            </a:r>
            <a:endParaRPr lang="en-US" sz="2200"/>
          </a:p>
          <a:p>
            <a:pPr>
              <a:lnSpc>
                <a:spcPct val="90000"/>
              </a:lnSpc>
              <a:buClr>
                <a:srgbClr val="1287C3"/>
              </a:buClr>
            </a:pPr>
            <a:r>
              <a:rPr lang="en-GB" sz="2200"/>
              <a:t>Glide, Roll and slide are all accessory movements</a:t>
            </a:r>
          </a:p>
          <a:p>
            <a:pPr>
              <a:lnSpc>
                <a:spcPct val="90000"/>
              </a:lnSpc>
              <a:buClr>
                <a:srgbClr val="1287C3"/>
              </a:buClr>
            </a:pPr>
            <a:r>
              <a:rPr lang="en-GB" sz="2200"/>
              <a:t>Also, there is movements such as Anterior-Posterior (AP), Posterior-Anterior ,Caudad which is towards feet and Cephalad which is towards head </a:t>
            </a:r>
          </a:p>
          <a:p>
            <a:pPr>
              <a:lnSpc>
                <a:spcPct val="90000"/>
              </a:lnSpc>
              <a:buClr>
                <a:srgbClr val="1287C3"/>
              </a:buClr>
            </a:pPr>
            <a:r>
              <a:rPr lang="en-GB" sz="2200"/>
              <a:t>These movements unlike physiological mobs cannot be done actively and a therapist is needed </a:t>
            </a:r>
          </a:p>
          <a:p>
            <a:pPr>
              <a:lnSpc>
                <a:spcPct val="90000"/>
              </a:lnSpc>
              <a:buClr>
                <a:srgbClr val="1287C3"/>
              </a:buClr>
            </a:pPr>
            <a:r>
              <a:rPr lang="en-GB" sz="2200" dirty="0"/>
              <a:t>Accessory mobilisations can be applied through four grades. These grades are applied depending on the state of the joint you are applying the mobilisation to</a:t>
            </a:r>
          </a:p>
          <a:p>
            <a:pPr>
              <a:lnSpc>
                <a:spcPct val="90000"/>
              </a:lnSpc>
              <a:buClr>
                <a:srgbClr val="1287C3"/>
              </a:buClr>
            </a:pPr>
            <a:endParaRPr lang="en-GB" sz="2200"/>
          </a:p>
        </p:txBody>
      </p:sp>
      <p:pic>
        <p:nvPicPr>
          <p:cNvPr id="4" name="Picture 3" descr="JOINT MOBILIZATION OF THE WRIST AND THE HAND. PART 1 - PHCN Online">
            <a:extLst>
              <a:ext uri="{FF2B5EF4-FFF2-40B4-BE49-F238E27FC236}">
                <a16:creationId xmlns:a16="http://schemas.microsoft.com/office/drawing/2014/main" id="{AA47A694-E18C-ADCD-9382-84AADA1233D6}"/>
              </a:ext>
            </a:extLst>
          </p:cNvPr>
          <p:cNvPicPr>
            <a:picLocks noChangeAspect="1"/>
          </p:cNvPicPr>
          <p:nvPr/>
        </p:nvPicPr>
        <p:blipFill>
          <a:blip r:embed="rId3"/>
          <a:stretch>
            <a:fillRect/>
          </a:stretch>
        </p:blipFill>
        <p:spPr>
          <a:xfrm>
            <a:off x="8785907" y="2144231"/>
            <a:ext cx="2717116" cy="34993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7486892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29A29-4D7B-321A-3593-0FB65D0919BE}"/>
              </a:ext>
            </a:extLst>
          </p:cNvPr>
          <p:cNvSpPr>
            <a:spLocks noGrp="1"/>
          </p:cNvSpPr>
          <p:nvPr>
            <p:ph type="title"/>
          </p:nvPr>
        </p:nvSpPr>
        <p:spPr>
          <a:xfrm>
            <a:off x="1484311" y="685800"/>
            <a:ext cx="10018713" cy="1185333"/>
          </a:xfrm>
        </p:spPr>
        <p:txBody>
          <a:bodyPr>
            <a:normAutofit/>
          </a:bodyPr>
          <a:lstStyle/>
          <a:p>
            <a:r>
              <a:rPr lang="en-GB" dirty="0"/>
              <a:t>Types of Mobilisations </a:t>
            </a:r>
          </a:p>
        </p:txBody>
      </p:sp>
      <p:sp>
        <p:nvSpPr>
          <p:cNvPr id="3" name="Content Placeholder 2">
            <a:extLst>
              <a:ext uri="{FF2B5EF4-FFF2-40B4-BE49-F238E27FC236}">
                <a16:creationId xmlns:a16="http://schemas.microsoft.com/office/drawing/2014/main" id="{C05C4D5E-C078-BCA7-A9CE-9628FDC0C208}"/>
              </a:ext>
            </a:extLst>
          </p:cNvPr>
          <p:cNvSpPr>
            <a:spLocks noGrp="1"/>
          </p:cNvSpPr>
          <p:nvPr>
            <p:ph idx="1"/>
          </p:nvPr>
        </p:nvSpPr>
        <p:spPr>
          <a:xfrm>
            <a:off x="1484311" y="1998133"/>
            <a:ext cx="6855356" cy="3793067"/>
          </a:xfrm>
        </p:spPr>
        <p:txBody>
          <a:bodyPr>
            <a:normAutofit/>
          </a:bodyPr>
          <a:lstStyle/>
          <a:p>
            <a:r>
              <a:rPr lang="en-GB" dirty="0"/>
              <a:t>Physiological</a:t>
            </a:r>
          </a:p>
          <a:p>
            <a:pPr>
              <a:buClr>
                <a:srgbClr val="1287C3"/>
              </a:buClr>
            </a:pPr>
            <a:r>
              <a:rPr lang="en-GB" dirty="0"/>
              <a:t>These movements are done passively and aim to bring the joint into end of range </a:t>
            </a:r>
            <a:endParaRPr lang="en-US"/>
          </a:p>
          <a:p>
            <a:pPr>
              <a:buClr>
                <a:srgbClr val="1287C3"/>
              </a:buClr>
            </a:pPr>
            <a:r>
              <a:rPr lang="en-GB" dirty="0"/>
              <a:t>Used in movements such as Flexion, Extension, Rotation, adduction and abduction </a:t>
            </a:r>
          </a:p>
          <a:p>
            <a:pPr>
              <a:buClr>
                <a:srgbClr val="1287C3"/>
              </a:buClr>
            </a:pPr>
            <a:r>
              <a:rPr lang="en-GB" dirty="0"/>
              <a:t>In the same way accessory mobilisations are applied, physiological movements are applied via grades ranging from 1- 4 </a:t>
            </a:r>
          </a:p>
        </p:txBody>
      </p:sp>
      <p:pic>
        <p:nvPicPr>
          <p:cNvPr id="4" name="Picture 3" descr="Maitland Concept - Manual Therapy - Physiotherapy - Treatments -  Physio.co.uk">
            <a:extLst>
              <a:ext uri="{FF2B5EF4-FFF2-40B4-BE49-F238E27FC236}">
                <a16:creationId xmlns:a16="http://schemas.microsoft.com/office/drawing/2014/main" id="{46DE31E3-3917-8B66-AB48-EF759BA185C2}"/>
              </a:ext>
            </a:extLst>
          </p:cNvPr>
          <p:cNvPicPr>
            <a:picLocks noChangeAspect="1"/>
          </p:cNvPicPr>
          <p:nvPr/>
        </p:nvPicPr>
        <p:blipFill rotWithShape="1">
          <a:blip r:embed="rId3"/>
          <a:srcRect l="20635" r="31677" b="2"/>
          <a:stretch/>
        </p:blipFill>
        <p:spPr>
          <a:xfrm>
            <a:off x="8785907" y="1998131"/>
            <a:ext cx="2717116"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21286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FD12C-9C92-D560-E427-4FFED55F0E40}"/>
              </a:ext>
            </a:extLst>
          </p:cNvPr>
          <p:cNvSpPr>
            <a:spLocks noGrp="1"/>
          </p:cNvSpPr>
          <p:nvPr>
            <p:ph type="title"/>
          </p:nvPr>
        </p:nvSpPr>
        <p:spPr/>
        <p:txBody>
          <a:bodyPr/>
          <a:lstStyle/>
          <a:p>
            <a:r>
              <a:rPr lang="en-GB" dirty="0"/>
              <a:t>Grades 1-2</a:t>
            </a:r>
          </a:p>
        </p:txBody>
      </p:sp>
      <p:sp>
        <p:nvSpPr>
          <p:cNvPr id="3" name="Content Placeholder 2">
            <a:extLst>
              <a:ext uri="{FF2B5EF4-FFF2-40B4-BE49-F238E27FC236}">
                <a16:creationId xmlns:a16="http://schemas.microsoft.com/office/drawing/2014/main" id="{F2EF3CE3-7875-48FB-7997-ED3785FC4731}"/>
              </a:ext>
            </a:extLst>
          </p:cNvPr>
          <p:cNvSpPr>
            <a:spLocks noGrp="1"/>
          </p:cNvSpPr>
          <p:nvPr>
            <p:ph idx="1"/>
          </p:nvPr>
        </p:nvSpPr>
        <p:spPr/>
        <p:txBody>
          <a:bodyPr>
            <a:normAutofit lnSpcReduction="10000"/>
          </a:bodyPr>
          <a:lstStyle/>
          <a:p>
            <a:r>
              <a:rPr lang="en-GB"/>
              <a:t>Grades 1-2 are used when the client has a lot of pain in the joint. You will not want to go past middle section of full range . These Grades should be applied for 20-30 seconds each time </a:t>
            </a:r>
            <a:endParaRPr lang="en-GB" dirty="0"/>
          </a:p>
          <a:p>
            <a:pPr>
              <a:buClr>
                <a:srgbClr val="1287C3"/>
              </a:buClr>
            </a:pPr>
            <a:r>
              <a:rPr lang="en-GB" dirty="0"/>
              <a:t>Grade 1- Small amounts of pressure applied (Small Range of motion </a:t>
            </a:r>
            <a:r>
              <a:rPr lang="en-GB"/>
              <a:t>movement</a:t>
            </a:r>
            <a:r>
              <a:rPr lang="en-GB" dirty="0"/>
              <a:t>). Used when the client has a lot of pain in the joint</a:t>
            </a:r>
            <a:endParaRPr lang="en-GB"/>
          </a:p>
          <a:p>
            <a:pPr>
              <a:buClr>
                <a:srgbClr val="1287C3"/>
              </a:buClr>
            </a:pPr>
            <a:r>
              <a:rPr lang="en-GB" dirty="0"/>
              <a:t>Grade 2 - Increased amount of pressure </a:t>
            </a:r>
            <a:r>
              <a:rPr lang="en-GB"/>
              <a:t>applied from grade 1. beginning</a:t>
            </a:r>
            <a:r>
              <a:rPr lang="en-GB" dirty="0"/>
              <a:t> to middle of full range of motion. Used if the pain threshold as improved from grade 1 </a:t>
            </a:r>
          </a:p>
        </p:txBody>
      </p:sp>
    </p:spTree>
    <p:extLst>
      <p:ext uri="{BB962C8B-B14F-4D97-AF65-F5344CB8AC3E}">
        <p14:creationId xmlns:p14="http://schemas.microsoft.com/office/powerpoint/2010/main" val="1564431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75C88-32DF-C381-69CB-B76E0625C213}"/>
              </a:ext>
            </a:extLst>
          </p:cNvPr>
          <p:cNvSpPr>
            <a:spLocks noGrp="1"/>
          </p:cNvSpPr>
          <p:nvPr>
            <p:ph type="title"/>
          </p:nvPr>
        </p:nvSpPr>
        <p:spPr/>
        <p:txBody>
          <a:bodyPr/>
          <a:lstStyle/>
          <a:p>
            <a:r>
              <a:rPr lang="en-GB" dirty="0"/>
              <a:t>Grades 3-4</a:t>
            </a:r>
          </a:p>
        </p:txBody>
      </p:sp>
      <p:sp>
        <p:nvSpPr>
          <p:cNvPr id="3" name="Content Placeholder 2">
            <a:extLst>
              <a:ext uri="{FF2B5EF4-FFF2-40B4-BE49-F238E27FC236}">
                <a16:creationId xmlns:a16="http://schemas.microsoft.com/office/drawing/2014/main" id="{3F5F8DAA-5E5B-B98A-2A8A-1D69F1E1D1B1}"/>
              </a:ext>
            </a:extLst>
          </p:cNvPr>
          <p:cNvSpPr>
            <a:spLocks noGrp="1"/>
          </p:cNvSpPr>
          <p:nvPr>
            <p:ph idx="1"/>
          </p:nvPr>
        </p:nvSpPr>
        <p:spPr/>
        <p:txBody>
          <a:bodyPr>
            <a:normAutofit fontScale="92500" lnSpcReduction="10000"/>
          </a:bodyPr>
          <a:lstStyle/>
          <a:p>
            <a:r>
              <a:rPr lang="en-GB" dirty="0"/>
              <a:t>Grades 3-4 are used to </a:t>
            </a:r>
            <a:r>
              <a:rPr lang="en-GB"/>
              <a:t>improve</a:t>
            </a:r>
            <a:r>
              <a:rPr lang="en-GB" dirty="0"/>
              <a:t> </a:t>
            </a:r>
            <a:r>
              <a:rPr lang="en-GB"/>
              <a:t>range of motion and decrease stiffness. These movements will look to get to end of range and even surpass end of range. These grades</a:t>
            </a:r>
            <a:r>
              <a:rPr lang="en-GB" dirty="0"/>
              <a:t> should be applied for 20-30 second each time applied </a:t>
            </a:r>
          </a:p>
          <a:p>
            <a:pPr>
              <a:buClr>
                <a:srgbClr val="1287C3"/>
              </a:buClr>
            </a:pPr>
            <a:r>
              <a:rPr lang="en-GB" dirty="0"/>
              <a:t>Grade 3 – Increased pressure from grade 2, aiming to bring the joint to end of range and into resistance of the joint </a:t>
            </a:r>
          </a:p>
          <a:p>
            <a:pPr>
              <a:buClr>
                <a:srgbClr val="1287C3"/>
              </a:buClr>
            </a:pPr>
            <a:r>
              <a:rPr lang="en-GB" dirty="0"/>
              <a:t>Grade 4 – Small amount of pressure used at end of </a:t>
            </a:r>
            <a:r>
              <a:rPr lang="en-GB"/>
              <a:t>range looking to go past end of</a:t>
            </a:r>
            <a:r>
              <a:rPr lang="en-GB" dirty="0"/>
              <a:t> </a:t>
            </a:r>
            <a:r>
              <a:rPr lang="en-GB"/>
              <a:t>range and into where the joint has resistance and stiffness. Aim of this movement is to reduce stiffness and most importantly improve range</a:t>
            </a:r>
            <a:r>
              <a:rPr lang="en-GB" dirty="0"/>
              <a:t> of motion </a:t>
            </a:r>
          </a:p>
          <a:p>
            <a:pPr>
              <a:buClr>
                <a:srgbClr val="1287C3"/>
              </a:buClr>
            </a:pPr>
            <a:endParaRPr lang="en-GB" dirty="0"/>
          </a:p>
        </p:txBody>
      </p:sp>
    </p:spTree>
    <p:extLst>
      <p:ext uri="{BB962C8B-B14F-4D97-AF65-F5344CB8AC3E}">
        <p14:creationId xmlns:p14="http://schemas.microsoft.com/office/powerpoint/2010/main" val="398816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20CEA5F8-245F-3DB7-712C-88971C17E775}"/>
              </a:ext>
            </a:extLst>
          </p:cNvPr>
          <p:cNvSpPr>
            <a:spLocks noGrp="1"/>
          </p:cNvSpPr>
          <p:nvPr>
            <p:ph type="title"/>
          </p:nvPr>
        </p:nvSpPr>
        <p:spPr>
          <a:xfrm>
            <a:off x="4310269" y="5012310"/>
            <a:ext cx="7413623" cy="835217"/>
          </a:xfrm>
        </p:spPr>
        <p:txBody>
          <a:bodyPr vert="horz" lIns="91440" tIns="45720" rIns="91440" bIns="45720" rtlCol="0" anchor="b">
            <a:normAutofit fontScale="90000"/>
          </a:bodyPr>
          <a:lstStyle/>
          <a:p>
            <a:pPr algn="r"/>
            <a:r>
              <a:rPr lang="en-US" sz="4400"/>
              <a:t>A chart showing when to change from grade 1 up to grade 4 </a:t>
            </a:r>
          </a:p>
        </p:txBody>
      </p:sp>
      <p:pic>
        <p:nvPicPr>
          <p:cNvPr id="4" name="Content Placeholder 3" descr="Maitland's Mobilisations - Physiopedia">
            <a:extLst>
              <a:ext uri="{FF2B5EF4-FFF2-40B4-BE49-F238E27FC236}">
                <a16:creationId xmlns:a16="http://schemas.microsoft.com/office/drawing/2014/main" id="{447D41E4-25E9-944A-D753-DA7CA9B7BC3A}"/>
              </a:ext>
            </a:extLst>
          </p:cNvPr>
          <p:cNvPicPr>
            <a:picLocks noGrp="1" noChangeAspect="1"/>
          </p:cNvPicPr>
          <p:nvPr>
            <p:ph idx="1"/>
          </p:nvPr>
        </p:nvPicPr>
        <p:blipFill rotWithShape="1">
          <a:blip r:embed="rId3"/>
          <a:srcRect r="-1" b="20200"/>
          <a:stretch/>
        </p:blipFill>
        <p:spPr>
          <a:xfrm>
            <a:off x="3967843" y="608014"/>
            <a:ext cx="7487555" cy="372843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941932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1E18-1080-ECC3-8C7E-ED51D8E8DD73}"/>
              </a:ext>
            </a:extLst>
          </p:cNvPr>
          <p:cNvSpPr>
            <a:spLocks noGrp="1"/>
          </p:cNvSpPr>
          <p:nvPr>
            <p:ph type="title"/>
          </p:nvPr>
        </p:nvSpPr>
        <p:spPr/>
        <p:txBody>
          <a:bodyPr/>
          <a:lstStyle/>
          <a:p>
            <a:r>
              <a:rPr lang="en-GB" dirty="0"/>
              <a:t>Where can </a:t>
            </a:r>
            <a:r>
              <a:rPr lang="en-GB"/>
              <a:t>Maitland's</a:t>
            </a:r>
            <a:r>
              <a:rPr lang="en-GB" dirty="0"/>
              <a:t> Mobilisations be applied </a:t>
            </a:r>
          </a:p>
        </p:txBody>
      </p:sp>
      <p:sp>
        <p:nvSpPr>
          <p:cNvPr id="3" name="Content Placeholder 2">
            <a:extLst>
              <a:ext uri="{FF2B5EF4-FFF2-40B4-BE49-F238E27FC236}">
                <a16:creationId xmlns:a16="http://schemas.microsoft.com/office/drawing/2014/main" id="{50F069A9-5EE2-088E-B689-574B59AC4DA9}"/>
              </a:ext>
            </a:extLst>
          </p:cNvPr>
          <p:cNvSpPr>
            <a:spLocks noGrp="1"/>
          </p:cNvSpPr>
          <p:nvPr>
            <p:ph idx="1"/>
          </p:nvPr>
        </p:nvSpPr>
        <p:spPr/>
        <p:txBody>
          <a:bodyPr/>
          <a:lstStyle/>
          <a:p>
            <a:r>
              <a:rPr lang="en-GB" dirty="0"/>
              <a:t>Mobilisations can be used all over the body but not all joints are able to be mobilised this is because they are </a:t>
            </a:r>
            <a:r>
              <a:rPr lang="en-GB" err="1"/>
              <a:t>unaccessable</a:t>
            </a:r>
            <a:r>
              <a:rPr lang="en-GB" dirty="0"/>
              <a:t> to the therapist performing the treatment. These are examples of </a:t>
            </a:r>
            <a:r>
              <a:rPr lang="en-GB"/>
              <a:t>peripheral</a:t>
            </a:r>
            <a:r>
              <a:rPr lang="en-GB" dirty="0"/>
              <a:t> and spinal joints that can </a:t>
            </a:r>
            <a:r>
              <a:rPr lang="en-GB"/>
              <a:t>be mobilized </a:t>
            </a:r>
            <a:r>
              <a:rPr lang="en-GB" dirty="0"/>
              <a:t> </a:t>
            </a:r>
          </a:p>
          <a:p>
            <a:pPr>
              <a:buClr>
                <a:srgbClr val="1287C3"/>
              </a:buClr>
            </a:pPr>
            <a:r>
              <a:rPr lang="en-GB"/>
              <a:t>Elbow,Wrist,Hand,Shoulder,Hip,Knee,Ankle,Foot (Periferal)</a:t>
            </a:r>
          </a:p>
          <a:p>
            <a:pPr>
              <a:buClr>
                <a:srgbClr val="1287C3"/>
              </a:buClr>
            </a:pPr>
            <a:r>
              <a:rPr lang="en-GB"/>
              <a:t>Cervical Spine, Thoracic Spine ,Lumbar</a:t>
            </a:r>
            <a:r>
              <a:rPr lang="en-GB" dirty="0"/>
              <a:t> Spine </a:t>
            </a:r>
          </a:p>
        </p:txBody>
      </p:sp>
    </p:spTree>
    <p:extLst>
      <p:ext uri="{BB962C8B-B14F-4D97-AF65-F5344CB8AC3E}">
        <p14:creationId xmlns:p14="http://schemas.microsoft.com/office/powerpoint/2010/main" val="1493315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9671D-8531-1752-DF57-F7338771972C}"/>
              </a:ext>
            </a:extLst>
          </p:cNvPr>
          <p:cNvSpPr>
            <a:spLocks noGrp="1"/>
          </p:cNvSpPr>
          <p:nvPr>
            <p:ph type="title"/>
          </p:nvPr>
        </p:nvSpPr>
        <p:spPr/>
        <p:txBody>
          <a:bodyPr/>
          <a:lstStyle/>
          <a:p>
            <a:r>
              <a:rPr lang="en-GB" dirty="0"/>
              <a:t>Benefits Of Mobilisations </a:t>
            </a:r>
          </a:p>
        </p:txBody>
      </p:sp>
      <p:sp>
        <p:nvSpPr>
          <p:cNvPr id="3" name="Content Placeholder 2">
            <a:extLst>
              <a:ext uri="{FF2B5EF4-FFF2-40B4-BE49-F238E27FC236}">
                <a16:creationId xmlns:a16="http://schemas.microsoft.com/office/drawing/2014/main" id="{306EFE53-1A7B-9519-F252-4EE9C1B7FF70}"/>
              </a:ext>
            </a:extLst>
          </p:cNvPr>
          <p:cNvSpPr>
            <a:spLocks noGrp="1"/>
          </p:cNvSpPr>
          <p:nvPr>
            <p:ph idx="1"/>
          </p:nvPr>
        </p:nvSpPr>
        <p:spPr>
          <a:xfrm>
            <a:off x="1584952" y="3184584"/>
            <a:ext cx="10018713" cy="3900578"/>
          </a:xfrm>
        </p:spPr>
        <p:txBody>
          <a:bodyPr>
            <a:normAutofit/>
          </a:bodyPr>
          <a:lstStyle/>
          <a:p>
            <a:r>
              <a:rPr lang="en-GB" dirty="0"/>
              <a:t>Mechanical Effects </a:t>
            </a:r>
            <a:endParaRPr lang="en-US"/>
          </a:p>
          <a:p>
            <a:pPr>
              <a:buClr>
                <a:srgbClr val="1287C3"/>
              </a:buClr>
            </a:pPr>
            <a:r>
              <a:rPr lang="en-GB" dirty="0"/>
              <a:t>Mobilisations can improve the mobility of hypermobile joints in the body. This can be effective in loosening adhesions (Band Of Scar tissue) which can occur when someone is healing from an injury </a:t>
            </a:r>
            <a:endParaRPr lang="en-GB"/>
          </a:p>
          <a:p>
            <a:pPr>
              <a:buClr>
                <a:srgbClr val="1287C3"/>
              </a:buClr>
            </a:pPr>
            <a:endParaRPr lang="en-GB" dirty="0"/>
          </a:p>
          <a:p>
            <a:pPr>
              <a:buClr>
                <a:srgbClr val="1287C3"/>
              </a:buClr>
            </a:pPr>
            <a:endParaRPr lang="en-GB" dirty="0"/>
          </a:p>
          <a:p>
            <a:pPr>
              <a:buClr>
                <a:srgbClr val="1287C3"/>
              </a:buClr>
            </a:pPr>
            <a:endParaRPr lang="en-GB" dirty="0"/>
          </a:p>
          <a:p>
            <a:pPr>
              <a:buClr>
                <a:srgbClr val="1287C3"/>
              </a:buClr>
            </a:pPr>
            <a:endParaRPr lang="en-GB" dirty="0"/>
          </a:p>
          <a:p>
            <a:pPr>
              <a:buClr>
                <a:srgbClr val="1287C3"/>
              </a:buClr>
            </a:pPr>
            <a:endParaRPr lang="en-GB" dirty="0"/>
          </a:p>
          <a:p>
            <a:pPr>
              <a:buClr>
                <a:srgbClr val="1287C3"/>
              </a:buClr>
            </a:pPr>
            <a:endParaRPr lang="en-GB" dirty="0"/>
          </a:p>
          <a:p>
            <a:pPr>
              <a:buClr>
                <a:srgbClr val="1287C3"/>
              </a:buClr>
            </a:pPr>
            <a:endParaRPr lang="en-GB" dirty="0"/>
          </a:p>
        </p:txBody>
      </p:sp>
    </p:spTree>
    <p:extLst>
      <p:ext uri="{BB962C8B-B14F-4D97-AF65-F5344CB8AC3E}">
        <p14:creationId xmlns:p14="http://schemas.microsoft.com/office/powerpoint/2010/main" val="1055476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9BE07-A7C1-19FB-F51F-6FF15A0B7059}"/>
              </a:ext>
            </a:extLst>
          </p:cNvPr>
          <p:cNvSpPr>
            <a:spLocks noGrp="1"/>
          </p:cNvSpPr>
          <p:nvPr>
            <p:ph type="title"/>
          </p:nvPr>
        </p:nvSpPr>
        <p:spPr>
          <a:xfrm>
            <a:off x="1484311" y="685800"/>
            <a:ext cx="10018713" cy="1752599"/>
          </a:xfrm>
        </p:spPr>
        <p:txBody>
          <a:bodyPr>
            <a:normAutofit/>
          </a:bodyPr>
          <a:lstStyle/>
          <a:p>
            <a:r>
              <a:rPr lang="en-GB" dirty="0"/>
              <a:t>Benefits of Mobilisations </a:t>
            </a:r>
          </a:p>
        </p:txBody>
      </p:sp>
      <p:pic>
        <p:nvPicPr>
          <p:cNvPr id="4" name="Picture 3" descr="What is Synovial Fluid? - Mobility Health">
            <a:extLst>
              <a:ext uri="{FF2B5EF4-FFF2-40B4-BE49-F238E27FC236}">
                <a16:creationId xmlns:a16="http://schemas.microsoft.com/office/drawing/2014/main" id="{E946B39C-9294-19E7-67FE-5232414A1C62}"/>
              </a:ext>
            </a:extLst>
          </p:cNvPr>
          <p:cNvPicPr>
            <a:picLocks noChangeAspect="1"/>
          </p:cNvPicPr>
          <p:nvPr/>
        </p:nvPicPr>
        <p:blipFill>
          <a:blip r:embed="rId3"/>
          <a:stretch>
            <a:fillRect/>
          </a:stretch>
        </p:blipFill>
        <p:spPr>
          <a:xfrm>
            <a:off x="1652155" y="2976151"/>
            <a:ext cx="3959211" cy="258209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F51525EB-7BF9-2395-2C5C-91D4541D269C}"/>
              </a:ext>
            </a:extLst>
          </p:cNvPr>
          <p:cNvSpPr>
            <a:spLocks noGrp="1"/>
          </p:cNvSpPr>
          <p:nvPr>
            <p:ph idx="1"/>
          </p:nvPr>
        </p:nvSpPr>
        <p:spPr>
          <a:xfrm>
            <a:off x="6016336" y="2666999"/>
            <a:ext cx="5486687" cy="3124201"/>
          </a:xfrm>
        </p:spPr>
        <p:txBody>
          <a:bodyPr anchor="t">
            <a:normAutofit/>
          </a:bodyPr>
          <a:lstStyle/>
          <a:p>
            <a:pPr>
              <a:lnSpc>
                <a:spcPct val="90000"/>
              </a:lnSpc>
            </a:pPr>
            <a:r>
              <a:rPr lang="en-GB" dirty="0"/>
              <a:t>Nutritional</a:t>
            </a:r>
            <a:endParaRPr lang="en-GB"/>
          </a:p>
          <a:p>
            <a:pPr>
              <a:lnSpc>
                <a:spcPct val="90000"/>
              </a:lnSpc>
              <a:buClr>
                <a:srgbClr val="1287C3"/>
              </a:buClr>
            </a:pPr>
            <a:r>
              <a:rPr lang="en-GB" dirty="0"/>
              <a:t>By using Glide movements this can cause synovial fluid movement. This is beneficial because synovial fluid helps to reduce friction between the cartilage in the knee. Therefore, this can help to improve range of motion and reduce pain (Hui et al 2011)</a:t>
            </a:r>
          </a:p>
        </p:txBody>
      </p:sp>
    </p:spTree>
    <p:extLst>
      <p:ext uri="{BB962C8B-B14F-4D97-AF65-F5344CB8AC3E}">
        <p14:creationId xmlns:p14="http://schemas.microsoft.com/office/powerpoint/2010/main" val="2959733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25B7B-0EA3-30C3-B531-106D49195E00}"/>
              </a:ext>
            </a:extLst>
          </p:cNvPr>
          <p:cNvSpPr>
            <a:spLocks noGrp="1"/>
          </p:cNvSpPr>
          <p:nvPr>
            <p:ph type="title"/>
          </p:nvPr>
        </p:nvSpPr>
        <p:spPr/>
        <p:txBody>
          <a:bodyPr/>
          <a:lstStyle/>
          <a:p>
            <a:r>
              <a:rPr lang="en-GB" dirty="0"/>
              <a:t>Benefits of Mobilisations</a:t>
            </a:r>
          </a:p>
        </p:txBody>
      </p:sp>
      <p:sp>
        <p:nvSpPr>
          <p:cNvPr id="3" name="Content Placeholder 2">
            <a:extLst>
              <a:ext uri="{FF2B5EF4-FFF2-40B4-BE49-F238E27FC236}">
                <a16:creationId xmlns:a16="http://schemas.microsoft.com/office/drawing/2014/main" id="{86E42949-A47E-8672-EDFF-EFAEEB5A6FA3}"/>
              </a:ext>
            </a:extLst>
          </p:cNvPr>
          <p:cNvSpPr>
            <a:spLocks noGrp="1"/>
          </p:cNvSpPr>
          <p:nvPr>
            <p:ph idx="1"/>
          </p:nvPr>
        </p:nvSpPr>
        <p:spPr/>
        <p:txBody>
          <a:bodyPr/>
          <a:lstStyle/>
          <a:p>
            <a:r>
              <a:rPr lang="en-GB" dirty="0"/>
              <a:t>Neurophysiological </a:t>
            </a:r>
          </a:p>
          <a:p>
            <a:pPr>
              <a:buClr>
                <a:srgbClr val="1287C3"/>
              </a:buClr>
            </a:pPr>
            <a:r>
              <a:rPr lang="en-GB" dirty="0"/>
              <a:t>Mobilisations help to stimulate mechanoreceptors which can help to reduce pain. This is shown by (</a:t>
            </a:r>
            <a:r>
              <a:rPr lang="en-GB" dirty="0" err="1"/>
              <a:t>Anggiat</a:t>
            </a:r>
            <a:r>
              <a:rPr lang="en-GB" dirty="0"/>
              <a:t> et al 2020) Who states that 'Improving</a:t>
            </a:r>
            <a:r>
              <a:rPr lang="en-GB" dirty="0">
                <a:ea typeface="+mn-lt"/>
                <a:cs typeface="+mn-lt"/>
              </a:rPr>
              <a:t> the scope of movement of the joint, stretching the stiff tissue' will stimulate mechanoreceptors which will then lead to pain reduction.</a:t>
            </a:r>
          </a:p>
          <a:p>
            <a:pPr>
              <a:buClr>
                <a:srgbClr val="1287C3"/>
              </a:buClr>
            </a:pPr>
            <a:r>
              <a:rPr lang="en-GB" dirty="0"/>
              <a:t>Another benefit is that there becomes an increase in awareness of movement because of the afferent nerve impulses  </a:t>
            </a:r>
          </a:p>
          <a:p>
            <a:pPr>
              <a:buClr>
                <a:srgbClr val="1287C3"/>
              </a:buClr>
            </a:pPr>
            <a:endParaRPr lang="en-GB" dirty="0"/>
          </a:p>
        </p:txBody>
      </p:sp>
    </p:spTree>
    <p:extLst>
      <p:ext uri="{BB962C8B-B14F-4D97-AF65-F5344CB8AC3E}">
        <p14:creationId xmlns:p14="http://schemas.microsoft.com/office/powerpoint/2010/main" val="276232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583AC-BEE7-A06A-06E3-AD536D712F10}"/>
              </a:ext>
            </a:extLst>
          </p:cNvPr>
          <p:cNvSpPr>
            <a:spLocks noGrp="1"/>
          </p:cNvSpPr>
          <p:nvPr>
            <p:ph type="title"/>
          </p:nvPr>
        </p:nvSpPr>
        <p:spPr/>
        <p:txBody>
          <a:bodyPr/>
          <a:lstStyle/>
          <a:p>
            <a:r>
              <a:rPr lang="en-GB" dirty="0"/>
              <a:t>Benefits of Mobilisations </a:t>
            </a:r>
          </a:p>
        </p:txBody>
      </p:sp>
      <p:sp>
        <p:nvSpPr>
          <p:cNvPr id="3" name="Content Placeholder 2">
            <a:extLst>
              <a:ext uri="{FF2B5EF4-FFF2-40B4-BE49-F238E27FC236}">
                <a16:creationId xmlns:a16="http://schemas.microsoft.com/office/drawing/2014/main" id="{BE38A6F8-77BF-BD91-6457-CD20D10B4A26}"/>
              </a:ext>
            </a:extLst>
          </p:cNvPr>
          <p:cNvSpPr>
            <a:spLocks noGrp="1"/>
          </p:cNvSpPr>
          <p:nvPr>
            <p:ph idx="1"/>
          </p:nvPr>
        </p:nvSpPr>
        <p:spPr/>
        <p:txBody>
          <a:bodyPr>
            <a:normAutofit lnSpcReduction="10000"/>
          </a:bodyPr>
          <a:lstStyle/>
          <a:p>
            <a:r>
              <a:rPr lang="en-GB" dirty="0"/>
              <a:t>Phycological</a:t>
            </a:r>
          </a:p>
          <a:p>
            <a:pPr>
              <a:buClr>
                <a:srgbClr val="1287C3"/>
              </a:buClr>
            </a:pPr>
            <a:r>
              <a:rPr lang="en-GB" dirty="0"/>
              <a:t>Mobilisations can have multiple positive physiological effects. One of which is the positive impact it can have on someone who has depression and anxiety.</a:t>
            </a:r>
          </a:p>
          <a:p>
            <a:pPr>
              <a:buClr>
                <a:srgbClr val="1287C3"/>
              </a:buClr>
            </a:pPr>
            <a:r>
              <a:rPr lang="en-GB" dirty="0"/>
              <a:t> This is supported by (Cumming et al 2008) who undertook a study where he used mobilisations on people who have recently had a stroke. In the study he found that there was a decrease in depressive stat 7 days after undergoing mobilisation treatments </a:t>
            </a:r>
          </a:p>
          <a:p>
            <a:pPr>
              <a:buClr>
                <a:srgbClr val="1287C3"/>
              </a:buClr>
            </a:pPr>
            <a:endParaRPr lang="en-GB" dirty="0"/>
          </a:p>
          <a:p>
            <a:pPr>
              <a:buClr>
                <a:srgbClr val="1287C3"/>
              </a:buClr>
            </a:pPr>
            <a:endParaRPr lang="en-GB" dirty="0"/>
          </a:p>
        </p:txBody>
      </p:sp>
    </p:spTree>
    <p:extLst>
      <p:ext uri="{BB962C8B-B14F-4D97-AF65-F5344CB8AC3E}">
        <p14:creationId xmlns:p14="http://schemas.microsoft.com/office/powerpoint/2010/main" val="2547806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C01C9-D034-3B2B-8451-B34A1C913763}"/>
              </a:ext>
            </a:extLst>
          </p:cNvPr>
          <p:cNvSpPr>
            <a:spLocks noGrp="1"/>
          </p:cNvSpPr>
          <p:nvPr>
            <p:ph type="title"/>
          </p:nvPr>
        </p:nvSpPr>
        <p:spPr/>
        <p:txBody>
          <a:bodyPr/>
          <a:lstStyle/>
          <a:p>
            <a:r>
              <a:rPr lang="en-GB" dirty="0"/>
              <a:t>Benefits of Mobilisations </a:t>
            </a:r>
          </a:p>
        </p:txBody>
      </p:sp>
      <p:sp>
        <p:nvSpPr>
          <p:cNvPr id="3" name="Content Placeholder 2">
            <a:extLst>
              <a:ext uri="{FF2B5EF4-FFF2-40B4-BE49-F238E27FC236}">
                <a16:creationId xmlns:a16="http://schemas.microsoft.com/office/drawing/2014/main" id="{B63E575A-D49A-79B2-4EBF-A408E066629B}"/>
              </a:ext>
            </a:extLst>
          </p:cNvPr>
          <p:cNvSpPr>
            <a:spLocks noGrp="1"/>
          </p:cNvSpPr>
          <p:nvPr>
            <p:ph idx="1"/>
          </p:nvPr>
        </p:nvSpPr>
        <p:spPr/>
        <p:txBody>
          <a:bodyPr/>
          <a:lstStyle/>
          <a:p>
            <a:r>
              <a:rPr lang="en-GB" dirty="0"/>
              <a:t>Sympathetic </a:t>
            </a:r>
          </a:p>
          <a:p>
            <a:pPr>
              <a:buClr>
                <a:srgbClr val="1287C3"/>
              </a:buClr>
            </a:pPr>
            <a:r>
              <a:rPr lang="en-GB" dirty="0">
                <a:ea typeface="+mn-lt"/>
                <a:cs typeface="+mn-lt"/>
              </a:rPr>
              <a:t>'The sympathetic nervous system is activated through central brain areas (e.g. periaqueductal grey matter), and therefore its activation can contribute to a central pain inhibition response during joint mobilisation.' (Navarro-Santana et al 2019)</a:t>
            </a:r>
            <a:endParaRPr lang="en-GB" dirty="0"/>
          </a:p>
          <a:p>
            <a:pPr>
              <a:buClr>
                <a:srgbClr val="1287C3"/>
              </a:buClr>
            </a:pPr>
            <a:endParaRPr lang="en-GB" dirty="0"/>
          </a:p>
          <a:p>
            <a:pPr>
              <a:buClr>
                <a:srgbClr val="1287C3"/>
              </a:buClr>
            </a:pPr>
            <a:endParaRPr lang="en-GB" dirty="0"/>
          </a:p>
        </p:txBody>
      </p:sp>
    </p:spTree>
    <p:extLst>
      <p:ext uri="{BB962C8B-B14F-4D97-AF65-F5344CB8AC3E}">
        <p14:creationId xmlns:p14="http://schemas.microsoft.com/office/powerpoint/2010/main" val="1957473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88D51-D48F-49FB-956F-A15F3A23C829}"/>
              </a:ext>
            </a:extLst>
          </p:cNvPr>
          <p:cNvSpPr>
            <a:spLocks noGrp="1"/>
          </p:cNvSpPr>
          <p:nvPr>
            <p:ph type="title"/>
          </p:nvPr>
        </p:nvSpPr>
        <p:spPr/>
        <p:txBody>
          <a:bodyPr/>
          <a:lstStyle/>
          <a:p>
            <a:r>
              <a:rPr lang="en-GB" dirty="0"/>
              <a:t>Research on the effectiveness of Manual Therapy</a:t>
            </a:r>
          </a:p>
        </p:txBody>
      </p:sp>
      <p:sp>
        <p:nvSpPr>
          <p:cNvPr id="3" name="Content Placeholder 2">
            <a:extLst>
              <a:ext uri="{FF2B5EF4-FFF2-40B4-BE49-F238E27FC236}">
                <a16:creationId xmlns:a16="http://schemas.microsoft.com/office/drawing/2014/main" id="{5984B1E4-8748-0E3F-F900-695859D035D2}"/>
              </a:ext>
            </a:extLst>
          </p:cNvPr>
          <p:cNvSpPr>
            <a:spLocks noGrp="1"/>
          </p:cNvSpPr>
          <p:nvPr>
            <p:ph idx="1"/>
          </p:nvPr>
        </p:nvSpPr>
        <p:spPr/>
        <p:txBody>
          <a:bodyPr/>
          <a:lstStyle/>
          <a:p>
            <a:r>
              <a:rPr lang="en-GB" dirty="0"/>
              <a:t>There are many studies that have been conducted that aim to find how effective or ineffective manual therapy is.</a:t>
            </a:r>
            <a:endParaRPr lang="en-US" dirty="0"/>
          </a:p>
          <a:p>
            <a:pPr>
              <a:buClr>
                <a:srgbClr val="1287C3"/>
              </a:buClr>
            </a:pPr>
            <a:r>
              <a:rPr lang="en-GB" dirty="0"/>
              <a:t>In this section the aim will be to look through several studies and find out if manual therapy has a positive or negative effect </a:t>
            </a:r>
          </a:p>
        </p:txBody>
      </p:sp>
    </p:spTree>
    <p:extLst>
      <p:ext uri="{BB962C8B-B14F-4D97-AF65-F5344CB8AC3E}">
        <p14:creationId xmlns:p14="http://schemas.microsoft.com/office/powerpoint/2010/main" val="4097104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2DED703-2672-84B7-5886-44F07CD00083}"/>
              </a:ext>
            </a:extLst>
          </p:cNvPr>
          <p:cNvSpPr>
            <a:spLocks noGrp="1"/>
          </p:cNvSpPr>
          <p:nvPr>
            <p:ph type="title"/>
          </p:nvPr>
        </p:nvSpPr>
        <p:spPr>
          <a:xfrm>
            <a:off x="1484311" y="78409"/>
            <a:ext cx="10018713" cy="1752599"/>
          </a:xfrm>
        </p:spPr>
        <p:txBody>
          <a:bodyPr/>
          <a:lstStyle/>
          <a:p>
            <a:r>
              <a:rPr lang="en-GB" dirty="0"/>
              <a:t>Research Studies </a:t>
            </a:r>
          </a:p>
        </p:txBody>
      </p:sp>
      <p:sp>
        <p:nvSpPr>
          <p:cNvPr id="3" name="Content Placeholder 2">
            <a:extLst>
              <a:ext uri="{FF2B5EF4-FFF2-40B4-BE49-F238E27FC236}">
                <a16:creationId xmlns:a16="http://schemas.microsoft.com/office/drawing/2014/main" id="{F14A2ECA-03C7-62D9-6891-66C6AEA73BAA}"/>
              </a:ext>
            </a:extLst>
          </p:cNvPr>
          <p:cNvSpPr>
            <a:spLocks noGrp="1"/>
          </p:cNvSpPr>
          <p:nvPr>
            <p:ph sz="half" idx="1"/>
          </p:nvPr>
        </p:nvSpPr>
        <p:spPr>
          <a:xfrm>
            <a:off x="1418051" y="1441175"/>
            <a:ext cx="10140707" cy="6260547"/>
          </a:xfrm>
        </p:spPr>
        <p:txBody>
          <a:bodyPr>
            <a:normAutofit/>
          </a:bodyPr>
          <a:lstStyle/>
          <a:p>
            <a:r>
              <a:rPr lang="en-GB" sz="2000"/>
              <a:t>This first study conducted by (Ganesh et al 2014) who aimed to find how effective Maitland's</a:t>
            </a:r>
            <a:r>
              <a:rPr lang="en-GB" sz="2000" dirty="0"/>
              <a:t> mobilisations are when dealing with mechanical neck pain </a:t>
            </a:r>
          </a:p>
          <a:p>
            <a:pPr>
              <a:buClr>
                <a:srgbClr val="1287C3"/>
              </a:buClr>
            </a:pPr>
            <a:r>
              <a:rPr lang="en-GB" sz="2000" dirty="0"/>
              <a:t>The study was conducted with 60 people who have had neck pain for longer than 12 weeks and have a decreased range of motion </a:t>
            </a:r>
          </a:p>
          <a:p>
            <a:pPr>
              <a:buClr>
                <a:srgbClr val="1287C3"/>
              </a:buClr>
            </a:pPr>
            <a:r>
              <a:rPr lang="en-GB" sz="2000" dirty="0"/>
              <a:t>The study used 3 types of treatments to see which would be most effectives the three treatments types where Maitland and Mulligans mobilisations and regular exercise </a:t>
            </a:r>
          </a:p>
          <a:p>
            <a:pPr>
              <a:buClr>
                <a:srgbClr val="1287C3"/>
              </a:buClr>
            </a:pPr>
            <a:r>
              <a:rPr lang="en-GB" sz="2000" dirty="0"/>
              <a:t>After the treatments were given to the people Ganesh concluded '</a:t>
            </a:r>
            <a:r>
              <a:rPr lang="en-GB" sz="2000" dirty="0">
                <a:ea typeface="+mn-lt"/>
                <a:cs typeface="+mn-lt"/>
              </a:rPr>
              <a:t>Our results showed that manual therapy interventions were no better than supervised exercises in reducing pain, improving ROM and neck disability.'</a:t>
            </a:r>
            <a:endParaRPr lang="en-GB" sz="2000" dirty="0"/>
          </a:p>
          <a:p>
            <a:pPr>
              <a:buClr>
                <a:srgbClr val="1287C3"/>
              </a:buClr>
            </a:pPr>
            <a:r>
              <a:rPr lang="en-GB" sz="2000" dirty="0"/>
              <a:t>This study shows that </a:t>
            </a:r>
            <a:r>
              <a:rPr lang="en-GB" sz="2000"/>
              <a:t>Maitland's</a:t>
            </a:r>
            <a:r>
              <a:rPr lang="en-GB" sz="2000" dirty="0"/>
              <a:t> might not be </a:t>
            </a:r>
            <a:r>
              <a:rPr lang="en-GB" sz="2000"/>
              <a:t>necessary when treating people with neck pain, This shows that maitlands might not asways be the correct tretament to perform </a:t>
            </a:r>
            <a:endParaRPr lang="en-GB" sz="2000" dirty="0"/>
          </a:p>
          <a:p>
            <a:pPr>
              <a:buClr>
                <a:srgbClr val="1287C3"/>
              </a:buClr>
            </a:pPr>
            <a:endParaRPr lang="en-GB" dirty="0"/>
          </a:p>
          <a:p>
            <a:pPr>
              <a:buClr>
                <a:srgbClr val="1287C3"/>
              </a:buClr>
            </a:pPr>
            <a:endParaRPr lang="en-GB" dirty="0"/>
          </a:p>
          <a:p>
            <a:pPr>
              <a:buClr>
                <a:srgbClr val="1287C3"/>
              </a:buClr>
            </a:pPr>
            <a:endParaRPr lang="en-GB" dirty="0"/>
          </a:p>
        </p:txBody>
      </p:sp>
    </p:spTree>
    <p:extLst>
      <p:ext uri="{BB962C8B-B14F-4D97-AF65-F5344CB8AC3E}">
        <p14:creationId xmlns:p14="http://schemas.microsoft.com/office/powerpoint/2010/main" val="1829282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A32AC-23B5-511E-5635-F560F285FE66}"/>
              </a:ext>
            </a:extLst>
          </p:cNvPr>
          <p:cNvSpPr>
            <a:spLocks noGrp="1"/>
          </p:cNvSpPr>
          <p:nvPr>
            <p:ph type="title"/>
          </p:nvPr>
        </p:nvSpPr>
        <p:spPr>
          <a:xfrm>
            <a:off x="1484311" y="188843"/>
            <a:ext cx="10018713" cy="1752599"/>
          </a:xfrm>
        </p:spPr>
        <p:txBody>
          <a:bodyPr/>
          <a:lstStyle/>
          <a:p>
            <a:r>
              <a:rPr lang="en-GB" dirty="0"/>
              <a:t>Research Studies </a:t>
            </a:r>
          </a:p>
        </p:txBody>
      </p:sp>
      <p:sp>
        <p:nvSpPr>
          <p:cNvPr id="3" name="Content Placeholder 2">
            <a:extLst>
              <a:ext uri="{FF2B5EF4-FFF2-40B4-BE49-F238E27FC236}">
                <a16:creationId xmlns:a16="http://schemas.microsoft.com/office/drawing/2014/main" id="{91D924E4-8B25-CCD4-0B1A-DE88D9802457}"/>
              </a:ext>
            </a:extLst>
          </p:cNvPr>
          <p:cNvSpPr>
            <a:spLocks noGrp="1"/>
          </p:cNvSpPr>
          <p:nvPr>
            <p:ph idx="1"/>
          </p:nvPr>
        </p:nvSpPr>
        <p:spPr>
          <a:xfrm>
            <a:off x="1484310" y="1717260"/>
            <a:ext cx="10018713" cy="4637157"/>
          </a:xfrm>
        </p:spPr>
        <p:txBody>
          <a:bodyPr>
            <a:normAutofit lnSpcReduction="10000"/>
          </a:bodyPr>
          <a:lstStyle/>
          <a:p>
            <a:r>
              <a:rPr lang="en-GB" dirty="0"/>
              <a:t>This study conducted by (Ling-Ling et al 2022) focuses on knee </a:t>
            </a:r>
            <a:r>
              <a:rPr lang="en-GB"/>
              <a:t>osteoarthritis</a:t>
            </a:r>
            <a:r>
              <a:rPr lang="en-GB" dirty="0"/>
              <a:t> (KOA) and how Maitland mobilisations can affect people who suffer with this condition </a:t>
            </a:r>
          </a:p>
          <a:p>
            <a:pPr>
              <a:buClr>
                <a:srgbClr val="1287C3"/>
              </a:buClr>
            </a:pPr>
            <a:r>
              <a:rPr lang="en-GB"/>
              <a:t>'</a:t>
            </a:r>
            <a:r>
              <a:rPr lang="en-GB">
                <a:latin typeface="Corbel"/>
                <a:ea typeface="Cambria"/>
              </a:rPr>
              <a:t>A total of 341 articles were screened from five electronic databases (PubMed, the Cochrane Library, EMbase, Web of Science and Google Scholar) after excluding duplicates. Ultimately, eight trials involving 471 subjects were included in present systematic review and meta-analysis.'</a:t>
            </a:r>
            <a:endParaRPr lang="en-GB" dirty="0">
              <a:latin typeface="Corbel"/>
            </a:endParaRPr>
          </a:p>
          <a:p>
            <a:pPr>
              <a:buClr>
                <a:srgbClr val="1287C3"/>
              </a:buClr>
            </a:pPr>
            <a:r>
              <a:rPr lang="en-GB">
                <a:ea typeface="Cambria"/>
              </a:rPr>
              <a:t>The results of this study came with the conclusion</a:t>
            </a:r>
            <a:r>
              <a:rPr lang="en-GB" dirty="0">
                <a:ea typeface="Cambria"/>
              </a:rPr>
              <a:t> that manual therapy can be </a:t>
            </a:r>
            <a:r>
              <a:rPr lang="en-GB">
                <a:ea typeface="Cambria"/>
              </a:rPr>
              <a:t>effective for improving</a:t>
            </a:r>
            <a:r>
              <a:rPr lang="en-GB" dirty="0">
                <a:ea typeface="Cambria"/>
              </a:rPr>
              <a:t> range of motion and decreasing pain for people who have knee osteoarthritis '</a:t>
            </a:r>
            <a:r>
              <a:rPr lang="en-GB" dirty="0">
                <a:latin typeface="Corbel"/>
                <a:ea typeface="Cambria"/>
              </a:rPr>
              <a:t>mobilization technique is a promising intervention in alleviating pain and improving function score in KOA patients.'</a:t>
            </a:r>
          </a:p>
          <a:p>
            <a:pPr>
              <a:buClr>
                <a:srgbClr val="1287C3"/>
              </a:buClr>
            </a:pPr>
            <a:endParaRPr lang="en-GB" dirty="0"/>
          </a:p>
        </p:txBody>
      </p:sp>
    </p:spTree>
    <p:extLst>
      <p:ext uri="{BB962C8B-B14F-4D97-AF65-F5344CB8AC3E}">
        <p14:creationId xmlns:p14="http://schemas.microsoft.com/office/powerpoint/2010/main" val="3567215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A0DC1-58F9-4609-C8A0-68498D675AF7}"/>
              </a:ext>
            </a:extLst>
          </p:cNvPr>
          <p:cNvSpPr>
            <a:spLocks noGrp="1"/>
          </p:cNvSpPr>
          <p:nvPr>
            <p:ph type="title"/>
          </p:nvPr>
        </p:nvSpPr>
        <p:spPr>
          <a:xfrm>
            <a:off x="1484311" y="122583"/>
            <a:ext cx="10018713" cy="1752599"/>
          </a:xfrm>
        </p:spPr>
        <p:txBody>
          <a:bodyPr/>
          <a:lstStyle/>
          <a:p>
            <a:r>
              <a:rPr lang="en-GB" dirty="0"/>
              <a:t>Research Studies </a:t>
            </a:r>
          </a:p>
        </p:txBody>
      </p:sp>
      <p:sp>
        <p:nvSpPr>
          <p:cNvPr id="3" name="Content Placeholder 2">
            <a:extLst>
              <a:ext uri="{FF2B5EF4-FFF2-40B4-BE49-F238E27FC236}">
                <a16:creationId xmlns:a16="http://schemas.microsoft.com/office/drawing/2014/main" id="{02B133C9-1110-E18E-753F-BA9011E6A499}"/>
              </a:ext>
            </a:extLst>
          </p:cNvPr>
          <p:cNvSpPr>
            <a:spLocks noGrp="1"/>
          </p:cNvSpPr>
          <p:nvPr>
            <p:ph idx="1"/>
          </p:nvPr>
        </p:nvSpPr>
        <p:spPr>
          <a:xfrm>
            <a:off x="1594745" y="1330739"/>
            <a:ext cx="10018713" cy="5045766"/>
          </a:xfrm>
        </p:spPr>
        <p:txBody>
          <a:bodyPr>
            <a:normAutofit fontScale="92500" lnSpcReduction="20000"/>
          </a:bodyPr>
          <a:lstStyle/>
          <a:p>
            <a:r>
              <a:rPr lang="en-GB"/>
              <a:t>The next study aimed to find if Maitland's can be an effective treatment option when dealing with non-specific low back pain. This study was conducted by (Phelan et al 2020)</a:t>
            </a:r>
          </a:p>
          <a:p>
            <a:pPr>
              <a:buClr>
                <a:srgbClr val="1287C3"/>
              </a:buClr>
            </a:pPr>
            <a:r>
              <a:rPr lang="en-GB"/>
              <a:t>There where 90 participnats for this study all of which were tested before and after the 4-week tretamnet plan to see if there was any imporvemnet in range of motion and a reduction in pain.</a:t>
            </a:r>
          </a:p>
          <a:p>
            <a:pPr>
              <a:buClr>
                <a:srgbClr val="1287C3"/>
              </a:buClr>
            </a:pPr>
            <a:r>
              <a:rPr lang="en-GB"/>
              <a:t>From the 90 participants there was a split of people who had a sharp pain and the other who had an aching pain. It was shown after the 4-week tretament plan that 97% of the participants found an inporvment in rnage of motion and a decrese in pain. '</a:t>
            </a:r>
            <a:r>
              <a:rPr lang="en-GB">
                <a:ea typeface="+mn-lt"/>
                <a:cs typeface="+mn-lt"/>
              </a:rPr>
              <a:t>(97.8%) of clients indicated that they had a reduction in pain and one quarter of patients had complete elimination of pain following the four-week intervention.'</a:t>
            </a:r>
          </a:p>
          <a:p>
            <a:pPr>
              <a:buClr>
                <a:srgbClr val="1287C3"/>
              </a:buClr>
            </a:pPr>
            <a:r>
              <a:rPr lang="en-GB"/>
              <a:t>This study shows how Maitlands can be extremply positive way to reduce pain in the lower back, This is even more positive also because there where variations of injuries in this study, this shows that maitlands can hellp treat mutiple injuries in the same part of the body</a:t>
            </a:r>
            <a:r>
              <a:rPr lang="en-GB" dirty="0"/>
              <a:t> </a:t>
            </a:r>
          </a:p>
        </p:txBody>
      </p:sp>
    </p:spTree>
    <p:extLst>
      <p:ext uri="{BB962C8B-B14F-4D97-AF65-F5344CB8AC3E}">
        <p14:creationId xmlns:p14="http://schemas.microsoft.com/office/powerpoint/2010/main" val="2305925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F215B-0F00-E8C1-21D1-3B3B6E1A8765}"/>
              </a:ext>
            </a:extLst>
          </p:cNvPr>
          <p:cNvSpPr>
            <a:spLocks noGrp="1"/>
          </p:cNvSpPr>
          <p:nvPr>
            <p:ph type="title"/>
          </p:nvPr>
        </p:nvSpPr>
        <p:spPr>
          <a:xfrm>
            <a:off x="1484311" y="144670"/>
            <a:ext cx="10018713" cy="1752599"/>
          </a:xfrm>
        </p:spPr>
        <p:txBody>
          <a:bodyPr/>
          <a:lstStyle/>
          <a:p>
            <a:r>
              <a:rPr lang="en-GB"/>
              <a:t>Reserach Studies </a:t>
            </a:r>
          </a:p>
        </p:txBody>
      </p:sp>
      <p:sp>
        <p:nvSpPr>
          <p:cNvPr id="3" name="Content Placeholder 2">
            <a:extLst>
              <a:ext uri="{FF2B5EF4-FFF2-40B4-BE49-F238E27FC236}">
                <a16:creationId xmlns:a16="http://schemas.microsoft.com/office/drawing/2014/main" id="{36B8BDFD-BB58-C19D-7667-418A81846D9E}"/>
              </a:ext>
            </a:extLst>
          </p:cNvPr>
          <p:cNvSpPr>
            <a:spLocks noGrp="1"/>
          </p:cNvSpPr>
          <p:nvPr>
            <p:ph idx="1"/>
          </p:nvPr>
        </p:nvSpPr>
        <p:spPr>
          <a:xfrm>
            <a:off x="1484310" y="1783521"/>
            <a:ext cx="10018713" cy="5034722"/>
          </a:xfrm>
        </p:spPr>
        <p:txBody>
          <a:bodyPr>
            <a:normAutofit fontScale="92500" lnSpcReduction="10000"/>
          </a:bodyPr>
          <a:lstStyle/>
          <a:p>
            <a:pPr>
              <a:buClr>
                <a:srgbClr val="1287C3"/>
              </a:buClr>
            </a:pPr>
            <a:r>
              <a:rPr lang="en-GB"/>
              <a:t>The fourth study is aimed to find if Maitlands will increase rnage of motion and reduce pain on oparticipnats who have Frozen Shoulder. This study was conducted by (Khan et al 2023)</a:t>
            </a:r>
          </a:p>
          <a:p>
            <a:pPr>
              <a:buClr>
                <a:srgbClr val="1287C3"/>
              </a:buClr>
            </a:pPr>
            <a:r>
              <a:rPr lang="en-GB"/>
              <a:t>There was 36 participnats in this study who were split into three groups. All three groups were given different treatments to see if there would be any difference in pain reduction and improved range of motion </a:t>
            </a:r>
            <a:endParaRPr lang="en-GB" dirty="0"/>
          </a:p>
          <a:p>
            <a:pPr>
              <a:buClr>
                <a:srgbClr val="1287C3"/>
              </a:buClr>
            </a:pPr>
            <a:r>
              <a:rPr lang="en-GB"/>
              <a:t>'As</a:t>
            </a:r>
            <a:r>
              <a:rPr lang="en-GB">
                <a:ea typeface="+mn-lt"/>
                <a:cs typeface="+mn-lt"/>
              </a:rPr>
              <a:t> a result of this study we can conclude that all treatment options gave good results in enhancing range of motion (ROM) and decreasing pain in shoulder joint but high-grade mobilization techniques applied at end range gave a significant treatment outcome on Ranges when compared. Numeric Pain Rating Scale (NPRS) and SPADI scales' (Khan et al 2023)</a:t>
            </a:r>
            <a:endParaRPr lang="en-GB" dirty="0"/>
          </a:p>
          <a:p>
            <a:pPr>
              <a:buClr>
                <a:srgbClr val="1287C3"/>
              </a:buClr>
            </a:pPr>
            <a:r>
              <a:rPr lang="en-GB"/>
              <a:t>The results from this study shws that Miatlands was a positive tretamnet plan with all three types of treatment used giving a imporved rnage of motion and decresed </a:t>
            </a:r>
            <a:r>
              <a:rPr lang="en-GB" dirty="0"/>
              <a:t>pain </a:t>
            </a:r>
          </a:p>
          <a:p>
            <a:pPr>
              <a:buClr>
                <a:srgbClr val="1287C3"/>
              </a:buClr>
            </a:pPr>
            <a:endParaRPr lang="en-GB" dirty="0"/>
          </a:p>
          <a:p>
            <a:pPr>
              <a:buClr>
                <a:srgbClr val="1287C3"/>
              </a:buClr>
            </a:pPr>
            <a:endParaRPr lang="en-GB" dirty="0"/>
          </a:p>
        </p:txBody>
      </p:sp>
    </p:spTree>
    <p:extLst>
      <p:ext uri="{BB962C8B-B14F-4D97-AF65-F5344CB8AC3E}">
        <p14:creationId xmlns:p14="http://schemas.microsoft.com/office/powerpoint/2010/main" val="1292674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8DDBE-76EA-386A-F822-948A469E1F61}"/>
              </a:ext>
            </a:extLst>
          </p:cNvPr>
          <p:cNvSpPr>
            <a:spLocks noGrp="1"/>
          </p:cNvSpPr>
          <p:nvPr>
            <p:ph type="title"/>
          </p:nvPr>
        </p:nvSpPr>
        <p:spPr>
          <a:xfrm>
            <a:off x="1484311" y="78409"/>
            <a:ext cx="10018713" cy="1752599"/>
          </a:xfrm>
        </p:spPr>
        <p:txBody>
          <a:bodyPr/>
          <a:lstStyle/>
          <a:p>
            <a:r>
              <a:rPr lang="en-GB"/>
              <a:t>Conclusion </a:t>
            </a:r>
          </a:p>
        </p:txBody>
      </p:sp>
      <p:sp>
        <p:nvSpPr>
          <p:cNvPr id="3" name="Content Placeholder 2">
            <a:extLst>
              <a:ext uri="{FF2B5EF4-FFF2-40B4-BE49-F238E27FC236}">
                <a16:creationId xmlns:a16="http://schemas.microsoft.com/office/drawing/2014/main" id="{9A66F2A0-EAC8-8645-3FB7-C1DB86CE01EA}"/>
              </a:ext>
            </a:extLst>
          </p:cNvPr>
          <p:cNvSpPr>
            <a:spLocks noGrp="1"/>
          </p:cNvSpPr>
          <p:nvPr>
            <p:ph idx="1"/>
          </p:nvPr>
        </p:nvSpPr>
        <p:spPr>
          <a:xfrm>
            <a:off x="1484310" y="1441173"/>
            <a:ext cx="10018713" cy="5078896"/>
          </a:xfrm>
        </p:spPr>
        <p:txBody>
          <a:bodyPr>
            <a:normAutofit fontScale="92500"/>
          </a:bodyPr>
          <a:lstStyle/>
          <a:p>
            <a:r>
              <a:rPr lang="en-GB"/>
              <a:t>To conclude Manual Therapy is shown to be extremly positive when looking at the ability to improve range of motion and decrease pain.</a:t>
            </a:r>
            <a:r>
              <a:rPr lang="en-GB" dirty="0"/>
              <a:t> </a:t>
            </a:r>
          </a:p>
          <a:p>
            <a:pPr>
              <a:buClr>
                <a:srgbClr val="1287C3"/>
              </a:buClr>
            </a:pPr>
            <a:r>
              <a:rPr lang="en-GB"/>
              <a:t>This conclusion is supported by the majority of the research collected in this presentation with 3 of the studys all showing improvments in range of motion and decrease in pain after the partcicpants were treated with Maitlands</a:t>
            </a:r>
            <a:r>
              <a:rPr lang="en-GB" dirty="0"/>
              <a:t> </a:t>
            </a:r>
          </a:p>
          <a:p>
            <a:pPr>
              <a:buClr>
                <a:srgbClr val="1287C3"/>
              </a:buClr>
            </a:pPr>
            <a:r>
              <a:rPr lang="en-GB"/>
              <a:t>Maitlands is also shown to be effective on multiple parts of the body. This is shown from the literature review where it was found that maitlands positivly effected lower back pain, knee ostoarthritis and pain in the </a:t>
            </a:r>
            <a:r>
              <a:rPr lang="en-GB" dirty="0"/>
              <a:t>neck</a:t>
            </a:r>
          </a:p>
          <a:p>
            <a:pPr>
              <a:buClr>
                <a:srgbClr val="1287C3"/>
              </a:buClr>
            </a:pPr>
            <a:r>
              <a:rPr lang="en-GB"/>
              <a:t>Although one of the studys that has been talked about in the presentation did not show an effectiveness from using Maitlands. It also did not show any negative effects from the treatment and with all of the other studys showng improvments after using Maitlands , it leads the overall conclusion to be that Maitlands is a benfical technique and should be used when treating a large amount of injuries</a:t>
            </a:r>
            <a:r>
              <a:rPr lang="en-GB" dirty="0"/>
              <a:t> </a:t>
            </a:r>
          </a:p>
          <a:p>
            <a:pPr>
              <a:buClr>
                <a:srgbClr val="1287C3"/>
              </a:buClr>
            </a:pPr>
            <a:endParaRPr lang="en-GB" dirty="0"/>
          </a:p>
        </p:txBody>
      </p:sp>
    </p:spTree>
    <p:extLst>
      <p:ext uri="{BB962C8B-B14F-4D97-AF65-F5344CB8AC3E}">
        <p14:creationId xmlns:p14="http://schemas.microsoft.com/office/powerpoint/2010/main" val="1295838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F38B4-5E85-DCDE-9F4C-0ABA8150123A}"/>
              </a:ext>
            </a:extLst>
          </p:cNvPr>
          <p:cNvSpPr>
            <a:spLocks noGrp="1"/>
          </p:cNvSpPr>
          <p:nvPr>
            <p:ph type="title"/>
          </p:nvPr>
        </p:nvSpPr>
        <p:spPr>
          <a:xfrm>
            <a:off x="1484311" y="111539"/>
            <a:ext cx="10018713" cy="1752599"/>
          </a:xfrm>
        </p:spPr>
        <p:txBody>
          <a:bodyPr/>
          <a:lstStyle/>
          <a:p>
            <a:r>
              <a:rPr lang="en-GB"/>
              <a:t>Referances </a:t>
            </a:r>
          </a:p>
        </p:txBody>
      </p:sp>
      <p:sp>
        <p:nvSpPr>
          <p:cNvPr id="3" name="Content Placeholder 2">
            <a:extLst>
              <a:ext uri="{FF2B5EF4-FFF2-40B4-BE49-F238E27FC236}">
                <a16:creationId xmlns:a16="http://schemas.microsoft.com/office/drawing/2014/main" id="{564CF3C2-9DEB-2644-B8B0-C7BD5EB531AC}"/>
              </a:ext>
            </a:extLst>
          </p:cNvPr>
          <p:cNvSpPr>
            <a:spLocks noGrp="1"/>
          </p:cNvSpPr>
          <p:nvPr>
            <p:ph idx="1"/>
          </p:nvPr>
        </p:nvSpPr>
        <p:spPr>
          <a:xfrm>
            <a:off x="1484310" y="336827"/>
            <a:ext cx="10018713" cy="6901067"/>
          </a:xfrm>
        </p:spPr>
        <p:txBody>
          <a:bodyPr vert="horz" lIns="91440" tIns="45720" rIns="91440" bIns="45720" rtlCol="0" anchor="ctr">
            <a:noAutofit/>
          </a:bodyPr>
          <a:lstStyle/>
          <a:p>
            <a:pPr marL="0" indent="0">
              <a:buNone/>
            </a:pPr>
            <a:endParaRPr lang="en-GB" sz="1800" dirty="0">
              <a:latin typeface="Times New Roman"/>
              <a:cs typeface="Times New Roman"/>
            </a:endParaRPr>
          </a:p>
          <a:p>
            <a:pPr>
              <a:buClr>
                <a:srgbClr val="1287C3"/>
              </a:buClr>
            </a:pPr>
            <a:r>
              <a:rPr lang="en-GB" sz="1400">
                <a:latin typeface="Times New Roman"/>
                <a:cs typeface="Times New Roman"/>
              </a:rPr>
              <a:t>Anggiat, L., Altavas, A.J. and Budhyanti, W. (2020). Joint Mobilization: Theory and evidence review. </a:t>
            </a:r>
            <a:r>
              <a:rPr lang="en-GB" sz="1400" i="1">
                <a:latin typeface="Times New Roman"/>
                <a:cs typeface="Times New Roman"/>
              </a:rPr>
              <a:t>International Journal of Sport, Exercise and Health Research</a:t>
            </a:r>
            <a:r>
              <a:rPr lang="en-GB" sz="1400">
                <a:latin typeface="Times New Roman"/>
                <a:cs typeface="Times New Roman"/>
              </a:rPr>
              <a:t>, [online] 4(2), pp.86–90. doi:https://doi.org/10.31254/sportmed.4211.</a:t>
            </a:r>
            <a:endParaRPr lang="en-GB" sz="1400"/>
          </a:p>
          <a:p>
            <a:pPr>
              <a:buClr>
                <a:srgbClr val="1287C3"/>
              </a:buClr>
            </a:pPr>
            <a:r>
              <a:rPr lang="en-GB" sz="1400">
                <a:latin typeface="Times New Roman"/>
                <a:cs typeface="Times New Roman"/>
              </a:rPr>
              <a:t>Cumming, T., Collier, J., Thrift, A. and Bernhardt, J. (2008). The effect of very early mobilisation after stroke on psychological well-being. </a:t>
            </a:r>
            <a:r>
              <a:rPr lang="en-GB" sz="1400" i="1">
                <a:latin typeface="Times New Roman"/>
                <a:cs typeface="Times New Roman"/>
              </a:rPr>
              <a:t>Journal of Rehabilitation Medicine</a:t>
            </a:r>
            <a:r>
              <a:rPr lang="en-GB" sz="1400">
                <a:latin typeface="Times New Roman"/>
                <a:cs typeface="Times New Roman"/>
              </a:rPr>
              <a:t>, 40(8), pp.609–614. doi:https://doi.org/10.2340/16501977-0226.</a:t>
            </a:r>
            <a:endParaRPr lang="en-GB" sz="1400"/>
          </a:p>
          <a:p>
            <a:pPr>
              <a:buClr>
                <a:srgbClr val="1287C3"/>
              </a:buClr>
            </a:pPr>
            <a:r>
              <a:rPr lang="en-GB" sz="1400">
                <a:latin typeface="Times New Roman"/>
                <a:cs typeface="Times New Roman"/>
              </a:rPr>
              <a:t>Ganesh, G.S., Mohanty, P., Pattnaik, M. and Mishra, C. (2014). Effectiveness of mobilization therapy and exercises in mechanical neck pain. </a:t>
            </a:r>
            <a:r>
              <a:rPr lang="en-GB" sz="1400" i="1">
                <a:latin typeface="Times New Roman"/>
                <a:cs typeface="Times New Roman"/>
              </a:rPr>
              <a:t>Physiotherapy Theory and Practice</a:t>
            </a:r>
            <a:r>
              <a:rPr lang="en-GB" sz="1400">
                <a:latin typeface="Times New Roman"/>
                <a:cs typeface="Times New Roman"/>
              </a:rPr>
              <a:t>, 31(2), pp.99–106. doi:https://doi.org/10.3109/09593985.2014.963904.</a:t>
            </a:r>
            <a:endParaRPr lang="en-GB" sz="1400"/>
          </a:p>
          <a:p>
            <a:pPr>
              <a:buClr>
                <a:srgbClr val="1287C3"/>
              </a:buClr>
            </a:pPr>
            <a:r>
              <a:rPr lang="en-GB" sz="1400">
                <a:latin typeface="Times New Roman"/>
                <a:cs typeface="Times New Roman"/>
              </a:rPr>
              <a:t>Hui, A.Y., McCarty, W.J., Masuda, K., Firestein, G.S. and Sah, R.L. (2011). A systems biology approach to synovial joint lubrication in health, injury, and disease. </a:t>
            </a:r>
            <a:r>
              <a:rPr lang="en-GB" sz="1400" i="1">
                <a:latin typeface="Times New Roman"/>
                <a:cs typeface="Times New Roman"/>
              </a:rPr>
              <a:t>Wiley Interdisciplinary Reviews: Systems Biology and Medicine</a:t>
            </a:r>
            <a:r>
              <a:rPr lang="en-GB" sz="1400">
                <a:latin typeface="Times New Roman"/>
                <a:cs typeface="Times New Roman"/>
              </a:rPr>
              <a:t>, 4(1), pp.15–37. doi:https://doi.org/10.1002/wsbm.157.</a:t>
            </a:r>
            <a:endParaRPr lang="en-GB" sz="1400"/>
          </a:p>
          <a:p>
            <a:pPr>
              <a:buClr>
                <a:srgbClr val="1287C3"/>
              </a:buClr>
            </a:pPr>
            <a:r>
              <a:rPr lang="en-GB" sz="1400">
                <a:latin typeface="Times New Roman"/>
                <a:cs typeface="Times New Roman"/>
              </a:rPr>
              <a:t>Khan, Z., Akmal, F., Asif, M., Khan, Z., Alam, F., Khalid, U., Fatima, A., Maqbool, S. and Zahra, H. (2023). Comparison of Effectiveness of Maitland’s Mobilizations at End-Range Versus Within Pain-Free Joint Range of Movement in Treatment of Patients with Frozen Shoulder RCT. </a:t>
            </a:r>
            <a:r>
              <a:rPr lang="en-GB" sz="1400" i="1">
                <a:latin typeface="Times New Roman"/>
                <a:cs typeface="Times New Roman"/>
              </a:rPr>
              <a:t>British Journal of Multidisciplinary and Advanced Studies</a:t>
            </a:r>
            <a:r>
              <a:rPr lang="en-GB" sz="1400">
                <a:latin typeface="Times New Roman"/>
                <a:cs typeface="Times New Roman"/>
              </a:rPr>
              <a:t>, [online] 4(5), pp.100–126. doi:https://doi.org/10.37745/bjmas.2022.0328.</a:t>
            </a:r>
            <a:endParaRPr lang="en-GB" sz="1400"/>
          </a:p>
          <a:p>
            <a:pPr>
              <a:buClr>
                <a:srgbClr val="1287C3"/>
              </a:buClr>
            </a:pPr>
            <a:r>
              <a:rPr lang="en-GB" sz="1400">
                <a:latin typeface="Times New Roman"/>
                <a:cs typeface="Times New Roman"/>
              </a:rPr>
              <a:t>Li, L.-L., Hu, X.-J., Di, Y.-H. and Jiao, W. (2022). Effectiveness of Maitland and Mulligan mobilization methods for adults with knee osteoarthritis: A systematic review and meta-analysis. </a:t>
            </a:r>
            <a:r>
              <a:rPr lang="en-GB" sz="1400" i="1">
                <a:latin typeface="Times New Roman"/>
                <a:cs typeface="Times New Roman"/>
              </a:rPr>
              <a:t>World Journal of Clinical Cases</a:t>
            </a:r>
            <a:r>
              <a:rPr lang="en-GB" sz="1400">
                <a:latin typeface="Times New Roman"/>
                <a:cs typeface="Times New Roman"/>
              </a:rPr>
              <a:t>, [online] 10(3), pp.954–965. doi:https://doi.org/10.12998/wjcc.v10.i3.954.</a:t>
            </a:r>
            <a:endParaRPr lang="en-GB" sz="1400"/>
          </a:p>
          <a:p>
            <a:pPr>
              <a:buClr>
                <a:srgbClr val="1287C3"/>
              </a:buClr>
            </a:pPr>
            <a:r>
              <a:rPr lang="en-GB" sz="1400">
                <a:latin typeface="Times New Roman"/>
                <a:cs typeface="Times New Roman"/>
              </a:rPr>
              <a:t>Phelan, A., Phelan, K. and Foley, M. (2020). Effectiveness of Maitland Spinal Mobilisation Therapy in the Treatment of Non-Specific Low Back Pain – a prospective study of clients attending a single treatment centre in the Republic of Ireland. </a:t>
            </a:r>
            <a:r>
              <a:rPr lang="en-GB" sz="1400" i="1">
                <a:latin typeface="Times New Roman"/>
                <a:cs typeface="Times New Roman"/>
              </a:rPr>
              <a:t>Physical Therapy and Rehabilitation</a:t>
            </a:r>
            <a:r>
              <a:rPr lang="en-GB" sz="1400">
                <a:latin typeface="Times New Roman"/>
                <a:cs typeface="Times New Roman"/>
              </a:rPr>
              <a:t>, 7(1), p.7. doi:https://doi.org/10.7243/2055-2386-7-7.</a:t>
            </a:r>
            <a:endParaRPr lang="en-GB" sz="1400"/>
          </a:p>
          <a:p>
            <a:pPr>
              <a:buClr>
                <a:srgbClr val="1287C3"/>
              </a:buClr>
            </a:pPr>
            <a:endParaRPr lang="en-GB" dirty="0"/>
          </a:p>
        </p:txBody>
      </p:sp>
    </p:spTree>
    <p:extLst>
      <p:ext uri="{BB962C8B-B14F-4D97-AF65-F5344CB8AC3E}">
        <p14:creationId xmlns:p14="http://schemas.microsoft.com/office/powerpoint/2010/main" val="32742334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Parallax</vt:lpstr>
      <vt:lpstr>Is Manual Therapy Effective </vt:lpstr>
      <vt:lpstr>What Is Manual Therapy </vt:lpstr>
      <vt:lpstr>Types of Mobilisations </vt:lpstr>
      <vt:lpstr>Types of Mobilisations </vt:lpstr>
      <vt:lpstr>Grades 1-2</vt:lpstr>
      <vt:lpstr>Grades 3-4</vt:lpstr>
      <vt:lpstr>A chart showing when to change from grade 1 up to grade 4 </vt:lpstr>
      <vt:lpstr>Where can Maitland's Mobilisations be applied </vt:lpstr>
      <vt:lpstr>Benefits Of Mobilisations </vt:lpstr>
      <vt:lpstr>Benefits of Mobilisations </vt:lpstr>
      <vt:lpstr>Benefits of Mobilisations</vt:lpstr>
      <vt:lpstr>Benefits of Mobilisations </vt:lpstr>
      <vt:lpstr>Benefits of Mobilisations </vt:lpstr>
      <vt:lpstr>Research on the effectiveness of Manual Therapy</vt:lpstr>
      <vt:lpstr>Research Studies </vt:lpstr>
      <vt:lpstr>Research Studies </vt:lpstr>
      <vt:lpstr>Research Studies </vt:lpstr>
      <vt:lpstr>Reserach Studies </vt:lpstr>
      <vt:lpstr>Conclusion </vt:lpstr>
      <vt:lpstr>Referances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1063</cp:revision>
  <dcterms:created xsi:type="dcterms:W3CDTF">2024-03-13T23:09:36Z</dcterms:created>
  <dcterms:modified xsi:type="dcterms:W3CDTF">2024-03-15T01:09:17Z</dcterms:modified>
</cp:coreProperties>
</file>