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0" r:id="rId3"/>
    <p:sldId id="274" r:id="rId4"/>
    <p:sldId id="272" r:id="rId5"/>
    <p:sldId id="273" r:id="rId6"/>
    <p:sldId id="257" r:id="rId7"/>
    <p:sldId id="261" r:id="rId8"/>
    <p:sldId id="258" r:id="rId9"/>
    <p:sldId id="259" r:id="rId10"/>
    <p:sldId id="262" r:id="rId11"/>
    <p:sldId id="263" r:id="rId12"/>
    <p:sldId id="264" r:id="rId13"/>
    <p:sldId id="265" r:id="rId14"/>
    <p:sldId id="266" r:id="rId15"/>
    <p:sldId id="267" r:id="rId16"/>
    <p:sldId id="269" r:id="rId17"/>
    <p:sldId id="268" r:id="rId18"/>
    <p:sldId id="276" r:id="rId19"/>
    <p:sldId id="271"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69" d="100"/>
          <a:sy n="69" d="100"/>
        </p:scale>
        <p:origin x="-1576" y="-1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printerSettings" Target="printerSettings/printerSettings1.bin"/><Relationship Id="rId22" Type="http://schemas.openxmlformats.org/officeDocument/2006/relationships/presProps" Target="presProps.xml"/><Relationship Id="rId23" Type="http://schemas.openxmlformats.org/officeDocument/2006/relationships/viewProps" Target="viewProps.xml"/><Relationship Id="rId24" Type="http://schemas.openxmlformats.org/officeDocument/2006/relationships/theme" Target="theme/theme1.xml"/><Relationship Id="rId25"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x-none" smtClean="0"/>
              <a:t>Click to edit Master subtitle style</a:t>
            </a:r>
            <a:endParaRPr kumimoji="0" lang="en-US"/>
          </a:p>
        </p:txBody>
      </p:sp>
      <p:sp>
        <p:nvSpPr>
          <p:cNvPr id="28" name="Date Placeholder 27"/>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19/10/17</a:t>
            </a:fld>
            <a:endParaRPr lang="en-US"/>
          </a:p>
        </p:txBody>
      </p:sp>
      <p:sp>
        <p:nvSpPr>
          <p:cNvPr id="17" name="Footer Placeholder 16"/>
          <p:cNvSpPr>
            <a:spLocks noGrp="1"/>
          </p:cNvSpPr>
          <p:nvPr>
            <p:ph type="ftr" sz="quarter" idx="11"/>
          </p:nvPr>
        </p:nvSpPr>
        <p:spPr/>
        <p:txBody>
          <a:bodyPr/>
          <a:lstStyle/>
          <a:p>
            <a:endParaRPr kumimoji="0" lang="en-US"/>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x-none" smtClean="0"/>
              <a:t>Click to edit Master title style</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19/10/17</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a:xfrm>
            <a:off x="4361688" y="1026372"/>
            <a:ext cx="457200" cy="441325"/>
          </a:xfrm>
        </p:spPr>
        <p:txBody>
          <a:bodyPr/>
          <a:lstStyle/>
          <a:p>
            <a:fld id="{2C6B1FF6-39B9-40F5-8B67-33C6354A3D4F}" type="slidenum">
              <a:rPr kumimoji="0" lang="en-US" smtClean="0"/>
              <a:pPr eaLnBrk="1" latinLnBrk="0" hangingPunct="1"/>
              <a:t>‹#›</a:t>
            </a:fld>
            <a:endParaRPr kumimoji="0" lang="en-US" dirty="0"/>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x-none"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19/10/17</a:t>
            </a:fld>
            <a:endParaRPr lang="en-US"/>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x-none"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pPr eaLnBrk="1" latinLnBrk="0" hangingPunct="1"/>
            <a:fld id="{9D21D778-B565-4D7E-94D7-64010A445B68}" type="datetimeFigureOut">
              <a:rPr lang="en-US" smtClean="0"/>
              <a:pPr eaLnBrk="1" latinLnBrk="0" hangingPunct="1"/>
              <a:t>19/10/17</a:t>
            </a:fld>
            <a:endParaRPr lang="en-US"/>
          </a:p>
        </p:txBody>
      </p:sp>
      <p:sp>
        <p:nvSpPr>
          <p:cNvPr id="6" name="Footer Placeholder 5"/>
          <p:cNvSpPr>
            <a:spLocks noGrp="1"/>
          </p:cNvSpPr>
          <p:nvPr>
            <p:ph type="ftr" sz="quarter" idx="11"/>
          </p:nvPr>
        </p:nvSpPr>
        <p:spPr/>
        <p:txBody>
          <a:bodyPr/>
          <a:lstStyle/>
          <a:p>
            <a:endParaRPr kumimoji="0" lang="en-US" dirty="0"/>
          </a:p>
        </p:txBody>
      </p:sp>
      <p:sp>
        <p:nvSpPr>
          <p:cNvPr id="7" name="Slide Number Placeholder 6"/>
          <p:cNvSpPr>
            <a:spLocks noGrp="1"/>
          </p:cNvSpPr>
          <p:nvPr>
            <p:ph type="sldNum" sz="quarter" idx="12"/>
          </p:nvPr>
        </p:nvSpPr>
        <p:spPr/>
        <p:txBody>
          <a:bodyPr/>
          <a:lstStyle/>
          <a:p>
            <a:fld id="{2C6B1FF6-39B9-40F5-8B67-33C6354A3D4F}" type="slidenum">
              <a:rPr kumimoji="0" lang="en-US" smtClean="0"/>
              <a:pPr eaLnBrk="1" latinLnBrk="0" hangingPunct="1"/>
              <a:t>‹#›</a:t>
            </a:fld>
            <a:endParaRPr kumimoji="0" 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x-none"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x-none" smtClean="0"/>
              <a:t>Click to edit Master text styles</a:t>
            </a:r>
          </a:p>
        </p:txBody>
      </p:sp>
      <p:sp>
        <p:nvSpPr>
          <p:cNvPr id="7" name="Date Placeholder 6"/>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19/10/17</a:t>
            </a:fld>
            <a:endParaRPr lang="en-US"/>
          </a:p>
        </p:txBody>
      </p:sp>
      <p:sp>
        <p:nvSpPr>
          <p:cNvPr id="8" name="Footer Placeholder 7"/>
          <p:cNvSpPr>
            <a:spLocks noGrp="1"/>
          </p:cNvSpPr>
          <p:nvPr>
            <p:ph type="ftr" sz="quarter" idx="11"/>
          </p:nvPr>
        </p:nvSpPr>
        <p:spPr>
          <a:xfrm>
            <a:off x="304800" y="6409944"/>
            <a:ext cx="3581400" cy="365760"/>
          </a:xfrm>
        </p:spPr>
        <p:txBody>
          <a:bodyPr/>
          <a:lstStyle/>
          <a:p>
            <a:endParaRPr kumimoji="0" lang="en-US"/>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pPr algn="ctr" eaLnBrk="1" latinLnBrk="0" hangingPunct="1"/>
            <a:fld id="{2C6B1FF6-39B9-40F5-8B67-33C6354A3D4F}" type="slidenum">
              <a:rPr kumimoji="0" lang="en-US" smtClean="0"/>
              <a:pPr algn="ctr" eaLnBrk="1" latinLnBrk="0" hangingPunct="1"/>
              <a:t>‹#›</a:t>
            </a:fld>
            <a:endParaRPr kumimoji="0" lang="en-US" dirty="0"/>
          </a:p>
        </p:txBody>
      </p:sp>
      <p:sp>
        <p:nvSpPr>
          <p:cNvPr id="23" name="Title 22"/>
          <p:cNvSpPr>
            <a:spLocks noGrp="1"/>
          </p:cNvSpPr>
          <p:nvPr>
            <p:ph type="title"/>
          </p:nvPr>
        </p:nvSpPr>
        <p:spPr/>
        <p:txBody>
          <a:bodyPr rtlCol="0" anchor="b" anchorCtr="0"/>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x-none" smtClean="0"/>
              <a:t>Click to edit Master title style</a:t>
            </a:r>
            <a:endParaRPr kumimoji="0" lang="en-US"/>
          </a:p>
        </p:txBody>
      </p:sp>
      <p:sp>
        <p:nvSpPr>
          <p:cNvPr id="3" name="Date Placeholder 2"/>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19/10/17</a:t>
            </a:fld>
            <a:endParaRPr lang="en-US"/>
          </a:p>
        </p:txBody>
      </p:sp>
      <p:sp>
        <p:nvSpPr>
          <p:cNvPr id="4" name="Footer Placeholder 3"/>
          <p:cNvSpPr>
            <a:spLocks noGrp="1"/>
          </p:cNvSpPr>
          <p:nvPr>
            <p:ph type="ftr" sz="quarter" idx="11"/>
          </p:nvPr>
        </p:nvSpPr>
        <p:spPr/>
        <p:txBody>
          <a:bodyPr/>
          <a:lstStyle/>
          <a:p>
            <a:endParaRPr kumimoji="0" lang="en-US" dirty="0"/>
          </a:p>
        </p:txBody>
      </p:sp>
      <p:sp>
        <p:nvSpPr>
          <p:cNvPr id="5" name="Slide Number Placeholder 4"/>
          <p:cNvSpPr>
            <a:spLocks noGrp="1"/>
          </p:cNvSpPr>
          <p:nvPr>
            <p:ph type="sldNum" sz="quarter" idx="12"/>
          </p:nvPr>
        </p:nvSpPr>
        <p:spPr>
          <a:xfrm>
            <a:off x="4343400" y="1036020"/>
            <a:ext cx="457200" cy="441325"/>
          </a:xfrm>
        </p:spPr>
        <p:txBody>
          <a:bodyPr/>
          <a:lstStyle/>
          <a:p>
            <a:fld id="{2C6B1FF6-39B9-40F5-8B67-33C6354A3D4F}" type="slidenum">
              <a:rPr kumimoji="0" lang="en-US" smtClean="0"/>
              <a:pPr eaLnBrk="1" latinLnBrk="0" hangingPunct="1"/>
              <a:t>‹#›</a:t>
            </a:fld>
            <a:endParaRPr kumimoji="0"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19/10/17</a:t>
            </a:fld>
            <a:endParaRPr lang="en-US"/>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C6B1FF6-39B9-40F5-8B67-33C6354A3D4F}" type="slidenum">
              <a:rPr kumimoji="0" lang="en-US" smtClean="0"/>
              <a:pPr eaLnBrk="1" latinLnBrk="0" hangingPunct="1"/>
              <a:t>‹#›</a:t>
            </a:fld>
            <a:endParaRPr kumimoji="0" lang="en-US" dirty="0">
              <a:solidFill>
                <a:srgbClr val="FFFFFF"/>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x-none"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x-none"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19/10/17</a:t>
            </a:fld>
            <a:endParaRPr lang="en-US"/>
          </a:p>
        </p:txBody>
      </p:sp>
      <p:sp>
        <p:nvSpPr>
          <p:cNvPr id="6" name="Footer Placeholder 5"/>
          <p:cNvSpPr>
            <a:spLocks noGrp="1"/>
          </p:cNvSpPr>
          <p:nvPr>
            <p:ph type="ftr" sz="quarter" idx="11"/>
          </p:nvPr>
        </p:nvSpPr>
        <p:spPr>
          <a:xfrm>
            <a:off x="301752" y="6410848"/>
            <a:ext cx="3383280" cy="365760"/>
          </a:xfrm>
        </p:spPr>
        <p:txBody>
          <a:bodyPr/>
          <a:lstStyle/>
          <a:p>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2C6B1FF6-39B9-40F5-8B67-33C6354A3D4F}" type="slidenum">
              <a:rPr kumimoji="0" lang="en-US" smtClean="0"/>
              <a:pPr eaLnBrk="1" latinLnBrk="0" hangingPunct="1"/>
              <a:t>‹#›</a:t>
            </a:fld>
            <a:endParaRPr kumimoji="0" lang="en-US" dirty="0"/>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x-none"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x-none" smtClean="0"/>
              <a:t>Drag picture to placeholder or click icon to add</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x-none"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pPr eaLnBrk="1" latinLnBrk="0" hangingPunct="1"/>
            <a:fld id="{9D21D778-B565-4D7E-94D7-64010A445B68}" type="datetimeFigureOut">
              <a:rPr lang="en-US" smtClean="0"/>
              <a:pPr eaLnBrk="1" latinLnBrk="0" hangingPunct="1"/>
              <a:t>19/10/17</a:t>
            </a:fld>
            <a:endParaRPr lang="en-US" dirty="0"/>
          </a:p>
        </p:txBody>
      </p:sp>
      <p:sp>
        <p:nvSpPr>
          <p:cNvPr id="6" name="Footer Placeholder 5"/>
          <p:cNvSpPr>
            <a:spLocks noGrp="1"/>
          </p:cNvSpPr>
          <p:nvPr>
            <p:ph type="ftr" sz="quarter" idx="11"/>
          </p:nvPr>
        </p:nvSpPr>
        <p:spPr>
          <a:xfrm>
            <a:off x="301752" y="6410848"/>
            <a:ext cx="3584448" cy="365760"/>
          </a:xfrm>
        </p:spPr>
        <p:txBody>
          <a:bodyPr/>
          <a:lstStyle/>
          <a:p>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x-none"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19/10/17</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2C6B1FF6-39B9-40F5-8B67-33C6354A3D4F}" type="slidenum">
              <a:rPr kumimoji="0" lang="en-US" smtClean="0"/>
              <a:pPr eaLnBrk="1" latinLnBrk="0" hangingPunct="1"/>
              <a:t>‹#›</a:t>
            </a:fld>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2C6B1FF6-39B9-40F5-8B67-33C6354A3D4F}" type="slidenum">
              <a:rPr kumimoji="0" lang="en-US" smtClean="0"/>
              <a:pPr eaLnBrk="1" latinLnBrk="0" hangingPunct="1"/>
              <a:t>‹#›</a:t>
            </a:fld>
            <a:endParaRPr kumimoji="0" lang="en-US" dirty="0"/>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19/10/17</a:t>
            </a:fld>
            <a:endParaRPr lang="en-US"/>
          </a:p>
        </p:txBody>
      </p:sp>
      <p:sp>
        <p:nvSpPr>
          <p:cNvPr id="5" name="Footer Placeholder 4"/>
          <p:cNvSpPr>
            <a:spLocks noGrp="1"/>
          </p:cNvSpPr>
          <p:nvPr>
            <p:ph type="ftr" sz="quarter" idx="11"/>
          </p:nvPr>
        </p:nvSpPr>
        <p:spPr/>
        <p:txBody>
          <a:bodyPr/>
          <a:lstStyle/>
          <a:p>
            <a:endParaRPr kumimoji="0" lang="en-US"/>
          </a:p>
        </p:txBody>
      </p:sp>
      <p:sp>
        <p:nvSpPr>
          <p:cNvPr id="2" name="Vertical Title 1"/>
          <p:cNvSpPr>
            <a:spLocks noGrp="1"/>
          </p:cNvSpPr>
          <p:nvPr>
            <p:ph type="title" orient="vert"/>
          </p:nvPr>
        </p:nvSpPr>
        <p:spPr>
          <a:xfrm>
            <a:off x="7391400" y="304801"/>
            <a:ext cx="1447800" cy="5851525"/>
          </a:xfrm>
        </p:spPr>
        <p:txBody>
          <a:bodyPr vert="eaVert"/>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pPr algn="r" eaLnBrk="1" latinLnBrk="0" hangingPunct="1"/>
            <a:fld id="{9D21D778-B565-4D7E-94D7-64010A445B68}" type="datetimeFigureOut">
              <a:rPr lang="en-US" smtClean="0"/>
              <a:pPr algn="r" eaLnBrk="1" latinLnBrk="0" hangingPunct="1"/>
              <a:t>19/10/17</a:t>
            </a:fld>
            <a:endParaRPr lang="en-US" sz="1400" dirty="0">
              <a:solidFill>
                <a:srgbClr val="FFFFFF"/>
              </a:solidFill>
            </a:endParaRPr>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pPr algn="l" eaLnBrk="1" latinLnBrk="0" hangingPunct="1"/>
            <a:endParaRPr kumimoji="0" lang="en-US" dirty="0">
              <a:solidFill>
                <a:srgbClr val="FFFFFF"/>
              </a:solidFill>
            </a:endParaRPr>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pPr algn="ctr" eaLnBrk="1" latinLnBrk="0" hangingPunct="1"/>
            <a:fld id="{2C6B1FF6-39B9-40F5-8B67-33C6354A3D4F}" type="slidenum">
              <a:rPr kumimoji="0" lang="en-US" smtClean="0"/>
              <a:pPr algn="ctr" eaLnBrk="1" latinLnBrk="0" hangingPunct="1"/>
              <a:t>‹#›</a:t>
            </a:fld>
            <a:endParaRPr kumimoji="0" lang="en-US" sz="1600" dirty="0">
              <a:solidFill>
                <a:schemeClr val="accent3">
                  <a:shade val="75000"/>
                </a:scheme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x-none"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x-none" smtClean="0"/>
              <a:t>Click to edit Master text styles</a:t>
            </a:r>
          </a:p>
          <a:p>
            <a:pPr lvl="1" eaLnBrk="1" latinLnBrk="0" hangingPunct="1"/>
            <a:r>
              <a:rPr kumimoji="0" lang="x-none" smtClean="0"/>
              <a:t>Second level</a:t>
            </a:r>
          </a:p>
          <a:p>
            <a:pPr lvl="2" eaLnBrk="1" latinLnBrk="0" hangingPunct="1"/>
            <a:r>
              <a:rPr kumimoji="0" lang="x-none" smtClean="0"/>
              <a:t>Third level</a:t>
            </a:r>
          </a:p>
          <a:p>
            <a:pPr lvl="3" eaLnBrk="1" latinLnBrk="0" hangingPunct="1"/>
            <a:r>
              <a:rPr kumimoji="0" lang="x-none" smtClean="0"/>
              <a:t>Fourth level</a:t>
            </a:r>
          </a:p>
          <a:p>
            <a:pPr lvl="4" eaLnBrk="1" latinLnBrk="0" hangingPunct="1"/>
            <a:r>
              <a:rPr kumimoji="0" lang="x-none"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endParaRPr lang="en-GB" dirty="0"/>
          </a:p>
        </p:txBody>
      </p:sp>
      <p:sp>
        <p:nvSpPr>
          <p:cNvPr id="3" name="Title 2"/>
          <p:cNvSpPr>
            <a:spLocks noGrp="1"/>
          </p:cNvSpPr>
          <p:nvPr>
            <p:ph type="ctrTitle"/>
          </p:nvPr>
        </p:nvSpPr>
        <p:spPr/>
        <p:txBody>
          <a:bodyPr/>
          <a:lstStyle/>
          <a:p>
            <a:r>
              <a:rPr lang="en-GB" dirty="0" smtClean="0"/>
              <a:t>Historiography I</a:t>
            </a:r>
            <a:br>
              <a:rPr lang="en-GB" dirty="0" smtClean="0"/>
            </a:br>
            <a:endParaRPr lang="en-GB" dirty="0"/>
          </a:p>
        </p:txBody>
      </p:sp>
    </p:spTree>
    <p:extLst>
      <p:ext uri="{BB962C8B-B14F-4D97-AF65-F5344CB8AC3E}">
        <p14:creationId xmlns:p14="http://schemas.microsoft.com/office/powerpoint/2010/main" val="1535459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Interpretive nature of history</a:t>
            </a:r>
            <a:endParaRPr lang="en-GB" dirty="0"/>
          </a:p>
        </p:txBody>
      </p:sp>
      <p:sp>
        <p:nvSpPr>
          <p:cNvPr id="3" name="Content Placeholder 2"/>
          <p:cNvSpPr>
            <a:spLocks noGrp="1"/>
          </p:cNvSpPr>
          <p:nvPr>
            <p:ph sz="quarter" idx="1"/>
          </p:nvPr>
        </p:nvSpPr>
        <p:spPr/>
        <p:txBody>
          <a:bodyPr>
            <a:normAutofit fontScale="92500" lnSpcReduction="10000"/>
          </a:bodyPr>
          <a:lstStyle/>
          <a:p>
            <a:pPr marL="0" indent="0">
              <a:buNone/>
            </a:pPr>
            <a:r>
              <a:rPr lang="en-GB" dirty="0" smtClean="0"/>
              <a:t>‘Historical evidence is not made up of pre-existing objective facts; it is produced through a process of interpretation, and so it can always be reinterpreted in line with a particular theory – or simply explained away.’</a:t>
            </a:r>
          </a:p>
          <a:p>
            <a:pPr marL="0" indent="0">
              <a:buNone/>
            </a:pPr>
            <a:endParaRPr lang="en-GB" dirty="0"/>
          </a:p>
          <a:p>
            <a:pPr marL="0" indent="0">
              <a:buNone/>
            </a:pPr>
            <a:r>
              <a:rPr lang="en-GB" dirty="0" smtClean="0"/>
              <a:t>X might have happened in the past. We can call X a fact. But the </a:t>
            </a:r>
            <a:r>
              <a:rPr lang="en-GB" i="1" dirty="0" smtClean="0"/>
              <a:t>evidence </a:t>
            </a:r>
            <a:r>
              <a:rPr lang="en-GB" dirty="0" smtClean="0"/>
              <a:t>for X having happened in </a:t>
            </a:r>
            <a:r>
              <a:rPr lang="en-GB" i="1" dirty="0" smtClean="0"/>
              <a:t>not</a:t>
            </a:r>
            <a:r>
              <a:rPr lang="en-GB" dirty="0" smtClean="0"/>
              <a:t> fact, it’s interpretation: the </a:t>
            </a:r>
            <a:r>
              <a:rPr lang="en-GB" i="1" dirty="0" smtClean="0"/>
              <a:t>proof </a:t>
            </a:r>
            <a:r>
              <a:rPr lang="en-GB" dirty="0" smtClean="0"/>
              <a:t>of X can be reinterpreted, or explained away. </a:t>
            </a:r>
          </a:p>
          <a:p>
            <a:pPr marL="0" indent="0">
              <a:buNone/>
            </a:pPr>
            <a:endParaRPr lang="en-GB" dirty="0"/>
          </a:p>
          <a:p>
            <a:pPr marL="0" indent="0">
              <a:buNone/>
            </a:pPr>
            <a:r>
              <a:rPr lang="en-GB" dirty="0" smtClean="0"/>
              <a:t>You collect data, </a:t>
            </a:r>
            <a:r>
              <a:rPr lang="en-GB" i="1" dirty="0" smtClean="0"/>
              <a:t>and then you figure out what to do with it. </a:t>
            </a:r>
            <a:endParaRPr lang="en-GB" dirty="0"/>
          </a:p>
        </p:txBody>
      </p:sp>
    </p:spTree>
    <p:extLst>
      <p:ext uri="{BB962C8B-B14F-4D97-AF65-F5344CB8AC3E}">
        <p14:creationId xmlns:p14="http://schemas.microsoft.com/office/powerpoint/2010/main" val="15525376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Theory</a:t>
            </a:r>
            <a:endParaRPr lang="en-GB" dirty="0"/>
          </a:p>
        </p:txBody>
      </p:sp>
      <p:sp>
        <p:nvSpPr>
          <p:cNvPr id="3" name="Content Placeholder 2"/>
          <p:cNvSpPr>
            <a:spLocks noGrp="1"/>
          </p:cNvSpPr>
          <p:nvPr>
            <p:ph sz="quarter" idx="1"/>
          </p:nvPr>
        </p:nvSpPr>
        <p:spPr/>
        <p:txBody>
          <a:bodyPr/>
          <a:lstStyle/>
          <a:p>
            <a:r>
              <a:rPr lang="en-GB" dirty="0" smtClean="0"/>
              <a:t>You collect data, then look for patterns, themes, etc. and from that you build a theory of how x might have worked.</a:t>
            </a:r>
          </a:p>
          <a:p>
            <a:r>
              <a:rPr lang="en-GB" dirty="0" smtClean="0"/>
              <a:t>Other historians can then see whether this theory works in other cases.</a:t>
            </a:r>
          </a:p>
          <a:p>
            <a:r>
              <a:rPr lang="en-GB" dirty="0" smtClean="0"/>
              <a:t>OR, you can import theory from other subjects – psychology, sociology, economics, literary theory, translation studies, queer studies, etc. </a:t>
            </a:r>
            <a:endParaRPr lang="en-GB" dirty="0"/>
          </a:p>
        </p:txBody>
      </p:sp>
    </p:spTree>
    <p:extLst>
      <p:ext uri="{BB962C8B-B14F-4D97-AF65-F5344CB8AC3E}">
        <p14:creationId xmlns:p14="http://schemas.microsoft.com/office/powerpoint/2010/main" val="25377235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Approaches to the past:</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Legal framework</a:t>
            </a:r>
          </a:p>
          <a:p>
            <a:r>
              <a:rPr lang="en-GB" dirty="0" smtClean="0"/>
              <a:t>Social relationships</a:t>
            </a:r>
          </a:p>
          <a:p>
            <a:r>
              <a:rPr lang="en-GB" dirty="0" smtClean="0"/>
              <a:t>Prosopography: a bibliographic approach with the aim to use the data collected to examine social mobility and regional mobility. </a:t>
            </a:r>
          </a:p>
          <a:p>
            <a:r>
              <a:rPr lang="en-GB" dirty="0" smtClean="0"/>
              <a:t>But this type of ‘theory’ is one which begins with the study of data, and then the ‘theory’ emerges from that.</a:t>
            </a:r>
          </a:p>
          <a:p>
            <a:r>
              <a:rPr lang="en-GB" dirty="0" smtClean="0"/>
              <a:t>This is more </a:t>
            </a:r>
            <a:r>
              <a:rPr lang="en-GB" dirty="0" err="1" smtClean="0"/>
              <a:t>pallatable</a:t>
            </a:r>
            <a:r>
              <a:rPr lang="en-GB" dirty="0" smtClean="0"/>
              <a:t> to many historians that the other potential model:</a:t>
            </a:r>
          </a:p>
          <a:p>
            <a:r>
              <a:rPr lang="en-GB" dirty="0" smtClean="0"/>
              <a:t>A ‘theory’ from somewhere else (economics, politics) etc. is brought in from outside and applied to the past, and evidence sifted to see whether it fits this model or not. </a:t>
            </a:r>
          </a:p>
          <a:p>
            <a:pPr marL="0" indent="0">
              <a:buNone/>
            </a:pPr>
            <a:endParaRPr lang="en-GB" dirty="0"/>
          </a:p>
        </p:txBody>
      </p:sp>
    </p:spTree>
    <p:extLst>
      <p:ext uri="{BB962C8B-B14F-4D97-AF65-F5344CB8AC3E}">
        <p14:creationId xmlns:p14="http://schemas.microsoft.com/office/powerpoint/2010/main" val="21169527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Historical Process</a:t>
            </a:r>
            <a:endParaRPr lang="en-GB" dirty="0"/>
          </a:p>
        </p:txBody>
      </p:sp>
      <p:sp>
        <p:nvSpPr>
          <p:cNvPr id="3" name="Content Placeholder 2"/>
          <p:cNvSpPr>
            <a:spLocks noGrp="1"/>
          </p:cNvSpPr>
          <p:nvPr>
            <p:ph sz="quarter" idx="1"/>
          </p:nvPr>
        </p:nvSpPr>
        <p:spPr/>
        <p:txBody>
          <a:bodyPr>
            <a:normAutofit fontScale="85000" lnSpcReduction="20000"/>
          </a:bodyPr>
          <a:lstStyle/>
          <a:p>
            <a:r>
              <a:rPr lang="en-GB" dirty="0"/>
              <a:t>Historical process: ‘The concept of historical process involves differentiating between primary and secondary effects of actions: primary effects are the intended consequences of actions; secondary effects, the unintended results. </a:t>
            </a:r>
            <a:r>
              <a:rPr lang="en-GB" dirty="0" err="1"/>
              <a:t>Processual</a:t>
            </a:r>
            <a:r>
              <a:rPr lang="en-GB" dirty="0"/>
              <a:t> developments are marked by the predominance of secondary over primary effects, that is to say that the results of agents’ actions slip out of their control. Meier argued that this was the case in the late Republic, the last phase of which indeed he characterized as an ‘‘autonomous process,’’ that is, a development in a distinct course that could no longer be changed by the actions of any of the participants</a:t>
            </a:r>
            <a:r>
              <a:rPr lang="en-GB" dirty="0" smtClean="0"/>
              <a:t>. </a:t>
            </a:r>
            <a:r>
              <a:rPr lang="en-GB" dirty="0"/>
              <a:t>Every attempt to halt or turn back this development only promoted its further advance through its secondary effects. The direction of the historical process had become fully independent of agency.’ (Martin </a:t>
            </a:r>
            <a:r>
              <a:rPr lang="en-GB" dirty="0" err="1"/>
              <a:t>Jehne</a:t>
            </a:r>
            <a:r>
              <a:rPr lang="en-GB" dirty="0"/>
              <a:t>) </a:t>
            </a:r>
          </a:p>
        </p:txBody>
      </p:sp>
    </p:spTree>
    <p:extLst>
      <p:ext uri="{BB962C8B-B14F-4D97-AF65-F5344CB8AC3E}">
        <p14:creationId xmlns:p14="http://schemas.microsoft.com/office/powerpoint/2010/main" val="24933819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Does every slide really need a title?</a:t>
            </a:r>
            <a:endParaRPr lang="en-GB" dirty="0"/>
          </a:p>
        </p:txBody>
      </p:sp>
      <p:sp>
        <p:nvSpPr>
          <p:cNvPr id="3" name="Content Placeholder 2"/>
          <p:cNvSpPr>
            <a:spLocks noGrp="1"/>
          </p:cNvSpPr>
          <p:nvPr>
            <p:ph sz="quarter" idx="1"/>
          </p:nvPr>
        </p:nvSpPr>
        <p:spPr/>
        <p:txBody>
          <a:bodyPr>
            <a:normAutofit fontScale="85000" lnSpcReduction="20000"/>
          </a:bodyPr>
          <a:lstStyle/>
          <a:p>
            <a:pPr marL="0" indent="0">
              <a:buNone/>
            </a:pPr>
            <a:r>
              <a:rPr lang="en-GB" dirty="0" smtClean="0"/>
              <a:t>Problems with theory: breadth versus specificity.</a:t>
            </a:r>
          </a:p>
          <a:p>
            <a:pPr marL="0" indent="0">
              <a:buNone/>
            </a:pPr>
            <a:endParaRPr lang="en-GB" dirty="0" smtClean="0"/>
          </a:p>
          <a:p>
            <a:pPr marL="0" indent="0">
              <a:buNone/>
            </a:pPr>
            <a:r>
              <a:rPr lang="en-GB" dirty="0" smtClean="0"/>
              <a:t>If too specific it becomes useless for explaining broader phenomena/events: limited applicability.</a:t>
            </a:r>
          </a:p>
          <a:p>
            <a:pPr marL="0" indent="0">
              <a:buNone/>
            </a:pPr>
            <a:endParaRPr lang="en-GB" dirty="0"/>
          </a:p>
          <a:p>
            <a:pPr marL="0" indent="0">
              <a:buNone/>
            </a:pPr>
            <a:r>
              <a:rPr lang="en-GB" dirty="0" smtClean="0"/>
              <a:t>If too broad it becomes useless for saying anything meaningful about any event: ‘people seek food’. </a:t>
            </a:r>
          </a:p>
          <a:p>
            <a:pPr marL="0" indent="0">
              <a:buNone/>
            </a:pPr>
            <a:endParaRPr lang="en-GB" dirty="0"/>
          </a:p>
          <a:p>
            <a:pPr marL="0" indent="0">
              <a:buNone/>
            </a:pPr>
            <a:r>
              <a:rPr lang="en-GB" dirty="0" smtClean="0"/>
              <a:t>BUT: can allow us to notice broader trends that get lost in the minutiae of the details.  </a:t>
            </a:r>
          </a:p>
          <a:p>
            <a:pPr marL="0" indent="0">
              <a:buNone/>
            </a:pPr>
            <a:r>
              <a:rPr lang="en-GB" dirty="0" smtClean="0"/>
              <a:t>Theories show how people are currently interested in interpreting the world around them, it only makes sense to at least examine the applicability of these theories to our past. </a:t>
            </a:r>
            <a:endParaRPr lang="en-GB" dirty="0"/>
          </a:p>
        </p:txBody>
      </p:sp>
    </p:spTree>
    <p:extLst>
      <p:ext uri="{BB962C8B-B14F-4D97-AF65-F5344CB8AC3E}">
        <p14:creationId xmlns:p14="http://schemas.microsoft.com/office/powerpoint/2010/main" val="39276542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Evidently so. </a:t>
            </a:r>
          </a:p>
        </p:txBody>
      </p:sp>
      <p:sp>
        <p:nvSpPr>
          <p:cNvPr id="3" name="Content Placeholder 2"/>
          <p:cNvSpPr>
            <a:spLocks noGrp="1"/>
          </p:cNvSpPr>
          <p:nvPr>
            <p:ph sz="quarter" idx="1"/>
          </p:nvPr>
        </p:nvSpPr>
        <p:spPr/>
        <p:txBody>
          <a:bodyPr/>
          <a:lstStyle/>
          <a:p>
            <a:pPr marL="0" indent="0">
              <a:buNone/>
            </a:pPr>
            <a:r>
              <a:rPr lang="en-GB" dirty="0" smtClean="0"/>
              <a:t>Universals versus Cultural specificity. Example: emotions, colour. Gender, sexuality (two-spirit). </a:t>
            </a:r>
          </a:p>
          <a:p>
            <a:pPr marL="0" indent="0">
              <a:buNone/>
            </a:pPr>
            <a:endParaRPr lang="en-GB" dirty="0" smtClean="0"/>
          </a:p>
          <a:p>
            <a:pPr marL="0" indent="0">
              <a:buNone/>
            </a:pPr>
            <a:r>
              <a:rPr lang="en-GB" dirty="0" smtClean="0"/>
              <a:t>We frequently make incorrect assumptions that x or y is universal, which can lead to us missing things. (Viking warrior)</a:t>
            </a:r>
          </a:p>
          <a:p>
            <a:pPr marL="0" indent="0">
              <a:buNone/>
            </a:pPr>
            <a:endParaRPr lang="en-GB" dirty="0"/>
          </a:p>
          <a:p>
            <a:pPr marL="0" indent="0">
              <a:buNone/>
            </a:pPr>
            <a:r>
              <a:rPr lang="en-GB" dirty="0" smtClean="0"/>
              <a:t>Equally, we sometimes fail to see the similarities between thought-systems because the context is so different. </a:t>
            </a:r>
          </a:p>
          <a:p>
            <a:pPr marL="0" indent="0">
              <a:buNone/>
            </a:pPr>
            <a:endParaRPr lang="en-GB" dirty="0"/>
          </a:p>
        </p:txBody>
      </p:sp>
    </p:spTree>
    <p:extLst>
      <p:ext uri="{BB962C8B-B14F-4D97-AF65-F5344CB8AC3E}">
        <p14:creationId xmlns:p14="http://schemas.microsoft.com/office/powerpoint/2010/main" val="6050118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Problems III</a:t>
            </a:r>
            <a:endParaRPr lang="en-GB" dirty="0"/>
          </a:p>
        </p:txBody>
      </p:sp>
      <p:sp>
        <p:nvSpPr>
          <p:cNvPr id="3" name="Content Placeholder 2"/>
          <p:cNvSpPr>
            <a:spLocks noGrp="1"/>
          </p:cNvSpPr>
          <p:nvPr>
            <p:ph sz="quarter" idx="1"/>
          </p:nvPr>
        </p:nvSpPr>
        <p:spPr/>
        <p:txBody>
          <a:bodyPr>
            <a:normAutofit fontScale="92500" lnSpcReduction="20000"/>
          </a:bodyPr>
          <a:lstStyle/>
          <a:p>
            <a:pPr marL="0" indent="0">
              <a:buNone/>
            </a:pPr>
            <a:r>
              <a:rPr lang="en-GB" dirty="0" smtClean="0"/>
              <a:t>More problems with theory (and history): </a:t>
            </a:r>
          </a:p>
          <a:p>
            <a:r>
              <a:rPr lang="en-GB" dirty="0" smtClean="0"/>
              <a:t>Questions about the applicability of modern concepts to the ancient world: e.g. LGBTQIA/MOGAI, economics, sustainability</a:t>
            </a:r>
            <a:r>
              <a:rPr lang="is-IS" dirty="0" smtClean="0"/>
              <a:t>… human rights? Disability? </a:t>
            </a:r>
          </a:p>
          <a:p>
            <a:r>
              <a:rPr lang="is-IS" dirty="0" smtClean="0"/>
              <a:t>BUT: if we start to rule everything out that didn’t exist in ‘the past’ then how do be begin to trace the origins and developments of those concepts?</a:t>
            </a:r>
          </a:p>
          <a:p>
            <a:r>
              <a:rPr lang="is-IS" dirty="0" smtClean="0"/>
              <a:t>Relevance of history if we can’t examine it from the perspectives important to us?</a:t>
            </a:r>
          </a:p>
          <a:p>
            <a:r>
              <a:rPr lang="is-IS" dirty="0" smtClean="0"/>
              <a:t>But these theories can clearly be applicable to history in a way that is useful to us, as evidenced by the fact that people </a:t>
            </a:r>
            <a:r>
              <a:rPr lang="is-IS" i="1" dirty="0" smtClean="0"/>
              <a:t>do</a:t>
            </a:r>
            <a:r>
              <a:rPr lang="is-IS" dirty="0" smtClean="0"/>
              <a:t> use economic theory, queer theory, etc. </a:t>
            </a:r>
            <a:r>
              <a:rPr lang="en-US" dirty="0" smtClean="0"/>
              <a:t>to say interesting things. </a:t>
            </a:r>
            <a:endParaRPr lang="en-GB" dirty="0"/>
          </a:p>
        </p:txBody>
      </p:sp>
    </p:spTree>
    <p:extLst>
      <p:ext uri="{BB962C8B-B14F-4D97-AF65-F5344CB8AC3E}">
        <p14:creationId xmlns:p14="http://schemas.microsoft.com/office/powerpoint/2010/main" val="15376116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Theory example</a:t>
            </a:r>
            <a:endParaRPr lang="en-GB" dirty="0"/>
          </a:p>
        </p:txBody>
      </p:sp>
      <p:sp>
        <p:nvSpPr>
          <p:cNvPr id="3" name="Content Placeholder 2"/>
          <p:cNvSpPr>
            <a:spLocks noGrp="1"/>
          </p:cNvSpPr>
          <p:nvPr>
            <p:ph sz="quarter" idx="1"/>
          </p:nvPr>
        </p:nvSpPr>
        <p:spPr/>
        <p:txBody>
          <a:bodyPr>
            <a:normAutofit lnSpcReduction="10000"/>
          </a:bodyPr>
          <a:lstStyle/>
          <a:p>
            <a:pPr marL="0" indent="0">
              <a:buNone/>
            </a:pPr>
            <a:r>
              <a:rPr lang="en-GB" dirty="0" smtClean="0"/>
              <a:t>‘The theory of Oswald Spengler that civilisations are, like biological organisms, subject to predictable cycles of growth and decay, and death, and hence, on the basis of the test case of the Roman Empire, our own civilisation has embarked on an inevitable decline.’</a:t>
            </a:r>
          </a:p>
          <a:p>
            <a:pPr marL="0" indent="0">
              <a:buNone/>
            </a:pPr>
            <a:endParaRPr lang="en-GB" dirty="0"/>
          </a:p>
          <a:p>
            <a:pPr marL="0" indent="0">
              <a:buNone/>
            </a:pPr>
            <a:r>
              <a:rPr lang="en-GB" dirty="0" smtClean="0"/>
              <a:t>Is this theory useful? </a:t>
            </a:r>
          </a:p>
          <a:p>
            <a:pPr marL="0" indent="0">
              <a:buNone/>
            </a:pPr>
            <a:r>
              <a:rPr lang="en-GB" dirty="0" smtClean="0"/>
              <a:t>How does it help us make sense of/draw meaning from history?</a:t>
            </a:r>
          </a:p>
          <a:p>
            <a:pPr marL="0" indent="0">
              <a:buNone/>
            </a:pPr>
            <a:r>
              <a:rPr lang="en-GB" dirty="0" smtClean="0"/>
              <a:t>Is it overly-deterministic? (or just interpreted as such?)</a:t>
            </a:r>
            <a:endParaRPr lang="en-GB" dirty="0"/>
          </a:p>
        </p:txBody>
      </p:sp>
    </p:spTree>
    <p:extLst>
      <p:ext uri="{BB962C8B-B14F-4D97-AF65-F5344CB8AC3E}">
        <p14:creationId xmlns:p14="http://schemas.microsoft.com/office/powerpoint/2010/main" val="37775459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Is it even possible to do history without theory?</a:t>
            </a:r>
            <a:endParaRPr lang="en-GB" dirty="0"/>
          </a:p>
        </p:txBody>
      </p:sp>
      <p:sp>
        <p:nvSpPr>
          <p:cNvPr id="3" name="Content Placeholder 2"/>
          <p:cNvSpPr>
            <a:spLocks noGrp="1"/>
          </p:cNvSpPr>
          <p:nvPr>
            <p:ph sz="quarter" idx="1"/>
          </p:nvPr>
        </p:nvSpPr>
        <p:spPr/>
        <p:txBody>
          <a:bodyPr>
            <a:normAutofit fontScale="85000" lnSpcReduction="20000"/>
          </a:bodyPr>
          <a:lstStyle/>
          <a:p>
            <a:pPr marL="0" indent="0">
              <a:buNone/>
            </a:pPr>
            <a:r>
              <a:rPr lang="en-GB" dirty="0" smtClean="0"/>
              <a:t>As soon as we start to look at specific themes in history, we find ourselves working in/with theoretical models:</a:t>
            </a:r>
          </a:p>
          <a:p>
            <a:r>
              <a:rPr lang="en-GB" dirty="0" smtClean="0"/>
              <a:t>Democracy/Politics</a:t>
            </a:r>
          </a:p>
          <a:p>
            <a:r>
              <a:rPr lang="en-GB" dirty="0" smtClean="0"/>
              <a:t>Military</a:t>
            </a:r>
          </a:p>
          <a:p>
            <a:r>
              <a:rPr lang="en-GB" dirty="0" smtClean="0"/>
              <a:t>Gender roles</a:t>
            </a:r>
          </a:p>
          <a:p>
            <a:r>
              <a:rPr lang="en-GB" dirty="0" smtClean="0"/>
              <a:t>Economics</a:t>
            </a:r>
          </a:p>
          <a:p>
            <a:r>
              <a:rPr lang="en-GB" dirty="0" smtClean="0"/>
              <a:t>Empire</a:t>
            </a:r>
          </a:p>
          <a:p>
            <a:r>
              <a:rPr lang="en-GB" dirty="0" smtClean="0"/>
              <a:t>Etc. </a:t>
            </a:r>
          </a:p>
          <a:p>
            <a:endParaRPr lang="en-GB" dirty="0"/>
          </a:p>
          <a:p>
            <a:pPr marL="0" indent="0">
              <a:buNone/>
            </a:pPr>
            <a:r>
              <a:rPr lang="en-GB" dirty="0" smtClean="0"/>
              <a:t>As soon as you even start to talk about ‘a culture’ we’re positing a certain idea of what exactly ‘culture’ is – theory allows us to examine these terms (general concepts) and provide a more thought-through framework. </a:t>
            </a:r>
            <a:endParaRPr lang="en-GB" dirty="0"/>
          </a:p>
        </p:txBody>
      </p:sp>
    </p:spTree>
    <p:extLst>
      <p:ext uri="{BB962C8B-B14F-4D97-AF65-F5344CB8AC3E}">
        <p14:creationId xmlns:p14="http://schemas.microsoft.com/office/powerpoint/2010/main" val="42721471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Ideal model </a:t>
            </a:r>
            <a:r>
              <a:rPr lang="en-GB" dirty="0" err="1" smtClean="0"/>
              <a:t>vs</a:t>
            </a:r>
            <a:r>
              <a:rPr lang="en-GB" dirty="0" smtClean="0"/>
              <a:t> reality</a:t>
            </a:r>
            <a:endParaRPr lang="en-GB" dirty="0"/>
          </a:p>
        </p:txBody>
      </p:sp>
      <p:sp>
        <p:nvSpPr>
          <p:cNvPr id="3" name="Content Placeholder 2"/>
          <p:cNvSpPr>
            <a:spLocks noGrp="1"/>
          </p:cNvSpPr>
          <p:nvPr>
            <p:ph sz="quarter" idx="1"/>
          </p:nvPr>
        </p:nvSpPr>
        <p:spPr/>
        <p:txBody>
          <a:bodyPr/>
          <a:lstStyle/>
          <a:p>
            <a:r>
              <a:rPr lang="en-GB" dirty="0" smtClean="0"/>
              <a:t>Theories work on positing a model of x</a:t>
            </a:r>
          </a:p>
          <a:p>
            <a:r>
              <a:rPr lang="en-GB" dirty="0" smtClean="0"/>
              <a:t>The model is generally idealised – economic theory tends to assume that all people are rational actors. </a:t>
            </a:r>
          </a:p>
          <a:p>
            <a:r>
              <a:rPr lang="en-GB" dirty="0" smtClean="0"/>
              <a:t>They are clearly not. </a:t>
            </a:r>
          </a:p>
          <a:p>
            <a:r>
              <a:rPr lang="en-GB" dirty="0" smtClean="0"/>
              <a:t>But the theories are still useful (sometimes)</a:t>
            </a:r>
            <a:endParaRPr lang="en-GB" dirty="0"/>
          </a:p>
        </p:txBody>
      </p:sp>
    </p:spTree>
    <p:extLst>
      <p:ext uri="{BB962C8B-B14F-4D97-AF65-F5344CB8AC3E}">
        <p14:creationId xmlns:p14="http://schemas.microsoft.com/office/powerpoint/2010/main" val="13473161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 psychoanalysis any use to the Historian?</a:t>
            </a:r>
            <a:endParaRPr lang="en-GB" dirty="0"/>
          </a:p>
        </p:txBody>
      </p:sp>
      <p:sp>
        <p:nvSpPr>
          <p:cNvPr id="3" name="Content Placeholder 2"/>
          <p:cNvSpPr>
            <a:spLocks noGrp="1"/>
          </p:cNvSpPr>
          <p:nvPr>
            <p:ph sz="quarter" idx="1"/>
          </p:nvPr>
        </p:nvSpPr>
        <p:spPr/>
        <p:txBody>
          <a:bodyPr>
            <a:normAutofit fontScale="77500" lnSpcReduction="20000"/>
          </a:bodyPr>
          <a:lstStyle/>
          <a:p>
            <a:r>
              <a:rPr lang="en-GB" dirty="0" smtClean="0"/>
              <a:t>You can’t psychoanalyse the dead!</a:t>
            </a:r>
          </a:p>
          <a:p>
            <a:r>
              <a:rPr lang="en-GB" dirty="0" smtClean="0"/>
              <a:t>We are all post-Freudian, psychoanalysis is embedded in Western culture, and has its legacy</a:t>
            </a:r>
          </a:p>
          <a:p>
            <a:r>
              <a:rPr lang="en-GB" dirty="0" smtClean="0"/>
              <a:t>But ancient Greece and Rome are pre-Freud. </a:t>
            </a:r>
          </a:p>
          <a:p>
            <a:r>
              <a:rPr lang="en-GB" dirty="0" smtClean="0"/>
              <a:t>Clearly a psychoanalyst thinks that their theory is applicable to all people – the Greeks had an Oedipus Complex even if they didn’t know it. </a:t>
            </a:r>
          </a:p>
          <a:p>
            <a:r>
              <a:rPr lang="en-GB" dirty="0" smtClean="0"/>
              <a:t>But in the sense of trying to piece together a portrait of a historic figure to sit on the couch, this doesn’t seem manageable. (And it would be bad psychoanalytic practice). </a:t>
            </a:r>
          </a:p>
          <a:p>
            <a:r>
              <a:rPr lang="en-US" dirty="0" err="1" smtClean="0"/>
              <a:t>Buuuut</a:t>
            </a:r>
            <a:r>
              <a:rPr lang="en-US" dirty="0" smtClean="0"/>
              <a:t>, for Freud, myths </a:t>
            </a:r>
            <a:r>
              <a:rPr lang="en-US" dirty="0"/>
              <a:t>are part of history – not in that myths tell history, but they are part of a culture, and have historical context. </a:t>
            </a:r>
            <a:r>
              <a:rPr lang="en-US" dirty="0" smtClean="0"/>
              <a:t>If </a:t>
            </a:r>
            <a:r>
              <a:rPr lang="en-US" dirty="0" err="1" smtClean="0"/>
              <a:t>pyschoanalysis</a:t>
            </a:r>
            <a:r>
              <a:rPr lang="en-US" dirty="0" smtClean="0"/>
              <a:t> in applicable to myth, it is in a historical sense: what do these myths tell us about x group of people?</a:t>
            </a:r>
            <a:endParaRPr lang="en-US" dirty="0"/>
          </a:p>
          <a:p>
            <a:endParaRPr lang="en-GB" b="1" dirty="0"/>
          </a:p>
        </p:txBody>
      </p:sp>
    </p:spTree>
    <p:extLst>
      <p:ext uri="{BB962C8B-B14F-4D97-AF65-F5344CB8AC3E}">
        <p14:creationId xmlns:p14="http://schemas.microsoft.com/office/powerpoint/2010/main" val="30987647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Freud I</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Psychoanalysis is based on ‘case history’. </a:t>
            </a:r>
          </a:p>
          <a:p>
            <a:r>
              <a:rPr lang="en-GB" dirty="0" smtClean="0"/>
              <a:t>It’s all about how the/our past impacts the/our present. </a:t>
            </a:r>
          </a:p>
          <a:p>
            <a:r>
              <a:rPr lang="en-GB" dirty="0" smtClean="0"/>
              <a:t>Freud himself uses the analogy of archaeology – trying to figure out the past from the traces of it left behind. </a:t>
            </a:r>
          </a:p>
          <a:p>
            <a:r>
              <a:rPr lang="en-GB" dirty="0" smtClean="0"/>
              <a:t>‘like the conscientious archaeologist, I have not omitted to mention in each case where the authentic parts end and the construction begins.’</a:t>
            </a:r>
          </a:p>
          <a:p>
            <a:r>
              <a:rPr lang="en-GB" dirty="0" smtClean="0"/>
              <a:t>Elsewhere Freud acknowledges that the narrative the analyst and analysand construct is never just a simple account of the past.</a:t>
            </a:r>
          </a:p>
          <a:p>
            <a:r>
              <a:rPr lang="en-GB" dirty="0" smtClean="0"/>
              <a:t>But is this not true of history also? As soon as we move past preserving and recording data, we’re into the realm of interpreting it. </a:t>
            </a:r>
            <a:endParaRPr lang="en-GB" dirty="0"/>
          </a:p>
        </p:txBody>
      </p:sp>
    </p:spTree>
    <p:extLst>
      <p:ext uri="{BB962C8B-B14F-4D97-AF65-F5344CB8AC3E}">
        <p14:creationId xmlns:p14="http://schemas.microsoft.com/office/powerpoint/2010/main" val="18922303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Freud II</a:t>
            </a:r>
            <a:endParaRPr lang="en-GB" dirty="0"/>
          </a:p>
        </p:txBody>
      </p:sp>
      <p:sp>
        <p:nvSpPr>
          <p:cNvPr id="3" name="Content Placeholder 2"/>
          <p:cNvSpPr>
            <a:spLocks noGrp="1"/>
          </p:cNvSpPr>
          <p:nvPr>
            <p:ph sz="quarter" idx="1"/>
          </p:nvPr>
        </p:nvSpPr>
        <p:spPr/>
        <p:txBody>
          <a:bodyPr>
            <a:normAutofit lnSpcReduction="10000"/>
          </a:bodyPr>
          <a:lstStyle/>
          <a:p>
            <a:pPr marL="0" indent="0">
              <a:buNone/>
            </a:pPr>
            <a:r>
              <a:rPr lang="en-GB" dirty="0"/>
              <a:t>‘Now, let us make the fantastic assumption that Rome is not a place where people live, but a psychical entity with a similarly long, rich past, in which nothing that ever took shape has passed away, and in which all previous phases of development exist beside the most recent. For Rome this would mean that on the Palatine hill the imperial palaces and the </a:t>
            </a:r>
            <a:r>
              <a:rPr lang="en-GB" dirty="0" err="1"/>
              <a:t>Septizonium</a:t>
            </a:r>
            <a:r>
              <a:rPr lang="en-GB" dirty="0"/>
              <a:t> of </a:t>
            </a:r>
            <a:r>
              <a:rPr lang="en-GB" dirty="0" err="1"/>
              <a:t>Septimus</a:t>
            </a:r>
            <a:r>
              <a:rPr lang="en-GB" dirty="0"/>
              <a:t> Severus still rose to their original height</a:t>
            </a:r>
            <a:r>
              <a:rPr lang="en-GB" dirty="0" smtClean="0"/>
              <a:t>.’</a:t>
            </a:r>
          </a:p>
          <a:p>
            <a:pPr marL="0" indent="0">
              <a:buNone/>
            </a:pPr>
            <a:endParaRPr lang="en-GB" dirty="0"/>
          </a:p>
          <a:p>
            <a:pPr marL="0" indent="0">
              <a:buNone/>
            </a:pPr>
            <a:r>
              <a:rPr lang="en-GB" dirty="0" smtClean="0"/>
              <a:t>The point is that the past never truly fades.</a:t>
            </a:r>
          </a:p>
          <a:p>
            <a:pPr marL="0" indent="0">
              <a:buNone/>
            </a:pPr>
            <a:r>
              <a:rPr lang="en-GB" dirty="0" smtClean="0"/>
              <a:t>It always leaves its mark.  </a:t>
            </a:r>
            <a:endParaRPr lang="en-GB" dirty="0"/>
          </a:p>
          <a:p>
            <a:pPr marL="0" indent="0">
              <a:buNone/>
            </a:pPr>
            <a:endParaRPr lang="en-GB" dirty="0"/>
          </a:p>
        </p:txBody>
      </p:sp>
    </p:spTree>
    <p:extLst>
      <p:ext uri="{BB962C8B-B14F-4D97-AF65-F5344CB8AC3E}">
        <p14:creationId xmlns:p14="http://schemas.microsoft.com/office/powerpoint/2010/main" val="28357435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We can’t get away from the psychology of the past</a:t>
            </a:r>
            <a:endParaRPr lang="en-GB" dirty="0"/>
          </a:p>
        </p:txBody>
      </p:sp>
      <p:sp>
        <p:nvSpPr>
          <p:cNvPr id="3" name="Content Placeholder 2"/>
          <p:cNvSpPr>
            <a:spLocks noGrp="1"/>
          </p:cNvSpPr>
          <p:nvPr>
            <p:ph sz="quarter" idx="1"/>
          </p:nvPr>
        </p:nvSpPr>
        <p:spPr/>
        <p:txBody>
          <a:bodyPr>
            <a:normAutofit fontScale="85000" lnSpcReduction="10000"/>
          </a:bodyPr>
          <a:lstStyle/>
          <a:p>
            <a:pPr marL="0" indent="0">
              <a:buNone/>
            </a:pPr>
            <a:r>
              <a:rPr lang="en-GB" dirty="0" smtClean="0"/>
              <a:t>The case of Livy. </a:t>
            </a:r>
          </a:p>
          <a:p>
            <a:pPr marL="0" indent="0">
              <a:buNone/>
            </a:pPr>
            <a:r>
              <a:rPr lang="en-GB" dirty="0" smtClean="0"/>
              <a:t>Livy’s ‘history’ of early Rome is a </a:t>
            </a:r>
            <a:r>
              <a:rPr lang="en-GB" i="1" dirty="0" smtClean="0"/>
              <a:t>narrative</a:t>
            </a:r>
            <a:r>
              <a:rPr lang="en-GB" dirty="0" smtClean="0"/>
              <a:t>:</a:t>
            </a:r>
          </a:p>
          <a:p>
            <a:pPr marL="0" indent="0">
              <a:buNone/>
            </a:pPr>
            <a:r>
              <a:rPr lang="en-GB" dirty="0"/>
              <a:t>‘A great hallmark of nineteenth-century German historiography was the critical analysis of the </a:t>
            </a:r>
            <a:r>
              <a:rPr lang="en-GB" dirty="0" err="1"/>
              <a:t>Livian</a:t>
            </a:r>
            <a:r>
              <a:rPr lang="en-GB" dirty="0"/>
              <a:t> narratives of early Rome by </a:t>
            </a:r>
            <a:r>
              <a:rPr lang="en-GB" dirty="0" err="1"/>
              <a:t>Barthold</a:t>
            </a:r>
            <a:r>
              <a:rPr lang="en-GB" dirty="0"/>
              <a:t> Georg </a:t>
            </a:r>
            <a:r>
              <a:rPr lang="en-GB" dirty="0" err="1"/>
              <a:t>Niebhur</a:t>
            </a:r>
            <a:r>
              <a:rPr lang="en-GB" dirty="0"/>
              <a:t> (1776–1831) in his </a:t>
            </a:r>
            <a:r>
              <a:rPr lang="en-GB" dirty="0" err="1"/>
              <a:t>Römische</a:t>
            </a:r>
            <a:r>
              <a:rPr lang="en-GB" dirty="0"/>
              <a:t> Geschichte (1811–32), in which he proclaimed these hallowed accounts to be poetical fictions responding to national psychological needs, not historical truth</a:t>
            </a:r>
            <a:r>
              <a:rPr lang="en-GB" dirty="0" smtClean="0"/>
              <a:t>.’</a:t>
            </a:r>
            <a:endParaRPr lang="en-GB" dirty="0"/>
          </a:p>
          <a:p>
            <a:pPr marL="0" indent="0">
              <a:buNone/>
            </a:pPr>
            <a:r>
              <a:rPr lang="en-GB" dirty="0"/>
              <a:t>	</a:t>
            </a:r>
            <a:r>
              <a:rPr lang="en-GB" dirty="0" smtClean="0"/>
              <a:t>				(Richard Armstrong)</a:t>
            </a:r>
          </a:p>
          <a:p>
            <a:pPr marL="0" indent="0">
              <a:buNone/>
            </a:pPr>
            <a:endParaRPr lang="en-GB" dirty="0" smtClean="0"/>
          </a:p>
          <a:p>
            <a:pPr marL="0" indent="0">
              <a:buNone/>
            </a:pPr>
            <a:r>
              <a:rPr lang="en-GB" dirty="0" smtClean="0"/>
              <a:t>Also Vergil &amp; Augustan Rome: using history to create a cultural identity, but that use of history can be analysed from a psychological and/or psychoanalytic perspective. </a:t>
            </a:r>
            <a:endParaRPr lang="en-GB" dirty="0"/>
          </a:p>
        </p:txBody>
      </p:sp>
    </p:spTree>
    <p:extLst>
      <p:ext uri="{BB962C8B-B14F-4D97-AF65-F5344CB8AC3E}">
        <p14:creationId xmlns:p14="http://schemas.microsoft.com/office/powerpoint/2010/main" val="20141383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 myth. </a:t>
            </a:r>
            <a:endParaRPr lang="en-GB" dirty="0"/>
          </a:p>
        </p:txBody>
      </p:sp>
      <p:sp>
        <p:nvSpPr>
          <p:cNvPr id="3" name="Content Placeholder 2"/>
          <p:cNvSpPr>
            <a:spLocks noGrp="1"/>
          </p:cNvSpPr>
          <p:nvPr>
            <p:ph sz="quarter" idx="1"/>
          </p:nvPr>
        </p:nvSpPr>
        <p:spPr>
          <a:xfrm>
            <a:off x="301752" y="1527048"/>
            <a:ext cx="8503920" cy="4929616"/>
          </a:xfrm>
        </p:spPr>
        <p:txBody>
          <a:bodyPr>
            <a:normAutofit fontScale="92500" lnSpcReduction="20000"/>
          </a:bodyPr>
          <a:lstStyle/>
          <a:p>
            <a:r>
              <a:rPr lang="en-US" dirty="0" smtClean="0"/>
              <a:t>For Freud the myths of ancient Greece are akin to the fragmentary memories of the neurotic patient. </a:t>
            </a:r>
          </a:p>
          <a:p>
            <a:r>
              <a:rPr lang="en-US" dirty="0" smtClean="0"/>
              <a:t>There was a period of cultural-flourishing which has been lost/forgotten, and the material of myth with which we are left are the fragments of that. </a:t>
            </a:r>
          </a:p>
          <a:p>
            <a:pPr marL="0" indent="0">
              <a:buNone/>
            </a:pPr>
            <a:r>
              <a:rPr lang="en-US" dirty="0" smtClean="0"/>
              <a:t>‘</a:t>
            </a:r>
            <a:r>
              <a:rPr lang="en-US" dirty="0"/>
              <a:t>Early </a:t>
            </a:r>
            <a:r>
              <a:rPr lang="en-US" dirty="0" smtClean="0"/>
              <a:t>trauma–</a:t>
            </a:r>
            <a:r>
              <a:rPr lang="en-US" dirty="0" err="1" smtClean="0"/>
              <a:t>defence</a:t>
            </a:r>
            <a:r>
              <a:rPr lang="en-US" dirty="0"/>
              <a:t>-latency-outbreak of neurotic illness </a:t>
            </a:r>
            <a:r>
              <a:rPr lang="en-US" dirty="0" smtClean="0"/>
              <a:t>–partial </a:t>
            </a:r>
            <a:r>
              <a:rPr lang="en-US" dirty="0"/>
              <a:t>return of the repressed. Such is the formula which we have laid down for the development of a neurosis. The reader is now invited to take the step of supposing that something occurred in the life of the human species similar to what occurs in the life of </a:t>
            </a:r>
            <a:r>
              <a:rPr lang="en-US" dirty="0" smtClean="0"/>
              <a:t>individuals</a:t>
            </a:r>
            <a:r>
              <a:rPr lang="en-US" dirty="0"/>
              <a:t>’. (Freud 1953–74: 23. 80) </a:t>
            </a:r>
            <a:endParaRPr lang="en-US" dirty="0" smtClean="0"/>
          </a:p>
          <a:p>
            <a:r>
              <a:rPr lang="en-GB" dirty="0"/>
              <a:t>The historian of Freud could in turn read in Freud’s own attempts to write/construct/analyse history, insight into Freud himself. </a:t>
            </a:r>
          </a:p>
          <a:p>
            <a:pPr marL="0" indent="0">
              <a:buNone/>
            </a:pPr>
            <a:endParaRPr lang="en-US" dirty="0"/>
          </a:p>
          <a:p>
            <a:endParaRPr lang="en-GB" dirty="0"/>
          </a:p>
        </p:txBody>
      </p:sp>
    </p:spTree>
    <p:extLst>
      <p:ext uri="{BB962C8B-B14F-4D97-AF65-F5344CB8AC3E}">
        <p14:creationId xmlns:p14="http://schemas.microsoft.com/office/powerpoint/2010/main" val="23233954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Historical Record</a:t>
            </a:r>
            <a:endParaRPr lang="en-GB" dirty="0"/>
          </a:p>
        </p:txBody>
      </p:sp>
      <p:sp>
        <p:nvSpPr>
          <p:cNvPr id="3" name="Content Placeholder 2"/>
          <p:cNvSpPr>
            <a:spLocks noGrp="1"/>
          </p:cNvSpPr>
          <p:nvPr>
            <p:ph sz="quarter" idx="1"/>
          </p:nvPr>
        </p:nvSpPr>
        <p:spPr/>
        <p:txBody>
          <a:bodyPr>
            <a:normAutofit/>
          </a:bodyPr>
          <a:lstStyle/>
          <a:p>
            <a:r>
              <a:rPr lang="en-GB" dirty="0" smtClean="0"/>
              <a:t>So you can approach history through a psychological (or specifically psychoanalytical) perspective by looking at </a:t>
            </a:r>
            <a:r>
              <a:rPr lang="en-GB" i="1" dirty="0" smtClean="0"/>
              <a:t>how</a:t>
            </a:r>
            <a:r>
              <a:rPr lang="en-GB" dirty="0" smtClean="0"/>
              <a:t> history has been recorded in the past. </a:t>
            </a:r>
          </a:p>
          <a:p>
            <a:r>
              <a:rPr lang="en-GB" dirty="0" smtClean="0"/>
              <a:t>(This is a type of reception). </a:t>
            </a:r>
          </a:p>
          <a:p>
            <a:r>
              <a:rPr lang="en-GB" dirty="0" smtClean="0"/>
              <a:t>How people ‘recorded’ or ‘constructed’ their history (and through it their identity) is a site where such theories might be useful. </a:t>
            </a:r>
          </a:p>
          <a:p>
            <a:r>
              <a:rPr lang="en-GB" dirty="0" smtClean="0"/>
              <a:t>For Freud ‘distortion, fantasy and repression are integral to the “desire to write history”’. </a:t>
            </a:r>
          </a:p>
        </p:txBody>
      </p:sp>
    </p:spTree>
    <p:extLst>
      <p:ext uri="{BB962C8B-B14F-4D97-AF65-F5344CB8AC3E}">
        <p14:creationId xmlns:p14="http://schemas.microsoft.com/office/powerpoint/2010/main" val="31507746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is not just a psychoanalytical point</a:t>
            </a:r>
            <a:r>
              <a:rPr lang="is-IS" dirty="0" smtClean="0"/>
              <a:t>…</a:t>
            </a:r>
            <a:endParaRPr lang="en-GB" dirty="0"/>
          </a:p>
        </p:txBody>
      </p:sp>
      <p:sp>
        <p:nvSpPr>
          <p:cNvPr id="3" name="Content Placeholder 2"/>
          <p:cNvSpPr>
            <a:spLocks noGrp="1"/>
          </p:cNvSpPr>
          <p:nvPr>
            <p:ph sz="quarter" idx="1"/>
          </p:nvPr>
        </p:nvSpPr>
        <p:spPr/>
        <p:txBody>
          <a:bodyPr>
            <a:normAutofit fontScale="92500"/>
          </a:bodyPr>
          <a:lstStyle/>
          <a:p>
            <a:r>
              <a:rPr lang="en-GB" dirty="0"/>
              <a:t>American kids not often taught about residential </a:t>
            </a:r>
            <a:r>
              <a:rPr lang="en-GB" dirty="0" smtClean="0"/>
              <a:t>schools</a:t>
            </a:r>
            <a:endParaRPr lang="en-GB" dirty="0"/>
          </a:p>
          <a:p>
            <a:r>
              <a:rPr lang="en-GB" dirty="0"/>
              <a:t>The treatment of Japanese-Americans during </a:t>
            </a:r>
            <a:r>
              <a:rPr lang="en-GB" dirty="0" smtClean="0"/>
              <a:t>WWII</a:t>
            </a:r>
            <a:endParaRPr lang="en-GB" dirty="0"/>
          </a:p>
          <a:p>
            <a:r>
              <a:rPr lang="en-GB" dirty="0"/>
              <a:t>Not framing the genocide of indigenous peoples as genocide</a:t>
            </a:r>
            <a:r>
              <a:rPr lang="en-GB" dirty="0" smtClean="0"/>
              <a:t>.</a:t>
            </a:r>
            <a:endParaRPr lang="en-GB" dirty="0"/>
          </a:p>
          <a:p>
            <a:r>
              <a:rPr lang="en-GB" dirty="0"/>
              <a:t>UK history just completely misses the slave trade?</a:t>
            </a:r>
            <a:r>
              <a:rPr lang="en-GB" dirty="0" smtClean="0"/>
              <a:t>?</a:t>
            </a:r>
            <a:endParaRPr lang="en-GB" dirty="0"/>
          </a:p>
          <a:p>
            <a:r>
              <a:rPr lang="en-GB" dirty="0"/>
              <a:t>And the whole Empire thing???</a:t>
            </a:r>
            <a:r>
              <a:rPr lang="en-GB" dirty="0" smtClean="0"/>
              <a:t>?</a:t>
            </a:r>
            <a:endParaRPr lang="en-GB" dirty="0"/>
          </a:p>
          <a:p>
            <a:r>
              <a:rPr lang="en-GB" dirty="0"/>
              <a:t>Skims over the presence and role of colonial soldiers from world </a:t>
            </a:r>
            <a:r>
              <a:rPr lang="en-GB" dirty="0" smtClean="0"/>
              <a:t>wars</a:t>
            </a:r>
            <a:endParaRPr lang="en-GB" dirty="0"/>
          </a:p>
          <a:p>
            <a:r>
              <a:rPr lang="en-GB" dirty="0"/>
              <a:t>Cromwell??</a:t>
            </a:r>
            <a:r>
              <a:rPr lang="en-GB" dirty="0" smtClean="0"/>
              <a:t>?</a:t>
            </a:r>
            <a:endParaRPr lang="en-GB" dirty="0"/>
          </a:p>
          <a:p>
            <a:r>
              <a:rPr lang="en-GB" dirty="0"/>
              <a:t>American independence. </a:t>
            </a:r>
          </a:p>
        </p:txBody>
      </p:sp>
    </p:spTree>
    <p:extLst>
      <p:ext uri="{BB962C8B-B14F-4D97-AF65-F5344CB8AC3E}">
        <p14:creationId xmlns:p14="http://schemas.microsoft.com/office/powerpoint/2010/main" val="11015956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You don’t have to be wholesale trying to apply every element of psychoanalysis to history.</a:t>
            </a:r>
          </a:p>
          <a:p>
            <a:r>
              <a:rPr lang="en-GB" dirty="0" smtClean="0"/>
              <a:t>But the framework that psychoanalysis provides can be a useful tool in analysing the past, just as looking at history through colonialism/post-colonialism can. (just like the biological organism model) </a:t>
            </a:r>
          </a:p>
          <a:p>
            <a:r>
              <a:rPr lang="en-GB" dirty="0" smtClean="0"/>
              <a:t>Thinking about history through a psychoanalytical can put a focus on how ancient historians told their own histories. What did they miss out? What did they include? </a:t>
            </a:r>
          </a:p>
          <a:p>
            <a:r>
              <a:rPr lang="en-GB" dirty="0" smtClean="0"/>
              <a:t>And can potential help provide some answers as to why that might be. </a:t>
            </a:r>
            <a:endParaRPr lang="en-GB" dirty="0"/>
          </a:p>
        </p:txBody>
      </p:sp>
    </p:spTree>
    <p:extLst>
      <p:ext uri="{BB962C8B-B14F-4D97-AF65-F5344CB8AC3E}">
        <p14:creationId xmlns:p14="http://schemas.microsoft.com/office/powerpoint/2010/main" val="317350394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华文新魏"/>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华文新魏"/>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Civic.thmx</Template>
  <TotalTime>1604</TotalTime>
  <Words>1834</Words>
  <Application>Microsoft Macintosh PowerPoint</Application>
  <PresentationFormat>On-screen Show (4:3)</PresentationFormat>
  <Paragraphs>112</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Civic</vt:lpstr>
      <vt:lpstr>Historiography I </vt:lpstr>
      <vt:lpstr>Interpretive nature of history</vt:lpstr>
      <vt:lpstr>Theory</vt:lpstr>
      <vt:lpstr>Approaches to the past:</vt:lpstr>
      <vt:lpstr>Historical Process</vt:lpstr>
      <vt:lpstr>Does every slide really need a title?</vt:lpstr>
      <vt:lpstr>Evidently so. </vt:lpstr>
      <vt:lpstr>Problems III</vt:lpstr>
      <vt:lpstr>Theory example</vt:lpstr>
      <vt:lpstr>Is it even possible to do history without theory?</vt:lpstr>
      <vt:lpstr>Ideal model vs reality</vt:lpstr>
      <vt:lpstr>Is psychoanalysis any use to the Historian?</vt:lpstr>
      <vt:lpstr>Freud I</vt:lpstr>
      <vt:lpstr>Freud II</vt:lpstr>
      <vt:lpstr>We can’t get away from the psychology of the past</vt:lpstr>
      <vt:lpstr>Or myth. </vt:lpstr>
      <vt:lpstr>The Historical Record</vt:lpstr>
      <vt:lpstr>This is not just a psychoanalytical point…</vt:lpstr>
      <vt:lpstr>Conclusion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Historiography I </dc:title>
  <dc:creator>Silvie</dc:creator>
  <cp:lastModifiedBy>Silvie</cp:lastModifiedBy>
  <cp:revision>22</cp:revision>
  <dcterms:created xsi:type="dcterms:W3CDTF">2017-10-19T04:47:21Z</dcterms:created>
  <dcterms:modified xsi:type="dcterms:W3CDTF">2017-10-20T07:31:21Z</dcterms:modified>
</cp:coreProperties>
</file>