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01"/>
  </p:normalViewPr>
  <p:slideViewPr>
    <p:cSldViewPr snapToGrid="0" snapToObjects="1">
      <p:cViewPr varScale="1">
        <p:scale>
          <a:sx n="64" d="100"/>
          <a:sy n="64"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9/9/2024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274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4282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9/9/2024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52947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97123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9/9/2024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90357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64016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90174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9/9/2024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37773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9/9/2024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10413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9/9/2024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44432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9/9/2024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8096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9/9/2024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8000812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689" r:id="rId4"/>
    <p:sldLayoutId id="2147483690" r:id="rId5"/>
    <p:sldLayoutId id="2147483696"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B05F6A-9740-4020-95E4-005A07689681}"/>
              </a:ext>
            </a:extLst>
          </p:cNvPr>
          <p:cNvPicPr>
            <a:picLocks noChangeAspect="1"/>
          </p:cNvPicPr>
          <p:nvPr/>
        </p:nvPicPr>
        <p:blipFill rotWithShape="1">
          <a:blip r:embed="rId2">
            <a:alphaModFix/>
            <a:extLst>
              <a:ext uri="{28A0092B-C50C-407E-A947-70E740481C1C}">
                <a14:useLocalDpi xmlns:a14="http://schemas.microsoft.com/office/drawing/2010/main"/>
              </a:ext>
            </a:extLst>
          </a:blip>
          <a:srcRect/>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87FD26E4-041F-4EF2-B92D-6034C0F8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C9B50-D7CA-194E-B6EC-38D44A1428CA}"/>
              </a:ext>
            </a:extLst>
          </p:cNvPr>
          <p:cNvSpPr>
            <a:spLocks noGrp="1"/>
          </p:cNvSpPr>
          <p:nvPr>
            <p:ph type="ctrTitle"/>
          </p:nvPr>
        </p:nvSpPr>
        <p:spPr>
          <a:xfrm>
            <a:off x="1374322" y="1179739"/>
            <a:ext cx="9443357" cy="2753880"/>
          </a:xfrm>
        </p:spPr>
        <p:txBody>
          <a:bodyPr anchor="b">
            <a:normAutofit/>
          </a:bodyPr>
          <a:lstStyle/>
          <a:p>
            <a:r>
              <a:rPr lang="en-US" dirty="0"/>
              <a:t>FGM</a:t>
            </a:r>
          </a:p>
        </p:txBody>
      </p:sp>
      <p:sp>
        <p:nvSpPr>
          <p:cNvPr id="3" name="Subtitle 2">
            <a:extLst>
              <a:ext uri="{FF2B5EF4-FFF2-40B4-BE49-F238E27FC236}">
                <a16:creationId xmlns:a16="http://schemas.microsoft.com/office/drawing/2014/main" id="{03996A02-97CF-164E-A1FA-FEE8497D0C09}"/>
              </a:ext>
            </a:extLst>
          </p:cNvPr>
          <p:cNvSpPr>
            <a:spLocks noGrp="1"/>
          </p:cNvSpPr>
          <p:nvPr>
            <p:ph type="subTitle" idx="1"/>
          </p:nvPr>
        </p:nvSpPr>
        <p:spPr>
          <a:xfrm>
            <a:off x="1524000" y="4132761"/>
            <a:ext cx="9144000" cy="943222"/>
          </a:xfrm>
        </p:spPr>
        <p:txBody>
          <a:bodyPr>
            <a:normAutofit/>
          </a:bodyPr>
          <a:lstStyle/>
          <a:p>
            <a:pPr>
              <a:spcAft>
                <a:spcPts val="600"/>
              </a:spcAft>
            </a:pPr>
            <a:r>
              <a:rPr lang="en-US" dirty="0"/>
              <a:t>Anthropological approaches to a cultural practice</a:t>
            </a:r>
            <a:endParaRPr lang="en-US"/>
          </a:p>
        </p:txBody>
      </p:sp>
    </p:spTree>
    <p:extLst>
      <p:ext uri="{BB962C8B-B14F-4D97-AF65-F5344CB8AC3E}">
        <p14:creationId xmlns:p14="http://schemas.microsoft.com/office/powerpoint/2010/main" val="11087588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34">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6">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3">
            <a:extLst>
              <a:ext uri="{FF2B5EF4-FFF2-40B4-BE49-F238E27FC236}">
                <a16:creationId xmlns:a16="http://schemas.microsoft.com/office/drawing/2014/main" id="{752278C5-2AE1-3D42-BE51-7A0DB441E62F}"/>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424928" y="419292"/>
            <a:ext cx="5522976" cy="6053328"/>
          </a:xfrm>
          <a:prstGeom prst="rect">
            <a:avLst/>
          </a:prstGeom>
        </p:spPr>
      </p:pic>
      <p:sp>
        <p:nvSpPr>
          <p:cNvPr id="44" name="Rectangle 38">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FCF8D-FACA-7F49-B07E-72D116476A0C}"/>
              </a:ext>
            </a:extLst>
          </p:cNvPr>
          <p:cNvSpPr>
            <a:spLocks noGrp="1"/>
          </p:cNvSpPr>
          <p:nvPr>
            <p:ph type="title"/>
          </p:nvPr>
        </p:nvSpPr>
        <p:spPr>
          <a:xfrm>
            <a:off x="6846137" y="727626"/>
            <a:ext cx="4602152" cy="1718225"/>
          </a:xfrm>
        </p:spPr>
        <p:txBody>
          <a:bodyPr>
            <a:normAutofit/>
          </a:bodyPr>
          <a:lstStyle/>
          <a:p>
            <a:r>
              <a:rPr lang="en-US" dirty="0"/>
              <a:t>What is FGM?</a:t>
            </a:r>
          </a:p>
        </p:txBody>
      </p:sp>
      <p:sp>
        <p:nvSpPr>
          <p:cNvPr id="3" name="Content Placeholder 2">
            <a:extLst>
              <a:ext uri="{FF2B5EF4-FFF2-40B4-BE49-F238E27FC236}">
                <a16:creationId xmlns:a16="http://schemas.microsoft.com/office/drawing/2014/main" id="{A63268D2-DD98-8F4D-80B1-D76B4F23C994}"/>
              </a:ext>
            </a:extLst>
          </p:cNvPr>
          <p:cNvSpPr>
            <a:spLocks noGrp="1"/>
          </p:cNvSpPr>
          <p:nvPr>
            <p:ph idx="1"/>
          </p:nvPr>
        </p:nvSpPr>
        <p:spPr>
          <a:xfrm>
            <a:off x="6846137" y="2538919"/>
            <a:ext cx="4602152" cy="3557805"/>
          </a:xfrm>
        </p:spPr>
        <p:txBody>
          <a:bodyPr>
            <a:normAutofit/>
          </a:bodyPr>
          <a:lstStyle/>
          <a:p>
            <a:r>
              <a:rPr lang="en-US" dirty="0"/>
              <a:t>FGM stands for </a:t>
            </a:r>
            <a:r>
              <a:rPr lang="en-US" i="1" dirty="0"/>
              <a:t>female genital mutilation</a:t>
            </a:r>
            <a:r>
              <a:rPr lang="en-US" dirty="0"/>
              <a:t>. It is the term used to describe an operation that some cultures feel is important for females to have done when they are young.</a:t>
            </a:r>
          </a:p>
          <a:p>
            <a:r>
              <a:rPr lang="en-US" dirty="0"/>
              <a:t>It is in some ways comparable to male circumcision, as it ‘surgically’ removes part of the genitalia.</a:t>
            </a:r>
          </a:p>
          <a:p>
            <a:r>
              <a:rPr lang="en-US" dirty="0"/>
              <a:t>FGM is not what it is called locally. The term was made by Europeans and is illustrative of how THEY feel about it.</a:t>
            </a:r>
          </a:p>
          <a:p>
            <a:r>
              <a:rPr lang="en-US" dirty="0"/>
              <a:t>Over 200 million women from 30 different countries have had this done to them.</a:t>
            </a:r>
          </a:p>
          <a:p>
            <a:endParaRPr lang="en-US" dirty="0"/>
          </a:p>
        </p:txBody>
      </p:sp>
      <p:sp>
        <p:nvSpPr>
          <p:cNvPr id="5" name="TextBox 4">
            <a:extLst>
              <a:ext uri="{FF2B5EF4-FFF2-40B4-BE49-F238E27FC236}">
                <a16:creationId xmlns:a16="http://schemas.microsoft.com/office/drawing/2014/main" id="{AC8C446E-74FE-2C4C-97CA-229B9556E239}"/>
              </a:ext>
            </a:extLst>
          </p:cNvPr>
          <p:cNvSpPr txBox="1"/>
          <p:nvPr/>
        </p:nvSpPr>
        <p:spPr>
          <a:xfrm>
            <a:off x="424928" y="5867288"/>
            <a:ext cx="5522976" cy="605332"/>
          </a:xfrm>
          <a:prstGeom prst="rect">
            <a:avLst/>
          </a:prstGeom>
          <a:solidFill>
            <a:srgbClr val="000000">
              <a:alpha val="50000"/>
            </a:srgbClr>
          </a:solidFill>
          <a:ln>
            <a:noFill/>
          </a:ln>
        </p:spPr>
        <p:txBody>
          <a:bodyPr wrap="square" rtlCol="0">
            <a:normAutofit/>
          </a:bodyPr>
          <a:lstStyle/>
          <a:p>
            <a:pPr algn="ctr">
              <a:spcAft>
                <a:spcPts val="600"/>
              </a:spcAft>
            </a:pPr>
            <a:r>
              <a:rPr lang="en-US" sz="1400" b="1">
                <a:solidFill>
                  <a:srgbClr val="FFFFFF"/>
                </a:solidFill>
              </a:rPr>
              <a:t>FGM ceremony in Kenya</a:t>
            </a:r>
          </a:p>
        </p:txBody>
      </p:sp>
    </p:spTree>
    <p:extLst>
      <p:ext uri="{BB962C8B-B14F-4D97-AF65-F5344CB8AC3E}">
        <p14:creationId xmlns:p14="http://schemas.microsoft.com/office/powerpoint/2010/main" val="104450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knife&#10;&#10;Description automatically generated">
            <a:extLst>
              <a:ext uri="{FF2B5EF4-FFF2-40B4-BE49-F238E27FC236}">
                <a16:creationId xmlns:a16="http://schemas.microsoft.com/office/drawing/2014/main" id="{FEF685F6-4EE7-A64C-BE89-DD81E088122A}"/>
              </a:ext>
            </a:extLst>
          </p:cNvPr>
          <p:cNvPicPr>
            <a:picLocks noChangeAspect="1"/>
          </p:cNvPicPr>
          <p:nvPr/>
        </p:nvPicPr>
        <p:blipFill rotWithShape="1">
          <a:blip r:embed="rId2">
            <a:extLst>
              <a:ext uri="{28A0092B-C50C-407E-A947-70E740481C1C}">
                <a14:useLocalDpi xmlns:a14="http://schemas.microsoft.com/office/drawing/2010/main"/>
              </a:ext>
            </a:extLst>
          </a:blip>
          <a:srcRect b="-1"/>
          <a:stretch/>
        </p:blipFill>
        <p:spPr>
          <a:xfrm>
            <a:off x="20" y="10"/>
            <a:ext cx="6392647" cy="6857990"/>
          </a:xfrm>
          <a:prstGeom prst="rect">
            <a:avLst/>
          </a:prstGeom>
        </p:spPr>
      </p:pic>
      <p:sp>
        <p:nvSpPr>
          <p:cNvPr id="17" name="Rectangle 16">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CC11F-FB8E-004F-943F-C81DB0F89024}"/>
              </a:ext>
            </a:extLst>
          </p:cNvPr>
          <p:cNvSpPr>
            <a:spLocks noGrp="1"/>
          </p:cNvSpPr>
          <p:nvPr>
            <p:ph type="title"/>
          </p:nvPr>
        </p:nvSpPr>
        <p:spPr>
          <a:xfrm>
            <a:off x="7064082" y="642594"/>
            <a:ext cx="4472921" cy="1371600"/>
          </a:xfrm>
        </p:spPr>
        <p:txBody>
          <a:bodyPr>
            <a:normAutofit/>
          </a:bodyPr>
          <a:lstStyle/>
          <a:p>
            <a:r>
              <a:rPr lang="en-US" sz="4000"/>
              <a:t>Euro-American perspectives</a:t>
            </a:r>
          </a:p>
        </p:txBody>
      </p:sp>
      <p:sp>
        <p:nvSpPr>
          <p:cNvPr id="3" name="Content Placeholder 2">
            <a:extLst>
              <a:ext uri="{FF2B5EF4-FFF2-40B4-BE49-F238E27FC236}">
                <a16:creationId xmlns:a16="http://schemas.microsoft.com/office/drawing/2014/main" id="{E9062680-9866-CD4E-A1EC-1CB863D52EBC}"/>
              </a:ext>
            </a:extLst>
          </p:cNvPr>
          <p:cNvSpPr>
            <a:spLocks noGrp="1"/>
          </p:cNvSpPr>
          <p:nvPr>
            <p:ph idx="1"/>
          </p:nvPr>
        </p:nvSpPr>
        <p:spPr>
          <a:xfrm>
            <a:off x="7064082" y="2103120"/>
            <a:ext cx="4472922" cy="3931920"/>
          </a:xfrm>
        </p:spPr>
        <p:txBody>
          <a:bodyPr>
            <a:normAutofit/>
          </a:bodyPr>
          <a:lstStyle/>
          <a:p>
            <a:r>
              <a:rPr lang="en-US" sz="2000" dirty="0"/>
              <a:t>Most Euro-American countries frown on FGM and work hard to stop the practice.</a:t>
            </a:r>
          </a:p>
          <a:p>
            <a:r>
              <a:rPr lang="en-US" sz="2000" dirty="0"/>
              <a:t>It is illegal in the UK and is considered child abuse.</a:t>
            </a:r>
          </a:p>
          <a:p>
            <a:r>
              <a:rPr lang="en-US" sz="2000" dirty="0"/>
              <a:t>Similarly, the WHO is opposed to the practice (https://</a:t>
            </a:r>
            <a:r>
              <a:rPr lang="en-US" sz="2000" dirty="0" err="1"/>
              <a:t>www.who.int</a:t>
            </a:r>
            <a:r>
              <a:rPr lang="en-US" sz="2000" dirty="0"/>
              <a:t>/news-room/fact-sheets/detail/female-genital-mutilation).</a:t>
            </a:r>
          </a:p>
          <a:p>
            <a:endParaRPr lang="en-US" dirty="0"/>
          </a:p>
        </p:txBody>
      </p:sp>
    </p:spTree>
    <p:extLst>
      <p:ext uri="{BB962C8B-B14F-4D97-AF65-F5344CB8AC3E}">
        <p14:creationId xmlns:p14="http://schemas.microsoft.com/office/powerpoint/2010/main" val="1823649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9891C27D-8C9D-415C-A639-23D76B7B1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8F4C0D6-B7E0-42D0-A57F-6781017A2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B4D6D08-A7F1-4445-BA2E-E449562C0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A7C1A41-D915-4D26-8D5E-C01B27160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 name="Rectangle 29">
            <a:extLst>
              <a:ext uri="{FF2B5EF4-FFF2-40B4-BE49-F238E27FC236}">
                <a16:creationId xmlns:a16="http://schemas.microsoft.com/office/drawing/2014/main" id="{A50B663E-F671-4504-99A8-45595546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27" y="805446"/>
            <a:ext cx="6570161" cy="5244497"/>
          </a:xfrm>
          <a:prstGeom prst="rect">
            <a:avLst/>
          </a:prstGeom>
          <a:noFill/>
          <a:ln w="6350" cap="sq" cmpd="sng" algn="ctr">
            <a:solidFill>
              <a:srgbClr val="404040"/>
            </a:solidFill>
            <a:prstDash val="solid"/>
            <a:miter lim="800000"/>
          </a:ln>
          <a:effectLst/>
        </p:spPr>
        <p:txBody>
          <a:bodyPr/>
          <a:lstStyle/>
          <a:p>
            <a:endParaRPr lang="en-GB"/>
          </a:p>
        </p:txBody>
      </p:sp>
      <p:sp>
        <p:nvSpPr>
          <p:cNvPr id="32" name="Rectangle 31">
            <a:extLst>
              <a:ext uri="{FF2B5EF4-FFF2-40B4-BE49-F238E27FC236}">
                <a16:creationId xmlns:a16="http://schemas.microsoft.com/office/drawing/2014/main" id="{2EF89585-ECD6-4B38-96B1-AD41A1BD4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1B6FCD50-3FE8-4AB2-B746-2CC0EA9D4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3E90108-E441-4AF0-A059-613D076C7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B422045-789A-442D-9E39-6FC4EC452C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CD1A2D04-8202-274F-8185-F177C292A8F3}"/>
              </a:ext>
            </a:extLst>
          </p:cNvPr>
          <p:cNvPicPr>
            <a:picLocks noGrp="1" noChangeAspect="1"/>
          </p:cNvPicPr>
          <p:nvPr>
            <p:ph idx="1"/>
          </p:nvPr>
        </p:nvPicPr>
        <p:blipFill>
          <a:blip r:embed="rId2"/>
          <a:stretch>
            <a:fillRect/>
          </a:stretch>
        </p:blipFill>
        <p:spPr>
          <a:xfrm>
            <a:off x="1295859" y="1775338"/>
            <a:ext cx="5600897" cy="3710594"/>
          </a:xfrm>
          <a:prstGeom prst="rect">
            <a:avLst/>
          </a:prstGeom>
        </p:spPr>
      </p:pic>
      <p:sp>
        <p:nvSpPr>
          <p:cNvPr id="40" name="Rectangle 39">
            <a:extLst>
              <a:ext uri="{FF2B5EF4-FFF2-40B4-BE49-F238E27FC236}">
                <a16:creationId xmlns:a16="http://schemas.microsoft.com/office/drawing/2014/main" id="{3F4C63FE-9526-4F8E-BCFD-954D2EF94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AE1A2-0C60-0F47-8CAE-C1FF40799F56}"/>
              </a:ext>
            </a:extLst>
          </p:cNvPr>
          <p:cNvSpPr>
            <a:spLocks noGrp="1"/>
          </p:cNvSpPr>
          <p:nvPr>
            <p:ph type="title"/>
          </p:nvPr>
        </p:nvSpPr>
        <p:spPr>
          <a:xfrm>
            <a:off x="8560024" y="1182454"/>
            <a:ext cx="3238829" cy="5275496"/>
          </a:xfrm>
        </p:spPr>
        <p:txBody>
          <a:bodyPr vert="horz" lIns="91440" tIns="45720" rIns="91440" bIns="45720" rtlCol="0" anchor="ctr">
            <a:normAutofit/>
          </a:bodyPr>
          <a:lstStyle/>
          <a:p>
            <a:pPr algn="ctr">
              <a:lnSpc>
                <a:spcPct val="83000"/>
              </a:lnSpc>
            </a:pPr>
            <a:r>
              <a:rPr lang="en-US" sz="2600" cap="all" spc="-100" dirty="0"/>
              <a:t>This perspective or way of understanding</a:t>
            </a:r>
            <a:br>
              <a:rPr lang="en-US" sz="2600" cap="all" spc="-100" dirty="0"/>
            </a:br>
            <a:r>
              <a:rPr lang="en-US" sz="2600" cap="all" spc="-100" dirty="0"/>
              <a:t>the procedure has filtered into countries that have traditionally practiced FGM</a:t>
            </a:r>
            <a:br>
              <a:rPr lang="en-US" sz="2600" cap="all" spc="-100" dirty="0"/>
            </a:br>
            <a:r>
              <a:rPr lang="en-US" sz="2600" cap="all" spc="-100" dirty="0"/>
              <a:t>causing tension for those who want to do it</a:t>
            </a:r>
          </a:p>
        </p:txBody>
      </p:sp>
    </p:spTree>
    <p:extLst>
      <p:ext uri="{BB962C8B-B14F-4D97-AF65-F5344CB8AC3E}">
        <p14:creationId xmlns:p14="http://schemas.microsoft.com/office/powerpoint/2010/main" val="342978539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0" name="Rectangle 59">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62" name="Rectangle 61">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64" name="Group 63">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65" name="Straight Connector 64">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9" name="Rectangle 68">
            <a:extLst>
              <a:ext uri="{FF2B5EF4-FFF2-40B4-BE49-F238E27FC236}">
                <a16:creationId xmlns:a16="http://schemas.microsoft.com/office/drawing/2014/main" id="{AA927C3B-99B6-4CC8-9B17-E037F8499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6350" cap="sq" cmpd="sng" algn="ctr">
            <a:noFill/>
            <a:prstDash val="solid"/>
            <a:miter lim="800000"/>
          </a:ln>
          <a:effectLst/>
        </p:spPr>
        <p:txBody>
          <a:bodyPr/>
          <a:lstStyle/>
          <a:p>
            <a:endParaRPr lang="en-GB"/>
          </a:p>
        </p:txBody>
      </p:sp>
      <p:sp>
        <p:nvSpPr>
          <p:cNvPr id="71" name="Rectangle 70">
            <a:extLst>
              <a:ext uri="{FF2B5EF4-FFF2-40B4-BE49-F238E27FC236}">
                <a16:creationId xmlns:a16="http://schemas.microsoft.com/office/drawing/2014/main" id="{1C1D606D-4DA3-4806-8F40-02982F4AD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2" y="643464"/>
            <a:ext cx="10905291" cy="5571072"/>
          </a:xfrm>
          <a:prstGeom prst="rect">
            <a:avLst/>
          </a:prstGeom>
          <a:solidFill>
            <a:srgbClr val="FFFFFF"/>
          </a:solidFill>
          <a:ln w="9525" cap="flat" cmpd="sng" algn="ctr">
            <a:noFill/>
            <a:prstDash val="solid"/>
          </a:ln>
          <a:effectLst>
            <a:softEdge rad="0"/>
          </a:effectLst>
        </p:spPr>
        <p:txBody>
          <a:bodyPr/>
          <a:lstStyle/>
          <a:p>
            <a:endParaRPr lang="en-GB"/>
          </a:p>
        </p:txBody>
      </p:sp>
      <p:sp useBgFill="1">
        <p:nvSpPr>
          <p:cNvPr id="73" name="Rectangle 72">
            <a:extLst>
              <a:ext uri="{FF2B5EF4-FFF2-40B4-BE49-F238E27FC236}">
                <a16:creationId xmlns:a16="http://schemas.microsoft.com/office/drawing/2014/main" id="{CD7A4F52-D451-483C-8243-5B0F83B91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680" y="809244"/>
            <a:ext cx="10579608" cy="5239512"/>
          </a:xfrm>
          <a:prstGeom prst="rect">
            <a:avLst/>
          </a:prstGeom>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9DD0A3E-2114-2B46-B354-7FE1A615C786}"/>
              </a:ext>
            </a:extLst>
          </p:cNvPr>
          <p:cNvSpPr>
            <a:spLocks noGrp="1"/>
          </p:cNvSpPr>
          <p:nvPr>
            <p:ph type="title"/>
          </p:nvPr>
        </p:nvSpPr>
        <p:spPr>
          <a:xfrm>
            <a:off x="1336431" y="1260389"/>
            <a:ext cx="6315562" cy="4335616"/>
          </a:xfrm>
        </p:spPr>
        <p:txBody>
          <a:bodyPr vert="horz" lIns="91440" tIns="45720" rIns="91440" bIns="45720" rtlCol="0" anchor="ctr">
            <a:normAutofit/>
          </a:bodyPr>
          <a:lstStyle/>
          <a:p>
            <a:pPr algn="r">
              <a:lnSpc>
                <a:spcPct val="83000"/>
              </a:lnSpc>
            </a:pPr>
            <a:r>
              <a:rPr lang="en-US" sz="4700" cap="all" spc="-100" dirty="0">
                <a:solidFill>
                  <a:schemeClr val="tx1"/>
                </a:solidFill>
              </a:rPr>
              <a:t>How does anthropology approach the kinds of practices that challenge world views?</a:t>
            </a:r>
          </a:p>
        </p:txBody>
      </p:sp>
      <p:cxnSp>
        <p:nvCxnSpPr>
          <p:cNvPr id="75" name="Straight Connector 74">
            <a:extLst>
              <a:ext uri="{FF2B5EF4-FFF2-40B4-BE49-F238E27FC236}">
                <a16:creationId xmlns:a16="http://schemas.microsoft.com/office/drawing/2014/main" id="{23413C9D-32A8-4475-92E1-327E029906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4741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alpha val="60000"/>
          </a:schemeClr>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1" name="Rectangle 40">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3" name="Rectangle 42">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5" name="Group 4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6" name="Straight Connector 45">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4003B42-F17E-473C-9366-9369C0471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4" name="Rectangle 53">
            <a:extLst>
              <a:ext uri="{FF2B5EF4-FFF2-40B4-BE49-F238E27FC236}">
                <a16:creationId xmlns:a16="http://schemas.microsoft.com/office/drawing/2014/main" id="{149DDF01-2EFB-49D0-864E-0CE29F33A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4B862E9-B096-AD4D-9097-CC56C9B1A7C8}"/>
              </a:ext>
            </a:extLst>
          </p:cNvPr>
          <p:cNvSpPr>
            <a:spLocks noGrp="1"/>
          </p:cNvSpPr>
          <p:nvPr>
            <p:ph type="title"/>
          </p:nvPr>
        </p:nvSpPr>
        <p:spPr>
          <a:xfrm>
            <a:off x="1209040" y="1754659"/>
            <a:ext cx="9860547" cy="3781112"/>
          </a:xfrm>
        </p:spPr>
        <p:txBody>
          <a:bodyPr vert="horz" lIns="91440" tIns="45720" rIns="91440" bIns="45720" rtlCol="0" anchor="ctr">
            <a:normAutofit/>
          </a:bodyPr>
          <a:lstStyle/>
          <a:p>
            <a:pPr algn="ctr">
              <a:lnSpc>
                <a:spcPct val="83000"/>
              </a:lnSpc>
            </a:pPr>
            <a:r>
              <a:rPr lang="en-US" sz="2200" cap="all" spc="-100" dirty="0">
                <a:solidFill>
                  <a:schemeClr val="bg1"/>
                </a:solidFill>
              </a:rPr>
              <a:t>Anthropology attempts to understand a culture through the eyes of the people who live by it.</a:t>
            </a:r>
            <a:br>
              <a:rPr lang="en-US" sz="2200" cap="all" spc="-100" dirty="0">
                <a:solidFill>
                  <a:schemeClr val="bg1"/>
                </a:solidFill>
              </a:rPr>
            </a:br>
            <a:br>
              <a:rPr lang="en-US" sz="2200" cap="all" spc="-100" dirty="0">
                <a:solidFill>
                  <a:schemeClr val="bg1"/>
                </a:solidFill>
              </a:rPr>
            </a:br>
            <a:r>
              <a:rPr lang="en-US" sz="2200" cap="all" spc="-100" dirty="0">
                <a:solidFill>
                  <a:schemeClr val="bg1"/>
                </a:solidFill>
              </a:rPr>
              <a:t>Anthropology avoids judging separate aspects of culture – </a:t>
            </a:r>
            <a:r>
              <a:rPr lang="en-US" sz="2200" i="1" cap="all" spc="-100" dirty="0">
                <a:solidFill>
                  <a:schemeClr val="bg1"/>
                </a:solidFill>
              </a:rPr>
              <a:t>however challenging they are</a:t>
            </a:r>
            <a:r>
              <a:rPr lang="en-US" sz="2200" cap="all" spc="-100" dirty="0">
                <a:solidFill>
                  <a:schemeClr val="bg1"/>
                </a:solidFill>
              </a:rPr>
              <a:t>.</a:t>
            </a:r>
            <a:br>
              <a:rPr lang="en-US" sz="2200" cap="all" spc="-100" dirty="0">
                <a:solidFill>
                  <a:schemeClr val="bg1"/>
                </a:solidFill>
              </a:rPr>
            </a:br>
            <a:br>
              <a:rPr lang="en-US" sz="2200" cap="all" spc="-100" dirty="0">
                <a:solidFill>
                  <a:schemeClr val="bg1"/>
                </a:solidFill>
              </a:rPr>
            </a:br>
            <a:r>
              <a:rPr lang="en-US" sz="2200" cap="all" spc="-100" dirty="0">
                <a:solidFill>
                  <a:schemeClr val="bg1"/>
                </a:solidFill>
              </a:rPr>
              <a:t>Anthropology maintains that by taking cultural activities out of their cultural context you won’t be able to understand them.</a:t>
            </a:r>
            <a:br>
              <a:rPr lang="en-US" sz="2200" cap="all" spc="-100" dirty="0">
                <a:solidFill>
                  <a:schemeClr val="bg1"/>
                </a:solidFill>
              </a:rPr>
            </a:br>
            <a:br>
              <a:rPr lang="en-US" sz="2200" cap="all" spc="-100" dirty="0">
                <a:solidFill>
                  <a:schemeClr val="bg1"/>
                </a:solidFill>
              </a:rPr>
            </a:br>
            <a:r>
              <a:rPr lang="en-US" sz="2200" cap="all" spc="-100" dirty="0">
                <a:solidFill>
                  <a:schemeClr val="bg1"/>
                </a:solidFill>
              </a:rPr>
              <a:t>Anthropologists assert that all cultural activities are part of a wider whole and can only be understood in situ.</a:t>
            </a:r>
          </a:p>
        </p:txBody>
      </p:sp>
      <p:sp>
        <p:nvSpPr>
          <p:cNvPr id="56" name="Rectangle 55">
            <a:extLst>
              <a:ext uri="{FF2B5EF4-FFF2-40B4-BE49-F238E27FC236}">
                <a16:creationId xmlns:a16="http://schemas.microsoft.com/office/drawing/2014/main" id="{8EEA5BB7-5B71-4B52-AD7F-3BA82A617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8" name="Straight Connector 57">
            <a:extLst>
              <a:ext uri="{FF2B5EF4-FFF2-40B4-BE49-F238E27FC236}">
                <a16:creationId xmlns:a16="http://schemas.microsoft.com/office/drawing/2014/main" id="{2A1BDD5A-B952-463D-8BF6-F89EC6F21C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55369"/>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A2C2EF86-4721-4AC5-AC3A-5343FE12B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55369"/>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42A6C7C-49DA-4D7E-9647-1696C74DF8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100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393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6" name="Rectangle 35">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8" name="Rectangle 37">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0" name="Group 3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1" name="Straight Connector 40">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5" name="Rectangle 44">
            <a:extLst>
              <a:ext uri="{FF2B5EF4-FFF2-40B4-BE49-F238E27FC236}">
                <a16:creationId xmlns:a16="http://schemas.microsoft.com/office/drawing/2014/main" id="{AA927C3B-99B6-4CC8-9B17-E037F8499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6350" cap="sq" cmpd="sng" algn="ctr">
            <a:noFill/>
            <a:prstDash val="solid"/>
            <a:miter lim="800000"/>
          </a:ln>
          <a:effectLst/>
        </p:spPr>
        <p:txBody>
          <a:bodyPr/>
          <a:lstStyle/>
          <a:p>
            <a:endParaRPr lang="en-GB"/>
          </a:p>
        </p:txBody>
      </p:sp>
      <p:sp>
        <p:nvSpPr>
          <p:cNvPr id="47" name="Rectangle 46">
            <a:extLst>
              <a:ext uri="{FF2B5EF4-FFF2-40B4-BE49-F238E27FC236}">
                <a16:creationId xmlns:a16="http://schemas.microsoft.com/office/drawing/2014/main" id="{1C1D606D-4DA3-4806-8F40-02982F4AD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2" y="643464"/>
            <a:ext cx="10905291" cy="5571072"/>
          </a:xfrm>
          <a:prstGeom prst="rect">
            <a:avLst/>
          </a:prstGeom>
          <a:solidFill>
            <a:srgbClr val="FFFFFF"/>
          </a:solidFill>
          <a:ln w="9525" cap="flat" cmpd="sng" algn="ctr">
            <a:noFill/>
            <a:prstDash val="solid"/>
          </a:ln>
          <a:effectLst>
            <a:softEdge rad="0"/>
          </a:effectLst>
        </p:spPr>
        <p:txBody>
          <a:bodyPr/>
          <a:lstStyle/>
          <a:p>
            <a:endParaRPr lang="en-GB"/>
          </a:p>
        </p:txBody>
      </p:sp>
      <p:sp useBgFill="1">
        <p:nvSpPr>
          <p:cNvPr id="49" name="Rectangle 48">
            <a:extLst>
              <a:ext uri="{FF2B5EF4-FFF2-40B4-BE49-F238E27FC236}">
                <a16:creationId xmlns:a16="http://schemas.microsoft.com/office/drawing/2014/main" id="{CD7A4F52-D451-483C-8243-5B0F83B91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680" y="809244"/>
            <a:ext cx="10579608" cy="5239512"/>
          </a:xfrm>
          <a:prstGeom prst="rect">
            <a:avLst/>
          </a:prstGeom>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C7185AB-2BAE-B74E-9112-9A413F620531}"/>
              </a:ext>
            </a:extLst>
          </p:cNvPr>
          <p:cNvSpPr>
            <a:spLocks noGrp="1"/>
          </p:cNvSpPr>
          <p:nvPr>
            <p:ph type="title"/>
          </p:nvPr>
        </p:nvSpPr>
        <p:spPr>
          <a:xfrm>
            <a:off x="1336431" y="1260389"/>
            <a:ext cx="6315562" cy="4335616"/>
          </a:xfrm>
        </p:spPr>
        <p:txBody>
          <a:bodyPr vert="horz" lIns="91440" tIns="45720" rIns="91440" bIns="45720" rtlCol="0" anchor="ctr">
            <a:normAutofit/>
          </a:bodyPr>
          <a:lstStyle/>
          <a:p>
            <a:pPr algn="r">
              <a:lnSpc>
                <a:spcPct val="83000"/>
              </a:lnSpc>
            </a:pPr>
            <a:r>
              <a:rPr lang="en-US" sz="4700" cap="all" spc="-100" dirty="0">
                <a:solidFill>
                  <a:schemeClr val="tx1"/>
                </a:solidFill>
              </a:rPr>
              <a:t>The readings in the course folder labelled ‘FGM’ offer a different picture.</a:t>
            </a:r>
          </a:p>
        </p:txBody>
      </p:sp>
      <p:sp>
        <p:nvSpPr>
          <p:cNvPr id="4" name="TextBox 3">
            <a:extLst>
              <a:ext uri="{FF2B5EF4-FFF2-40B4-BE49-F238E27FC236}">
                <a16:creationId xmlns:a16="http://schemas.microsoft.com/office/drawing/2014/main" id="{39779A3F-0E67-AF41-9FB7-8567A667B71F}"/>
              </a:ext>
            </a:extLst>
          </p:cNvPr>
          <p:cNvSpPr txBox="1"/>
          <p:nvPr/>
        </p:nvSpPr>
        <p:spPr>
          <a:xfrm>
            <a:off x="8413205" y="1260389"/>
            <a:ext cx="2658449" cy="4334006"/>
          </a:xfrm>
          <a:prstGeom prst="rect">
            <a:avLst/>
          </a:prstGeom>
        </p:spPr>
        <p:txBody>
          <a:bodyPr vert="horz" lIns="91440" tIns="45720" rIns="91440" bIns="45720" rtlCol="0" anchor="ctr">
            <a:normAutofit/>
          </a:bodyPr>
          <a:lstStyle/>
          <a:p>
            <a:pPr>
              <a:spcAft>
                <a:spcPts val="600"/>
              </a:spcAft>
              <a:buClr>
                <a:schemeClr val="tx1">
                  <a:lumMod val="85000"/>
                  <a:lumOff val="15000"/>
                </a:schemeClr>
              </a:buClr>
            </a:pPr>
            <a:r>
              <a:rPr lang="en-US" sz="2000" spc="80" dirty="0"/>
              <a:t>Read them and then we can discuss</a:t>
            </a:r>
          </a:p>
          <a:p>
            <a:pPr>
              <a:spcAft>
                <a:spcPts val="600"/>
              </a:spcAft>
              <a:buClr>
                <a:schemeClr val="tx1">
                  <a:lumMod val="85000"/>
                  <a:lumOff val="15000"/>
                </a:schemeClr>
              </a:buClr>
            </a:pPr>
            <a:r>
              <a:rPr lang="en-US" sz="2000" spc="80" dirty="0"/>
              <a:t>this case during our seminar</a:t>
            </a:r>
          </a:p>
        </p:txBody>
      </p:sp>
      <p:cxnSp>
        <p:nvCxnSpPr>
          <p:cNvPr id="51" name="Straight Connector 50">
            <a:extLst>
              <a:ext uri="{FF2B5EF4-FFF2-40B4-BE49-F238E27FC236}">
                <a16:creationId xmlns:a16="http://schemas.microsoft.com/office/drawing/2014/main" id="{23413C9D-32A8-4475-92E1-327E029906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12651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242E"/>
      </a:dk2>
      <a:lt2>
        <a:srgbClr val="E8E8E2"/>
      </a:lt2>
      <a:accent1>
        <a:srgbClr val="6E70EE"/>
      </a:accent1>
      <a:accent2>
        <a:srgbClr val="8D4EEB"/>
      </a:accent2>
      <a:accent3>
        <a:srgbClr val="D76EEE"/>
      </a:accent3>
      <a:accent4>
        <a:srgbClr val="EB4EC6"/>
      </a:accent4>
      <a:accent5>
        <a:srgbClr val="EE6E9B"/>
      </a:accent5>
      <a:accent6>
        <a:srgbClr val="EB584E"/>
      </a:accent6>
      <a:hlink>
        <a:srgbClr val="868551"/>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12</TotalTime>
  <Words>306</Words>
  <Application>Microsoft Office PowerPoint</Application>
  <PresentationFormat>Widescreen</PresentationFormat>
  <Paragraphs>18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Century Schoolbook</vt:lpstr>
      <vt:lpstr>Franklin Gothic Book</vt:lpstr>
      <vt:lpstr>Garamond</vt:lpstr>
      <vt:lpstr>SavonVTI</vt:lpstr>
      <vt:lpstr>FGM</vt:lpstr>
      <vt:lpstr>What is FGM?</vt:lpstr>
      <vt:lpstr>Euro-American perspectives</vt:lpstr>
      <vt:lpstr>This perspective or way of understanding the procedure has filtered into countries that have traditionally practiced FGM causing tension for those who want to do it</vt:lpstr>
      <vt:lpstr>How does anthropology approach the kinds of practices that challenge world views?</vt:lpstr>
      <vt:lpstr>Anthropology attempts to understand a culture through the eyes of the people who live by it.  Anthropology avoids judging separate aspects of culture – however challenging they are.  Anthropology maintains that by taking cultural activities out of their cultural context you won’t be able to understand them.  Anthropologists assert that all cultural activities are part of a wider whole and can only be understood in situ.</vt:lpstr>
      <vt:lpstr>The readings in the course folder labelled ‘FGM’ offer a different picture.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FGM</dc:title>
  <dc:creator>Luci  Attala</dc:creator>
  <cp:lastModifiedBy>Bettina Schmidt</cp:lastModifiedBy>
  <cp:revision>2</cp:revision>
  <dcterms:created xsi:type="dcterms:W3CDTF">2020-04-04T13:14:04Z</dcterms:created>
  <dcterms:modified xsi:type="dcterms:W3CDTF">2024-09-09T14:21:17Z</dcterms:modified>
</cp:coreProperties>
</file>