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tags/tag5.xml" ContentType="application/vnd.openxmlformats-officedocument.presentationml.tags+xml"/>
  <Override PartName="/ppt/notesSlides/notesSlide6.xml" ContentType="application/vnd.openxmlformats-officedocument.presentationml.notesSlide+xml"/>
  <Override PartName="/ppt/tags/tag6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79" r:id="rId3"/>
    <p:sldId id="293" r:id="rId4"/>
    <p:sldId id="304" r:id="rId5"/>
    <p:sldId id="295" r:id="rId6"/>
    <p:sldId id="305" r:id="rId7"/>
    <p:sldId id="301" r:id="rId8"/>
    <p:sldId id="306" r:id="rId9"/>
    <p:sldId id="28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780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-894"/>
    </p:cViewPr>
  </p:notesText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1CC72-DE4C-49D3-8084-2BBDB09A558A}" type="datetimeFigureOut">
              <a:rPr lang="en-GB" smtClean="0"/>
              <a:t>15/11/2022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6C749-742D-45E2-BA4E-D7D96EB2EED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7117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Good afternoon, my name is Lucy Morgan</a:t>
            </a:r>
            <a:r>
              <a:rPr lang="en-GB" b="0" i="0" u="none" strike="noStrike" baseline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and t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oday I am going to be presenting my project based on retail business transitioning online.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420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+mn-lt"/>
              </a:rPr>
              <a:t>Literature review research questions: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  <a:latin typeface="+mn-lt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+mn-lt"/>
              </a:rPr>
              <a:t>   Advantages and Disadvantages of E-commerce,</a:t>
            </a:r>
          </a:p>
          <a:p>
            <a:pPr marL="171450" indent="-171450">
              <a:lnSpc>
                <a:spcPct val="107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b="0" dirty="0">
                <a:solidFill>
                  <a:srgbClr val="2F5496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E-commerce and Impact in the Sustainability Environment,</a:t>
            </a:r>
            <a:endParaRPr lang="en-GB" b="0" i="0" u="none" strike="noStrike" dirty="0">
              <a:solidFill>
                <a:srgbClr val="000000"/>
              </a:solidFill>
              <a:effectLst/>
              <a:latin typeface="+mn-lt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+mn-lt"/>
              </a:rPr>
              <a:t>   Success of Establishing E-commerce,</a:t>
            </a:r>
          </a:p>
          <a:p>
            <a:pPr marL="285750" indent="-285750">
              <a:lnSpc>
                <a:spcPct val="107000"/>
              </a:lnSpc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800" b="0" dirty="0">
                <a:solidFill>
                  <a:srgbClr val="2F5496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Why do SMEs Transition to Online Marketplaces, and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b="0" dirty="0">
                <a:solidFill>
                  <a:srgbClr val="2F5496"/>
                </a:solidFill>
                <a:effectLst/>
                <a:latin typeface="+mn-lt"/>
                <a:ea typeface="Times New Roman" panose="02020603050405020304" pitchFamily="18" charset="0"/>
                <a:cs typeface="Times New Roman" panose="02020603050405020304" pitchFamily="18" charset="0"/>
              </a:rPr>
              <a:t>Impact on Employment for SMEs going Online.</a:t>
            </a:r>
          </a:p>
          <a:p>
            <a:pPr marL="0" indent="0">
              <a:lnSpc>
                <a:spcPct val="107000"/>
              </a:lnSpc>
              <a:spcBef>
                <a:spcPts val="200"/>
              </a:spcBef>
              <a:buFont typeface="Arial" panose="020B0604020202020204" pitchFamily="34" charset="0"/>
              <a:buNone/>
            </a:pPr>
            <a:endParaRPr lang="en-GB" sz="1800" b="0" dirty="0">
              <a:solidFill>
                <a:srgbClr val="2F5496"/>
              </a:solidFill>
              <a:effectLst/>
              <a:latin typeface="+mn-lt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0933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The project aim is to successfully transition The Luxe Wax Company from bricks-and-mortar to e-commerce.</a:t>
            </a:r>
            <a:b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Coronavirus impacted TLWC since restrictions of non-essential goods combined with government restrictions shutting retail stores resulted in ceasing trading; impacting profit and survivability. To continue operating, TLWC must diversify yet deliver products safely and efficiently, the transition presenting potential opportunities for success and consolidation.</a:t>
            </a:r>
            <a:b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b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Retail industry digitalization has been extant for years; however, coronavirus accelerated the process, driving organisations to adopt and expedite e-commerce. Lockdown made purchasing goods in-store complicated and in some cases extremely difficult; leading to a surge in e-commerce, driving digital transformations.</a:t>
            </a:r>
            <a:br>
              <a:rPr lang="en-GB" sz="1200" b="1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200" b="1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</a:t>
            </a:r>
            <a:r>
              <a:rPr lang="en-GB" sz="1200" b="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(Popov, 2021).</a:t>
            </a:r>
            <a:b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204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Numerous e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-commerce retailers fail due to lack of expertise, online visibility and money, inability to deliver online marketing, being a SME, pricing issues and large organisations dominating the market. 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Advantages and disadvantages exist when trading online; however, advantages outweighed the disadvantages.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Consumers want timeless delivery which is not environmentally friendly; however, they want sustainable delivery options.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gap in literature was identified; no existing data is available regarding number of jobs SMEs take from retail; only data on number of jobs created was accessible.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8261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Saunders Research Onion (2016) is a framework demonstrating the stages involved in developing a research strategy.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63365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Quantitative primary research results through customer questionnaire determined a strong correlation between sustainability and customer decision-making.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ea typeface="Calibri" panose="020F0502020204030204" pitchFamily="34" charset="0"/>
              </a:rPr>
              <a:t>Focus group interview data revealed barriers such as lack of digital skills, gaps in organizational capabilities to deliver digital innovation and ineffective employee communication.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A review of pertinent literature facilitated identification of further areas of research since some scholars claim e-commerce is more sustainable than bricks-and-mortar retailers whilst other scholars disagree.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dirty="0"/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SWOT revealed strengths were 24/7 accessibility and lower overheads and weaknesses were lack of personalisation, privacy and security concerns.</a:t>
            </a: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/>
              <a:t>PESTLE identified external factors influencing The Luxe Wax Company; cybersecurity, inflation and government restrictions and laws being dominant factors influencing the macro environment.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54276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Emotional intelligence, </a:t>
            </a:r>
            <a:b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Coaching and mentoring, </a:t>
            </a:r>
            <a:b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Change management, </a:t>
            </a:r>
            <a:b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Project management, </a:t>
            </a:r>
            <a:b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Leadership skills,</a:t>
            </a:r>
          </a:p>
          <a:p>
            <a:endParaRPr lang="en-GB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Product quality,</a:t>
            </a:r>
          </a:p>
          <a:p>
            <a:endParaRPr lang="en-GB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Customer satisfaction and experience, and</a:t>
            </a:r>
            <a:b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endParaRPr lang="en-GB" sz="1200" dirty="0">
              <a:solidFill>
                <a:prstClr val="white"/>
              </a:solidFill>
              <a:latin typeface="Calibri" panose="020F0502020204030204"/>
              <a:ea typeface="+mn-ea"/>
              <a:cs typeface="+mn-c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  <a:t>Implementing security measures; being vital for successful transition.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b="0" i="0" u="none" strike="noStrike" dirty="0">
              <a:solidFill>
                <a:prstClr val="white"/>
              </a:solidFill>
              <a:effectLst/>
              <a:latin typeface="Calibri" panose="020F0502020204030204"/>
              <a:ea typeface="+mn-ea"/>
              <a:cs typeface="+mn-cs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ea typeface="Calibri" panose="020F0502020204030204" pitchFamily="34" charset="0"/>
              </a:rPr>
              <a:t>H</a:t>
            </a:r>
            <a:r>
              <a:rPr lang="en-GB" sz="1200" dirty="0">
                <a:effectLst/>
                <a:ea typeface="Calibri" panose="020F0502020204030204" pitchFamily="34" charset="0"/>
              </a:rPr>
              <a:t>ighly emotionally connected organisations are 52% more valuable than organisations who fail to emotionally connect with customers (Magids et al, 2015). 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Emotionally intelligent organisations build brand loyalty and increase business performance.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dirty="0">
                <a:effectLst/>
                <a:ea typeface="Calibri" panose="020F0502020204030204" pitchFamily="34" charset="0"/>
              </a:rPr>
              <a:t>Providing customers with a prominent level of customer service is essential to meet expectations, build rapport and brand image.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effectLst/>
              <a:cs typeface="Times New Roman" panose="02020603050405020304" pitchFamily="18" charset="0"/>
            </a:endParaRPr>
          </a:p>
          <a:p>
            <a:pPr marL="171450" indent="-1714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effectLst/>
                <a:cs typeface="Times New Roman" panose="02020603050405020304" pitchFamily="18" charset="0"/>
              </a:rPr>
              <a:t>Limited communication methods disadvantage The Luxe Wax Company when transitioning to e-commerce since written communication is impersonal.  Employee’s must use their emotional intelligence to respond to clients accordingly.</a:t>
            </a:r>
            <a:endParaRPr lang="en-GB" dirty="0"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60856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Please ask any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1916B6E-D0BC-D44C-9EB7-FDD3DEB505B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60298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find the references attached to this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46C749-742D-45E2-BA4E-D7D96EB2EED6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697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CDC78-B999-96EA-2286-00B58AE9C4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0FAB67-8900-B6CF-F59D-A166EFA598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B2EB1-54A3-35CF-7527-D33DA8773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BE649D-DE20-DCE9-7E84-A0011D5B7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33A1D-FCAB-AF89-8D5A-918A15EDB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131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5A401-8190-A4DB-5AD8-A34AEABFA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868A5-E2CE-96D9-621C-4B3D259E7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DA8DD5-7336-310F-DB34-B80F7C3DAD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F23E0-DE79-7E1E-3901-CF3CE2635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A6260-E042-3510-133C-C5FF49223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36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B119E-21E2-A2C6-F4A0-2191A386F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5A4EA3-9880-88D4-47A3-A362BF265B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AC8E3-FEFB-3C81-D7A7-073271F21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E3B38-4B6F-E7A4-7D54-75286DC7E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F8134-12E0-3742-1092-135A2A788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9172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840C1-DDB6-E598-ACAD-44419762DE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D7810-98DE-012D-5E50-E3B914073C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4DD4D7-5B66-D6DC-C5EF-EAF5C1B96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A6D5CD-A27E-C30D-CB13-65332D3F5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1A619A-0054-34EB-1E69-72E1868F7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4A658C-7DAC-0137-CC9E-0661FC02F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047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D1B47-00E4-8C7C-AAA3-8B402FFD1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66EFCF-9226-436A-4D25-C27643AC4A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835FE5-FCF3-81E1-C3A6-79BD3F8B9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23875D-93B3-D87B-EBB7-F598D2058E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0889C7-E3E8-D392-811F-65405A8C60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F1A28E-5C0F-9CA8-DFB7-C0D66ED18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C6865D-0A7C-C25F-094E-8184465C2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E34CC-FC8F-F5A8-16F9-832947FC9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083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169BB-39C7-EB25-30F6-2F48ECE27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5171CC-FB36-617C-CDC8-8D6B4652F7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6DC5F8-F6EE-BC4A-5660-3DE5D38843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113BA4-8FF5-D3F8-F266-812751AE7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439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5BA501-ED43-2D65-3961-7D2753352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DE603F-F1FA-6BE0-A128-39B76130D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3563FB-9564-9D17-119F-A2D5DA4A4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522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05CC8-ADDE-F123-1650-F7EFD31A5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2D689-F5A6-778E-BCE3-5F7E961BA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6969E3-8600-2251-4209-CFA90F6850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7AF2-6EC9-3C1E-CE16-69A67663F9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BC1906-7D38-D6A2-F55E-3181F65E0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35247D-7FF7-3713-6F74-15BAD3D76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149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8287E-627C-0B9B-46C4-6DEB65B3E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E263F9-2CD7-9491-97E6-DA8AABA6DD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0A0F4-3E7D-4146-0E94-D0A35BC5E1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6AD97-4D0B-A8CE-264A-024CF0DB1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FB9D1F-D299-A57F-F407-8DA074744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0F2CB3-2928-1DEF-8AE7-8C6B8CBCE9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518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9FDE-CC12-ECE8-5BE6-8CD5D9838F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FD42CC-2682-0B51-51E1-8655591B5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4CA69-B926-FCD7-CFA1-286CC1496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ACFD83-CD5B-CB7C-C2FB-232780AD7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43CB7-A7A4-8C7C-2D36-2FBD78253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5521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C403B9-9C60-3F16-CDB1-827CE64A78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5DA035-F12A-F9E0-E9C9-80E47ABF1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259F41-E8D0-F23B-B9E1-A45120611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FF556-5DFF-8EE0-EF9A-C638B6203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F0C4B-4075-2D36-4803-5EC903BD4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833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65A492-1140-BD61-330B-FB4F43BEA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7DF7AC-109B-BA37-584D-27E6579322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26DCE-EAA9-BBE2-150B-CBE6C999A7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BA071-EC56-9542-82CF-98BE829F4ADF}" type="datetimeFigureOut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302F-F079-8157-8292-50A8E828CE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54020-D50C-FD3B-DB54-E4B1E174C7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CD4B8-853B-8E47-A014-B7C78059E8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664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3.xml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4.xml"/><Relationship Id="rId5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5" Type="http://schemas.openxmlformats.org/officeDocument/2006/relationships/image" Target="../media/image7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unctad.org/news/how-covid-19-triggered-digital-and-e-commerce-turning-point" TargetMode="External"/><Relationship Id="rId7" Type="http://schemas.openxmlformats.org/officeDocument/2006/relationships/hyperlink" Target="https://hbr.org/2015/11/the-new-science-of-customer-emotion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jfsdigital.org/wp-content/uploads/2019/01/03-Melnikovas-Onion-Research-Model.pdf" TargetMode="External"/><Relationship Id="rId5" Type="http://schemas.openxmlformats.org/officeDocument/2006/relationships/hyperlink" Target="https://www.ncbi.nlm.nih.gov/pmc/articles/PMC3141799/pdf/1471-2288-11-100.pdf" TargetMode="External"/><Relationship Id="rId4" Type="http://schemas.openxmlformats.org/officeDocument/2006/relationships/hyperlink" Target="https://www.cipd.co.uk/knowledge/fundamentals/people/development/coaching-mentoring-factshe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05BE81C-BDC9-2B3E-442E-2D1E6A3866AE}"/>
              </a:ext>
            </a:extLst>
          </p:cNvPr>
          <p:cNvGrpSpPr/>
          <p:nvPr/>
        </p:nvGrpSpPr>
        <p:grpSpPr>
          <a:xfrm>
            <a:off x="248109" y="5229200"/>
            <a:ext cx="3399619" cy="1041400"/>
            <a:chOff x="248109" y="4951231"/>
            <a:chExt cx="4445000" cy="104140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1248ECAB-BEEA-6FB4-7142-22D7EA9113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6209" y="5865631"/>
              <a:ext cx="4406900" cy="127000"/>
            </a:xfrm>
            <a:prstGeom prst="rect">
              <a:avLst/>
            </a:prstGeom>
          </p:spPr>
        </p:pic>
        <p:sp>
          <p:nvSpPr>
            <p:cNvPr id="40" name="Subtitle 2">
              <a:extLst>
                <a:ext uri="{FF2B5EF4-FFF2-40B4-BE49-F238E27FC236}">
                  <a16:creationId xmlns:a16="http://schemas.microsoft.com/office/drawing/2014/main" id="{F6B4088D-A0BE-2BD7-E6B6-145964A3D821}"/>
                </a:ext>
              </a:extLst>
            </p:cNvPr>
            <p:cNvSpPr txBox="1">
              <a:spLocks/>
            </p:cNvSpPr>
            <p:nvPr/>
          </p:nvSpPr>
          <p:spPr>
            <a:xfrm>
              <a:off x="248109" y="5103592"/>
              <a:ext cx="4023359" cy="889039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92500"/>
            </a:bodyPr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16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kumimoji="0" lang="en-US" sz="20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Lucy Morgan</a:t>
              </a:r>
            </a:p>
            <a:p>
              <a:pPr marL="0" marR="0" lvl="0" indent="0" algn="l" defTabSz="914400" rtl="0" eaLnBrk="1" fontAlgn="auto" latinLnBrk="0" hangingPunct="1">
                <a:lnSpc>
                  <a:spcPct val="90000"/>
                </a:lnSpc>
                <a:spcBef>
                  <a:spcPts val="1000"/>
                </a:spcBef>
                <a:spcAft>
                  <a:spcPts val="0"/>
                </a:spcAft>
                <a:buClrTx/>
                <a:buSzTx/>
                <a:buFont typeface="Arial" panose="020B0604020202020204" pitchFamily="34" charset="0"/>
                <a:buNone/>
                <a:tabLst/>
                <a:defRPr/>
              </a:pPr>
              <a:r>
                <a:rPr lang="en-US" sz="2000" dirty="0">
                  <a:solidFill>
                    <a:prstClr val="white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Student Number: 1911020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pic>
          <p:nvPicPr>
            <p:cNvPr id="43" name="Picture 42">
              <a:extLst>
                <a:ext uri="{FF2B5EF4-FFF2-40B4-BE49-F238E27FC236}">
                  <a16:creationId xmlns:a16="http://schemas.microsoft.com/office/drawing/2014/main" id="{EF538BD9-D924-7E16-3573-BC24F5B65EC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86209" y="4951231"/>
              <a:ext cx="4406900" cy="127000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748566"/>
            <a:ext cx="12191997" cy="3544530"/>
          </a:xfrm>
        </p:spPr>
        <p:txBody>
          <a:bodyPr anchor="t">
            <a:normAutofit/>
          </a:bodyPr>
          <a:lstStyle/>
          <a:p>
            <a:r>
              <a:rPr lang="en-GB" sz="3600" dirty="0">
                <a:ea typeface="Times New Roman" panose="02020603050405020304" pitchFamily="18" charset="0"/>
              </a:rPr>
              <a:t>Retail Business</a:t>
            </a:r>
            <a:br>
              <a:rPr lang="en-GB" sz="3600" dirty="0">
                <a:ea typeface="Times New Roman" panose="02020603050405020304" pitchFamily="18" charset="0"/>
              </a:rPr>
            </a:br>
            <a:br>
              <a:rPr lang="en-GB" sz="3200" dirty="0">
                <a:ea typeface="Times New Roman" panose="02020603050405020304" pitchFamily="18" charset="0"/>
              </a:rPr>
            </a:br>
            <a:r>
              <a:rPr lang="en-GB" sz="3600" dirty="0">
                <a:ea typeface="Times New Roman" panose="02020603050405020304" pitchFamily="18" charset="0"/>
              </a:rPr>
              <a:t>Transitioning Online</a:t>
            </a:r>
            <a:br>
              <a:rPr lang="en-GB" sz="32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ea typeface="Times New Roman" panose="02020603050405020304" pitchFamily="18" charset="0"/>
              </a:rPr>
              <a:t>An examination of the advantages and disadvantages</a:t>
            </a:r>
            <a:br>
              <a:rPr lang="en-GB" sz="3200" b="1" dirty="0">
                <a:effectLst/>
                <a:ea typeface="Times New Roman" panose="02020603050405020304" pitchFamily="18" charset="0"/>
              </a:rPr>
            </a:br>
            <a:r>
              <a:rPr lang="en-GB" sz="3200" b="1" dirty="0">
                <a:effectLst/>
                <a:ea typeface="Times New Roman" panose="02020603050405020304" pitchFamily="18" charset="0"/>
              </a:rPr>
              <a:t> </a:t>
            </a:r>
            <a:endParaRPr 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D3A9C0-BFCB-8E79-F4C9-D9C2809857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5945" y="3501008"/>
            <a:ext cx="5278764" cy="255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408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6710"/>
    </mc:Choice>
    <mc:Fallback>
      <p:transition spd="slow" advTm="1671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Aims and Objectives</a:t>
            </a: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071511-4841-4ED4-B9E4-CDDD099B4244}"/>
              </a:ext>
            </a:extLst>
          </p:cNvPr>
          <p:cNvSpPr txBox="1"/>
          <p:nvPr/>
        </p:nvSpPr>
        <p:spPr>
          <a:xfrm>
            <a:off x="1558924" y="1945741"/>
            <a:ext cx="8759687" cy="29665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Transition from Bricks-and-Mortar to E-commerce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Case Study (The Luxe Wax Company)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Literature Review 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Primary Research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Secondary Research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86885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180"/>
    </mc:Choice>
    <mc:Fallback>
      <p:transition spd="slow" advTm="1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3600" dirty="0">
                <a:cs typeface="Arial" panose="020B0604020202020204" pitchFamily="34" charset="0"/>
              </a:rPr>
              <a:t>Background</a:t>
            </a:r>
            <a:br>
              <a:rPr lang="en-US" sz="3200" dirty="0">
                <a:latin typeface="+mn-lt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3" name="Picture 2" descr="The Difference Between E-Commerce and Online Shopping | by Candice V  Cunningham | Medium">
            <a:extLst>
              <a:ext uri="{FF2B5EF4-FFF2-40B4-BE49-F238E27FC236}">
                <a16:creationId xmlns:a16="http://schemas.microsoft.com/office/drawing/2014/main" id="{67AC1149-38E6-80BB-AC89-EAFC75299B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" r="-1138" b="5258"/>
          <a:stretch/>
        </p:blipFill>
        <p:spPr bwMode="auto">
          <a:xfrm>
            <a:off x="112517" y="0"/>
            <a:ext cx="1219199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3B75AD-ED5B-6654-518C-9AA937957594}"/>
              </a:ext>
            </a:extLst>
          </p:cNvPr>
          <p:cNvSpPr txBox="1"/>
          <p:nvPr/>
        </p:nvSpPr>
        <p:spPr>
          <a:xfrm>
            <a:off x="2416324" y="2069153"/>
            <a:ext cx="6188764" cy="29685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Transition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Coronavirus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Digital World</a:t>
            </a:r>
          </a:p>
          <a:p>
            <a:pPr marL="342900" indent="-342900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E-commerce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9B8C23-948E-62F1-AD79-26AD088ECA68}"/>
              </a:ext>
            </a:extLst>
          </p:cNvPr>
          <p:cNvSpPr txBox="1"/>
          <p:nvPr/>
        </p:nvSpPr>
        <p:spPr>
          <a:xfrm>
            <a:off x="9439422" y="6246055"/>
            <a:ext cx="185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effectLst/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  <a:t>Popov, 2021).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31634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pic>
        <p:nvPicPr>
          <p:cNvPr id="2050" name="Picture 2" descr="academic-literature | The Horizons Tracker">
            <a:extLst>
              <a:ext uri="{FF2B5EF4-FFF2-40B4-BE49-F238E27FC236}">
                <a16:creationId xmlns:a16="http://schemas.microsoft.com/office/drawing/2014/main" id="{F14847C0-0EA8-F970-6C2B-5E23BA2A41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alphaModFix am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317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Literature Review</a:t>
            </a: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38DBE0-C723-EE1B-7491-98CF28DFDDA5}"/>
              </a:ext>
            </a:extLst>
          </p:cNvPr>
          <p:cNvSpPr txBox="1"/>
          <p:nvPr/>
        </p:nvSpPr>
        <p:spPr>
          <a:xfrm>
            <a:off x="1630017" y="1974574"/>
            <a:ext cx="8931966" cy="25723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5D1B6E-CB9C-5FAB-C359-71AD983A91E4}"/>
              </a:ext>
            </a:extLst>
          </p:cNvPr>
          <p:cNvSpPr txBox="1"/>
          <p:nvPr/>
        </p:nvSpPr>
        <p:spPr>
          <a:xfrm>
            <a:off x="1015531" y="1823523"/>
            <a:ext cx="8759687" cy="2343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Failures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Advantages &amp; Disadvantages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Delivery 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Literature Gap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71067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 fontScale="90000"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Methodology</a:t>
            </a: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solidFill>
                  <a:prstClr val="white"/>
                </a:solidFill>
                <a:latin typeface="+mn-lt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b="1" dirty="0">
                <a:solidFill>
                  <a:prstClr val="white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1762FB-AC9B-8069-6F44-3567CE37B6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7199" y="1436864"/>
            <a:ext cx="5659902" cy="4420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8135BB9-9ABF-6447-85CB-0B55FC5CBE80}"/>
              </a:ext>
            </a:extLst>
          </p:cNvPr>
          <p:cNvSpPr txBox="1"/>
          <p:nvPr/>
        </p:nvSpPr>
        <p:spPr>
          <a:xfrm>
            <a:off x="477979" y="1068516"/>
            <a:ext cx="5779217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  <a:t>A quantitative research method  was utilized collecting primary data through surveys; focusing on understanding consumer behaviour, expectations and a clear narrative in the e-commerce industry.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  <a:t>A qualitative research method was utilized collecting primary data from business owners who previously transitioned from bricks-and-mortar to e-commerce.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  <a:t>Quantitative secondary research was undertaken; analysing existing data on e-commerce.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Calibri" panose="020F0502020204030204" pitchFamily="34" charset="0"/>
                <a:cs typeface="Arial" panose="020B0604020202020204" pitchFamily="34" charset="0"/>
              </a:rPr>
              <a:t>PESTLE and SWOT analysis were undertaken; improving understanding of context for transition as well as opportunities and threats around workforce changes such as skills deficiencies or current employee capabilities (CIPD, 2021).</a:t>
            </a:r>
          </a:p>
          <a:p>
            <a:endParaRPr lang="en-GB" sz="2000" dirty="0">
              <a:solidFill>
                <a:prstClr val="white"/>
              </a:solidFill>
              <a:latin typeface="Calibri" panose="020F0502020204030204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BC7AFC-25DE-4BB6-6B59-1FD8C67F7F99}"/>
              </a:ext>
            </a:extLst>
          </p:cNvPr>
          <p:cNvSpPr txBox="1"/>
          <p:nvPr/>
        </p:nvSpPr>
        <p:spPr>
          <a:xfrm>
            <a:off x="8173329" y="6386732"/>
            <a:ext cx="3193366" cy="3746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(Saunders et al, 2016).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90868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3600" dirty="0">
                <a:ea typeface="Calibri" panose="020F0502020204030204" pitchFamily="34" charset="0"/>
                <a:cs typeface="Times New Roman" panose="02020603050405020304" pitchFamily="18" charset="0"/>
              </a:rPr>
              <a:t>Findings</a:t>
            </a: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E10C1-248D-5125-7340-086CC2D724C9}"/>
              </a:ext>
            </a:extLst>
          </p:cNvPr>
          <p:cNvSpPr txBox="1"/>
          <p:nvPr/>
        </p:nvSpPr>
        <p:spPr>
          <a:xfrm>
            <a:off x="1466159" y="1724478"/>
            <a:ext cx="8759687" cy="4815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Strong </a:t>
            </a:r>
            <a:r>
              <a:rPr lang="en-GB" sz="2000" dirty="0">
                <a:solidFill>
                  <a:prstClr val="white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Correlation between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Sustainability &amp; Customer</a:t>
            </a:r>
            <a:r>
              <a:rPr kumimoji="0" lang="en-GB" sz="2000" b="0" i="0" u="none" strike="noStrike" kern="1200" cap="none" spc="0" normalizeH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Decision Making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Barriers</a:t>
            </a: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Digital Skills </a:t>
            </a: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Organisational Ability</a:t>
            </a: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Communication</a:t>
            </a:r>
          </a:p>
          <a:p>
            <a:pPr marL="800100" marR="0" lvl="1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white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Marketing Overspending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Calibri" panose="020F0502020204030204" pitchFamily="34" charset="0"/>
                <a:cs typeface="Times New Roman" panose="02020603050405020304" pitchFamily="18" charset="0"/>
              </a:rPr>
              <a:t>Employment Losses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749636-732B-9EEC-C999-D3EDFBF461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440" y="3938967"/>
            <a:ext cx="5236124" cy="2926069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711048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218046"/>
            <a:ext cx="12167314" cy="3210954"/>
          </a:xfrm>
        </p:spPr>
        <p:txBody>
          <a:bodyPr anchor="t">
            <a:normAutofit fontScale="90000"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</a:pPr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Discussion </a:t>
            </a: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000" dirty="0">
                <a:solidFill>
                  <a:prstClr val="white"/>
                </a:solidFill>
                <a:latin typeface="Calibri" panose="020F0502020204030204"/>
                <a:ea typeface="+mn-ea"/>
                <a:cs typeface="+mn-cs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E33BB6-6480-C871-6353-06B12156745E}"/>
              </a:ext>
            </a:extLst>
          </p:cNvPr>
          <p:cNvSpPr txBox="1"/>
          <p:nvPr/>
        </p:nvSpPr>
        <p:spPr>
          <a:xfrm>
            <a:off x="833073" y="1246389"/>
            <a:ext cx="10442713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Emotional intelligence</a:t>
            </a:r>
            <a:br>
              <a:rPr lang="en-GB" sz="2000" dirty="0">
                <a:solidFill>
                  <a:prstClr val="white"/>
                </a:solidFill>
                <a:latin typeface="Calibri" panose="020F0502020204030204"/>
              </a:rPr>
            </a:br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Coaching and mentoring</a:t>
            </a:r>
            <a:br>
              <a:rPr lang="en-GB" sz="2000" dirty="0">
                <a:solidFill>
                  <a:prstClr val="white"/>
                </a:solidFill>
                <a:latin typeface="Calibri" panose="020F0502020204030204"/>
              </a:rPr>
            </a:br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Change management</a:t>
            </a:r>
            <a:br>
              <a:rPr lang="en-GB" sz="2000" dirty="0">
                <a:solidFill>
                  <a:prstClr val="white"/>
                </a:solidFill>
                <a:latin typeface="Calibri" panose="020F0502020204030204"/>
              </a:rPr>
            </a:br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Project management</a:t>
            </a:r>
            <a:br>
              <a:rPr lang="en-GB" sz="2000" dirty="0">
                <a:solidFill>
                  <a:prstClr val="white"/>
                </a:solidFill>
                <a:latin typeface="Calibri" panose="020F0502020204030204"/>
              </a:rPr>
            </a:br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Leadership skills</a:t>
            </a:r>
          </a:p>
          <a:p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Product quality</a:t>
            </a:r>
          </a:p>
          <a:p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Customer satisfaction</a:t>
            </a:r>
          </a:p>
          <a:p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Good customer service</a:t>
            </a:r>
            <a:br>
              <a:rPr lang="en-GB" sz="2000" dirty="0">
                <a:solidFill>
                  <a:prstClr val="white"/>
                </a:solidFill>
                <a:latin typeface="Calibri" panose="020F0502020204030204"/>
              </a:rPr>
            </a:br>
            <a:endParaRPr lang="en-GB" sz="2000" dirty="0">
              <a:solidFill>
                <a:prstClr val="white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prstClr val="white"/>
                </a:solidFill>
                <a:latin typeface="Calibri" panose="020F0502020204030204"/>
              </a:rPr>
              <a:t>Implementing security measures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64896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46116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5F6428-6BE5-73A7-3D65-47C463543B21}"/>
              </a:ext>
            </a:extLst>
          </p:cNvPr>
          <p:cNvSpPr txBox="1"/>
          <p:nvPr/>
        </p:nvSpPr>
        <p:spPr>
          <a:xfrm>
            <a:off x="477979" y="589108"/>
            <a:ext cx="747706" cy="18288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72" name="Rectangle 207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1BDD8B-C0CF-A12C-2B3F-848DBA5046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24" y="4500736"/>
            <a:ext cx="4191000" cy="1524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F5796B-9390-E469-D5F4-1FBDB46F4D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683" y="748566"/>
            <a:ext cx="12191997" cy="3544530"/>
          </a:xfrm>
        </p:spPr>
        <p:txBody>
          <a:bodyPr anchor="t">
            <a:normAutofit/>
          </a:bodyPr>
          <a:lstStyle/>
          <a:p>
            <a:r>
              <a:rPr lang="en-US" sz="3600" dirty="0">
                <a:cs typeface="Arial" panose="020B0604020202020204" pitchFamily="34" charset="0"/>
              </a:rPr>
              <a:t>Questions</a:t>
            </a:r>
            <a:b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200" dirty="0"/>
            </a:br>
            <a:endParaRPr lang="en-US" sz="3200" dirty="0"/>
          </a:p>
        </p:txBody>
      </p:sp>
      <p:pic>
        <p:nvPicPr>
          <p:cNvPr id="4" name="Picture 2" descr="Free Question Marks on Craft Paper Stock Photo">
            <a:extLst>
              <a:ext uri="{FF2B5EF4-FFF2-40B4-BE49-F238E27FC236}">
                <a16:creationId xmlns:a16="http://schemas.microsoft.com/office/drawing/2014/main" id="{66462292-6B8C-3A01-4A98-DD56A133B8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 amt="3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8" r="23298" b="7393"/>
          <a:stretch/>
        </p:blipFill>
        <p:spPr bwMode="auto">
          <a:xfrm>
            <a:off x="357284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410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tx1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7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0B945-8580-BA74-1F85-287FDA96F9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3512" y="260648"/>
            <a:ext cx="9144000" cy="2387600"/>
          </a:xfrm>
        </p:spPr>
        <p:txBody>
          <a:bodyPr>
            <a:normAutofit/>
          </a:bodyPr>
          <a:lstStyle/>
          <a:p>
            <a:br>
              <a:rPr lang="en-GB" sz="3200" dirty="0">
                <a:solidFill>
                  <a:schemeClr val="bg1"/>
                </a:solidFill>
              </a:rPr>
            </a:b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F8A922-1E5D-3E45-E3A6-170AB0D325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8661" y="1544653"/>
            <a:ext cx="11754678" cy="5246854"/>
          </a:xfrm>
        </p:spPr>
        <p:txBody>
          <a:bodyPr>
            <a:normAutofit fontScale="32500" lnSpcReduction="20000"/>
          </a:bodyPr>
          <a:lstStyle/>
          <a:p>
            <a:pPr algn="l">
              <a:lnSpc>
                <a:spcPct val="170000"/>
              </a:lnSpc>
            </a:pP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Popov, A.  (2021) </a:t>
            </a:r>
            <a:r>
              <a:rPr lang="en-GB" sz="43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 COVID-19 triggered the digital and e-commerce turning point.  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43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https://unctad.org/news/how-covid-19-triggered-digital-and-e-commerce-turning-point</a:t>
            </a:r>
            <a:r>
              <a:rPr lang="en-GB" sz="43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11th November 2022].</a:t>
            </a:r>
          </a:p>
          <a:p>
            <a:pPr algn="l">
              <a:lnSpc>
                <a:spcPct val="170000"/>
              </a:lnSpc>
            </a:pP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CIPD (2021) </a:t>
            </a:r>
            <a:r>
              <a:rPr lang="en-GB" sz="43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Coaching and mentoring.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Available at: </a:t>
            </a:r>
            <a:r>
              <a:rPr lang="en-GB" sz="43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https://www.cipd.co.uk/knowledge/fundamentals/people/development/coaching-mentoring-factsheet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20th October 2022]. </a:t>
            </a:r>
          </a:p>
          <a:p>
            <a:pPr algn="l">
              <a:lnSpc>
                <a:spcPct val="170000"/>
              </a:lnSpc>
              <a:spcAft>
                <a:spcPts val="800"/>
              </a:spcAft>
            </a:pP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Crowe et al.  (2011) ‘The case study approach’, </a:t>
            </a:r>
            <a:r>
              <a:rPr lang="en-GB" sz="43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BMC Medical Research Methodology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11(100), pp.  1-9.  Available at: </a:t>
            </a:r>
            <a:r>
              <a:rPr lang="en-GB" sz="43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https://www.ncbi.nlm.nih.gov/pmc/articles/PMC3141799/pdf/1471-2288-11-100.pdf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11th November 2022].</a:t>
            </a:r>
          </a:p>
          <a:p>
            <a:pPr algn="l">
              <a:lnSpc>
                <a:spcPct val="170000"/>
              </a:lnSpc>
              <a:spcAft>
                <a:spcPts val="800"/>
              </a:spcAft>
            </a:pP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Gibbs, G.  (1988) </a:t>
            </a:r>
            <a:r>
              <a:rPr lang="en-GB" sz="43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Learning by doing: A guide to teaching and learning methods.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London: Further Education Unit. </a:t>
            </a:r>
          </a:p>
          <a:p>
            <a:pPr algn="l">
              <a:lnSpc>
                <a:spcPct val="170000"/>
              </a:lnSpc>
              <a:spcAft>
                <a:spcPts val="800"/>
              </a:spcAft>
            </a:pPr>
            <a:r>
              <a:rPr lang="en-GB" sz="43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Saunders et al.  (2016) ‘Towards an explicit research methodology: adapting research onion model for future studies’, </a:t>
            </a:r>
            <a:r>
              <a:rPr lang="en-GB" sz="4300" i="1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Journal of Futures Studies</a:t>
            </a:r>
            <a:r>
              <a:rPr lang="en-GB" sz="43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23(2), pp.  29-44.  Available at: </a:t>
            </a:r>
            <a:r>
              <a:rPr lang="en-GB" sz="43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https://jfsdigital.org/wp-content/uploads/2019/01/03-Melnikovas-Onion-Research-Model.pdf</a:t>
            </a:r>
            <a:r>
              <a:rPr lang="en-GB" sz="43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15</a:t>
            </a:r>
            <a:r>
              <a:rPr lang="en-GB" sz="4300" u="sng" baseline="30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4300" u="sng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November].</a:t>
            </a:r>
            <a:r>
              <a:rPr lang="en-GB" sz="4300" dirty="0">
                <a:solidFill>
                  <a:schemeClr val="bg1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algn="l">
              <a:lnSpc>
                <a:spcPct val="170000"/>
              </a:lnSpc>
              <a:spcAft>
                <a:spcPts val="800"/>
              </a:spcAft>
            </a:pP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Magids et al.  (2015) </a:t>
            </a:r>
            <a:r>
              <a:rPr lang="en-GB" sz="4300" i="1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new science of customer emotions.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Available at: </a:t>
            </a:r>
            <a:r>
              <a:rPr lang="en-GB" sz="4300" u="sng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https://hbr.org/2015/11/the-new-science-of-customer-emotions</a:t>
            </a:r>
            <a:r>
              <a:rPr lang="en-GB" sz="43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[Accessed 14th November  2022].</a:t>
            </a: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2600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50000"/>
              </a:lnSpc>
              <a:spcAft>
                <a:spcPts val="800"/>
              </a:spcAft>
            </a:pPr>
            <a:endParaRPr lang="en-GB" sz="1800" dirty="0">
              <a:solidFill>
                <a:schemeClr val="bg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B62DE5-1AC7-610F-DF34-91C2FD6F7BEE}"/>
              </a:ext>
            </a:extLst>
          </p:cNvPr>
          <p:cNvSpPr txBox="1"/>
          <p:nvPr/>
        </p:nvSpPr>
        <p:spPr>
          <a:xfrm>
            <a:off x="4300330" y="602289"/>
            <a:ext cx="3591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  <a:latin typeface="+mj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3661904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5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1|28.8|15.3|34.4|59.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6|29.5|81.1|20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|14|5.9|2.5|4.2|3.6|2.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7|1.1|26.6|42.8|36.4|71|15.8|20|19.4|38.2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2055</TotalTime>
  <Words>1075</Words>
  <Application>Microsoft Office PowerPoint</Application>
  <PresentationFormat>Widescreen</PresentationFormat>
  <Paragraphs>107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1_Office Theme</vt:lpstr>
      <vt:lpstr>Retail Business  Transitioning Online  An examination of the advantages and disadvantages  </vt:lpstr>
      <vt:lpstr>Aims and Objectives  </vt:lpstr>
      <vt:lpstr>Background   </vt:lpstr>
      <vt:lpstr>Literature Review    </vt:lpstr>
      <vt:lpstr>Methodology      </vt:lpstr>
      <vt:lpstr>Findings   </vt:lpstr>
      <vt:lpstr>Discussion        </vt:lpstr>
      <vt:lpstr>Questions 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Retail Business  Transitioning Online  An examination of the advantages and disadvantages</dc:title>
  <dc:creator>Lucy</dc:creator>
  <cp:lastModifiedBy>Lucy</cp:lastModifiedBy>
  <cp:revision>91</cp:revision>
  <dcterms:created xsi:type="dcterms:W3CDTF">2022-11-11T12:33:01Z</dcterms:created>
  <dcterms:modified xsi:type="dcterms:W3CDTF">2022-11-16T22:42:50Z</dcterms:modified>
</cp:coreProperties>
</file>