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1" r:id="rId6"/>
    <p:sldId id="280" r:id="rId7"/>
    <p:sldId id="281" r:id="rId8"/>
    <p:sldId id="284" r:id="rId9"/>
    <p:sldId id="283" r:id="rId10"/>
    <p:sldId id="282" r:id="rId11"/>
    <p:sldId id="285" r:id="rId12"/>
    <p:sldId id="287" r:id="rId13"/>
    <p:sldId id="296" r:id="rId14"/>
    <p:sldId id="288" r:id="rId15"/>
    <p:sldId id="286" r:id="rId16"/>
    <p:sldId id="289" r:id="rId17"/>
    <p:sldId id="290" r:id="rId18"/>
    <p:sldId id="291" r:id="rId19"/>
    <p:sldId id="293" r:id="rId20"/>
    <p:sldId id="292" r:id="rId21"/>
    <p:sldId id="294" r:id="rId22"/>
    <p:sldId id="295"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15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72fd7c22-3ae8-4a57-b9f9-9fbe9cf82915" providerId="ADAL" clId="{2F99F0F8-6114-4284-9EB6-90B84AF78CD6}"/>
    <pc:docChg chg="undo custSel addSld modSld">
      <pc:chgData name="Nathan Morgan" userId="72fd7c22-3ae8-4a57-b9f9-9fbe9cf82915" providerId="ADAL" clId="{2F99F0F8-6114-4284-9EB6-90B84AF78CD6}" dt="2024-10-02T15:04:15.495" v="1190" actId="6549"/>
      <pc:docMkLst>
        <pc:docMk/>
      </pc:docMkLst>
      <pc:sldChg chg="modSp mod">
        <pc:chgData name="Nathan Morgan" userId="72fd7c22-3ae8-4a57-b9f9-9fbe9cf82915" providerId="ADAL" clId="{2F99F0F8-6114-4284-9EB6-90B84AF78CD6}" dt="2024-10-02T15:04:15.495" v="1190" actId="6549"/>
        <pc:sldMkLst>
          <pc:docMk/>
          <pc:sldMk cId="252678649" sldId="287"/>
        </pc:sldMkLst>
        <pc:spChg chg="mod">
          <ac:chgData name="Nathan Morgan" userId="72fd7c22-3ae8-4a57-b9f9-9fbe9cf82915" providerId="ADAL" clId="{2F99F0F8-6114-4284-9EB6-90B84AF78CD6}" dt="2024-10-02T15:04:15.495" v="1190" actId="6549"/>
          <ac:spMkLst>
            <pc:docMk/>
            <pc:sldMk cId="252678649" sldId="287"/>
            <ac:spMk id="4" creationId="{E1B74EC0-568A-1911-06E7-D456CBE1DB4A}"/>
          </ac:spMkLst>
        </pc:spChg>
      </pc:sldChg>
      <pc:sldChg chg="modSp add mod">
        <pc:chgData name="Nathan Morgan" userId="72fd7c22-3ae8-4a57-b9f9-9fbe9cf82915" providerId="ADAL" clId="{2F99F0F8-6114-4284-9EB6-90B84AF78CD6}" dt="2024-10-02T15:04:01.959" v="1189" actId="20577"/>
        <pc:sldMkLst>
          <pc:docMk/>
          <pc:sldMk cId="3986851231" sldId="296"/>
        </pc:sldMkLst>
        <pc:spChg chg="mod">
          <ac:chgData name="Nathan Morgan" userId="72fd7c22-3ae8-4a57-b9f9-9fbe9cf82915" providerId="ADAL" clId="{2F99F0F8-6114-4284-9EB6-90B84AF78CD6}" dt="2024-10-02T15:04:01.959" v="1189" actId="20577"/>
          <ac:spMkLst>
            <pc:docMk/>
            <pc:sldMk cId="3986851231" sldId="296"/>
            <ac:spMk id="4" creationId="{E1B74EC0-568A-1911-06E7-D456CBE1DB4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7AD38B-BA00-452A-8201-A896EAC72AA0}" type="datetimeFigureOut">
              <a:rPr lang="en-GB" smtClean="0"/>
              <a:t>07/10/2024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C3E27-1701-4C8C-B3D8-BF25773EA41C}" type="slidenum">
              <a:rPr lang="en-GB" smtClean="0"/>
              <a:t>‹#›</a:t>
            </a:fld>
            <a:endParaRPr lang="en-GB"/>
          </a:p>
        </p:txBody>
      </p:sp>
    </p:spTree>
    <p:extLst>
      <p:ext uri="{BB962C8B-B14F-4D97-AF65-F5344CB8AC3E}">
        <p14:creationId xmlns:p14="http://schemas.microsoft.com/office/powerpoint/2010/main" val="3351953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7AD38B-BA00-452A-8201-A896EAC72AA0}" type="datetimeFigureOut">
              <a:rPr lang="en-GB" smtClean="0"/>
              <a:t>07/10/2024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C3E27-1701-4C8C-B3D8-BF25773EA41C}" type="slidenum">
              <a:rPr lang="en-GB" smtClean="0"/>
              <a:t>‹#›</a:t>
            </a:fld>
            <a:endParaRPr lang="en-GB"/>
          </a:p>
        </p:txBody>
      </p:sp>
    </p:spTree>
    <p:extLst>
      <p:ext uri="{BB962C8B-B14F-4D97-AF65-F5344CB8AC3E}">
        <p14:creationId xmlns:p14="http://schemas.microsoft.com/office/powerpoint/2010/main" val="3172629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7AD38B-BA00-452A-8201-A896EAC72AA0}" type="datetimeFigureOut">
              <a:rPr lang="en-GB" smtClean="0"/>
              <a:t>07/10/2024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C3E27-1701-4C8C-B3D8-BF25773EA41C}" type="slidenum">
              <a:rPr lang="en-GB" smtClean="0"/>
              <a:t>‹#›</a:t>
            </a:fld>
            <a:endParaRPr lang="en-GB"/>
          </a:p>
        </p:txBody>
      </p:sp>
    </p:spTree>
    <p:extLst>
      <p:ext uri="{BB962C8B-B14F-4D97-AF65-F5344CB8AC3E}">
        <p14:creationId xmlns:p14="http://schemas.microsoft.com/office/powerpoint/2010/main" val="1273754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7AD38B-BA00-452A-8201-A896EAC72AA0}" type="datetimeFigureOut">
              <a:rPr lang="en-GB" smtClean="0"/>
              <a:t>07/10/2024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9C3E27-1701-4C8C-B3D8-BF25773EA41C}" type="slidenum">
              <a:rPr lang="en-GB" smtClean="0"/>
              <a:t>‹#›</a:t>
            </a:fld>
            <a:endParaRPr lang="en-GB"/>
          </a:p>
        </p:txBody>
      </p:sp>
    </p:spTree>
    <p:extLst>
      <p:ext uri="{BB962C8B-B14F-4D97-AF65-F5344CB8AC3E}">
        <p14:creationId xmlns:p14="http://schemas.microsoft.com/office/powerpoint/2010/main" val="1979741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7AD38B-BA00-452A-8201-A896EAC72AA0}" type="datetimeFigureOut">
              <a:rPr lang="en-GB" smtClean="0"/>
              <a:t>07/10/2024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9C3E27-1701-4C8C-B3D8-BF25773EA41C}" type="slidenum">
              <a:rPr lang="en-GB" smtClean="0"/>
              <a:t>‹#›</a:t>
            </a:fld>
            <a:endParaRPr lang="en-GB"/>
          </a:p>
        </p:txBody>
      </p:sp>
    </p:spTree>
    <p:extLst>
      <p:ext uri="{BB962C8B-B14F-4D97-AF65-F5344CB8AC3E}">
        <p14:creationId xmlns:p14="http://schemas.microsoft.com/office/powerpoint/2010/main" val="2052991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7AD38B-BA00-452A-8201-A896EAC72AA0}" type="datetimeFigureOut">
              <a:rPr lang="en-GB" smtClean="0"/>
              <a:t>07/10/2024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9C3E27-1701-4C8C-B3D8-BF25773EA41C}" type="slidenum">
              <a:rPr lang="en-GB" smtClean="0"/>
              <a:t>‹#›</a:t>
            </a:fld>
            <a:endParaRPr lang="en-GB"/>
          </a:p>
        </p:txBody>
      </p:sp>
    </p:spTree>
    <p:extLst>
      <p:ext uri="{BB962C8B-B14F-4D97-AF65-F5344CB8AC3E}">
        <p14:creationId xmlns:p14="http://schemas.microsoft.com/office/powerpoint/2010/main" val="143197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7AD38B-BA00-452A-8201-A896EAC72AA0}" type="datetimeFigureOut">
              <a:rPr lang="en-GB" smtClean="0"/>
              <a:t>07/10/2024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59C3E27-1701-4C8C-B3D8-BF25773EA41C}" type="slidenum">
              <a:rPr lang="en-GB" smtClean="0"/>
              <a:t>‹#›</a:t>
            </a:fld>
            <a:endParaRPr lang="en-GB"/>
          </a:p>
        </p:txBody>
      </p:sp>
    </p:spTree>
    <p:extLst>
      <p:ext uri="{BB962C8B-B14F-4D97-AF65-F5344CB8AC3E}">
        <p14:creationId xmlns:p14="http://schemas.microsoft.com/office/powerpoint/2010/main" val="24172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AD38B-BA00-452A-8201-A896EAC72AA0}" type="datetimeFigureOut">
              <a:rPr lang="en-GB" smtClean="0"/>
              <a:t>07/10/2024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9C3E27-1701-4C8C-B3D8-BF25773EA41C}" type="slidenum">
              <a:rPr lang="en-GB" smtClean="0"/>
              <a:t>‹#›</a:t>
            </a:fld>
            <a:endParaRPr lang="en-GB"/>
          </a:p>
        </p:txBody>
      </p:sp>
    </p:spTree>
    <p:extLst>
      <p:ext uri="{BB962C8B-B14F-4D97-AF65-F5344CB8AC3E}">
        <p14:creationId xmlns:p14="http://schemas.microsoft.com/office/powerpoint/2010/main" val="3110194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377AD38B-BA00-452A-8201-A896EAC72AA0}" type="datetimeFigureOut">
              <a:rPr lang="en-GB" smtClean="0"/>
              <a:t>07/10/2024</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859C3E27-1701-4C8C-B3D8-BF25773EA41C}" type="slidenum">
              <a:rPr lang="en-GB" smtClean="0"/>
              <a:t>‹#›</a:t>
            </a:fld>
            <a:endParaRPr lang="en-GB"/>
          </a:p>
        </p:txBody>
      </p:sp>
    </p:spTree>
    <p:extLst>
      <p:ext uri="{BB962C8B-B14F-4D97-AF65-F5344CB8AC3E}">
        <p14:creationId xmlns:p14="http://schemas.microsoft.com/office/powerpoint/2010/main" val="4098341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AD38B-BA00-452A-8201-A896EAC72AA0}" type="datetimeFigureOut">
              <a:rPr lang="en-GB" smtClean="0"/>
              <a:t>07/10/2024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9C3E27-1701-4C8C-B3D8-BF25773EA41C}" type="slidenum">
              <a:rPr lang="en-GB" smtClean="0"/>
              <a:t>‹#›</a:t>
            </a:fld>
            <a:endParaRPr lang="en-GB"/>
          </a:p>
        </p:txBody>
      </p:sp>
    </p:spTree>
    <p:extLst>
      <p:ext uri="{BB962C8B-B14F-4D97-AF65-F5344CB8AC3E}">
        <p14:creationId xmlns:p14="http://schemas.microsoft.com/office/powerpoint/2010/main" val="1483475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377AD38B-BA00-452A-8201-A896EAC72AA0}" type="datetimeFigureOut">
              <a:rPr lang="en-GB" smtClean="0"/>
              <a:t>07/10/2024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C3E27-1701-4C8C-B3D8-BF25773EA41C}" type="slidenum">
              <a:rPr lang="en-GB" smtClean="0"/>
              <a:t>‹#›</a:t>
            </a:fld>
            <a:endParaRPr lang="en-GB"/>
          </a:p>
        </p:txBody>
      </p:sp>
    </p:spTree>
    <p:extLst>
      <p:ext uri="{BB962C8B-B14F-4D97-AF65-F5344CB8AC3E}">
        <p14:creationId xmlns:p14="http://schemas.microsoft.com/office/powerpoint/2010/main" val="41931505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377AD38B-BA00-452A-8201-A896EAC72AA0}" type="datetimeFigureOut">
              <a:rPr lang="en-GB" smtClean="0"/>
              <a:t>07/10/2024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59C3E27-1701-4C8C-B3D8-BF25773EA41C}" type="slidenum">
              <a:rPr lang="en-GB" smtClean="0"/>
              <a:t>‹#›</a:t>
            </a:fld>
            <a:endParaRPr lang="en-GB"/>
          </a:p>
        </p:txBody>
      </p:sp>
    </p:spTree>
    <p:extLst>
      <p:ext uri="{BB962C8B-B14F-4D97-AF65-F5344CB8AC3E}">
        <p14:creationId xmlns:p14="http://schemas.microsoft.com/office/powerpoint/2010/main" val="1309665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7AD38B-BA00-452A-8201-A896EAC72AA0}" type="datetimeFigureOut">
              <a:rPr lang="en-GB" smtClean="0"/>
              <a:t>07/10/2024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C3E27-1701-4C8C-B3D8-BF25773EA41C}" type="slidenum">
              <a:rPr lang="en-GB" smtClean="0"/>
              <a:t>‹#›</a:t>
            </a:fld>
            <a:endParaRPr lang="en-GB"/>
          </a:p>
        </p:txBody>
      </p:sp>
    </p:spTree>
    <p:extLst>
      <p:ext uri="{BB962C8B-B14F-4D97-AF65-F5344CB8AC3E}">
        <p14:creationId xmlns:p14="http://schemas.microsoft.com/office/powerpoint/2010/main" val="34506714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7AD38B-BA00-452A-8201-A896EAC72AA0}" type="datetimeFigureOut">
              <a:rPr lang="en-GB" smtClean="0"/>
              <a:t>07/10/2024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9C3E27-1701-4C8C-B3D8-BF25773EA41C}" type="slidenum">
              <a:rPr lang="en-GB" smtClean="0"/>
              <a:t>‹#›</a:t>
            </a:fld>
            <a:endParaRPr lang="en-GB"/>
          </a:p>
        </p:txBody>
      </p:sp>
    </p:spTree>
    <p:extLst>
      <p:ext uri="{BB962C8B-B14F-4D97-AF65-F5344CB8AC3E}">
        <p14:creationId xmlns:p14="http://schemas.microsoft.com/office/powerpoint/2010/main" val="4191764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377AD38B-BA00-452A-8201-A896EAC72AA0}" type="datetimeFigureOut">
              <a:rPr lang="en-GB" smtClean="0"/>
              <a:t>07/10/2024</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859C3E27-1701-4C8C-B3D8-BF25773EA41C}" type="slidenum">
              <a:rPr lang="en-GB" smtClean="0"/>
              <a:t>‹#›</a:t>
            </a:fld>
            <a:endParaRPr lang="en-GB"/>
          </a:p>
        </p:txBody>
      </p:sp>
    </p:spTree>
    <p:extLst>
      <p:ext uri="{BB962C8B-B14F-4D97-AF65-F5344CB8AC3E}">
        <p14:creationId xmlns:p14="http://schemas.microsoft.com/office/powerpoint/2010/main" val="96010629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6FBB-5617-8A83-8AFF-12619B0B8EA1}"/>
              </a:ext>
            </a:extLst>
          </p:cNvPr>
          <p:cNvSpPr>
            <a:spLocks noGrp="1"/>
          </p:cNvSpPr>
          <p:nvPr>
            <p:ph type="ctrTitle"/>
          </p:nvPr>
        </p:nvSpPr>
        <p:spPr/>
        <p:txBody>
          <a:bodyPr/>
          <a:lstStyle/>
          <a:p>
            <a:r>
              <a:rPr lang="en-GB" dirty="0"/>
              <a:t>Memory Management</a:t>
            </a:r>
          </a:p>
        </p:txBody>
      </p:sp>
      <p:sp>
        <p:nvSpPr>
          <p:cNvPr id="3" name="Subtitle 2">
            <a:extLst>
              <a:ext uri="{FF2B5EF4-FFF2-40B4-BE49-F238E27FC236}">
                <a16:creationId xmlns:a16="http://schemas.microsoft.com/office/drawing/2014/main" id="{0178DA6A-74FC-1F07-5657-B96621D6FA0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83376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1786-B80B-0808-C8AC-E559B1B4B6D1}"/>
              </a:ext>
            </a:extLst>
          </p:cNvPr>
          <p:cNvSpPr>
            <a:spLocks noGrp="1"/>
          </p:cNvSpPr>
          <p:nvPr>
            <p:ph type="title"/>
          </p:nvPr>
        </p:nvSpPr>
        <p:spPr/>
        <p:txBody>
          <a:bodyPr/>
          <a:lstStyle/>
          <a:p>
            <a:r>
              <a:rPr lang="en-GB" dirty="0"/>
              <a:t>Memory Management &amp; Optimization</a:t>
            </a:r>
          </a:p>
        </p:txBody>
      </p:sp>
      <p:sp>
        <p:nvSpPr>
          <p:cNvPr id="3" name="Content Placeholder 2">
            <a:extLst>
              <a:ext uri="{FF2B5EF4-FFF2-40B4-BE49-F238E27FC236}">
                <a16:creationId xmlns:a16="http://schemas.microsoft.com/office/drawing/2014/main" id="{84094382-0B63-2291-0604-0FD0E56861AD}"/>
              </a:ext>
            </a:extLst>
          </p:cNvPr>
          <p:cNvSpPr>
            <a:spLocks noGrp="1"/>
          </p:cNvSpPr>
          <p:nvPr>
            <p:ph idx="1"/>
          </p:nvPr>
        </p:nvSpPr>
        <p:spPr/>
        <p:txBody>
          <a:bodyPr>
            <a:normAutofit/>
          </a:bodyPr>
          <a:lstStyle/>
          <a:p>
            <a:r>
              <a:rPr lang="en-GB" dirty="0"/>
              <a:t>Efficient Resource Use: Memory is finite, especially in real-time games.</a:t>
            </a:r>
          </a:p>
          <a:p>
            <a:r>
              <a:rPr lang="en-GB" dirty="0"/>
              <a:t>Garbage Collection: How languages manage memory (e.g., C# in Unity vs C++ in Unreal Engine).</a:t>
            </a:r>
          </a:p>
          <a:p>
            <a:r>
              <a:rPr lang="en-GB" dirty="0"/>
              <a:t>Pooling Techniques: </a:t>
            </a:r>
          </a:p>
          <a:p>
            <a:pPr lvl="1"/>
            <a:r>
              <a:rPr lang="en-GB" dirty="0"/>
              <a:t>Object pooling for frequently used objects to reduce memory allocation overhead.</a:t>
            </a:r>
          </a:p>
          <a:p>
            <a:pPr lvl="1"/>
            <a:r>
              <a:rPr lang="en-GB" dirty="0"/>
              <a:t>Example: Reusing bullets or enemies in a shooter game.</a:t>
            </a:r>
          </a:p>
          <a:p>
            <a:r>
              <a:rPr lang="en-GB" dirty="0"/>
              <a:t>Optimisation Practices: Reducing draw calls, frustum culling, and avoiding memory leaks.</a:t>
            </a:r>
          </a:p>
        </p:txBody>
      </p:sp>
    </p:spTree>
    <p:extLst>
      <p:ext uri="{BB962C8B-B14F-4D97-AF65-F5344CB8AC3E}">
        <p14:creationId xmlns:p14="http://schemas.microsoft.com/office/powerpoint/2010/main" val="4249914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6CBD-5E6E-5150-CADF-5AF12E4F66A7}"/>
              </a:ext>
            </a:extLst>
          </p:cNvPr>
          <p:cNvSpPr>
            <a:spLocks noGrp="1"/>
          </p:cNvSpPr>
          <p:nvPr>
            <p:ph type="title"/>
          </p:nvPr>
        </p:nvSpPr>
        <p:spPr>
          <a:xfrm>
            <a:off x="801288" y="513977"/>
            <a:ext cx="10571998" cy="970450"/>
          </a:xfrm>
        </p:spPr>
        <p:txBody>
          <a:bodyPr>
            <a:normAutofit fontScale="90000"/>
          </a:bodyPr>
          <a:lstStyle/>
          <a:p>
            <a:r>
              <a:rPr lang="en-GB" dirty="0"/>
              <a:t>Why memory management is crucial in game development.</a:t>
            </a:r>
          </a:p>
        </p:txBody>
      </p:sp>
      <p:sp>
        <p:nvSpPr>
          <p:cNvPr id="3" name="Content Placeholder 2">
            <a:extLst>
              <a:ext uri="{FF2B5EF4-FFF2-40B4-BE49-F238E27FC236}">
                <a16:creationId xmlns:a16="http://schemas.microsoft.com/office/drawing/2014/main" id="{56903F41-3DCC-56AB-2F3C-095A123EDB5A}"/>
              </a:ext>
            </a:extLst>
          </p:cNvPr>
          <p:cNvSpPr>
            <a:spLocks noGrp="1"/>
          </p:cNvSpPr>
          <p:nvPr>
            <p:ph idx="1"/>
          </p:nvPr>
        </p:nvSpPr>
        <p:spPr/>
        <p:txBody>
          <a:bodyPr/>
          <a:lstStyle/>
          <a:p>
            <a:r>
              <a:rPr lang="en-GB" dirty="0"/>
              <a:t>Performance Optimisation</a:t>
            </a:r>
          </a:p>
          <a:p>
            <a:r>
              <a:rPr lang="en-GB" dirty="0"/>
              <a:t>Limited Resources</a:t>
            </a:r>
          </a:p>
          <a:p>
            <a:r>
              <a:rPr lang="en-GB" dirty="0"/>
              <a:t>Preventing Memory Leaks and Crashes</a:t>
            </a:r>
          </a:p>
          <a:p>
            <a:r>
              <a:rPr lang="en-GB" dirty="0"/>
              <a:t>Managing Fragmentation</a:t>
            </a:r>
          </a:p>
        </p:txBody>
      </p:sp>
    </p:spTree>
    <p:extLst>
      <p:ext uri="{BB962C8B-B14F-4D97-AF65-F5344CB8AC3E}">
        <p14:creationId xmlns:p14="http://schemas.microsoft.com/office/powerpoint/2010/main" val="4209890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113C5-0A50-012C-17BC-ED2BEE8D0B9C}"/>
              </a:ext>
            </a:extLst>
          </p:cNvPr>
          <p:cNvSpPr>
            <a:spLocks noGrp="1"/>
          </p:cNvSpPr>
          <p:nvPr>
            <p:ph type="title"/>
          </p:nvPr>
        </p:nvSpPr>
        <p:spPr>
          <a:xfrm>
            <a:off x="810000" y="447188"/>
            <a:ext cx="10571998" cy="970450"/>
          </a:xfrm>
        </p:spPr>
        <p:txBody>
          <a:bodyPr>
            <a:normAutofit/>
          </a:bodyPr>
          <a:lstStyle/>
          <a:p>
            <a:r>
              <a:rPr lang="en-GB" dirty="0"/>
              <a:t>Case studies of poor memory optimisation</a:t>
            </a:r>
          </a:p>
        </p:txBody>
      </p:sp>
      <p:sp>
        <p:nvSpPr>
          <p:cNvPr id="3" name="Content Placeholder 2">
            <a:extLst>
              <a:ext uri="{FF2B5EF4-FFF2-40B4-BE49-F238E27FC236}">
                <a16:creationId xmlns:a16="http://schemas.microsoft.com/office/drawing/2014/main" id="{4E182267-68E3-D9E0-309F-349EAB7B1403}"/>
              </a:ext>
            </a:extLst>
          </p:cNvPr>
          <p:cNvSpPr>
            <a:spLocks noGrp="1"/>
          </p:cNvSpPr>
          <p:nvPr>
            <p:ph idx="1"/>
          </p:nvPr>
        </p:nvSpPr>
        <p:spPr>
          <a:xfrm>
            <a:off x="818713" y="2413000"/>
            <a:ext cx="3835583" cy="3632200"/>
          </a:xfrm>
        </p:spPr>
        <p:txBody>
          <a:bodyPr>
            <a:normAutofit/>
          </a:bodyPr>
          <a:lstStyle/>
          <a:p>
            <a:pPr marL="0" indent="0">
              <a:lnSpc>
                <a:spcPct val="90000"/>
              </a:lnSpc>
              <a:buNone/>
            </a:pPr>
            <a:r>
              <a:rPr lang="en-GB" sz="1600" b="1" dirty="0"/>
              <a:t>The Elder Scrolls V: Skyrim (PlayStation 3 Version)</a:t>
            </a:r>
          </a:p>
          <a:p>
            <a:pPr marL="0" indent="0">
              <a:lnSpc>
                <a:spcPct val="90000"/>
              </a:lnSpc>
              <a:buNone/>
            </a:pPr>
            <a:r>
              <a:rPr lang="en-GB" sz="1600" dirty="0"/>
              <a:t>The game had issues with memory leaks related to its save file system. As players progressed, the save files grew larger, consuming more of the PS3's limited RAM.</a:t>
            </a:r>
            <a:endParaRPr lang="en-GB" sz="1600" b="1" dirty="0"/>
          </a:p>
        </p:txBody>
      </p:sp>
      <p:pic>
        <p:nvPicPr>
          <p:cNvPr id="2050" name="Picture 2" descr="Skyrim’s Broken PS3 Port">
            <a:extLst>
              <a:ext uri="{FF2B5EF4-FFF2-40B4-BE49-F238E27FC236}">
                <a16:creationId xmlns:a16="http://schemas.microsoft.com/office/drawing/2014/main" id="{9B423B62-726E-0BFC-4472-41F9C23C442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01851" y="2505665"/>
            <a:ext cx="6277349" cy="3531008"/>
          </a:xfrm>
          <a:prstGeom prst="roundRect">
            <a:avLst>
              <a:gd name="adj" fmla="val 3876"/>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4689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113C5-0A50-012C-17BC-ED2BEE8D0B9C}"/>
              </a:ext>
            </a:extLst>
          </p:cNvPr>
          <p:cNvSpPr>
            <a:spLocks noGrp="1"/>
          </p:cNvSpPr>
          <p:nvPr>
            <p:ph type="title"/>
          </p:nvPr>
        </p:nvSpPr>
        <p:spPr>
          <a:xfrm>
            <a:off x="810000" y="447188"/>
            <a:ext cx="10571998" cy="970450"/>
          </a:xfrm>
        </p:spPr>
        <p:txBody>
          <a:bodyPr>
            <a:normAutofit/>
          </a:bodyPr>
          <a:lstStyle/>
          <a:p>
            <a:r>
              <a:rPr lang="en-GB" dirty="0"/>
              <a:t>Case studies of poor memory optimisation</a:t>
            </a:r>
          </a:p>
        </p:txBody>
      </p:sp>
      <p:sp>
        <p:nvSpPr>
          <p:cNvPr id="3" name="Content Placeholder 2">
            <a:extLst>
              <a:ext uri="{FF2B5EF4-FFF2-40B4-BE49-F238E27FC236}">
                <a16:creationId xmlns:a16="http://schemas.microsoft.com/office/drawing/2014/main" id="{4E182267-68E3-D9E0-309F-349EAB7B1403}"/>
              </a:ext>
            </a:extLst>
          </p:cNvPr>
          <p:cNvSpPr>
            <a:spLocks noGrp="1"/>
          </p:cNvSpPr>
          <p:nvPr>
            <p:ph idx="1"/>
          </p:nvPr>
        </p:nvSpPr>
        <p:spPr>
          <a:xfrm>
            <a:off x="818713" y="2413000"/>
            <a:ext cx="3835583" cy="3632200"/>
          </a:xfrm>
        </p:spPr>
        <p:txBody>
          <a:bodyPr>
            <a:normAutofit/>
          </a:bodyPr>
          <a:lstStyle/>
          <a:p>
            <a:pPr marL="0" indent="0">
              <a:buNone/>
            </a:pPr>
            <a:endParaRPr lang="en-GB" sz="1600"/>
          </a:p>
          <a:p>
            <a:pPr marL="0" indent="0">
              <a:buNone/>
            </a:pPr>
            <a:r>
              <a:rPr lang="en-GB" sz="1600" b="1" dirty="0"/>
              <a:t>Batman: Arkham Knight (PC Version)</a:t>
            </a:r>
            <a:endParaRPr lang="en-GB" sz="1600" b="1"/>
          </a:p>
          <a:p>
            <a:pPr marL="0" indent="0">
              <a:buNone/>
            </a:pPr>
            <a:r>
              <a:rPr lang="en-GB" sz="1600" dirty="0"/>
              <a:t>The PC port suffered from poor optimisation, including issues with how the game managed memory resources.</a:t>
            </a:r>
            <a:endParaRPr lang="en-GB" sz="1600"/>
          </a:p>
          <a:p>
            <a:pPr marL="0" indent="0">
              <a:buNone/>
            </a:pPr>
            <a:endParaRPr lang="en-GB" sz="1600"/>
          </a:p>
          <a:p>
            <a:pPr marL="0" indent="0">
              <a:buNone/>
            </a:pPr>
            <a:endParaRPr lang="en-GB" sz="1600" b="1"/>
          </a:p>
        </p:txBody>
      </p:sp>
      <p:pic>
        <p:nvPicPr>
          <p:cNvPr id="3074" name="Picture 2" descr="Batman Arkham Knight PC Performance Review | Worst Port EVER!?!?">
            <a:extLst>
              <a:ext uri="{FF2B5EF4-FFF2-40B4-BE49-F238E27FC236}">
                <a16:creationId xmlns:a16="http://schemas.microsoft.com/office/drawing/2014/main" id="{B1C57986-9D2D-BE0A-1D4C-2C48FBDE9F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01851" y="2505665"/>
            <a:ext cx="6277349" cy="3531008"/>
          </a:xfrm>
          <a:prstGeom prst="roundRect">
            <a:avLst>
              <a:gd name="adj" fmla="val 3876"/>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A8991A0-D91E-DDF1-FA8A-58DA6FBA53EC}"/>
              </a:ext>
            </a:extLst>
          </p:cNvPr>
          <p:cNvSpPr txBox="1"/>
          <p:nvPr/>
        </p:nvSpPr>
        <p:spPr>
          <a:xfrm>
            <a:off x="562897" y="5949815"/>
            <a:ext cx="6100916" cy="646331"/>
          </a:xfrm>
          <a:prstGeom prst="rect">
            <a:avLst/>
          </a:prstGeom>
          <a:noFill/>
        </p:spPr>
        <p:txBody>
          <a:bodyPr wrap="square">
            <a:spAutoFit/>
          </a:bodyPr>
          <a:lstStyle/>
          <a:p>
            <a:pPr>
              <a:spcAft>
                <a:spcPts val="600"/>
              </a:spcAft>
            </a:pPr>
            <a:r>
              <a:rPr lang="en-GB" dirty="0"/>
              <a:t>https://www.youtube.com/watch?app=desktop&amp;v=fBiX1ZCdo0s</a:t>
            </a:r>
            <a:endParaRPr lang="en-GB"/>
          </a:p>
        </p:txBody>
      </p:sp>
    </p:spTree>
    <p:extLst>
      <p:ext uri="{BB962C8B-B14F-4D97-AF65-F5344CB8AC3E}">
        <p14:creationId xmlns:p14="http://schemas.microsoft.com/office/powerpoint/2010/main" val="445551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113C5-0A50-012C-17BC-ED2BEE8D0B9C}"/>
              </a:ext>
            </a:extLst>
          </p:cNvPr>
          <p:cNvSpPr>
            <a:spLocks noGrp="1"/>
          </p:cNvSpPr>
          <p:nvPr>
            <p:ph type="title"/>
          </p:nvPr>
        </p:nvSpPr>
        <p:spPr>
          <a:xfrm>
            <a:off x="810000" y="447188"/>
            <a:ext cx="10571998" cy="970450"/>
          </a:xfrm>
        </p:spPr>
        <p:txBody>
          <a:bodyPr>
            <a:normAutofit/>
          </a:bodyPr>
          <a:lstStyle/>
          <a:p>
            <a:r>
              <a:rPr lang="en-GB" dirty="0"/>
              <a:t>Case studies of poor memory optimisation</a:t>
            </a:r>
          </a:p>
        </p:txBody>
      </p:sp>
      <p:sp>
        <p:nvSpPr>
          <p:cNvPr id="3" name="Content Placeholder 2">
            <a:extLst>
              <a:ext uri="{FF2B5EF4-FFF2-40B4-BE49-F238E27FC236}">
                <a16:creationId xmlns:a16="http://schemas.microsoft.com/office/drawing/2014/main" id="{4E182267-68E3-D9E0-309F-349EAB7B1403}"/>
              </a:ext>
            </a:extLst>
          </p:cNvPr>
          <p:cNvSpPr>
            <a:spLocks noGrp="1"/>
          </p:cNvSpPr>
          <p:nvPr>
            <p:ph idx="1"/>
          </p:nvPr>
        </p:nvSpPr>
        <p:spPr>
          <a:xfrm>
            <a:off x="818713" y="2413000"/>
            <a:ext cx="3835583" cy="3632200"/>
          </a:xfrm>
        </p:spPr>
        <p:txBody>
          <a:bodyPr>
            <a:normAutofit/>
          </a:bodyPr>
          <a:lstStyle/>
          <a:p>
            <a:pPr marL="0" indent="0">
              <a:buNone/>
            </a:pPr>
            <a:endParaRPr lang="en-GB" sz="1600" dirty="0"/>
          </a:p>
          <a:p>
            <a:pPr marL="0" indent="0">
              <a:buNone/>
            </a:pPr>
            <a:r>
              <a:rPr lang="en-GB" sz="1600" b="1" dirty="0"/>
              <a:t>Fallout: New Vegas</a:t>
            </a:r>
          </a:p>
          <a:p>
            <a:pPr marL="0" indent="0">
              <a:buNone/>
            </a:pPr>
            <a:r>
              <a:rPr lang="en-GB" sz="1600" dirty="0"/>
              <a:t>Severe memory leak that led to modders creating unofficial patches to address memory issues on PC.</a:t>
            </a:r>
          </a:p>
          <a:p>
            <a:pPr marL="0" indent="0">
              <a:buNone/>
            </a:pPr>
            <a:endParaRPr lang="en-GB" sz="1600" b="1" dirty="0"/>
          </a:p>
        </p:txBody>
      </p:sp>
      <p:pic>
        <p:nvPicPr>
          <p:cNvPr id="1026" name="Picture 2" descr="Fix Fallout New Vegas Out of Memory error – TechCult">
            <a:extLst>
              <a:ext uri="{FF2B5EF4-FFF2-40B4-BE49-F238E27FC236}">
                <a16:creationId xmlns:a16="http://schemas.microsoft.com/office/drawing/2014/main" id="{102C63A9-8378-4763-1AB5-B607FFDDBBD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17563" y="2413000"/>
            <a:ext cx="5845924" cy="3716338"/>
          </a:xfrm>
          <a:prstGeom prst="roundRect">
            <a:avLst>
              <a:gd name="adj" fmla="val 3876"/>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1293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57D9F-1C85-D1A2-70A0-E9A64AB54775}"/>
              </a:ext>
            </a:extLst>
          </p:cNvPr>
          <p:cNvSpPr>
            <a:spLocks noGrp="1"/>
          </p:cNvSpPr>
          <p:nvPr>
            <p:ph type="title"/>
          </p:nvPr>
        </p:nvSpPr>
        <p:spPr/>
        <p:txBody>
          <a:bodyPr/>
          <a:lstStyle/>
          <a:p>
            <a:r>
              <a:rPr lang="en-GB" dirty="0"/>
              <a:t>There are more</a:t>
            </a:r>
          </a:p>
        </p:txBody>
      </p:sp>
      <p:sp>
        <p:nvSpPr>
          <p:cNvPr id="3" name="Content Placeholder 2">
            <a:extLst>
              <a:ext uri="{FF2B5EF4-FFF2-40B4-BE49-F238E27FC236}">
                <a16:creationId xmlns:a16="http://schemas.microsoft.com/office/drawing/2014/main" id="{FDE532FC-F886-6D27-E0E2-97002A893252}"/>
              </a:ext>
            </a:extLst>
          </p:cNvPr>
          <p:cNvSpPr>
            <a:spLocks noGrp="1"/>
          </p:cNvSpPr>
          <p:nvPr>
            <p:ph idx="1"/>
          </p:nvPr>
        </p:nvSpPr>
        <p:spPr/>
        <p:txBody>
          <a:bodyPr/>
          <a:lstStyle/>
          <a:p>
            <a:pPr marL="0" indent="0">
              <a:buNone/>
            </a:pPr>
            <a:r>
              <a:rPr lang="en-GB" dirty="0"/>
              <a:t>But we would be here for years covering them all – I just did a quick search to find a few well-known ones</a:t>
            </a:r>
          </a:p>
          <a:p>
            <a:endParaRPr lang="en-GB" dirty="0"/>
          </a:p>
          <a:p>
            <a:endParaRPr lang="en-GB" dirty="0"/>
          </a:p>
          <a:p>
            <a:pPr marL="0" indent="0">
              <a:buNone/>
            </a:pPr>
            <a:r>
              <a:rPr lang="en-GB" dirty="0"/>
              <a:t>Can you think of any?</a:t>
            </a:r>
          </a:p>
        </p:txBody>
      </p:sp>
    </p:spTree>
    <p:extLst>
      <p:ext uri="{BB962C8B-B14F-4D97-AF65-F5344CB8AC3E}">
        <p14:creationId xmlns:p14="http://schemas.microsoft.com/office/powerpoint/2010/main" val="1745625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1C11E-5D70-A55B-2A74-E44C9C822351}"/>
              </a:ext>
            </a:extLst>
          </p:cNvPr>
          <p:cNvSpPr>
            <a:spLocks noGrp="1"/>
          </p:cNvSpPr>
          <p:nvPr>
            <p:ph type="title"/>
          </p:nvPr>
        </p:nvSpPr>
        <p:spPr>
          <a:xfrm>
            <a:off x="810000" y="447188"/>
            <a:ext cx="10571998" cy="970450"/>
          </a:xfrm>
        </p:spPr>
        <p:txBody>
          <a:bodyPr>
            <a:normAutofit/>
          </a:bodyPr>
          <a:lstStyle/>
          <a:p>
            <a:r>
              <a:rPr lang="en-GB" dirty="0"/>
              <a:t>Memory allocation</a:t>
            </a:r>
          </a:p>
        </p:txBody>
      </p:sp>
      <p:sp>
        <p:nvSpPr>
          <p:cNvPr id="3" name="Content Placeholder 2">
            <a:extLst>
              <a:ext uri="{FF2B5EF4-FFF2-40B4-BE49-F238E27FC236}">
                <a16:creationId xmlns:a16="http://schemas.microsoft.com/office/drawing/2014/main" id="{C74B7D2D-9491-43BB-F259-D80659C0F167}"/>
              </a:ext>
            </a:extLst>
          </p:cNvPr>
          <p:cNvSpPr>
            <a:spLocks noGrp="1"/>
          </p:cNvSpPr>
          <p:nvPr>
            <p:ph idx="1"/>
          </p:nvPr>
        </p:nvSpPr>
        <p:spPr>
          <a:xfrm>
            <a:off x="818713" y="2413000"/>
            <a:ext cx="3835583" cy="3632200"/>
          </a:xfrm>
        </p:spPr>
        <p:txBody>
          <a:bodyPr>
            <a:normAutofit/>
          </a:bodyPr>
          <a:lstStyle/>
          <a:p>
            <a:pPr marL="0" indent="0">
              <a:buNone/>
            </a:pPr>
            <a:r>
              <a:rPr lang="en-GB" sz="1600"/>
              <a:t>The difference between the </a:t>
            </a:r>
            <a:r>
              <a:rPr lang="en-GB" sz="1600" b="1"/>
              <a:t>stack</a:t>
            </a:r>
            <a:r>
              <a:rPr lang="en-GB" sz="1600"/>
              <a:t> and the </a:t>
            </a:r>
            <a:r>
              <a:rPr lang="en-GB" sz="1600" b="1"/>
              <a:t>heap</a:t>
            </a:r>
            <a:r>
              <a:rPr lang="en-GB" sz="1600"/>
              <a:t> is fundamental to memory management especially in game development where performance and efficient resource utilisation are critical.</a:t>
            </a:r>
          </a:p>
          <a:p>
            <a:pPr marL="0" indent="0">
              <a:buNone/>
            </a:pPr>
            <a:endParaRPr lang="en-GB" sz="1600"/>
          </a:p>
        </p:txBody>
      </p:sp>
      <p:pic>
        <p:nvPicPr>
          <p:cNvPr id="4098" name="Picture 2" descr="Stack vs. Heap: Mastering Memory Management in C# | Medium">
            <a:extLst>
              <a:ext uri="{FF2B5EF4-FFF2-40B4-BE49-F238E27FC236}">
                <a16:creationId xmlns:a16="http://schemas.microsoft.com/office/drawing/2014/main" id="{DF4522FE-BA68-9897-21C5-5A67CA0A230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5725" y="2413000"/>
            <a:ext cx="5889600" cy="3716338"/>
          </a:xfrm>
          <a:prstGeom prst="roundRect">
            <a:avLst>
              <a:gd name="adj" fmla="val 3876"/>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0140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128F4-A3FA-CAC6-4166-B32D51487492}"/>
              </a:ext>
            </a:extLst>
          </p:cNvPr>
          <p:cNvSpPr>
            <a:spLocks noGrp="1"/>
          </p:cNvSpPr>
          <p:nvPr>
            <p:ph type="title"/>
          </p:nvPr>
        </p:nvSpPr>
        <p:spPr/>
        <p:txBody>
          <a:bodyPr/>
          <a:lstStyle/>
          <a:p>
            <a:r>
              <a:rPr lang="en-GB" dirty="0"/>
              <a:t>Stack vs heap</a:t>
            </a:r>
          </a:p>
        </p:txBody>
      </p:sp>
      <p:sp>
        <p:nvSpPr>
          <p:cNvPr id="4" name="Rectangle 1">
            <a:extLst>
              <a:ext uri="{FF2B5EF4-FFF2-40B4-BE49-F238E27FC236}">
                <a16:creationId xmlns:a16="http://schemas.microsoft.com/office/drawing/2014/main" id="{E1B74EC0-568A-1911-06E7-D456CBE1DB4A}"/>
              </a:ext>
            </a:extLst>
          </p:cNvPr>
          <p:cNvSpPr>
            <a:spLocks noGrp="1" noChangeArrowheads="1"/>
          </p:cNvSpPr>
          <p:nvPr>
            <p:ph idx="1"/>
          </p:nvPr>
        </p:nvSpPr>
        <p:spPr bwMode="auto">
          <a:xfrm>
            <a:off x="571588" y="3299341"/>
            <a:ext cx="11048823"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rPr>
              <a:t>The stack and the heap are two fundamental memory areas used in programming, each serving different purposes with distinct characteristics.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rPr>
              <a:t>The stack is a region of memory that stores variables in a last-in, first-out (LIFO) manner, primarily holding local variables, function parameters, and control flow information.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rPr>
              <a:t>It is automatically managed by the compiler, meaning memory allocation and deallocation occur as functions are called and return, resulting in fast access times but with a limited size and scope variables on the stack exist only within the function they are declared</a:t>
            </a:r>
            <a:r>
              <a:rPr kumimoji="0" lang="en-US" altLang="en-US" sz="1600" i="0" u="none" strike="noStrike" cap="none" normalizeH="0" baseline="0">
                <a:ln>
                  <a:noFill/>
                </a:ln>
                <a:solidFill>
                  <a:schemeClr val="tx1"/>
                </a:solidFill>
                <a:effectLst/>
              </a:rPr>
              <a:t>. </a:t>
            </a:r>
            <a:endParaRPr kumimoji="0" lang="en-US" altLang="en-US" sz="160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52678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128F4-A3FA-CAC6-4166-B32D51487492}"/>
              </a:ext>
            </a:extLst>
          </p:cNvPr>
          <p:cNvSpPr>
            <a:spLocks noGrp="1"/>
          </p:cNvSpPr>
          <p:nvPr>
            <p:ph type="title"/>
          </p:nvPr>
        </p:nvSpPr>
        <p:spPr/>
        <p:txBody>
          <a:bodyPr/>
          <a:lstStyle/>
          <a:p>
            <a:r>
              <a:rPr lang="en-GB" dirty="0"/>
              <a:t>Stack vs heap</a:t>
            </a:r>
          </a:p>
        </p:txBody>
      </p:sp>
      <p:sp>
        <p:nvSpPr>
          <p:cNvPr id="4" name="Rectangle 1">
            <a:extLst>
              <a:ext uri="{FF2B5EF4-FFF2-40B4-BE49-F238E27FC236}">
                <a16:creationId xmlns:a16="http://schemas.microsoft.com/office/drawing/2014/main" id="{E1B74EC0-568A-1911-06E7-D456CBE1DB4A}"/>
              </a:ext>
            </a:extLst>
          </p:cNvPr>
          <p:cNvSpPr>
            <a:spLocks noGrp="1" noChangeArrowheads="1"/>
          </p:cNvSpPr>
          <p:nvPr>
            <p:ph idx="1"/>
          </p:nvPr>
        </p:nvSpPr>
        <p:spPr bwMode="auto">
          <a:xfrm>
            <a:off x="571588" y="3299338"/>
            <a:ext cx="11048823"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rPr>
              <a:t>In contrast, the heap is a larger pool of memory used for dynamic memory allocation, where programmers manually allocate and deallocate memory using operators like new and delete.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rPr>
              <a:t>The heap allows for the creation of variables that persist beyond the scope of a single function and can handle larger and more complex data structures.</a:t>
            </a:r>
            <a:endParaRPr lang="en-US" altLang="en-US" sz="1600" dirty="0"/>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rPr>
              <a:t> However, it requires explicit management to prevent issues like memory leaks and fragmentation,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rPr>
              <a:t> and access to heap memory is generally slower compared to stack memory due to the overhead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chemeClr val="tx1"/>
                </a:solidFill>
                <a:effectLst/>
              </a:rPr>
              <a:t>of dynamic allocation. </a:t>
            </a:r>
          </a:p>
        </p:txBody>
      </p:sp>
    </p:spTree>
    <p:extLst>
      <p:ext uri="{BB962C8B-B14F-4D97-AF65-F5344CB8AC3E}">
        <p14:creationId xmlns:p14="http://schemas.microsoft.com/office/powerpoint/2010/main" val="3986851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D4F56-7C2A-2188-DF46-27EA3F345AEB}"/>
              </a:ext>
            </a:extLst>
          </p:cNvPr>
          <p:cNvSpPr>
            <a:spLocks noGrp="1"/>
          </p:cNvSpPr>
          <p:nvPr>
            <p:ph type="title"/>
          </p:nvPr>
        </p:nvSpPr>
        <p:spPr/>
        <p:txBody>
          <a:bodyPr/>
          <a:lstStyle/>
          <a:p>
            <a:r>
              <a:rPr lang="en-GB" dirty="0"/>
              <a:t>The stack</a:t>
            </a:r>
          </a:p>
        </p:txBody>
      </p:sp>
      <p:sp>
        <p:nvSpPr>
          <p:cNvPr id="3" name="Content Placeholder 2">
            <a:extLst>
              <a:ext uri="{FF2B5EF4-FFF2-40B4-BE49-F238E27FC236}">
                <a16:creationId xmlns:a16="http://schemas.microsoft.com/office/drawing/2014/main" id="{27C7B694-10CC-D02D-B13B-8FBD53241362}"/>
              </a:ext>
            </a:extLst>
          </p:cNvPr>
          <p:cNvSpPr>
            <a:spLocks noGrp="1"/>
          </p:cNvSpPr>
          <p:nvPr>
            <p:ph idx="1"/>
          </p:nvPr>
        </p:nvSpPr>
        <p:spPr/>
        <p:txBody>
          <a:bodyPr>
            <a:normAutofit/>
          </a:bodyPr>
          <a:lstStyle/>
          <a:p>
            <a:pPr lvl="1"/>
            <a:r>
              <a:rPr lang="en-GB" dirty="0"/>
              <a:t>The stack is a region of memory that stores data in a last-in, first-out (LIFO) manner.</a:t>
            </a:r>
          </a:p>
          <a:p>
            <a:pPr lvl="1"/>
            <a:r>
              <a:rPr lang="en-GB" dirty="0"/>
              <a:t>It's used for static memory allocation, which includes local variables and function call management.</a:t>
            </a:r>
          </a:p>
          <a:p>
            <a:pPr lvl="1"/>
            <a:r>
              <a:rPr lang="en-GB" dirty="0"/>
              <a:t>Variables declared inside functions (local variables) are stored on the stack.</a:t>
            </a:r>
          </a:p>
          <a:p>
            <a:pPr lvl="1"/>
            <a:r>
              <a:rPr lang="en-GB" dirty="0"/>
              <a:t>Memory is automatically allocated when a function is called and deallocated when the function exits.</a:t>
            </a:r>
          </a:p>
          <a:p>
            <a:pPr lvl="1"/>
            <a:r>
              <a:rPr lang="en-GB" dirty="0"/>
              <a:t>Stack memory allocation is faster because it involves moving the stack pointer, a simple operation.</a:t>
            </a:r>
          </a:p>
          <a:p>
            <a:pPr lvl="1"/>
            <a:r>
              <a:rPr lang="en-GB" dirty="0"/>
              <a:t>The stack has limited size (usually determined by the operating system), making it unsuitable for large data.</a:t>
            </a:r>
          </a:p>
          <a:p>
            <a:pPr lvl="1"/>
            <a:r>
              <a:rPr lang="en-GB" dirty="0"/>
              <a:t>Variables on the stack exist only within the scope of the function in which they are declared.</a:t>
            </a:r>
          </a:p>
          <a:p>
            <a:pPr lvl="1"/>
            <a:endParaRPr lang="en-GB" dirty="0"/>
          </a:p>
        </p:txBody>
      </p:sp>
    </p:spTree>
    <p:extLst>
      <p:ext uri="{BB962C8B-B14F-4D97-AF65-F5344CB8AC3E}">
        <p14:creationId xmlns:p14="http://schemas.microsoft.com/office/powerpoint/2010/main" val="3957567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252BC-373F-7851-0C25-D7C67138E843}"/>
              </a:ext>
            </a:extLst>
          </p:cNvPr>
          <p:cNvSpPr>
            <a:spLocks noGrp="1"/>
          </p:cNvSpPr>
          <p:nvPr>
            <p:ph type="title"/>
          </p:nvPr>
        </p:nvSpPr>
        <p:spPr/>
        <p:txBody>
          <a:bodyPr/>
          <a:lstStyle/>
          <a:p>
            <a:r>
              <a:rPr lang="en-GB" dirty="0"/>
              <a:t>The stack: Advantages and disadvantages</a:t>
            </a:r>
          </a:p>
        </p:txBody>
      </p:sp>
      <p:sp>
        <p:nvSpPr>
          <p:cNvPr id="3" name="Content Placeholder 2">
            <a:extLst>
              <a:ext uri="{FF2B5EF4-FFF2-40B4-BE49-F238E27FC236}">
                <a16:creationId xmlns:a16="http://schemas.microsoft.com/office/drawing/2014/main" id="{1A2B72A1-C831-EBD8-4F7E-F878B016162B}"/>
              </a:ext>
            </a:extLst>
          </p:cNvPr>
          <p:cNvSpPr>
            <a:spLocks noGrp="1"/>
          </p:cNvSpPr>
          <p:nvPr>
            <p:ph idx="1"/>
          </p:nvPr>
        </p:nvSpPr>
        <p:spPr/>
        <p:txBody>
          <a:bodyPr/>
          <a:lstStyle/>
          <a:p>
            <a:r>
              <a:rPr lang="en-GB" b="1" dirty="0"/>
              <a:t>Advantages:</a:t>
            </a:r>
          </a:p>
          <a:p>
            <a:pPr lvl="1">
              <a:buFont typeface="Arial" panose="020B0604020202020204" pitchFamily="34" charset="0"/>
              <a:buChar char="•"/>
            </a:pPr>
            <a:r>
              <a:rPr lang="en-GB" b="1" dirty="0"/>
              <a:t>Efficiency:</a:t>
            </a:r>
            <a:r>
              <a:rPr lang="en-GB" dirty="0"/>
              <a:t> Fast allocation and deallocation.</a:t>
            </a:r>
          </a:p>
          <a:p>
            <a:pPr lvl="1">
              <a:buFont typeface="Arial" panose="020B0604020202020204" pitchFamily="34" charset="0"/>
              <a:buChar char="•"/>
            </a:pPr>
            <a:r>
              <a:rPr lang="en-GB" b="1" dirty="0"/>
              <a:t>Safety:</a:t>
            </a:r>
            <a:r>
              <a:rPr lang="en-GB" dirty="0"/>
              <a:t> Automatic memory management reduces the risk of memory leaks.</a:t>
            </a:r>
          </a:p>
          <a:p>
            <a:r>
              <a:rPr lang="en-GB" b="1" dirty="0"/>
              <a:t>Disadvantages:</a:t>
            </a:r>
          </a:p>
          <a:p>
            <a:pPr lvl="1">
              <a:buFont typeface="Arial" panose="020B0604020202020204" pitchFamily="34" charset="0"/>
              <a:buChar char="•"/>
            </a:pPr>
            <a:r>
              <a:rPr lang="en-GB" b="1" dirty="0"/>
              <a:t>Limited Size:</a:t>
            </a:r>
            <a:r>
              <a:rPr lang="en-GB" dirty="0"/>
              <a:t> Not suitable for large data structures.</a:t>
            </a:r>
          </a:p>
          <a:p>
            <a:pPr lvl="1">
              <a:buFont typeface="Arial" panose="020B0604020202020204" pitchFamily="34" charset="0"/>
              <a:buChar char="•"/>
            </a:pPr>
            <a:r>
              <a:rPr lang="en-GB" b="1" dirty="0"/>
              <a:t>Lifetime:</a:t>
            </a:r>
            <a:r>
              <a:rPr lang="en-GB" dirty="0"/>
              <a:t> Variables cannot persist beyond their scope.</a:t>
            </a:r>
          </a:p>
          <a:p>
            <a:endParaRPr lang="en-GB" dirty="0"/>
          </a:p>
        </p:txBody>
      </p:sp>
    </p:spTree>
    <p:extLst>
      <p:ext uri="{BB962C8B-B14F-4D97-AF65-F5344CB8AC3E}">
        <p14:creationId xmlns:p14="http://schemas.microsoft.com/office/powerpoint/2010/main" val="3533221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5AA5-AD86-028D-51D6-8D16898BF8EC}"/>
              </a:ext>
            </a:extLst>
          </p:cNvPr>
          <p:cNvSpPr>
            <a:spLocks noGrp="1"/>
          </p:cNvSpPr>
          <p:nvPr>
            <p:ph type="title"/>
          </p:nvPr>
        </p:nvSpPr>
        <p:spPr>
          <a:xfrm>
            <a:off x="451514" y="1800225"/>
            <a:ext cx="3444211" cy="4241136"/>
          </a:xfrm>
        </p:spPr>
        <p:txBody>
          <a:bodyPr vert="horz" lIns="91440" tIns="45720" rIns="91440" bIns="45720" rtlCol="0" anchor="t">
            <a:normAutofit/>
          </a:bodyPr>
          <a:lstStyle/>
          <a:p>
            <a:r>
              <a:rPr lang="en-US" sz="4400"/>
              <a:t>Stack declaration example</a:t>
            </a:r>
          </a:p>
        </p:txBody>
      </p:sp>
      <p:pic>
        <p:nvPicPr>
          <p:cNvPr id="7" name="Picture 6">
            <a:extLst>
              <a:ext uri="{FF2B5EF4-FFF2-40B4-BE49-F238E27FC236}">
                <a16:creationId xmlns:a16="http://schemas.microsoft.com/office/drawing/2014/main" id="{87367AE5-7C17-E0D8-C55C-A4ECF257087E}"/>
              </a:ext>
            </a:extLst>
          </p:cNvPr>
          <p:cNvPicPr>
            <a:picLocks noChangeAspect="1"/>
          </p:cNvPicPr>
          <p:nvPr/>
        </p:nvPicPr>
        <p:blipFill>
          <a:blip r:embed="rId2"/>
          <a:stretch>
            <a:fillRect/>
          </a:stretch>
        </p:blipFill>
        <p:spPr>
          <a:xfrm>
            <a:off x="5280472" y="1233349"/>
            <a:ext cx="6268062" cy="4218129"/>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637642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ACE34-0D6B-7EA1-CC73-3029F8B9853D}"/>
              </a:ext>
            </a:extLst>
          </p:cNvPr>
          <p:cNvSpPr>
            <a:spLocks noGrp="1"/>
          </p:cNvSpPr>
          <p:nvPr>
            <p:ph type="title"/>
          </p:nvPr>
        </p:nvSpPr>
        <p:spPr/>
        <p:txBody>
          <a:bodyPr/>
          <a:lstStyle/>
          <a:p>
            <a:r>
              <a:rPr lang="en-GB" dirty="0"/>
              <a:t>The Heap</a:t>
            </a:r>
          </a:p>
        </p:txBody>
      </p:sp>
      <p:sp>
        <p:nvSpPr>
          <p:cNvPr id="3" name="Content Placeholder 2">
            <a:extLst>
              <a:ext uri="{FF2B5EF4-FFF2-40B4-BE49-F238E27FC236}">
                <a16:creationId xmlns:a16="http://schemas.microsoft.com/office/drawing/2014/main" id="{DF1360B9-46C4-DAEE-1313-B098930FF138}"/>
              </a:ext>
            </a:extLst>
          </p:cNvPr>
          <p:cNvSpPr>
            <a:spLocks noGrp="1"/>
          </p:cNvSpPr>
          <p:nvPr>
            <p:ph idx="1"/>
          </p:nvPr>
        </p:nvSpPr>
        <p:spPr/>
        <p:txBody>
          <a:bodyPr>
            <a:normAutofit fontScale="92500"/>
          </a:bodyPr>
          <a:lstStyle/>
          <a:p>
            <a:pPr marL="0" indent="0">
              <a:buNone/>
            </a:pPr>
            <a:r>
              <a:rPr lang="en-GB" dirty="0"/>
              <a:t>The heap is a region of memory that is used for dynamic memory allocation, allowing programs to request and release memory at runtime as needed. Unlike the stack, where memory allocation and deallocation are handled automatically and have a strict order, the heap provides a large pool of memory where allocations can occur in any order and remain in use until explicitly deallocated by the programmer. This flexibility enables the creation of complex data structures like linked lists, trees, and dynamic arrays whose sizes may not be known at compile time. Memory on the heap is managed manually using operators like new and delete (or malloc and free in C), which requires careful handling to avoid issues such as memory leaks—where allocated memory is not properly freed—and fragmentation, where free memory becomes divided into small, </a:t>
            </a:r>
            <a:r>
              <a:rPr lang="en-GB" dirty="0" err="1"/>
              <a:t>noncontiguous</a:t>
            </a:r>
            <a:r>
              <a:rPr lang="en-GB" dirty="0"/>
              <a:t> blocks, reducing allocation efficiency. </a:t>
            </a:r>
          </a:p>
          <a:p>
            <a:pPr marL="0" indent="0">
              <a:buNone/>
            </a:pPr>
            <a:r>
              <a:rPr lang="en-GB" dirty="0"/>
              <a:t>Access to heap memory is generally slower than stack memory due to the overhead of dynamic allocation and pointer dereferencing, but it is essential for applications that require dynamic and persistent data storage beyond the scope of individual functions or modules.</a:t>
            </a:r>
          </a:p>
        </p:txBody>
      </p:sp>
    </p:spTree>
    <p:extLst>
      <p:ext uri="{BB962C8B-B14F-4D97-AF65-F5344CB8AC3E}">
        <p14:creationId xmlns:p14="http://schemas.microsoft.com/office/powerpoint/2010/main" val="3900468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CCE94-714A-1A96-F9DA-3BC178052FB2}"/>
              </a:ext>
            </a:extLst>
          </p:cNvPr>
          <p:cNvSpPr>
            <a:spLocks noGrp="1"/>
          </p:cNvSpPr>
          <p:nvPr>
            <p:ph type="title"/>
          </p:nvPr>
        </p:nvSpPr>
        <p:spPr/>
        <p:txBody>
          <a:bodyPr/>
          <a:lstStyle/>
          <a:p>
            <a:r>
              <a:rPr lang="en-GB" dirty="0"/>
              <a:t>The Heap</a:t>
            </a:r>
          </a:p>
        </p:txBody>
      </p:sp>
      <p:sp>
        <p:nvSpPr>
          <p:cNvPr id="3" name="Content Placeholder 2">
            <a:extLst>
              <a:ext uri="{FF2B5EF4-FFF2-40B4-BE49-F238E27FC236}">
                <a16:creationId xmlns:a16="http://schemas.microsoft.com/office/drawing/2014/main" id="{0B534DF6-E606-C768-6AE7-92481C2D4507}"/>
              </a:ext>
            </a:extLst>
          </p:cNvPr>
          <p:cNvSpPr>
            <a:spLocks noGrp="1"/>
          </p:cNvSpPr>
          <p:nvPr>
            <p:ph idx="1"/>
          </p:nvPr>
        </p:nvSpPr>
        <p:spPr/>
        <p:txBody>
          <a:bodyPr/>
          <a:lstStyle/>
          <a:p>
            <a:r>
              <a:rPr lang="en-GB" dirty="0"/>
              <a:t>TLDR: The </a:t>
            </a:r>
            <a:r>
              <a:rPr lang="en-GB" b="1" dirty="0"/>
              <a:t>heap</a:t>
            </a:r>
            <a:r>
              <a:rPr lang="en-GB" dirty="0"/>
              <a:t> is a region of memory used for dynamic memory allocation.</a:t>
            </a:r>
            <a:endParaRPr lang="en-GB" b="1" dirty="0"/>
          </a:p>
          <a:p>
            <a:r>
              <a:rPr lang="en-GB" b="1" dirty="0"/>
              <a:t>Slower</a:t>
            </a:r>
          </a:p>
          <a:p>
            <a:r>
              <a:rPr lang="en-GB" b="1" dirty="0"/>
              <a:t>Dynamic Size:</a:t>
            </a:r>
            <a:r>
              <a:rPr lang="en-GB" dirty="0"/>
              <a:t> Suitable for large or variable-sized data.</a:t>
            </a:r>
          </a:p>
          <a:p>
            <a:r>
              <a:rPr lang="en-GB" dirty="0"/>
              <a:t>Increases the risk of memory leaks and fragmentation if not handled carefully.</a:t>
            </a:r>
          </a:p>
          <a:p>
            <a:endParaRPr lang="en-GB" dirty="0"/>
          </a:p>
        </p:txBody>
      </p:sp>
    </p:spTree>
    <p:extLst>
      <p:ext uri="{BB962C8B-B14F-4D97-AF65-F5344CB8AC3E}">
        <p14:creationId xmlns:p14="http://schemas.microsoft.com/office/powerpoint/2010/main" val="10487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B0A55-8E32-6999-1B86-AC2BC6DBEF6E}"/>
              </a:ext>
            </a:extLst>
          </p:cNvPr>
          <p:cNvSpPr>
            <a:spLocks noGrp="1"/>
          </p:cNvSpPr>
          <p:nvPr>
            <p:ph type="title"/>
          </p:nvPr>
        </p:nvSpPr>
        <p:spPr>
          <a:xfrm>
            <a:off x="451514" y="1800225"/>
            <a:ext cx="3444211" cy="4241136"/>
          </a:xfrm>
        </p:spPr>
        <p:txBody>
          <a:bodyPr vert="horz" lIns="91440" tIns="45720" rIns="91440" bIns="45720" rtlCol="0" anchor="t">
            <a:normAutofit/>
          </a:bodyPr>
          <a:lstStyle/>
          <a:p>
            <a:r>
              <a:rPr lang="en-US" sz="4400"/>
              <a:t>The Heap example</a:t>
            </a:r>
          </a:p>
        </p:txBody>
      </p:sp>
      <p:pic>
        <p:nvPicPr>
          <p:cNvPr id="5" name="Picture 4">
            <a:extLst>
              <a:ext uri="{FF2B5EF4-FFF2-40B4-BE49-F238E27FC236}">
                <a16:creationId xmlns:a16="http://schemas.microsoft.com/office/drawing/2014/main" id="{243FAD0B-13A0-967C-CB6A-D1D8DE133CF5}"/>
              </a:ext>
            </a:extLst>
          </p:cNvPr>
          <p:cNvPicPr>
            <a:picLocks noChangeAspect="1"/>
          </p:cNvPicPr>
          <p:nvPr/>
        </p:nvPicPr>
        <p:blipFill>
          <a:blip r:embed="rId2"/>
          <a:stretch>
            <a:fillRect/>
          </a:stretch>
        </p:blipFill>
        <p:spPr>
          <a:xfrm>
            <a:off x="5280472" y="1339396"/>
            <a:ext cx="6268062" cy="4006034"/>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1455764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8BB7B-72A1-D188-726E-A12B8DA87920}"/>
              </a:ext>
            </a:extLst>
          </p:cNvPr>
          <p:cNvSpPr>
            <a:spLocks noGrp="1"/>
          </p:cNvSpPr>
          <p:nvPr>
            <p:ph type="title"/>
          </p:nvPr>
        </p:nvSpPr>
        <p:spPr/>
        <p:txBody>
          <a:bodyPr/>
          <a:lstStyle/>
          <a:p>
            <a:r>
              <a:rPr lang="en-GB" dirty="0"/>
              <a:t>Comparison </a:t>
            </a:r>
          </a:p>
        </p:txBody>
      </p:sp>
      <p:pic>
        <p:nvPicPr>
          <p:cNvPr id="29" name="Picture 28">
            <a:extLst>
              <a:ext uri="{FF2B5EF4-FFF2-40B4-BE49-F238E27FC236}">
                <a16:creationId xmlns:a16="http://schemas.microsoft.com/office/drawing/2014/main" id="{8BBC8D4D-FA57-D7A2-CB66-9997AB816A38}"/>
              </a:ext>
            </a:extLst>
          </p:cNvPr>
          <p:cNvPicPr>
            <a:picLocks noChangeAspect="1"/>
          </p:cNvPicPr>
          <p:nvPr/>
        </p:nvPicPr>
        <p:blipFill>
          <a:blip r:embed="rId2"/>
          <a:stretch>
            <a:fillRect/>
          </a:stretch>
        </p:blipFill>
        <p:spPr>
          <a:xfrm>
            <a:off x="1562557" y="2288640"/>
            <a:ext cx="8830907" cy="3991532"/>
          </a:xfrm>
          <a:prstGeom prst="rect">
            <a:avLst/>
          </a:prstGeom>
        </p:spPr>
      </p:pic>
    </p:spTree>
    <p:extLst>
      <p:ext uri="{BB962C8B-B14F-4D97-AF65-F5344CB8AC3E}">
        <p14:creationId xmlns:p14="http://schemas.microsoft.com/office/powerpoint/2010/main" val="1686698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4D2D9-FA9C-7CC8-F92E-CB16858B3417}"/>
              </a:ext>
            </a:extLst>
          </p:cNvPr>
          <p:cNvSpPr>
            <a:spLocks noGrp="1"/>
          </p:cNvSpPr>
          <p:nvPr>
            <p:ph type="title"/>
          </p:nvPr>
        </p:nvSpPr>
        <p:spPr/>
        <p:txBody>
          <a:bodyPr/>
          <a:lstStyle/>
          <a:p>
            <a:r>
              <a:rPr lang="en-GB" dirty="0"/>
              <a:t>The stack and the heap </a:t>
            </a:r>
          </a:p>
        </p:txBody>
      </p:sp>
      <p:sp>
        <p:nvSpPr>
          <p:cNvPr id="3" name="Content Placeholder 2">
            <a:extLst>
              <a:ext uri="{FF2B5EF4-FFF2-40B4-BE49-F238E27FC236}">
                <a16:creationId xmlns:a16="http://schemas.microsoft.com/office/drawing/2014/main" id="{5268638B-7DC5-E64C-1282-C80F0AF1C3C8}"/>
              </a:ext>
            </a:extLst>
          </p:cNvPr>
          <p:cNvSpPr>
            <a:spLocks noGrp="1"/>
          </p:cNvSpPr>
          <p:nvPr>
            <p:ph idx="1"/>
          </p:nvPr>
        </p:nvSpPr>
        <p:spPr/>
        <p:txBody>
          <a:bodyPr/>
          <a:lstStyle/>
          <a:p>
            <a:r>
              <a:rPr lang="en-GB" dirty="0"/>
              <a:t>Stack: Like a stack of plates; you can only add/remove the top plate. This makes operations fast and simple but limits flexibility.</a:t>
            </a:r>
          </a:p>
          <a:p>
            <a:endParaRPr lang="en-GB" dirty="0"/>
          </a:p>
          <a:p>
            <a:r>
              <a:rPr lang="en-GB" dirty="0"/>
              <a:t>Heap: Like a storage room where you can place and remove items anywhere. Offers more space and flexibility but requires organisation to prevent clutter. And if you aren’t careful you’ll end up on an episode of hoarders or worse a blue screen because you ran out of memory</a:t>
            </a:r>
          </a:p>
        </p:txBody>
      </p:sp>
    </p:spTree>
    <p:extLst>
      <p:ext uri="{BB962C8B-B14F-4D97-AF65-F5344CB8AC3E}">
        <p14:creationId xmlns:p14="http://schemas.microsoft.com/office/powerpoint/2010/main" val="3739241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9BB43-112F-78DA-B61F-8D8A0BBD21AB}"/>
              </a:ext>
            </a:extLst>
          </p:cNvPr>
          <p:cNvSpPr>
            <a:spLocks noGrp="1"/>
          </p:cNvSpPr>
          <p:nvPr>
            <p:ph type="title"/>
          </p:nvPr>
        </p:nvSpPr>
        <p:spPr/>
        <p:txBody>
          <a:bodyPr/>
          <a:lstStyle/>
          <a:p>
            <a:r>
              <a:rPr lang="en-GB" dirty="0"/>
              <a:t>Closing thoughts on memory management </a:t>
            </a:r>
          </a:p>
        </p:txBody>
      </p:sp>
      <p:sp>
        <p:nvSpPr>
          <p:cNvPr id="3" name="Content Placeholder 2">
            <a:extLst>
              <a:ext uri="{FF2B5EF4-FFF2-40B4-BE49-F238E27FC236}">
                <a16:creationId xmlns:a16="http://schemas.microsoft.com/office/drawing/2014/main" id="{5C53BD9C-828B-5BC3-3205-8C9C57C17461}"/>
              </a:ext>
            </a:extLst>
          </p:cNvPr>
          <p:cNvSpPr>
            <a:spLocks noGrp="1"/>
          </p:cNvSpPr>
          <p:nvPr>
            <p:ph idx="1"/>
          </p:nvPr>
        </p:nvSpPr>
        <p:spPr/>
        <p:txBody>
          <a:bodyPr>
            <a:normAutofit fontScale="77500" lnSpcReduction="20000"/>
          </a:bodyPr>
          <a:lstStyle/>
          <a:p>
            <a:pPr marL="0" indent="0">
              <a:buNone/>
            </a:pPr>
            <a:r>
              <a:rPr lang="en-GB" b="1" dirty="0"/>
              <a:t>Common Pitfalls</a:t>
            </a:r>
          </a:p>
          <a:p>
            <a:pPr>
              <a:buFont typeface="Arial" panose="020B0604020202020204" pitchFamily="34" charset="0"/>
              <a:buChar char="•"/>
            </a:pPr>
            <a:r>
              <a:rPr lang="en-GB" b="1" dirty="0"/>
              <a:t>Stack Overflow:</a:t>
            </a:r>
            <a:endParaRPr lang="en-GB" dirty="0"/>
          </a:p>
          <a:p>
            <a:pPr marL="742950" lvl="1" indent="-285750">
              <a:buFont typeface="Arial" panose="020B0604020202020204" pitchFamily="34" charset="0"/>
              <a:buChar char="•"/>
            </a:pPr>
            <a:r>
              <a:rPr lang="en-GB" dirty="0"/>
              <a:t>Occurs when too much memory is used on the stack, often due to deep or infinite recursion or large local variables.</a:t>
            </a:r>
          </a:p>
          <a:p>
            <a:pPr>
              <a:buFont typeface="Arial" panose="020B0604020202020204" pitchFamily="34" charset="0"/>
              <a:buChar char="•"/>
            </a:pPr>
            <a:r>
              <a:rPr lang="en-GB" b="1" dirty="0"/>
              <a:t>Memory Leaks:</a:t>
            </a:r>
            <a:endParaRPr lang="en-GB" dirty="0"/>
          </a:p>
          <a:p>
            <a:pPr marL="742950" lvl="1" indent="-285750">
              <a:buFont typeface="Arial" panose="020B0604020202020204" pitchFamily="34" charset="0"/>
              <a:buChar char="•"/>
            </a:pPr>
            <a:r>
              <a:rPr lang="en-GB" dirty="0"/>
              <a:t>Happen when heap memory is allocated but not deallocated. In games, this can lead to increased memory usage and eventual crashes.</a:t>
            </a:r>
          </a:p>
          <a:p>
            <a:pPr>
              <a:buFont typeface="Arial" panose="020B0604020202020204" pitchFamily="34" charset="0"/>
              <a:buChar char="•"/>
            </a:pPr>
            <a:r>
              <a:rPr lang="en-GB" b="1" dirty="0"/>
              <a:t>Dangling Pointers:</a:t>
            </a:r>
            <a:endParaRPr lang="en-GB" dirty="0"/>
          </a:p>
          <a:p>
            <a:pPr marL="742950" lvl="1" indent="-285750">
              <a:buFont typeface="Arial" panose="020B0604020202020204" pitchFamily="34" charset="0"/>
              <a:buChar char="•"/>
            </a:pPr>
            <a:r>
              <a:rPr lang="en-GB" dirty="0"/>
              <a:t>Pointers that reference memory that has been deallocated. Accessing them can cause undefined behaviour.</a:t>
            </a:r>
          </a:p>
          <a:p>
            <a:pPr marL="742950" lvl="1" indent="-285750">
              <a:buFont typeface="Arial" panose="020B0604020202020204" pitchFamily="34" charset="0"/>
              <a:buChar char="•"/>
            </a:pPr>
            <a:endParaRPr lang="en-GB" dirty="0"/>
          </a:p>
          <a:p>
            <a:pPr marL="0" indent="0">
              <a:buNone/>
            </a:pPr>
            <a:r>
              <a:rPr lang="en-GB" dirty="0"/>
              <a:t>Understanding the difference between stack and heap memory is essential for:</a:t>
            </a:r>
          </a:p>
          <a:p>
            <a:pPr>
              <a:buFont typeface="Arial" panose="020B0604020202020204" pitchFamily="34" charset="0"/>
              <a:buChar char="•"/>
            </a:pPr>
            <a:r>
              <a:rPr lang="en-GB" b="1" dirty="0"/>
              <a:t>Efficient Memory Usage:</a:t>
            </a:r>
            <a:r>
              <a:rPr lang="en-GB" dirty="0"/>
              <a:t> Knowing where to allocate memory can optimise performance.</a:t>
            </a:r>
          </a:p>
          <a:p>
            <a:pPr>
              <a:buFont typeface="Arial" panose="020B0604020202020204" pitchFamily="34" charset="0"/>
              <a:buChar char="•"/>
            </a:pPr>
            <a:r>
              <a:rPr lang="en-GB" b="1" dirty="0"/>
              <a:t>Preventing Bugs:</a:t>
            </a:r>
            <a:r>
              <a:rPr lang="en-GB" dirty="0"/>
              <a:t> Proper management reduces the risk of crashes and memory leaks.</a:t>
            </a:r>
          </a:p>
          <a:p>
            <a:pPr>
              <a:buFont typeface="Arial" panose="020B0604020202020204" pitchFamily="34" charset="0"/>
              <a:buChar char="•"/>
            </a:pPr>
            <a:r>
              <a:rPr lang="en-GB" b="1" dirty="0"/>
              <a:t>Resource Management:</a:t>
            </a:r>
            <a:r>
              <a:rPr lang="en-GB" dirty="0"/>
              <a:t> Especially in games, where resources are limited and performance is critical.</a:t>
            </a:r>
          </a:p>
        </p:txBody>
      </p:sp>
    </p:spTree>
    <p:extLst>
      <p:ext uri="{BB962C8B-B14F-4D97-AF65-F5344CB8AC3E}">
        <p14:creationId xmlns:p14="http://schemas.microsoft.com/office/powerpoint/2010/main" val="28936910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768C00-66CD-46AD-81E0-8FE20EFD5B62}">
  <ds:schemaRefs>
    <ds:schemaRef ds:uri="http://purl.org/dc/elements/1.1/"/>
    <ds:schemaRef ds:uri="http://schemas.microsoft.com/office/2006/documentManagement/types"/>
    <ds:schemaRef ds:uri="http://purl.org/dc/terms/"/>
    <ds:schemaRef ds:uri="e89b0d28-101f-4150-bb20-b1c24cca2db8"/>
    <ds:schemaRef ds:uri="http://www.w3.org/XML/1998/namespace"/>
    <ds:schemaRef ds:uri="http://purl.org/dc/dcmitype/"/>
    <ds:schemaRef ds:uri="http://schemas.microsoft.com/office/2006/metadata/properties"/>
    <ds:schemaRef ds:uri="http://schemas.microsoft.com/office/infopath/2007/PartnerControls"/>
    <ds:schemaRef ds:uri="http://schemas.openxmlformats.org/package/2006/metadata/core-properties"/>
    <ds:schemaRef ds:uri="97e90ac9-f7c9-4ef0-b151-0ad37f9b04e3"/>
  </ds:schemaRefs>
</ds:datastoreItem>
</file>

<file path=customXml/itemProps2.xml><?xml version="1.0" encoding="utf-8"?>
<ds:datastoreItem xmlns:ds="http://schemas.openxmlformats.org/officeDocument/2006/customXml" ds:itemID="{A1679B4B-68C9-47AF-B93F-8CFE6AC95056}">
  <ds:schemaRefs>
    <ds:schemaRef ds:uri="http://schemas.microsoft.com/sharepoint/v3/contenttype/forms"/>
  </ds:schemaRefs>
</ds:datastoreItem>
</file>

<file path=customXml/itemProps3.xml><?xml version="1.0" encoding="utf-8"?>
<ds:datastoreItem xmlns:ds="http://schemas.openxmlformats.org/officeDocument/2006/customXml" ds:itemID="{81CFECC1-50F0-4C68-9F3C-03151C5E6A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Quotable</Template>
  <TotalTime>3</TotalTime>
  <Words>1130</Words>
  <Application>Microsoft Office PowerPoint</Application>
  <PresentationFormat>Widescreen</PresentationFormat>
  <Paragraphs>89</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Quotable</vt:lpstr>
      <vt:lpstr>Memory Management</vt:lpstr>
      <vt:lpstr>Memory Management &amp; Optimization</vt:lpstr>
      <vt:lpstr>Why memory management is crucial in game development.</vt:lpstr>
      <vt:lpstr>Case studies of poor memory optimisation</vt:lpstr>
      <vt:lpstr>Case studies of poor memory optimisation</vt:lpstr>
      <vt:lpstr>Case studies of poor memory optimisation</vt:lpstr>
      <vt:lpstr>There are more</vt:lpstr>
      <vt:lpstr>Memory allocation</vt:lpstr>
      <vt:lpstr>Stack vs heap</vt:lpstr>
      <vt:lpstr>Stack vs heap</vt:lpstr>
      <vt:lpstr>The stack</vt:lpstr>
      <vt:lpstr>The stack: Advantages and disadvantages</vt:lpstr>
      <vt:lpstr>Stack declaration example</vt:lpstr>
      <vt:lpstr>The Heap</vt:lpstr>
      <vt:lpstr>The Heap</vt:lpstr>
      <vt:lpstr>The Heap example</vt:lpstr>
      <vt:lpstr>Comparison </vt:lpstr>
      <vt:lpstr>The stack and the heap </vt:lpstr>
      <vt:lpstr>Closing thoughts on memory management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2</cp:revision>
  <dcterms:created xsi:type="dcterms:W3CDTF">2024-10-02T15:00:19Z</dcterms:created>
  <dcterms:modified xsi:type="dcterms:W3CDTF">2024-10-07T12:54:57Z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