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7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CA3AF97-AC50-4E44-9701-DA8BC39555BA}">
          <p14:sldIdLst>
            <p14:sldId id="256"/>
          </p14:sldIdLst>
        </p14:section>
        <p14:section name="Untitled Section" id="{8D841C94-1480-447B-961A-1B5F83B351F2}">
          <p14:sldIdLst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8"/>
            <p14:sldId id="267"/>
            <p14:sldId id="265"/>
            <p14:sldId id="26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686A83-8CC6-41CC-ACC4-4420B845BECB}" v="103" dt="2023-11-26T18:02:15.7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C7D2FF-C025-49CB-B827-3AD60E889503}" type="datetimeFigureOut">
              <a:rPr lang="en-GB" smtClean="0"/>
              <a:t>27/11/2023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131834-FAD5-49B8-BF3A-B1401FA25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856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431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808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980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983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772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155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682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967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363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407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079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11/27/2023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6807519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77/0969733007075874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globalassets/sitedocuments/education-standards/future-nurse-proficiencies.pdf" TargetMode="External"/><Relationship Id="rId2" Type="http://schemas.openxmlformats.org/officeDocument/2006/relationships/hyperlink" Target="https://www.england.nhs.uk/6cs/wp-content/uploads/sites/25/2015/03/introducing-the-6cs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nursesgroup.co.uk/nursing-communication-skills" TargetMode="External"/><Relationship Id="rId4" Type="http://schemas.openxmlformats.org/officeDocument/2006/relationships/hyperlink" Target="https://www.nmc.org.uk/globalassets/sitedocuments/nmc-publications/nmc-cod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37000">
                <a:schemeClr val="bg2">
                  <a:alpha val="4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5073F1-BA3D-E3F7-9CF5-97DB65EDDB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4500561" cy="4259814"/>
          </a:xfrm>
        </p:spPr>
        <p:txBody>
          <a:bodyPr>
            <a:normAutofit/>
          </a:bodyPr>
          <a:lstStyle/>
          <a:p>
            <a:r>
              <a:rPr lang="en-GB" sz="6000" dirty="0"/>
              <a:t>What does it take to be a competent and effective nurse?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1FBB3E-25B4-51DA-A67B-E0017A22F7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988476"/>
            <a:ext cx="4500561" cy="1320249"/>
          </a:xfrm>
        </p:spPr>
        <p:txBody>
          <a:bodyPr>
            <a:normAutofit/>
          </a:bodyPr>
          <a:lstStyle/>
          <a:p>
            <a:r>
              <a:rPr lang="en-GB" dirty="0"/>
              <a:t>By Rebecca Griffiths</a:t>
            </a:r>
          </a:p>
        </p:txBody>
      </p:sp>
      <p:pic>
        <p:nvPicPr>
          <p:cNvPr id="27" name="Picture 26" descr="Abstract design of flower petals in pastel">
            <a:extLst>
              <a:ext uri="{FF2B5EF4-FFF2-40B4-BE49-F238E27FC236}">
                <a16:creationId xmlns:a16="http://schemas.microsoft.com/office/drawing/2014/main" id="{D73F94DD-4CA8-3602-CAFA-5005DD5492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50" r="8900" b="2"/>
          <a:stretch/>
        </p:blipFill>
        <p:spPr>
          <a:xfrm>
            <a:off x="5747424" y="10"/>
            <a:ext cx="6444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96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47955-D8BD-83BF-9C8A-10A5F222C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743" y="194767"/>
            <a:ext cx="11101135" cy="1809500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100" b="1" dirty="0">
                <a:latin typeface="Abadi" panose="020F0502020204030204" pitchFamily="34" charset="0"/>
              </a:rPr>
              <a:t>Hi everyone and welcome </a:t>
            </a:r>
            <a:r>
              <a:rPr lang="en-GB" sz="3100" b="1" dirty="0">
                <a:latin typeface="Abadi" panose="020F0502020204030204" pitchFamily="34" charset="0"/>
                <a:sym typeface="Wingdings" panose="05000000000000000000" pitchFamily="2" charset="2"/>
              </a:rPr>
              <a:t></a:t>
            </a:r>
            <a:br>
              <a:rPr lang="en-GB" b="1" dirty="0">
                <a:latin typeface="Abadi" panose="020F0502020204030204" pitchFamily="34" charset="0"/>
              </a:rPr>
            </a:br>
            <a:endParaRPr lang="en-GB" b="1" dirty="0">
              <a:latin typeface="Abad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DABBF-E3F0-C7C2-3AD2-3F34F35BD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742" y="4428081"/>
            <a:ext cx="11101136" cy="3779837"/>
          </a:xfrm>
        </p:spPr>
        <p:txBody>
          <a:bodyPr/>
          <a:lstStyle/>
          <a:p>
            <a:r>
              <a:rPr lang="en-GB" dirty="0"/>
              <a:t>Academic Skills</a:t>
            </a:r>
          </a:p>
          <a:p>
            <a:r>
              <a:rPr lang="en-GB" dirty="0"/>
              <a:t>Professional Skills</a:t>
            </a:r>
          </a:p>
          <a:p>
            <a:r>
              <a:rPr lang="en-GB" dirty="0"/>
              <a:t>Personal Values</a:t>
            </a:r>
          </a:p>
          <a:p>
            <a:r>
              <a:rPr lang="en-GB" dirty="0"/>
              <a:t>NMC Competencies and Relevant Codes of Conduct</a:t>
            </a:r>
          </a:p>
          <a:p>
            <a:r>
              <a:rPr lang="en-GB" dirty="0"/>
              <a:t>Reference List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C92368-F11D-E489-ACEE-9C0A298567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4620" y="323850"/>
            <a:ext cx="2864333" cy="605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638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949F0D2-5DAA-9813-2F7B-6F14A5054A3B}"/>
              </a:ext>
            </a:extLst>
          </p:cNvPr>
          <p:cNvSpPr txBox="1"/>
          <p:nvPr/>
        </p:nvSpPr>
        <p:spPr>
          <a:xfrm>
            <a:off x="681133" y="438538"/>
            <a:ext cx="61955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Academic Skills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593CE5-F77E-2DD8-61EE-D3132CD3CBB1}"/>
              </a:ext>
            </a:extLst>
          </p:cNvPr>
          <p:cNvSpPr txBox="1"/>
          <p:nvPr/>
        </p:nvSpPr>
        <p:spPr>
          <a:xfrm>
            <a:off x="681132" y="1520890"/>
            <a:ext cx="7539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Why is it important for a nurse to have excellent Academic skills?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8EDF4D-9497-A860-2FEE-48197BC454B6}"/>
              </a:ext>
            </a:extLst>
          </p:cNvPr>
          <p:cNvSpPr txBox="1"/>
          <p:nvPr/>
        </p:nvSpPr>
        <p:spPr>
          <a:xfrm>
            <a:off x="923730" y="2733869"/>
            <a:ext cx="82855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Reduce clinical errors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Patient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Legal Documents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C04BB3-430A-173A-368A-B89AE99C2E7C}"/>
              </a:ext>
            </a:extLst>
          </p:cNvPr>
          <p:cNvSpPr txBox="1"/>
          <p:nvPr/>
        </p:nvSpPr>
        <p:spPr>
          <a:xfrm>
            <a:off x="923730" y="6335486"/>
            <a:ext cx="5411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(Jefferies et al, 2018) (</a:t>
            </a:r>
            <a:r>
              <a:rPr lang="en-GB" dirty="0" err="1"/>
              <a:t>Fukada</a:t>
            </a:r>
            <a:r>
              <a:rPr lang="en-GB" dirty="0"/>
              <a:t>, 2018)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6B8CD1-E33D-406B-DE61-AD66E8D157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1070" y="2821247"/>
            <a:ext cx="2247900" cy="3324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10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903DC9A-ACFD-3996-6572-89AC63D6D171}"/>
              </a:ext>
            </a:extLst>
          </p:cNvPr>
          <p:cNvSpPr txBox="1"/>
          <p:nvPr/>
        </p:nvSpPr>
        <p:spPr>
          <a:xfrm>
            <a:off x="625151" y="531844"/>
            <a:ext cx="60648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Professional Skills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5332C6-D596-18F5-2227-799B6DBD215F}"/>
              </a:ext>
            </a:extLst>
          </p:cNvPr>
          <p:cNvSpPr txBox="1"/>
          <p:nvPr/>
        </p:nvSpPr>
        <p:spPr>
          <a:xfrm>
            <a:off x="793102" y="2369976"/>
            <a:ext cx="8845420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Broad range of professional skills such as </a:t>
            </a:r>
          </a:p>
          <a:p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Teamwork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Communication skills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Excellent attitude and confidence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Problem handling skills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Time management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Flexibility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Critical thinking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CF2A7F-0392-99F5-0ED9-54336AD782FC}"/>
              </a:ext>
            </a:extLst>
          </p:cNvPr>
          <p:cNvSpPr txBox="1"/>
          <p:nvPr/>
        </p:nvSpPr>
        <p:spPr>
          <a:xfrm>
            <a:off x="6988629" y="1558212"/>
            <a:ext cx="45906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Registered nurses are crucial in delivering compassionate, evidence-based, and person-</a:t>
            </a:r>
            <a:r>
              <a:rPr lang="en-GB" dirty="0" err="1"/>
              <a:t>centered</a:t>
            </a:r>
            <a:r>
              <a:rPr lang="en-GB" dirty="0"/>
              <a:t> care.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D89305-43E3-DE1D-2235-48EC70223268}"/>
              </a:ext>
            </a:extLst>
          </p:cNvPr>
          <p:cNvSpPr txBox="1"/>
          <p:nvPr/>
        </p:nvSpPr>
        <p:spPr>
          <a:xfrm>
            <a:off x="1287624" y="6522098"/>
            <a:ext cx="50665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(Nursing &amp; </a:t>
            </a:r>
            <a:r>
              <a:rPr lang="en-GB" dirty="0" err="1"/>
              <a:t>Midwifrey</a:t>
            </a:r>
            <a:r>
              <a:rPr lang="en-GB" dirty="0"/>
              <a:t> Council, 2018)</a:t>
            </a:r>
          </a:p>
        </p:txBody>
      </p:sp>
    </p:spTree>
    <p:extLst>
      <p:ext uri="{BB962C8B-B14F-4D97-AF65-F5344CB8AC3E}">
        <p14:creationId xmlns:p14="http://schemas.microsoft.com/office/powerpoint/2010/main" val="350683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AF36375-70E5-CCC7-D627-436F89B6EF5D}"/>
              </a:ext>
            </a:extLst>
          </p:cNvPr>
          <p:cNvSpPr txBox="1"/>
          <p:nvPr/>
        </p:nvSpPr>
        <p:spPr>
          <a:xfrm>
            <a:off x="345232" y="354564"/>
            <a:ext cx="65967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Communication Skills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6F6561-765F-839A-6305-D808667D64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678" y="1671346"/>
            <a:ext cx="2600325" cy="24574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9B3A0DB-AC1D-33A4-7027-CFD8044EBC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9435" y="1785646"/>
            <a:ext cx="2448596" cy="2586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D7671B-053C-D951-5D4C-161DC4710F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3747" y="1554810"/>
            <a:ext cx="2187622" cy="43624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A7DB50-FBC9-3BFA-B571-355B2D014FF5}"/>
              </a:ext>
            </a:extLst>
          </p:cNvPr>
          <p:cNvSpPr txBox="1"/>
          <p:nvPr/>
        </p:nvSpPr>
        <p:spPr>
          <a:xfrm>
            <a:off x="219075" y="6305550"/>
            <a:ext cx="4238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(Smith, 2023)</a:t>
            </a:r>
          </a:p>
        </p:txBody>
      </p:sp>
    </p:spTree>
    <p:extLst>
      <p:ext uri="{BB962C8B-B14F-4D97-AF65-F5344CB8AC3E}">
        <p14:creationId xmlns:p14="http://schemas.microsoft.com/office/powerpoint/2010/main" val="834384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7589F3D-A086-C13C-1F71-DED7CF1A5389}"/>
              </a:ext>
            </a:extLst>
          </p:cNvPr>
          <p:cNvSpPr/>
          <p:nvPr/>
        </p:nvSpPr>
        <p:spPr>
          <a:xfrm>
            <a:off x="-160927" y="532045"/>
            <a:ext cx="517146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Teamwork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C5AFCC-A457-2641-FA68-C193194ABE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804" y="1962151"/>
            <a:ext cx="4222173" cy="4038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44034C7-9AC6-0EBD-6300-1CDA0EA7D7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0024" y="1924050"/>
            <a:ext cx="4076701" cy="40767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910D03-798F-7AD7-291B-080BFC28B390}"/>
              </a:ext>
            </a:extLst>
          </p:cNvPr>
          <p:cNvSpPr txBox="1"/>
          <p:nvPr/>
        </p:nvSpPr>
        <p:spPr>
          <a:xfrm>
            <a:off x="4810125" y="1924050"/>
            <a:ext cx="276225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From being stressed and burnt out to being happy and having job satisfaction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671490-6E00-BC72-FAFE-B8594A209303}"/>
              </a:ext>
            </a:extLst>
          </p:cNvPr>
          <p:cNvSpPr txBox="1"/>
          <p:nvPr/>
        </p:nvSpPr>
        <p:spPr>
          <a:xfrm>
            <a:off x="381000" y="6410325"/>
            <a:ext cx="6115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(Anderson, Lavelle and Reedy, 2020)</a:t>
            </a:r>
          </a:p>
        </p:txBody>
      </p:sp>
    </p:spTree>
    <p:extLst>
      <p:ext uri="{BB962C8B-B14F-4D97-AF65-F5344CB8AC3E}">
        <p14:creationId xmlns:p14="http://schemas.microsoft.com/office/powerpoint/2010/main" val="57182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DDD2D8-32D5-354B-818A-1F2EEE51D000}"/>
              </a:ext>
            </a:extLst>
          </p:cNvPr>
          <p:cNvSpPr txBox="1"/>
          <p:nvPr/>
        </p:nvSpPr>
        <p:spPr>
          <a:xfrm>
            <a:off x="261257" y="6503437"/>
            <a:ext cx="6941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Luciani</a:t>
            </a:r>
            <a:r>
              <a:rPr lang="en-GB" dirty="0"/>
              <a:t> et al, 2020) (National Health Service, 2023)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9D9BFA5-9379-6CCF-8FE1-FCA12755232E}"/>
              </a:ext>
            </a:extLst>
          </p:cNvPr>
          <p:cNvSpPr/>
          <p:nvPr/>
        </p:nvSpPr>
        <p:spPr>
          <a:xfrm>
            <a:off x="167001" y="56184"/>
            <a:ext cx="54385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Personal Values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82F5F7-4B63-9048-CB63-6F49EFD231EB}"/>
              </a:ext>
            </a:extLst>
          </p:cNvPr>
          <p:cNvSpPr txBox="1"/>
          <p:nvPr/>
        </p:nvSpPr>
        <p:spPr>
          <a:xfrm>
            <a:off x="354563" y="1408922"/>
            <a:ext cx="28644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Gender</a:t>
            </a:r>
          </a:p>
        </p:txBody>
      </p:sp>
      <p:sp>
        <p:nvSpPr>
          <p:cNvPr id="6" name="Action Button: Help 5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342C9C57-3971-B3E6-A72D-6905829AEA63}"/>
              </a:ext>
            </a:extLst>
          </p:cNvPr>
          <p:cNvSpPr/>
          <p:nvPr/>
        </p:nvSpPr>
        <p:spPr>
          <a:xfrm>
            <a:off x="1931437" y="1259633"/>
            <a:ext cx="2295330" cy="1175658"/>
          </a:xfrm>
          <a:prstGeom prst="actionButtonHelp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AFD3F3D-E9D2-7086-D11D-1DDA882747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9418290"/>
              </p:ext>
            </p:extLst>
          </p:nvPr>
        </p:nvGraphicFramePr>
        <p:xfrm>
          <a:off x="4588587" y="2960092"/>
          <a:ext cx="7205308" cy="236768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85455">
                  <a:extLst>
                    <a:ext uri="{9D8B030D-6E8A-4147-A177-3AD203B41FA5}">
                      <a16:colId xmlns:a16="http://schemas.microsoft.com/office/drawing/2014/main" val="1160882212"/>
                    </a:ext>
                  </a:extLst>
                </a:gridCol>
                <a:gridCol w="2585455">
                  <a:extLst>
                    <a:ext uri="{9D8B030D-6E8A-4147-A177-3AD203B41FA5}">
                      <a16:colId xmlns:a16="http://schemas.microsoft.com/office/drawing/2014/main" val="1023413044"/>
                    </a:ext>
                  </a:extLst>
                </a:gridCol>
                <a:gridCol w="2034398">
                  <a:extLst>
                    <a:ext uri="{9D8B030D-6E8A-4147-A177-3AD203B41FA5}">
                      <a16:colId xmlns:a16="http://schemas.microsoft.com/office/drawing/2014/main" val="3611612858"/>
                    </a:ext>
                  </a:extLst>
                </a:gridCol>
              </a:tblGrid>
              <a:tr h="1183844">
                <a:tc>
                  <a:txBody>
                    <a:bodyPr/>
                    <a:lstStyle/>
                    <a:p>
                      <a:r>
                        <a:rPr lang="en-GB" dirty="0"/>
                        <a:t>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Compassion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Competence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3040573"/>
                  </a:ext>
                </a:extLst>
              </a:tr>
              <a:tr h="1183844">
                <a:tc>
                  <a:txBody>
                    <a:bodyPr/>
                    <a:lstStyle/>
                    <a:p>
                      <a:r>
                        <a:rPr lang="en-GB" dirty="0"/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Courage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Commitment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0771475"/>
                  </a:ext>
                </a:extLst>
              </a:tr>
            </a:tbl>
          </a:graphicData>
        </a:graphic>
      </p:graphicFrame>
      <p:sp>
        <p:nvSpPr>
          <p:cNvPr id="8" name="Arrow: Right 7">
            <a:extLst>
              <a:ext uri="{FF2B5EF4-FFF2-40B4-BE49-F238E27FC236}">
                <a16:creationId xmlns:a16="http://schemas.microsoft.com/office/drawing/2014/main" id="{15C5C493-647E-FC7C-0FBE-50A97802EA03}"/>
              </a:ext>
            </a:extLst>
          </p:cNvPr>
          <p:cNvSpPr/>
          <p:nvPr/>
        </p:nvSpPr>
        <p:spPr>
          <a:xfrm>
            <a:off x="1362269" y="3592286"/>
            <a:ext cx="2864498" cy="145537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40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86B74A5-5EE8-4F3F-DC17-4B8839845C50}"/>
              </a:ext>
            </a:extLst>
          </p:cNvPr>
          <p:cNvSpPr/>
          <p:nvPr/>
        </p:nvSpPr>
        <p:spPr>
          <a:xfrm>
            <a:off x="633104" y="727988"/>
            <a:ext cx="31627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Empathy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647480-451E-1CFD-BF80-B60F7D513EDE}"/>
              </a:ext>
            </a:extLst>
          </p:cNvPr>
          <p:cNvSpPr txBox="1"/>
          <p:nvPr/>
        </p:nvSpPr>
        <p:spPr>
          <a:xfrm>
            <a:off x="102637" y="6204857"/>
            <a:ext cx="447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(Wu, 2021) (Gallagher, 2007)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02B8AF2-1027-9713-6292-993797BC42E8}"/>
              </a:ext>
            </a:extLst>
          </p:cNvPr>
          <p:cNvSpPr/>
          <p:nvPr/>
        </p:nvSpPr>
        <p:spPr>
          <a:xfrm>
            <a:off x="4581331" y="2659424"/>
            <a:ext cx="28500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Respect</a:t>
            </a:r>
            <a:endParaRPr lang="en-GB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E46C85E-D245-9C49-F0B9-CE3EA01E26BA}"/>
              </a:ext>
            </a:extLst>
          </p:cNvPr>
          <p:cNvSpPr/>
          <p:nvPr/>
        </p:nvSpPr>
        <p:spPr>
          <a:xfrm>
            <a:off x="7675698" y="4749482"/>
            <a:ext cx="26629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Dignity</a:t>
            </a:r>
          </a:p>
        </p:txBody>
      </p:sp>
    </p:spTree>
    <p:extLst>
      <p:ext uri="{BB962C8B-B14F-4D97-AF65-F5344CB8AC3E}">
        <p14:creationId xmlns:p14="http://schemas.microsoft.com/office/powerpoint/2010/main" val="53050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8B7D5A6-1271-AC22-BFAE-4ED3C1B58B26}"/>
              </a:ext>
            </a:extLst>
          </p:cNvPr>
          <p:cNvSpPr/>
          <p:nvPr/>
        </p:nvSpPr>
        <p:spPr>
          <a:xfrm>
            <a:off x="409235" y="392086"/>
            <a:ext cx="52339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5400" b="1" dirty="0">
                <a:ln/>
                <a:solidFill>
                  <a:schemeClr val="accent3"/>
                </a:solidFill>
              </a:rPr>
              <a:t>The NMC Code</a:t>
            </a:r>
            <a:endParaRPr lang="en-GB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C7B4E8A-2CF2-F8DA-8C9B-B054CECD0D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325071"/>
              </p:ext>
            </p:extLst>
          </p:nvPr>
        </p:nvGraphicFramePr>
        <p:xfrm>
          <a:off x="1714759" y="1774025"/>
          <a:ext cx="8595568" cy="30499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97784">
                  <a:extLst>
                    <a:ext uri="{9D8B030D-6E8A-4147-A177-3AD203B41FA5}">
                      <a16:colId xmlns:a16="http://schemas.microsoft.com/office/drawing/2014/main" val="248967030"/>
                    </a:ext>
                  </a:extLst>
                </a:gridCol>
                <a:gridCol w="4297784">
                  <a:extLst>
                    <a:ext uri="{9D8B030D-6E8A-4147-A177-3AD203B41FA5}">
                      <a16:colId xmlns:a16="http://schemas.microsoft.com/office/drawing/2014/main" val="3234401213"/>
                    </a:ext>
                  </a:extLst>
                </a:gridCol>
              </a:tblGrid>
              <a:tr h="1524951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2"/>
                          </a:solidFill>
                        </a:rPr>
                        <a:t>Prioritise People</a:t>
                      </a:r>
                    </a:p>
                    <a:p>
                      <a:r>
                        <a:rPr lang="en-GB" b="0" i="1" dirty="0">
                          <a:solidFill>
                            <a:schemeClr val="bg2"/>
                          </a:solidFill>
                        </a:rPr>
                        <a:t>Putting the needs and care of others </a:t>
                      </a:r>
                    </a:p>
                    <a:p>
                      <a:r>
                        <a:rPr lang="en-GB" b="0" i="1" dirty="0">
                          <a:solidFill>
                            <a:schemeClr val="bg2"/>
                          </a:solidFill>
                        </a:rPr>
                        <a:t>first.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2"/>
                          </a:solidFill>
                        </a:rPr>
                        <a:t>Practise Effectively</a:t>
                      </a:r>
                    </a:p>
                    <a:p>
                      <a:r>
                        <a:rPr lang="en-GB" b="0" i="1" dirty="0">
                          <a:solidFill>
                            <a:schemeClr val="bg2"/>
                          </a:solidFill>
                        </a:rPr>
                        <a:t>Communicate effectively, keeping clear and accurate records and sharing</a:t>
                      </a:r>
                    </a:p>
                    <a:p>
                      <a:r>
                        <a:rPr lang="en-GB" b="0" i="1" dirty="0">
                          <a:solidFill>
                            <a:schemeClr val="bg2"/>
                          </a:solidFill>
                        </a:rPr>
                        <a:t>skills, knowledge and experience where appropriate.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7194094"/>
                  </a:ext>
                </a:extLst>
              </a:tr>
              <a:tr h="1524951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2"/>
                          </a:solidFill>
                        </a:rPr>
                        <a:t>Preserve Safety</a:t>
                      </a:r>
                    </a:p>
                    <a:p>
                      <a:r>
                        <a:rPr lang="en-GB" b="0" i="1" dirty="0">
                          <a:solidFill>
                            <a:schemeClr val="bg2"/>
                          </a:solidFill>
                        </a:rPr>
                        <a:t>Completing necessary up to date training, safety of other first.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2"/>
                          </a:solidFill>
                        </a:rPr>
                        <a:t>Promote Professionalism and Trust</a:t>
                      </a:r>
                    </a:p>
                    <a:p>
                      <a:r>
                        <a:rPr lang="en-GB" b="0" i="1" dirty="0">
                          <a:solidFill>
                            <a:schemeClr val="bg2"/>
                          </a:solidFill>
                        </a:rPr>
                        <a:t>Upholding the reputation of your professionalism at all times.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41446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0EB0C47-15D2-EE05-0156-0D72A96A7010}"/>
              </a:ext>
            </a:extLst>
          </p:cNvPr>
          <p:cNvSpPr txBox="1"/>
          <p:nvPr/>
        </p:nvSpPr>
        <p:spPr>
          <a:xfrm>
            <a:off x="895739" y="6354147"/>
            <a:ext cx="5066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(Nursing and </a:t>
            </a:r>
            <a:r>
              <a:rPr lang="en-GB" dirty="0" err="1"/>
              <a:t>Midwifrey</a:t>
            </a:r>
            <a:r>
              <a:rPr lang="en-GB" dirty="0"/>
              <a:t> Council, 2018)</a:t>
            </a:r>
          </a:p>
        </p:txBody>
      </p:sp>
    </p:spTree>
    <p:extLst>
      <p:ext uri="{BB962C8B-B14F-4D97-AF65-F5344CB8AC3E}">
        <p14:creationId xmlns:p14="http://schemas.microsoft.com/office/powerpoint/2010/main" val="99089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89DC4F2-6884-64A0-7001-7E1140AFC800}"/>
              </a:ext>
            </a:extLst>
          </p:cNvPr>
          <p:cNvSpPr/>
          <p:nvPr/>
        </p:nvSpPr>
        <p:spPr>
          <a:xfrm>
            <a:off x="483601" y="247650"/>
            <a:ext cx="1078447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What does it take to be a competent and effective nurse? </a:t>
            </a:r>
            <a:endParaRPr lang="en-GB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54544D-D696-93F2-63A7-70A647ED8981}"/>
              </a:ext>
            </a:extLst>
          </p:cNvPr>
          <p:cNvSpPr txBox="1"/>
          <p:nvPr/>
        </p:nvSpPr>
        <p:spPr>
          <a:xfrm>
            <a:off x="410547" y="2612571"/>
            <a:ext cx="1146732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To ensure a clinical competence is always maintained to ensure patient safety.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 By always improving knowledge, attitude and skills.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/>
              <a:t>Remaining empathetic, compassionate and patient regardless of any circumstances at all times.</a:t>
            </a:r>
          </a:p>
        </p:txBody>
      </p:sp>
    </p:spTree>
    <p:extLst>
      <p:ext uri="{BB962C8B-B14F-4D97-AF65-F5344CB8AC3E}">
        <p14:creationId xmlns:p14="http://schemas.microsoft.com/office/powerpoint/2010/main" val="348827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A657FC0-D691-4D0E-FE44-7AF874D85131}"/>
              </a:ext>
            </a:extLst>
          </p:cNvPr>
          <p:cNvSpPr/>
          <p:nvPr/>
        </p:nvSpPr>
        <p:spPr>
          <a:xfrm>
            <a:off x="1021250" y="1082551"/>
            <a:ext cx="44018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Thank You </a:t>
            </a:r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sym typeface="Wingdings" panose="05000000000000000000" pitchFamily="2" charset="2"/>
              </a:rPr>
              <a:t></a:t>
            </a:r>
            <a:endParaRPr lang="en-GB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3F423F-4619-C772-ADAB-50EE833E899D}"/>
              </a:ext>
            </a:extLst>
          </p:cNvPr>
          <p:cNvSpPr txBox="1"/>
          <p:nvPr/>
        </p:nvSpPr>
        <p:spPr>
          <a:xfrm>
            <a:off x="3419475" y="2998236"/>
            <a:ext cx="978781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155677-8D17-3F8F-7D82-BAC0C09E28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7193" y="4180113"/>
            <a:ext cx="2443293" cy="2472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6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7896C1-9C32-3C0F-60F4-F6A583DD5AF1}"/>
              </a:ext>
            </a:extLst>
          </p:cNvPr>
          <p:cNvSpPr txBox="1"/>
          <p:nvPr/>
        </p:nvSpPr>
        <p:spPr>
          <a:xfrm>
            <a:off x="111967" y="214604"/>
            <a:ext cx="4749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AAAC3E-D28C-BCF4-5B57-5104A6648AA9}"/>
              </a:ext>
            </a:extLst>
          </p:cNvPr>
          <p:cNvSpPr txBox="1"/>
          <p:nvPr/>
        </p:nvSpPr>
        <p:spPr>
          <a:xfrm>
            <a:off x="111967" y="1091682"/>
            <a:ext cx="1176590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Anderson, J.E., Lavelle, M. and Reedy, G. (2020). Understanding adaptive teamwork in health care: Progress and future directions. Journal of Health Services Research &amp; Policy, [online] 26(3), p.135581962097843. </a:t>
            </a:r>
            <a:r>
              <a:rPr lang="en-GB" dirty="0" err="1"/>
              <a:t>doi:https</a:t>
            </a:r>
            <a:r>
              <a:rPr lang="en-GB" dirty="0"/>
              <a:t>://doi.org/10.1177/1355819620978436.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Fukada</a:t>
            </a:r>
            <a:r>
              <a:rPr lang="en-GB" dirty="0"/>
              <a:t>, M. (2018). Nursing Competency: Definition, Structure and Development. </a:t>
            </a:r>
            <a:r>
              <a:rPr lang="en-GB" dirty="0" err="1"/>
              <a:t>Yonago</a:t>
            </a:r>
            <a:r>
              <a:rPr lang="en-GB" dirty="0"/>
              <a:t> Acta Medica, [online] 61(1), pp.001–007. </a:t>
            </a:r>
            <a:r>
              <a:rPr lang="en-GB" dirty="0" err="1"/>
              <a:t>doi:https</a:t>
            </a:r>
            <a:r>
              <a:rPr lang="en-GB" dirty="0"/>
              <a:t>://doi.org/10.33160/yam.2018.03.001.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Gallagher, A. (2007). The Respectful Nurse. Nursing Ethics, 14(3), 360–371. </a:t>
            </a:r>
            <a:r>
              <a:rPr lang="en-GB" dirty="0">
                <a:hlinkClick r:id="rId2"/>
              </a:rPr>
              <a:t>https://doi.org/10.1177/0969733007075874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Jefferies, D., McNally, S., Roberts, K., Wallace, A., </a:t>
            </a:r>
            <a:r>
              <a:rPr lang="en-GB" dirty="0" err="1"/>
              <a:t>Stunden</a:t>
            </a:r>
            <a:r>
              <a:rPr lang="en-GB" dirty="0"/>
              <a:t>, A., D’Souza, S. and </a:t>
            </a:r>
            <a:r>
              <a:rPr lang="en-GB" dirty="0" err="1"/>
              <a:t>Glew</a:t>
            </a:r>
            <a:r>
              <a:rPr lang="en-GB" dirty="0"/>
              <a:t>, P. (2018). The importance of academic literacy for undergraduate nursing students and its relationship to future professional clinical practice: A systematic review. Nurse Education Today, [online] 60(60), pp.84–91. </a:t>
            </a:r>
            <a:r>
              <a:rPr lang="en-GB" dirty="0" err="1"/>
              <a:t>doi:https</a:t>
            </a:r>
            <a:r>
              <a:rPr lang="en-GB" dirty="0"/>
              <a:t>://doi.org/10.1016/j.nedt.2017.09.020.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Luciani</a:t>
            </a:r>
            <a:r>
              <a:rPr lang="en-GB" dirty="0"/>
              <a:t>, M., </a:t>
            </a:r>
            <a:r>
              <a:rPr lang="en-GB" dirty="0" err="1"/>
              <a:t>Rampoldi</a:t>
            </a:r>
            <a:r>
              <a:rPr lang="en-GB" dirty="0"/>
              <a:t>, G., </a:t>
            </a:r>
            <a:r>
              <a:rPr lang="en-GB" dirty="0" err="1"/>
              <a:t>Ardenghi</a:t>
            </a:r>
            <a:r>
              <a:rPr lang="en-GB" dirty="0"/>
              <a:t>, S., Bani, M., </a:t>
            </a:r>
            <a:r>
              <a:rPr lang="en-GB" dirty="0" err="1"/>
              <a:t>Merati</a:t>
            </a:r>
            <a:r>
              <a:rPr lang="en-GB" dirty="0"/>
              <a:t>, S., </a:t>
            </a:r>
            <a:r>
              <a:rPr lang="en-GB" dirty="0" err="1"/>
              <a:t>Ausili</a:t>
            </a:r>
            <a:r>
              <a:rPr lang="en-GB" dirty="0"/>
              <a:t>, D., </a:t>
            </a:r>
            <a:r>
              <a:rPr lang="en-GB" dirty="0" err="1"/>
              <a:t>Strepparava</a:t>
            </a:r>
            <a:r>
              <a:rPr lang="en-GB" dirty="0"/>
              <a:t>, M.G. and Di Mauro, S. (2020). Personal values among undergraduate nursing students: A cross-sectional study. Nursing Ethics, 27(6), p.096973302091435. </a:t>
            </a:r>
            <a:r>
              <a:rPr lang="en-GB" dirty="0" err="1"/>
              <a:t>doi:https</a:t>
            </a:r>
            <a:r>
              <a:rPr lang="en-GB" dirty="0"/>
              <a:t>://doi.org/10.1177/0969733020914350.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9578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A581EB6-E387-C6A9-B695-85C1C4E76FED}"/>
              </a:ext>
            </a:extLst>
          </p:cNvPr>
          <p:cNvSpPr txBox="1"/>
          <p:nvPr/>
        </p:nvSpPr>
        <p:spPr>
          <a:xfrm>
            <a:off x="429208" y="541176"/>
            <a:ext cx="1157929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NHS England (2015). Introducing the 6 c’s. [online] NHS England. NHS England. Available at: </a:t>
            </a:r>
            <a:r>
              <a:rPr lang="en-GB" dirty="0">
                <a:hlinkClick r:id="rId2"/>
              </a:rPr>
              <a:t>https://www.england.nhs.uk/6cs/wp-content/uploads/sites/25/2015/03/introducing-the-6cs.pdf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Nursing and Midwifery Council (2018). Future nurse: Standards of Proficiency for Registered Nurses. [online] Nursing and Midwifery Council. NMC. Available at: </a:t>
            </a:r>
            <a:r>
              <a:rPr lang="en-GB" dirty="0">
                <a:hlinkClick r:id="rId3"/>
              </a:rPr>
              <a:t>https://www.nmc.org.uk/globalassets/sitedocuments/education-standards/future-nurse-proficiencies.pdf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Nursing and Midwifery Council (NMC) (2018). The Code Professional Standards of Practice and Behaviour for Nurses and Midwives Nursing and Midwifery Council. [online] Nursing and Midwifery Council, London: Nursing and Midwifery Council, p.9. Available at: </a:t>
            </a:r>
            <a:r>
              <a:rPr lang="en-GB" dirty="0">
                <a:hlinkClick r:id="rId4"/>
              </a:rPr>
              <a:t>https://www.nmc.org.uk/globalassets/sitedocuments/nmc-publications/nmc-code.pdf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Smith, H. (2023). What Are Effective Communication Skills in Nursing practice? [online] Nurses Group. Available at: </a:t>
            </a:r>
            <a:r>
              <a:rPr lang="en-GB" dirty="0">
                <a:hlinkClick r:id="rId5"/>
              </a:rPr>
              <a:t>https://nursesgroup.co.uk/nursing-communication-skills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Wu, Y. (2021). Empathy in nurse-patient interaction: a conversation analysis. BMC Nursing, [online] 20(1). </a:t>
            </a:r>
            <a:r>
              <a:rPr lang="en-GB" dirty="0" err="1"/>
              <a:t>doi:https</a:t>
            </a:r>
            <a:r>
              <a:rPr lang="en-GB" dirty="0"/>
              <a:t>://doi.org/10.1186/s12912-021-00535-0.</a:t>
            </a:r>
          </a:p>
        </p:txBody>
      </p:sp>
    </p:spTree>
    <p:extLst>
      <p:ext uri="{BB962C8B-B14F-4D97-AF65-F5344CB8AC3E}">
        <p14:creationId xmlns:p14="http://schemas.microsoft.com/office/powerpoint/2010/main" val="3616175406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AnalogousFromRegularSeedLeftStep">
      <a:dk1>
        <a:srgbClr val="000000"/>
      </a:dk1>
      <a:lt1>
        <a:srgbClr val="FFFFFF"/>
      </a:lt1>
      <a:dk2>
        <a:srgbClr val="2E1B30"/>
      </a:dk2>
      <a:lt2>
        <a:srgbClr val="F0F3F2"/>
      </a:lt2>
      <a:accent1>
        <a:srgbClr val="E7295E"/>
      </a:accent1>
      <a:accent2>
        <a:srgbClr val="D5179B"/>
      </a:accent2>
      <a:accent3>
        <a:srgbClr val="D129E7"/>
      </a:accent3>
      <a:accent4>
        <a:srgbClr val="7117D5"/>
      </a:accent4>
      <a:accent5>
        <a:srgbClr val="372DE7"/>
      </a:accent5>
      <a:accent6>
        <a:srgbClr val="175CD5"/>
      </a:accent6>
      <a:hlink>
        <a:srgbClr val="349C7F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3992</TotalTime>
  <Words>829</Words>
  <Application>Microsoft Office PowerPoint</Application>
  <PresentationFormat>Widescreen</PresentationFormat>
  <Paragraphs>83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Abadi</vt:lpstr>
      <vt:lpstr>Arial</vt:lpstr>
      <vt:lpstr>Avenir Next LT Pro</vt:lpstr>
      <vt:lpstr>Bell MT</vt:lpstr>
      <vt:lpstr>Calibri</vt:lpstr>
      <vt:lpstr>GlowVTI</vt:lpstr>
      <vt:lpstr>What does it take to be a competent and effective nurse?</vt:lpstr>
      <vt:lpstr>Introduction   Hi everyone and welcome 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does it take to be a competent and effective nurse?</dc:title>
  <dc:creator>esmai richards</dc:creator>
  <cp:lastModifiedBy>esmai richards</cp:lastModifiedBy>
  <cp:revision>4</cp:revision>
  <dcterms:created xsi:type="dcterms:W3CDTF">2023-11-24T00:41:28Z</dcterms:created>
  <dcterms:modified xsi:type="dcterms:W3CDTF">2023-11-27T22:17:09Z</dcterms:modified>
</cp:coreProperties>
</file>