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2"/>
  </p:notesMasterIdLst>
  <p:handoutMasterIdLst>
    <p:handoutMasterId r:id="rId33"/>
  </p:handoutMasterIdLst>
  <p:sldIdLst>
    <p:sldId id="277" r:id="rId2"/>
    <p:sldId id="415" r:id="rId3"/>
    <p:sldId id="470" r:id="rId4"/>
    <p:sldId id="419" r:id="rId5"/>
    <p:sldId id="476" r:id="rId6"/>
    <p:sldId id="477" r:id="rId7"/>
    <p:sldId id="420" r:id="rId8"/>
    <p:sldId id="421" r:id="rId9"/>
    <p:sldId id="422" r:id="rId10"/>
    <p:sldId id="451" r:id="rId11"/>
    <p:sldId id="439" r:id="rId12"/>
    <p:sldId id="440" r:id="rId13"/>
    <p:sldId id="441" r:id="rId14"/>
    <p:sldId id="443" r:id="rId15"/>
    <p:sldId id="448" r:id="rId16"/>
    <p:sldId id="478" r:id="rId17"/>
    <p:sldId id="488" r:id="rId18"/>
    <p:sldId id="492" r:id="rId19"/>
    <p:sldId id="480" r:id="rId20"/>
    <p:sldId id="481" r:id="rId21"/>
    <p:sldId id="482" r:id="rId22"/>
    <p:sldId id="490" r:id="rId23"/>
    <p:sldId id="491" r:id="rId24"/>
    <p:sldId id="483" r:id="rId25"/>
    <p:sldId id="484" r:id="rId26"/>
    <p:sldId id="485" r:id="rId27"/>
    <p:sldId id="486" r:id="rId28"/>
    <p:sldId id="489" r:id="rId29"/>
    <p:sldId id="487" r:id="rId30"/>
    <p:sldId id="479"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882A09-59A8-45CF-8FCD-9693081084D9}" v="6" dt="2023-05-10T17:04:27.9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75" autoAdjust="0"/>
    <p:restoredTop sz="93323" autoAdjust="0"/>
  </p:normalViewPr>
  <p:slideViewPr>
    <p:cSldViewPr>
      <p:cViewPr varScale="1">
        <p:scale>
          <a:sx n="106" d="100"/>
          <a:sy n="106" d="100"/>
        </p:scale>
        <p:origin x="92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userId="6208a464-c5ab-4937-94a9-9b4e1df3dac2" providerId="ADAL" clId="{B2882A09-59A8-45CF-8FCD-9693081084D9}"/>
    <pc:docChg chg="addSld modSld">
      <pc:chgData name="Khaza Ahmed" userId="6208a464-c5ab-4937-94a9-9b4e1df3dac2" providerId="ADAL" clId="{B2882A09-59A8-45CF-8FCD-9693081084D9}" dt="2023-05-10T17:05:14.268" v="30" actId="1076"/>
      <pc:docMkLst>
        <pc:docMk/>
      </pc:docMkLst>
      <pc:sldChg chg="addSp delSp modSp mod">
        <pc:chgData name="Khaza Ahmed" userId="6208a464-c5ab-4937-94a9-9b4e1df3dac2" providerId="ADAL" clId="{B2882A09-59A8-45CF-8FCD-9693081084D9}" dt="2023-05-10T16:57:03.443" v="5"/>
        <pc:sldMkLst>
          <pc:docMk/>
          <pc:sldMk cId="0" sldId="277"/>
        </pc:sldMkLst>
        <pc:spChg chg="add del mod">
          <ac:chgData name="Khaza Ahmed" userId="6208a464-c5ab-4937-94a9-9b4e1df3dac2" providerId="ADAL" clId="{B2882A09-59A8-45CF-8FCD-9693081084D9}" dt="2023-05-10T16:56:54.698" v="4" actId="478"/>
          <ac:spMkLst>
            <pc:docMk/>
            <pc:sldMk cId="0" sldId="277"/>
            <ac:spMk id="2" creationId="{F4DA51D8-0A9E-E051-73DB-49797A431F95}"/>
          </ac:spMkLst>
        </pc:spChg>
        <pc:spChg chg="add mod">
          <ac:chgData name="Khaza Ahmed" userId="6208a464-c5ab-4937-94a9-9b4e1df3dac2" providerId="ADAL" clId="{B2882A09-59A8-45CF-8FCD-9693081084D9}" dt="2023-05-10T16:57:03.443" v="5"/>
          <ac:spMkLst>
            <pc:docMk/>
            <pc:sldMk cId="0" sldId="277"/>
            <ac:spMk id="3" creationId="{B5D9ADA4-9CD8-964B-9B8F-B596ED985D10}"/>
          </ac:spMkLst>
        </pc:spChg>
        <pc:spChg chg="add mod">
          <ac:chgData name="Khaza Ahmed" userId="6208a464-c5ab-4937-94a9-9b4e1df3dac2" providerId="ADAL" clId="{B2882A09-59A8-45CF-8FCD-9693081084D9}" dt="2023-05-10T16:57:03.443" v="5"/>
          <ac:spMkLst>
            <pc:docMk/>
            <pc:sldMk cId="0" sldId="277"/>
            <ac:spMk id="4" creationId="{869FF297-9B5F-7678-9992-D0EFCECD41EC}"/>
          </ac:spMkLst>
        </pc:spChg>
        <pc:spChg chg="del">
          <ac:chgData name="Khaza Ahmed" userId="6208a464-c5ab-4937-94a9-9b4e1df3dac2" providerId="ADAL" clId="{B2882A09-59A8-45CF-8FCD-9693081084D9}" dt="2023-05-10T16:55:55.448" v="3" actId="478"/>
          <ac:spMkLst>
            <pc:docMk/>
            <pc:sldMk cId="0" sldId="277"/>
            <ac:spMk id="6146" creationId="{00000000-0000-0000-0000-000000000000}"/>
          </ac:spMkLst>
        </pc:spChg>
        <pc:spChg chg="mod">
          <ac:chgData name="Khaza Ahmed" userId="6208a464-c5ab-4937-94a9-9b4e1df3dac2" providerId="ADAL" clId="{B2882A09-59A8-45CF-8FCD-9693081084D9}" dt="2023-05-10T16:55:53.768" v="2" actId="1076"/>
          <ac:spMkLst>
            <pc:docMk/>
            <pc:sldMk cId="0" sldId="277"/>
            <ac:spMk id="6147" creationId="{00000000-0000-0000-0000-000000000000}"/>
          </ac:spMkLst>
        </pc:spChg>
      </pc:sldChg>
      <pc:sldChg chg="addSp delSp modSp new mod">
        <pc:chgData name="Khaza Ahmed" userId="6208a464-c5ab-4937-94a9-9b4e1df3dac2" providerId="ADAL" clId="{B2882A09-59A8-45CF-8FCD-9693081084D9}" dt="2023-05-10T17:05:14.268" v="30" actId="1076"/>
        <pc:sldMkLst>
          <pc:docMk/>
          <pc:sldMk cId="4090263474" sldId="492"/>
        </pc:sldMkLst>
        <pc:spChg chg="mod">
          <ac:chgData name="Khaza Ahmed" userId="6208a464-c5ab-4937-94a9-9b4e1df3dac2" providerId="ADAL" clId="{B2882A09-59A8-45CF-8FCD-9693081084D9}" dt="2023-05-10T16:58:57.613" v="22" actId="113"/>
          <ac:spMkLst>
            <pc:docMk/>
            <pc:sldMk cId="4090263474" sldId="492"/>
            <ac:spMk id="2" creationId="{CA01F977-84AE-A511-1032-7DC075964076}"/>
          </ac:spMkLst>
        </pc:spChg>
        <pc:spChg chg="del">
          <ac:chgData name="Khaza Ahmed" userId="6208a464-c5ab-4937-94a9-9b4e1df3dac2" providerId="ADAL" clId="{B2882A09-59A8-45CF-8FCD-9693081084D9}" dt="2023-05-10T17:04:27.968" v="23" actId="478"/>
          <ac:spMkLst>
            <pc:docMk/>
            <pc:sldMk cId="4090263474" sldId="492"/>
            <ac:spMk id="3" creationId="{FF601D58-DB2A-4F6D-AEA0-A3E134FDC6DD}"/>
          </ac:spMkLst>
        </pc:spChg>
        <pc:picChg chg="add mod modCrop">
          <ac:chgData name="Khaza Ahmed" userId="6208a464-c5ab-4937-94a9-9b4e1df3dac2" providerId="ADAL" clId="{B2882A09-59A8-45CF-8FCD-9693081084D9}" dt="2023-05-10T17:04:37.478" v="27" actId="1076"/>
          <ac:picMkLst>
            <pc:docMk/>
            <pc:sldMk cId="4090263474" sldId="492"/>
            <ac:picMk id="5" creationId="{26E84A01-BFE3-A9C8-E5F7-40C882618714}"/>
          </ac:picMkLst>
        </pc:picChg>
        <pc:picChg chg="add mod">
          <ac:chgData name="Khaza Ahmed" userId="6208a464-c5ab-4937-94a9-9b4e1df3dac2" providerId="ADAL" clId="{B2882A09-59A8-45CF-8FCD-9693081084D9}" dt="2023-05-10T17:05:14.268" v="30" actId="1076"/>
          <ac:picMkLst>
            <pc:docMk/>
            <pc:sldMk cId="4090263474" sldId="492"/>
            <ac:picMk id="7" creationId="{18D38252-DEA5-8C00-A161-EF9E7C0DD1B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2657888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2033167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1879039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34686245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1885595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898421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846812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2723922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10378883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331689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9959E96-1061-4E2E-B998-2EDD65CD9656}" type="slidenum">
              <a:rPr kumimoji="0" 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US" sz="1200" b="0" i="0" u="none" strike="noStrike" kern="1200" cap="none" spc="0" normalizeH="0" baseline="0" noProof="0" dirty="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14399618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10/05/2023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10/05/2023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10/05/2023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10/05/2023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10/05/2023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10/05/2023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10/05/2023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10/05/2023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10/05/2023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mmz95b1k0J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WTxAP0PL1sc"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QqA9eQXK3B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uwtsd.careercentre.me/resources/elearning/Hub.aspx?redirect=/e-learning/category/gallery/20"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669871" y="3140968"/>
            <a:ext cx="7786742" cy="3357586"/>
          </a:xfrm>
        </p:spPr>
        <p:txBody>
          <a:bodyPr/>
          <a:lstStyle/>
          <a:p>
            <a:pPr eaLnBrk="1" hangingPunct="1"/>
            <a:r>
              <a:rPr lang="en-GB" altLang="en-US" b="1" dirty="0">
                <a:solidFill>
                  <a:schemeClr val="accent2"/>
                </a:solidFill>
              </a:rPr>
              <a:t>Week –7</a:t>
            </a:r>
          </a:p>
          <a:p>
            <a:pPr eaLnBrk="1" hangingPunct="1"/>
            <a:endParaRPr lang="en-GB" altLang="en-US" b="1" dirty="0">
              <a:solidFill>
                <a:schemeClr val="accent2"/>
              </a:solidFill>
            </a:endParaRPr>
          </a:p>
          <a:p>
            <a:r>
              <a:rPr lang="en-US" b="1" dirty="0">
                <a:solidFill>
                  <a:schemeClr val="accent2"/>
                </a:solidFill>
              </a:rPr>
              <a:t>Text Mining &amp; </a:t>
            </a:r>
          </a:p>
          <a:p>
            <a:r>
              <a:rPr lang="en-US" b="1" dirty="0">
                <a:solidFill>
                  <a:schemeClr val="accent2"/>
                </a:solidFill>
              </a:rPr>
              <a:t>Introduction to PowerPivot (Power Table/Chart)</a:t>
            </a:r>
          </a:p>
          <a:p>
            <a:pPr eaLnBrk="1" hangingPunct="1"/>
            <a:endParaRPr lang="en-GB" altLang="en-US" dirty="0">
              <a:solidFill>
                <a:schemeClr val="accent2"/>
              </a:solidFill>
            </a:endParaRPr>
          </a:p>
          <a:p>
            <a:pPr eaLnBrk="1" hangingPunct="1"/>
            <a:endParaRPr lang="en-GB" altLang="en-US" dirty="0">
              <a:solidFill>
                <a:schemeClr val="accent2"/>
              </a:solidFill>
            </a:endParaRPr>
          </a:p>
          <a:p>
            <a:pPr eaLnBrk="1" hangingPunct="1"/>
            <a:endParaRPr lang="en-GB" altLang="en-US" sz="4800" b="1" dirty="0">
              <a:solidFill>
                <a:schemeClr val="accent2"/>
              </a:solidFill>
            </a:endParaRPr>
          </a:p>
        </p:txBody>
      </p:sp>
      <p:sp>
        <p:nvSpPr>
          <p:cNvPr id="3" name="TextBox 2">
            <a:extLst>
              <a:ext uri="{FF2B5EF4-FFF2-40B4-BE49-F238E27FC236}">
                <a16:creationId xmlns:a16="http://schemas.microsoft.com/office/drawing/2014/main" id="{B5D9ADA4-9CD8-964B-9B8F-B596ED985D10}"/>
              </a:ext>
            </a:extLst>
          </p:cNvPr>
          <p:cNvSpPr txBox="1"/>
          <p:nvPr/>
        </p:nvSpPr>
        <p:spPr>
          <a:xfrm>
            <a:off x="3087738" y="537345"/>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4" name="Subtitle 4">
            <a:extLst>
              <a:ext uri="{FF2B5EF4-FFF2-40B4-BE49-F238E27FC236}">
                <a16:creationId xmlns:a16="http://schemas.microsoft.com/office/drawing/2014/main" id="{869FF297-9B5F-7678-9992-D0EFCECD41EC}"/>
              </a:ext>
            </a:extLst>
          </p:cNvPr>
          <p:cNvSpPr txBox="1">
            <a:spLocks/>
          </p:cNvSpPr>
          <p:nvPr/>
        </p:nvSpPr>
        <p:spPr bwMode="auto">
          <a:xfrm>
            <a:off x="571472" y="1700809"/>
            <a:ext cx="7786742"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2400" b="1" dirty="0">
                <a:solidFill>
                  <a:schemeClr val="accent2"/>
                </a:solidFill>
              </a:rPr>
              <a:t>Module Title: Data Handling &amp; Business Intelligence</a:t>
            </a:r>
          </a:p>
          <a:p>
            <a:pPr eaLnBrk="1" hangingPunct="1"/>
            <a:r>
              <a:rPr lang="en-GB" sz="2400" b="1" dirty="0">
                <a:solidFill>
                  <a:schemeClr val="accent2"/>
                </a:solidFill>
              </a:rPr>
              <a:t>Module Code: LCBB5000</a:t>
            </a:r>
          </a:p>
          <a:p>
            <a:pPr eaLnBrk="1" hangingPunct="1"/>
            <a:endParaRPr lang="en-GB" altLang="en-US" b="1" dirty="0">
              <a:solidFill>
                <a:schemeClr val="accent2"/>
              </a:solidFill>
            </a:endParaRPr>
          </a:p>
          <a:p>
            <a:pPr eaLnBrk="1" hangingPunct="1"/>
            <a:endParaRPr lang="en-GB" altLang="en-US" sz="48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dirty="0"/>
              <a:t>Learning Objectives</a:t>
            </a:r>
          </a:p>
        </p:txBody>
      </p:sp>
      <p:sp>
        <p:nvSpPr>
          <p:cNvPr id="3" name="Content Placeholder 2"/>
          <p:cNvSpPr>
            <a:spLocks noGrp="1"/>
          </p:cNvSpPr>
          <p:nvPr>
            <p:ph idx="1"/>
          </p:nvPr>
        </p:nvSpPr>
        <p:spPr>
          <a:xfrm>
            <a:off x="457200" y="1340768"/>
            <a:ext cx="8229600" cy="3917032"/>
          </a:xfrm>
        </p:spPr>
        <p:txBody>
          <a:bodyPr/>
          <a:lstStyle/>
          <a:p>
            <a:r>
              <a:rPr lang="en-US" sz="2800" dirty="0"/>
              <a:t>Describe text mining and understand the need for text mining</a:t>
            </a:r>
          </a:p>
          <a:p>
            <a:r>
              <a:rPr lang="en-US" sz="2800" dirty="0"/>
              <a:t>Differentiate between text mining, Web mining, and data mining</a:t>
            </a:r>
          </a:p>
          <a:p>
            <a:r>
              <a:rPr lang="en-US" sz="2800" dirty="0"/>
              <a:t>Understand the different application areas for text mining</a:t>
            </a:r>
          </a:p>
        </p:txBody>
      </p:sp>
    </p:spTree>
    <p:extLst>
      <p:ext uri="{BB962C8B-B14F-4D97-AF65-F5344CB8AC3E}">
        <p14:creationId xmlns:p14="http://schemas.microsoft.com/office/powerpoint/2010/main" val="2526611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89096-7DDD-D54A-974C-75251D8BB8C9}"/>
              </a:ext>
            </a:extLst>
          </p:cNvPr>
          <p:cNvSpPr>
            <a:spLocks noGrp="1"/>
          </p:cNvSpPr>
          <p:nvPr>
            <p:ph type="title"/>
          </p:nvPr>
        </p:nvSpPr>
        <p:spPr/>
        <p:txBody>
          <a:bodyPr/>
          <a:lstStyle/>
          <a:p>
            <a:r>
              <a:rPr lang="en-US" dirty="0"/>
              <a:t>Text mining</a:t>
            </a:r>
          </a:p>
        </p:txBody>
      </p:sp>
      <p:sp>
        <p:nvSpPr>
          <p:cNvPr id="3" name="Content Placeholder 2">
            <a:extLst>
              <a:ext uri="{FF2B5EF4-FFF2-40B4-BE49-F238E27FC236}">
                <a16:creationId xmlns:a16="http://schemas.microsoft.com/office/drawing/2014/main" id="{63B3FB24-0ED5-9740-A1F8-C43C641A5198}"/>
              </a:ext>
            </a:extLst>
          </p:cNvPr>
          <p:cNvSpPr>
            <a:spLocks noGrp="1"/>
          </p:cNvSpPr>
          <p:nvPr>
            <p:ph idx="1"/>
          </p:nvPr>
        </p:nvSpPr>
        <p:spPr>
          <a:xfrm>
            <a:off x="457200" y="1268760"/>
            <a:ext cx="8229600" cy="4248473"/>
          </a:xfrm>
        </p:spPr>
        <p:txBody>
          <a:bodyPr/>
          <a:lstStyle/>
          <a:p>
            <a:r>
              <a:rPr lang="en-GB" dirty="0"/>
              <a:t>Text mining, also known as text analysis, is the </a:t>
            </a:r>
            <a:r>
              <a:rPr lang="en-GB" dirty="0">
                <a:solidFill>
                  <a:srgbClr val="FF0000"/>
                </a:solidFill>
              </a:rPr>
              <a:t>process of transforming unstructured text data into meaningful and actionable information</a:t>
            </a:r>
            <a:r>
              <a:rPr lang="en-GB" dirty="0"/>
              <a:t>. </a:t>
            </a:r>
          </a:p>
          <a:p>
            <a:r>
              <a:rPr lang="en-GB" dirty="0"/>
              <a:t>Text mining utilizes different AI technologies to automatically process data and generate </a:t>
            </a:r>
            <a:r>
              <a:rPr lang="en-GB" dirty="0">
                <a:solidFill>
                  <a:srgbClr val="FF0000"/>
                </a:solidFill>
              </a:rPr>
              <a:t>valuable insights</a:t>
            </a:r>
            <a:r>
              <a:rPr lang="en-GB" dirty="0"/>
              <a:t>, enabling companies to make data-driven </a:t>
            </a:r>
            <a:r>
              <a:rPr lang="en-GB" dirty="0">
                <a:hlinkClick r:id="rId2"/>
              </a:rPr>
              <a:t>decisions</a:t>
            </a:r>
            <a:r>
              <a:rPr lang="en-GB" dirty="0"/>
              <a:t>. </a:t>
            </a:r>
            <a:endParaRPr lang="en-US" dirty="0"/>
          </a:p>
        </p:txBody>
      </p:sp>
    </p:spTree>
    <p:extLst>
      <p:ext uri="{BB962C8B-B14F-4D97-AF65-F5344CB8AC3E}">
        <p14:creationId xmlns:p14="http://schemas.microsoft.com/office/powerpoint/2010/main" val="267540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Concepts</a:t>
            </a:r>
          </a:p>
        </p:txBody>
      </p:sp>
      <p:sp>
        <p:nvSpPr>
          <p:cNvPr id="3" name="Content Placeholder 2"/>
          <p:cNvSpPr>
            <a:spLocks noGrp="1"/>
          </p:cNvSpPr>
          <p:nvPr>
            <p:ph idx="1"/>
          </p:nvPr>
        </p:nvSpPr>
        <p:spPr>
          <a:xfrm>
            <a:off x="251520" y="1268760"/>
            <a:ext cx="8661648" cy="4800600"/>
          </a:xfrm>
        </p:spPr>
        <p:txBody>
          <a:bodyPr>
            <a:normAutofit/>
          </a:bodyPr>
          <a:lstStyle/>
          <a:p>
            <a:r>
              <a:rPr lang="en-US" sz="2800" dirty="0">
                <a:solidFill>
                  <a:srgbClr val="FF0000"/>
                </a:solidFill>
              </a:rPr>
              <a:t>85-90 percent </a:t>
            </a:r>
            <a:r>
              <a:rPr lang="en-US" sz="2800" dirty="0"/>
              <a:t>of all corporate data is in some kind of unstructured form (e.g., text) </a:t>
            </a:r>
          </a:p>
          <a:p>
            <a:r>
              <a:rPr lang="en-US" sz="2800" dirty="0"/>
              <a:t>Unstructured corporate data is doubling in size </a:t>
            </a:r>
            <a:r>
              <a:rPr lang="en-US" sz="2800" dirty="0">
                <a:solidFill>
                  <a:srgbClr val="FF0000"/>
                </a:solidFill>
              </a:rPr>
              <a:t>every 18 months</a:t>
            </a:r>
          </a:p>
          <a:p>
            <a:r>
              <a:rPr lang="en-US" sz="2800" dirty="0"/>
              <a:t>Tapping into these information sources is not an option, but a need to stay competitive</a:t>
            </a:r>
          </a:p>
          <a:p>
            <a:r>
              <a:rPr lang="en-US" sz="2800" dirty="0"/>
              <a:t>Answer: text mining</a:t>
            </a:r>
          </a:p>
          <a:p>
            <a:pPr lvl="1"/>
            <a:r>
              <a:rPr lang="en-US" sz="2000" dirty="0"/>
              <a:t>A semi-automated process of extracting knowledge from unstructured data sources</a:t>
            </a:r>
          </a:p>
          <a:p>
            <a:pPr lvl="1"/>
            <a:r>
              <a:rPr lang="en-US" sz="2000" dirty="0"/>
              <a:t>a.k.a. text data mining or knowledge discovery in textual </a:t>
            </a:r>
            <a:r>
              <a:rPr lang="en-US" sz="2000" dirty="0">
                <a:hlinkClick r:id="rId3"/>
              </a:rPr>
              <a:t>databases</a:t>
            </a:r>
            <a:endParaRPr lang="en-US" sz="2000" dirty="0"/>
          </a:p>
        </p:txBody>
      </p:sp>
    </p:spTree>
    <p:extLst>
      <p:ext uri="{BB962C8B-B14F-4D97-AF65-F5344CB8AC3E}">
        <p14:creationId xmlns:p14="http://schemas.microsoft.com/office/powerpoint/2010/main" val="606724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B39362-2EA4-4949-AD8F-5F6EE40C72B3}"/>
              </a:ext>
            </a:extLst>
          </p:cNvPr>
          <p:cNvSpPr>
            <a:spLocks noGrp="1"/>
          </p:cNvSpPr>
          <p:nvPr>
            <p:ph idx="1"/>
          </p:nvPr>
        </p:nvSpPr>
        <p:spPr>
          <a:xfrm>
            <a:off x="457200" y="476672"/>
            <a:ext cx="8229600" cy="5040561"/>
          </a:xfrm>
        </p:spPr>
        <p:txBody>
          <a:bodyPr/>
          <a:lstStyle/>
          <a:p>
            <a:r>
              <a:rPr lang="en-GB" dirty="0"/>
              <a:t>Text mining helps to analyse large amounts of raw data and find relevant insights. Combined with machine learning, it can create text analysis models that learn to classify or extract specific information</a:t>
            </a:r>
          </a:p>
          <a:p>
            <a:pPr marL="0" indent="0">
              <a:buNone/>
            </a:pPr>
            <a:endParaRPr lang="en-GB" dirty="0"/>
          </a:p>
          <a:p>
            <a:r>
              <a:rPr lang="en-GB" dirty="0"/>
              <a:t>Even though text mining may seem like a complicated matter, it can actually be quite simple to get started with.</a:t>
            </a:r>
          </a:p>
          <a:p>
            <a:endParaRPr lang="en-US" dirty="0"/>
          </a:p>
        </p:txBody>
      </p:sp>
    </p:spTree>
    <p:extLst>
      <p:ext uri="{BB962C8B-B14F-4D97-AF65-F5344CB8AC3E}">
        <p14:creationId xmlns:p14="http://schemas.microsoft.com/office/powerpoint/2010/main" val="2361793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9BD20A-8EC2-8C41-AEAC-5458C500E2ED}"/>
              </a:ext>
            </a:extLst>
          </p:cNvPr>
          <p:cNvSpPr>
            <a:spLocks noGrp="1"/>
          </p:cNvSpPr>
          <p:nvPr>
            <p:ph idx="1"/>
          </p:nvPr>
        </p:nvSpPr>
        <p:spPr/>
        <p:txBody>
          <a:bodyPr/>
          <a:lstStyle/>
          <a:p>
            <a:r>
              <a:rPr lang="en-GB" dirty="0"/>
              <a:t>Data can be internal (interactions through chats, emails, surveys, spreadsheets, databases, etc) or external (information from social media, review sites, news outlets, and any other websites).</a:t>
            </a:r>
          </a:p>
          <a:p>
            <a:endParaRPr lang="en-US" dirty="0"/>
          </a:p>
        </p:txBody>
      </p:sp>
    </p:spTree>
    <p:extLst>
      <p:ext uri="{BB962C8B-B14F-4D97-AF65-F5344CB8AC3E}">
        <p14:creationId xmlns:p14="http://schemas.microsoft.com/office/powerpoint/2010/main" val="900889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dirty="0"/>
              <a:t>Data Mining versus Text Mining</a:t>
            </a:r>
          </a:p>
        </p:txBody>
      </p:sp>
      <p:sp>
        <p:nvSpPr>
          <p:cNvPr id="3" name="Content Placeholder 2"/>
          <p:cNvSpPr>
            <a:spLocks noGrp="1"/>
          </p:cNvSpPr>
          <p:nvPr>
            <p:ph idx="1"/>
          </p:nvPr>
        </p:nvSpPr>
        <p:spPr>
          <a:xfrm>
            <a:off x="755576" y="866191"/>
            <a:ext cx="8229600" cy="4800600"/>
          </a:xfrm>
        </p:spPr>
        <p:txBody>
          <a:bodyPr>
            <a:normAutofit/>
          </a:bodyPr>
          <a:lstStyle/>
          <a:p>
            <a:r>
              <a:rPr lang="en-US" dirty="0"/>
              <a:t>Both seek for novel and useful patterns</a:t>
            </a:r>
          </a:p>
          <a:p>
            <a:r>
              <a:rPr lang="en-US" dirty="0"/>
              <a:t>Both are semi-automated processes</a:t>
            </a:r>
          </a:p>
          <a:p>
            <a:r>
              <a:rPr lang="en-US" dirty="0"/>
              <a:t>Difference is the nature of the data: </a:t>
            </a:r>
          </a:p>
          <a:p>
            <a:pPr lvl="1"/>
            <a:r>
              <a:rPr lang="en-US" dirty="0"/>
              <a:t>Structured versus unstructured data</a:t>
            </a:r>
          </a:p>
          <a:p>
            <a:pPr lvl="1"/>
            <a:r>
              <a:rPr lang="en-US" dirty="0">
                <a:solidFill>
                  <a:srgbClr val="FF3300"/>
                </a:solidFill>
              </a:rPr>
              <a:t>Structured data: </a:t>
            </a:r>
            <a:r>
              <a:rPr lang="en-US" dirty="0"/>
              <a:t>in databases</a:t>
            </a:r>
          </a:p>
          <a:p>
            <a:pPr lvl="1"/>
            <a:r>
              <a:rPr lang="en-US" dirty="0">
                <a:solidFill>
                  <a:srgbClr val="FF3300"/>
                </a:solidFill>
              </a:rPr>
              <a:t>Unstructured data:</a:t>
            </a:r>
            <a:r>
              <a:rPr lang="en-US" dirty="0"/>
              <a:t> Word documents, PDF files, text excerpts, XML files, and so on</a:t>
            </a:r>
          </a:p>
          <a:p>
            <a:r>
              <a:rPr lang="en-US" dirty="0"/>
              <a:t>Text mining – first, impose structure to the data, then mine the structured data. </a:t>
            </a:r>
          </a:p>
        </p:txBody>
      </p:sp>
    </p:spTree>
    <p:extLst>
      <p:ext uri="{BB962C8B-B14F-4D97-AF65-F5344CB8AC3E}">
        <p14:creationId xmlns:p14="http://schemas.microsoft.com/office/powerpoint/2010/main" val="273620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dirty="0"/>
              <a:t>Text Mining Concepts</a:t>
            </a:r>
          </a:p>
        </p:txBody>
      </p:sp>
      <p:sp>
        <p:nvSpPr>
          <p:cNvPr id="3" name="Content Placeholder 2"/>
          <p:cNvSpPr>
            <a:spLocks noGrp="1"/>
          </p:cNvSpPr>
          <p:nvPr>
            <p:ph idx="1"/>
          </p:nvPr>
        </p:nvSpPr>
        <p:spPr>
          <a:xfrm>
            <a:off x="457200" y="980728"/>
            <a:ext cx="8382000" cy="4248472"/>
          </a:xfrm>
        </p:spPr>
        <p:txBody>
          <a:bodyPr/>
          <a:lstStyle/>
          <a:p>
            <a:r>
              <a:rPr lang="en-US" sz="2800" dirty="0"/>
              <a:t>Benefits of text mining are obvious, especially in text-rich data environments</a:t>
            </a:r>
          </a:p>
          <a:p>
            <a:pPr lvl="1"/>
            <a:r>
              <a:rPr lang="en-US" sz="2400" dirty="0"/>
              <a:t>e.g., law (court orders), academic research (research articles), finance (quarterly reports), medicine (discharge summaries), biology (molecular interactions), technology (patent files), marketing (customer comments), </a:t>
            </a:r>
            <a:r>
              <a:rPr lang="en-US" sz="2400" dirty="0">
                <a:hlinkClick r:id="rId3"/>
              </a:rPr>
              <a:t>Sentiments</a:t>
            </a:r>
            <a:r>
              <a:rPr lang="en-US" sz="2400" dirty="0"/>
              <a:t> etc.  </a:t>
            </a:r>
          </a:p>
          <a:p>
            <a:r>
              <a:rPr lang="en-US" sz="2800" dirty="0"/>
              <a:t>Electronic communication records (e.g., Email)</a:t>
            </a:r>
          </a:p>
          <a:p>
            <a:pPr lvl="1"/>
            <a:r>
              <a:rPr lang="en-US" sz="2400" dirty="0"/>
              <a:t>Spam filtering</a:t>
            </a:r>
          </a:p>
          <a:p>
            <a:pPr lvl="1"/>
            <a:r>
              <a:rPr lang="en-US" sz="2400" dirty="0"/>
              <a:t>Email prioritization and categorization</a:t>
            </a:r>
          </a:p>
          <a:p>
            <a:pPr lvl="1"/>
            <a:r>
              <a:rPr lang="en-US" sz="2400" dirty="0"/>
              <a:t>Automatic response generation</a:t>
            </a:r>
          </a:p>
        </p:txBody>
      </p:sp>
    </p:spTree>
    <p:extLst>
      <p:ext uri="{BB962C8B-B14F-4D97-AF65-F5344CB8AC3E}">
        <p14:creationId xmlns:p14="http://schemas.microsoft.com/office/powerpoint/2010/main" val="2299679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Application Area</a:t>
            </a:r>
          </a:p>
        </p:txBody>
      </p:sp>
      <p:sp>
        <p:nvSpPr>
          <p:cNvPr id="3" name="Content Placeholder 2"/>
          <p:cNvSpPr>
            <a:spLocks noGrp="1"/>
          </p:cNvSpPr>
          <p:nvPr>
            <p:ph idx="1"/>
          </p:nvPr>
        </p:nvSpPr>
        <p:spPr/>
        <p:txBody>
          <a:bodyPr/>
          <a:lstStyle/>
          <a:p>
            <a:r>
              <a:rPr lang="en-US" sz="2800" dirty="0"/>
              <a:t>Information extraction</a:t>
            </a:r>
          </a:p>
          <a:p>
            <a:r>
              <a:rPr lang="en-US" sz="2800" dirty="0"/>
              <a:t>Topic tracking</a:t>
            </a:r>
          </a:p>
          <a:p>
            <a:r>
              <a:rPr lang="en-US" sz="2800" dirty="0"/>
              <a:t>Summarization</a:t>
            </a:r>
          </a:p>
          <a:p>
            <a:r>
              <a:rPr lang="en-US" sz="2800" dirty="0"/>
              <a:t>Categorization</a:t>
            </a:r>
          </a:p>
          <a:p>
            <a:r>
              <a:rPr lang="en-US" sz="2800" dirty="0"/>
              <a:t>Clustering</a:t>
            </a:r>
          </a:p>
          <a:p>
            <a:r>
              <a:rPr lang="en-US" sz="2800" dirty="0"/>
              <a:t>Concept linking</a:t>
            </a:r>
          </a:p>
          <a:p>
            <a:r>
              <a:rPr lang="en-US" sz="2800" dirty="0"/>
              <a:t>Question answering</a:t>
            </a:r>
          </a:p>
        </p:txBody>
      </p:sp>
      <p:pic>
        <p:nvPicPr>
          <p:cNvPr id="3074" name="Picture 2" descr="http://infospace.ischool.syr.edu/files/2013/04/textminin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2362200"/>
            <a:ext cx="3454400" cy="259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220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Application case 1 (25 mins)</a:t>
            </a:r>
            <a:endParaRPr lang="en-US" dirty="0">
              <a:solidFill>
                <a:srgbClr val="0000CC"/>
              </a:solidFill>
            </a:endParaRPr>
          </a:p>
        </p:txBody>
      </p:sp>
      <p:sp>
        <p:nvSpPr>
          <p:cNvPr id="3" name="Content Placeholder 2"/>
          <p:cNvSpPr>
            <a:spLocks noGrp="1"/>
          </p:cNvSpPr>
          <p:nvPr>
            <p:ph idx="1"/>
          </p:nvPr>
        </p:nvSpPr>
        <p:spPr/>
        <p:txBody>
          <a:bodyPr>
            <a:normAutofit fontScale="92500" lnSpcReduction="20000"/>
          </a:bodyPr>
          <a:lstStyle/>
          <a:p>
            <a:pPr marL="0" indent="0">
              <a:buNone/>
            </a:pPr>
            <a:r>
              <a:rPr lang="en-US" dirty="0">
                <a:solidFill>
                  <a:srgbClr val="FF0000"/>
                </a:solidFill>
              </a:rPr>
              <a:t>Text Mining Improves Hong Kong Government’s Ability to Anticipate and Address Public Complaints</a:t>
            </a:r>
          </a:p>
          <a:p>
            <a:pPr marL="0" indent="0">
              <a:buNone/>
            </a:pPr>
            <a:endParaRPr lang="en-US" sz="2600" dirty="0">
              <a:solidFill>
                <a:srgbClr val="FF0000"/>
              </a:solidFill>
            </a:endParaRPr>
          </a:p>
          <a:p>
            <a:pPr marL="0" indent="0">
              <a:buNone/>
            </a:pPr>
            <a:r>
              <a:rPr lang="en-US" sz="2600" u="sng" dirty="0">
                <a:solidFill>
                  <a:srgbClr val="FF0000"/>
                </a:solidFill>
              </a:rPr>
              <a:t>Questions for Discussion</a:t>
            </a:r>
          </a:p>
          <a:p>
            <a:pPr marL="0" indent="0">
              <a:buNone/>
            </a:pPr>
            <a:endParaRPr lang="en-US" sz="2600" u="sng" dirty="0">
              <a:solidFill>
                <a:srgbClr val="FF0000"/>
              </a:solidFill>
            </a:endParaRPr>
          </a:p>
          <a:p>
            <a:pPr>
              <a:buSzPct val="80000"/>
            </a:pPr>
            <a:r>
              <a:rPr lang="en-US" sz="2600" dirty="0"/>
              <a:t>How did the Hong Kong government use text mining to better serve its constituents?</a:t>
            </a:r>
          </a:p>
          <a:p>
            <a:pPr>
              <a:buSzPct val="80000"/>
            </a:pPr>
            <a:r>
              <a:rPr lang="en-US" sz="2600" dirty="0"/>
              <a:t>What were the challenges, the proposed solution, and the obtained results?</a:t>
            </a:r>
          </a:p>
          <a:p>
            <a:endParaRPr lang="en-US" dirty="0"/>
          </a:p>
        </p:txBody>
      </p:sp>
    </p:spTree>
    <p:extLst>
      <p:ext uri="{BB962C8B-B14F-4D97-AF65-F5344CB8AC3E}">
        <p14:creationId xmlns:p14="http://schemas.microsoft.com/office/powerpoint/2010/main" val="1700059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Process</a:t>
            </a:r>
          </a:p>
        </p:txBody>
      </p:sp>
      <p:sp>
        <p:nvSpPr>
          <p:cNvPr id="3" name="Content Placeholder 2"/>
          <p:cNvSpPr>
            <a:spLocks noGrp="1"/>
          </p:cNvSpPr>
          <p:nvPr>
            <p:ph idx="1"/>
          </p:nvPr>
        </p:nvSpPr>
        <p:spPr>
          <a:xfrm>
            <a:off x="762000" y="1600200"/>
            <a:ext cx="8229600" cy="4800600"/>
          </a:xfrm>
        </p:spPr>
        <p:txBody>
          <a:bodyPr>
            <a:normAutofit/>
          </a:bodyPr>
          <a:lstStyle/>
          <a:p>
            <a:r>
              <a:rPr lang="en-US" dirty="0">
                <a:solidFill>
                  <a:srgbClr val="FF3300"/>
                </a:solidFill>
              </a:rPr>
              <a:t>Step 1: </a:t>
            </a:r>
            <a:r>
              <a:rPr lang="en-US" dirty="0"/>
              <a:t>Establish the corpus</a:t>
            </a:r>
          </a:p>
          <a:p>
            <a:pPr lvl="1"/>
            <a:r>
              <a:rPr lang="en-US" dirty="0"/>
              <a:t>Collect all relevant unstructured data (e.g., textual documents, XML files, emails, Web pages, short notes, voice recordings…)</a:t>
            </a:r>
          </a:p>
          <a:p>
            <a:pPr lvl="1"/>
            <a:r>
              <a:rPr lang="en-US" dirty="0"/>
              <a:t>Digitize, standardize the collection (e.g., all in ASCII text files)</a:t>
            </a:r>
          </a:p>
          <a:p>
            <a:pPr lvl="1"/>
            <a:r>
              <a:rPr lang="en-US" dirty="0"/>
              <a:t>Place the collection in a common place (e.g., in a flat file, or in a directory as separate files) </a:t>
            </a:r>
          </a:p>
          <a:p>
            <a:pPr lvl="1"/>
            <a:endParaRPr lang="en-US" dirty="0"/>
          </a:p>
        </p:txBody>
      </p:sp>
    </p:spTree>
    <p:extLst>
      <p:ext uri="{BB962C8B-B14F-4D97-AF65-F5344CB8AC3E}">
        <p14:creationId xmlns:p14="http://schemas.microsoft.com/office/powerpoint/2010/main" val="4182822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Process</a:t>
            </a:r>
          </a:p>
        </p:txBody>
      </p:sp>
      <p:sp>
        <p:nvSpPr>
          <p:cNvPr id="3" name="Content Placeholder 2"/>
          <p:cNvSpPr>
            <a:spLocks noGrp="1"/>
          </p:cNvSpPr>
          <p:nvPr>
            <p:ph idx="1"/>
          </p:nvPr>
        </p:nvSpPr>
        <p:spPr>
          <a:xfrm>
            <a:off x="762000" y="1524000"/>
            <a:ext cx="8305800" cy="685800"/>
          </a:xfrm>
        </p:spPr>
        <p:txBody>
          <a:bodyPr>
            <a:noAutofit/>
          </a:bodyPr>
          <a:lstStyle/>
          <a:p>
            <a:r>
              <a:rPr lang="en-US" dirty="0">
                <a:solidFill>
                  <a:srgbClr val="FF3300"/>
                </a:solidFill>
              </a:rPr>
              <a:t>Step 2:</a:t>
            </a:r>
            <a:r>
              <a:rPr lang="en-US" dirty="0"/>
              <a:t> Create the Term-by-Document Matrix (TDM)</a:t>
            </a:r>
          </a:p>
        </p:txBody>
      </p:sp>
      <p:pic>
        <p:nvPicPr>
          <p:cNvPr id="4" name="Picture 3"/>
          <p:cNvPicPr>
            <a:picLocks noChangeAspect="1"/>
          </p:cNvPicPr>
          <p:nvPr/>
        </p:nvPicPr>
        <p:blipFill>
          <a:blip r:embed="rId3" cstate="print"/>
          <a:srcRect/>
          <a:stretch>
            <a:fillRect/>
          </a:stretch>
        </p:blipFill>
        <p:spPr bwMode="auto">
          <a:xfrm>
            <a:off x="1803219" y="2667000"/>
            <a:ext cx="6045381" cy="3665778"/>
          </a:xfrm>
          <a:prstGeom prst="rect">
            <a:avLst/>
          </a:prstGeom>
          <a:noFill/>
          <a:ln w="9525">
            <a:noFill/>
            <a:miter lim="800000"/>
            <a:headEnd/>
            <a:tailEnd/>
          </a:ln>
        </p:spPr>
      </p:pic>
    </p:spTree>
    <p:extLst>
      <p:ext uri="{BB962C8B-B14F-4D97-AF65-F5344CB8AC3E}">
        <p14:creationId xmlns:p14="http://schemas.microsoft.com/office/powerpoint/2010/main" val="1726146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dirty="0"/>
              <a:t>Text Mining Process</a:t>
            </a:r>
          </a:p>
        </p:txBody>
      </p:sp>
      <p:sp>
        <p:nvSpPr>
          <p:cNvPr id="3" name="Content Placeholder 2"/>
          <p:cNvSpPr>
            <a:spLocks noGrp="1"/>
          </p:cNvSpPr>
          <p:nvPr>
            <p:ph idx="1"/>
          </p:nvPr>
        </p:nvSpPr>
        <p:spPr>
          <a:xfrm>
            <a:off x="179512" y="1033934"/>
            <a:ext cx="8811277" cy="4267274"/>
          </a:xfrm>
        </p:spPr>
        <p:txBody>
          <a:bodyPr>
            <a:normAutofit fontScale="92500" lnSpcReduction="10000"/>
          </a:bodyPr>
          <a:lstStyle/>
          <a:p>
            <a:r>
              <a:rPr lang="en-US" dirty="0">
                <a:solidFill>
                  <a:srgbClr val="FF3300"/>
                </a:solidFill>
              </a:rPr>
              <a:t>Step 2:</a:t>
            </a:r>
            <a:r>
              <a:rPr lang="en-US" dirty="0"/>
              <a:t> Create the Term-by-Document Matrix (TDM)</a:t>
            </a:r>
          </a:p>
          <a:p>
            <a:pPr lvl="1"/>
            <a:r>
              <a:rPr lang="en-US" dirty="0"/>
              <a:t>Should all terms be included?</a:t>
            </a:r>
          </a:p>
          <a:p>
            <a:pPr lvl="2"/>
            <a:r>
              <a:rPr lang="en-US" dirty="0"/>
              <a:t>Stop words, include words</a:t>
            </a:r>
          </a:p>
          <a:p>
            <a:pPr lvl="2"/>
            <a:r>
              <a:rPr lang="en-US" dirty="0"/>
              <a:t>Synonyms, homonyms</a:t>
            </a:r>
          </a:p>
          <a:p>
            <a:pPr lvl="2"/>
            <a:r>
              <a:rPr lang="en-US" dirty="0"/>
              <a:t>Stemming</a:t>
            </a:r>
          </a:p>
          <a:p>
            <a:pPr lvl="1"/>
            <a:r>
              <a:rPr lang="en-US" dirty="0"/>
              <a:t>What is the best representation of the indices (values in cells)? </a:t>
            </a:r>
          </a:p>
          <a:p>
            <a:pPr lvl="2"/>
            <a:r>
              <a:rPr lang="en-US" dirty="0"/>
              <a:t>Row counts; binary frequencies; log frequencies;</a:t>
            </a:r>
          </a:p>
          <a:p>
            <a:pPr lvl="2"/>
            <a:r>
              <a:rPr lang="en-US" dirty="0"/>
              <a:t>Inverse document frequency</a:t>
            </a:r>
          </a:p>
          <a:p>
            <a:endParaRPr lang="en-US" sz="3600" dirty="0"/>
          </a:p>
        </p:txBody>
      </p:sp>
    </p:spTree>
    <p:extLst>
      <p:ext uri="{BB962C8B-B14F-4D97-AF65-F5344CB8AC3E}">
        <p14:creationId xmlns:p14="http://schemas.microsoft.com/office/powerpoint/2010/main" val="2326038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Process</a:t>
            </a:r>
          </a:p>
        </p:txBody>
      </p:sp>
      <p:sp>
        <p:nvSpPr>
          <p:cNvPr id="3" name="Content Placeholder 2"/>
          <p:cNvSpPr>
            <a:spLocks noGrp="1"/>
          </p:cNvSpPr>
          <p:nvPr>
            <p:ph idx="1"/>
          </p:nvPr>
        </p:nvSpPr>
        <p:spPr>
          <a:xfrm>
            <a:off x="683568" y="1196752"/>
            <a:ext cx="8305800" cy="4724400"/>
          </a:xfrm>
        </p:spPr>
        <p:txBody>
          <a:bodyPr>
            <a:normAutofit/>
          </a:bodyPr>
          <a:lstStyle/>
          <a:p>
            <a:r>
              <a:rPr lang="en-US" dirty="0">
                <a:solidFill>
                  <a:srgbClr val="FF3300"/>
                </a:solidFill>
              </a:rPr>
              <a:t>Step 3:</a:t>
            </a:r>
            <a:r>
              <a:rPr lang="en-US" dirty="0"/>
              <a:t> Extract patterns/knowledge</a:t>
            </a:r>
          </a:p>
          <a:p>
            <a:pPr lvl="1"/>
            <a:r>
              <a:rPr lang="en-US" dirty="0"/>
              <a:t>Classification (text categorization)</a:t>
            </a:r>
          </a:p>
          <a:p>
            <a:pPr lvl="1"/>
            <a:r>
              <a:rPr lang="en-US" dirty="0"/>
              <a:t>Clustering (natural groupings of text)</a:t>
            </a:r>
          </a:p>
          <a:p>
            <a:pPr lvl="2"/>
            <a:r>
              <a:rPr lang="en-US" dirty="0"/>
              <a:t>Improve search recall</a:t>
            </a:r>
          </a:p>
          <a:p>
            <a:pPr lvl="2"/>
            <a:r>
              <a:rPr lang="en-US" dirty="0"/>
              <a:t>Improve search precision</a:t>
            </a:r>
          </a:p>
          <a:p>
            <a:pPr lvl="2"/>
            <a:r>
              <a:rPr lang="en-US" dirty="0"/>
              <a:t>Scatter/gather</a:t>
            </a:r>
          </a:p>
          <a:p>
            <a:pPr lvl="2"/>
            <a:r>
              <a:rPr lang="en-US" dirty="0"/>
              <a:t>Query-specific clustering</a:t>
            </a:r>
          </a:p>
          <a:p>
            <a:pPr lvl="1"/>
            <a:r>
              <a:rPr lang="en-US" dirty="0"/>
              <a:t>Association</a:t>
            </a:r>
          </a:p>
          <a:p>
            <a:pPr lvl="1"/>
            <a:r>
              <a:rPr lang="en-US" dirty="0"/>
              <a:t>Trend Analysis (…)</a:t>
            </a:r>
          </a:p>
          <a:p>
            <a:pPr lvl="2"/>
            <a:endParaRPr lang="en-US" dirty="0"/>
          </a:p>
          <a:p>
            <a:pPr lvl="2"/>
            <a:endParaRPr lang="en-US" dirty="0"/>
          </a:p>
          <a:p>
            <a:pPr lvl="1"/>
            <a:endParaRPr lang="en-US" dirty="0"/>
          </a:p>
          <a:p>
            <a:pPr lvl="1"/>
            <a:endParaRPr lang="en-US" dirty="0"/>
          </a:p>
          <a:p>
            <a:pPr lvl="2"/>
            <a:endParaRPr lang="en-US" dirty="0"/>
          </a:p>
          <a:p>
            <a:endParaRPr lang="en-US" sz="3600" dirty="0"/>
          </a:p>
        </p:txBody>
      </p:sp>
    </p:spTree>
    <p:extLst>
      <p:ext uri="{BB962C8B-B14F-4D97-AF65-F5344CB8AC3E}">
        <p14:creationId xmlns:p14="http://schemas.microsoft.com/office/powerpoint/2010/main" val="30706629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Text Mining Tools</a:t>
            </a:r>
          </a:p>
        </p:txBody>
      </p:sp>
      <p:sp>
        <p:nvSpPr>
          <p:cNvPr id="3" name="Content Placeholder 2"/>
          <p:cNvSpPr>
            <a:spLocks noGrp="1"/>
          </p:cNvSpPr>
          <p:nvPr>
            <p:ph idx="1"/>
          </p:nvPr>
        </p:nvSpPr>
        <p:spPr/>
        <p:txBody>
          <a:bodyPr>
            <a:normAutofit fontScale="92500" lnSpcReduction="20000"/>
          </a:bodyPr>
          <a:lstStyle/>
          <a:p>
            <a:r>
              <a:rPr lang="en-US" dirty="0"/>
              <a:t>Commercial Software Tools</a:t>
            </a:r>
          </a:p>
          <a:p>
            <a:pPr lvl="1"/>
            <a:r>
              <a:rPr lang="en-US" dirty="0"/>
              <a:t>IBM SPSS Modler - Text Miner</a:t>
            </a:r>
          </a:p>
          <a:p>
            <a:pPr lvl="1"/>
            <a:r>
              <a:rPr lang="en-US" dirty="0"/>
              <a:t>SAS Enterprise Miner – Text Miner</a:t>
            </a:r>
          </a:p>
          <a:p>
            <a:pPr lvl="1"/>
            <a:r>
              <a:rPr lang="en-US" dirty="0"/>
              <a:t>Statistical Data Miner – Text Miner</a:t>
            </a:r>
          </a:p>
          <a:p>
            <a:pPr lvl="1"/>
            <a:r>
              <a:rPr lang="en-US" dirty="0"/>
              <a:t>ClearForest, …</a:t>
            </a:r>
          </a:p>
          <a:p>
            <a:r>
              <a:rPr lang="en-US" dirty="0"/>
              <a:t>Free Software Tools</a:t>
            </a:r>
          </a:p>
          <a:p>
            <a:pPr lvl="1"/>
            <a:r>
              <a:rPr lang="en-US" dirty="0"/>
              <a:t>RapidMiner</a:t>
            </a:r>
          </a:p>
          <a:p>
            <a:pPr lvl="1"/>
            <a:r>
              <a:rPr lang="en-US" dirty="0"/>
              <a:t>GATE</a:t>
            </a:r>
          </a:p>
          <a:p>
            <a:pPr lvl="1"/>
            <a:r>
              <a:rPr lang="en-US" dirty="0"/>
              <a:t>Spy-EM, … </a:t>
            </a:r>
          </a:p>
          <a:p>
            <a:pPr lvl="1"/>
            <a:endParaRPr lang="en-US" dirty="0"/>
          </a:p>
        </p:txBody>
      </p:sp>
    </p:spTree>
    <p:extLst>
      <p:ext uri="{BB962C8B-B14F-4D97-AF65-F5344CB8AC3E}">
        <p14:creationId xmlns:p14="http://schemas.microsoft.com/office/powerpoint/2010/main" val="41999669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Application Case 2 (20 mins)</a:t>
            </a:r>
            <a:endParaRPr lang="en-US" dirty="0">
              <a:solidFill>
                <a:srgbClr val="0000CC"/>
              </a:solidFill>
            </a:endParaRPr>
          </a:p>
        </p:txBody>
      </p:sp>
      <p:sp>
        <p:nvSpPr>
          <p:cNvPr id="3" name="Content Placeholder 2"/>
          <p:cNvSpPr>
            <a:spLocks noGrp="1"/>
          </p:cNvSpPr>
          <p:nvPr>
            <p:ph idx="1"/>
          </p:nvPr>
        </p:nvSpPr>
        <p:spPr/>
        <p:txBody>
          <a:bodyPr>
            <a:normAutofit fontScale="92500" lnSpcReduction="20000"/>
          </a:bodyPr>
          <a:lstStyle/>
          <a:p>
            <a:pPr marL="0" indent="0">
              <a:buNone/>
            </a:pPr>
            <a:r>
              <a:rPr lang="en-US" dirty="0">
                <a:solidFill>
                  <a:srgbClr val="FF0000"/>
                </a:solidFill>
              </a:rPr>
              <a:t>Text Mining for Patent Analysis (Kodak)</a:t>
            </a: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endParaRPr kumimoji="0" lang="en-US" sz="3000" b="0" i="0" u="sng" strike="noStrike" kern="1200" cap="none" spc="0" normalizeH="0" baseline="0" noProof="0" dirty="0">
              <a:ln>
                <a:noFill/>
              </a:ln>
              <a:solidFill>
                <a:srgbClr val="FF0000"/>
              </a:solidFill>
              <a:effectLst/>
              <a:uLnTx/>
              <a:uFillTx/>
              <a:latin typeface="Myriad Pro"/>
              <a:ea typeface="+mn-ea"/>
              <a:cs typeface="+mn-cs"/>
            </a:endParaRPr>
          </a:p>
          <a:p>
            <a:pPr marL="0" marR="0" lvl="0" indent="0" algn="l"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US" sz="2600" b="0" i="0" u="sng" strike="noStrike" kern="1200" cap="none" spc="0" normalizeH="0" baseline="0" noProof="0" dirty="0">
                <a:ln>
                  <a:noFill/>
                </a:ln>
                <a:solidFill>
                  <a:srgbClr val="FF0000"/>
                </a:solidFill>
                <a:effectLst/>
                <a:uLnTx/>
                <a:uFillTx/>
                <a:latin typeface="Myriad Pro"/>
                <a:ea typeface="+mn-ea"/>
                <a:cs typeface="+mn-cs"/>
              </a:rPr>
              <a:t>Questions for Discussion</a:t>
            </a:r>
          </a:p>
          <a:p>
            <a:pPr marL="0" indent="0">
              <a:buNone/>
            </a:pPr>
            <a:endParaRPr lang="en-US" dirty="0"/>
          </a:p>
          <a:p>
            <a:r>
              <a:rPr lang="en-US" sz="2600" dirty="0"/>
              <a:t>Why is it important for companies to keep up with patent filings?</a:t>
            </a:r>
          </a:p>
          <a:p>
            <a:r>
              <a:rPr lang="en-US" sz="2600" dirty="0"/>
              <a:t>How did Kodak use text analytics to better analyze patents?</a:t>
            </a:r>
          </a:p>
          <a:p>
            <a:r>
              <a:rPr lang="en-US" sz="2600" dirty="0"/>
              <a:t>What were the challenges, the proposed solution, and the obtained results?</a:t>
            </a:r>
          </a:p>
          <a:p>
            <a:pPr marL="0" indent="0">
              <a:buNone/>
            </a:pPr>
            <a:endParaRPr lang="en-GB" dirty="0"/>
          </a:p>
          <a:p>
            <a:pPr marL="0" indent="0">
              <a:buNone/>
            </a:pPr>
            <a:endParaRPr lang="en-US" sz="3000" dirty="0">
              <a:solidFill>
                <a:srgbClr val="F85E08"/>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53431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ree photo: Kermit, Cup, Drink Coffee, &lt;strong&gt;Break&lt;/strong&gt; - Free Image on Pixabay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1720" y="764704"/>
            <a:ext cx="5328592" cy="4604237"/>
          </a:xfrm>
        </p:spPr>
      </p:pic>
    </p:spTree>
    <p:extLst>
      <p:ext uri="{BB962C8B-B14F-4D97-AF65-F5344CB8AC3E}">
        <p14:creationId xmlns:p14="http://schemas.microsoft.com/office/powerpoint/2010/main" val="1773333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1F977-84AE-A511-1032-7DC075964076}"/>
              </a:ext>
            </a:extLst>
          </p:cNvPr>
          <p:cNvSpPr>
            <a:spLocks noGrp="1"/>
          </p:cNvSpPr>
          <p:nvPr>
            <p:ph type="title"/>
          </p:nvPr>
        </p:nvSpPr>
        <p:spPr/>
        <p:txBody>
          <a:bodyPr/>
          <a:lstStyle/>
          <a:p>
            <a:r>
              <a:rPr lang="en-GB" b="1" dirty="0"/>
              <a:t>LinkedIn course</a:t>
            </a:r>
          </a:p>
        </p:txBody>
      </p:sp>
      <p:pic>
        <p:nvPicPr>
          <p:cNvPr id="5" name="Picture 4">
            <a:extLst>
              <a:ext uri="{FF2B5EF4-FFF2-40B4-BE49-F238E27FC236}">
                <a16:creationId xmlns:a16="http://schemas.microsoft.com/office/drawing/2014/main" id="{26E84A01-BFE3-A9C8-E5F7-40C882618714}"/>
              </a:ext>
            </a:extLst>
          </p:cNvPr>
          <p:cNvPicPr>
            <a:picLocks noChangeAspect="1"/>
          </p:cNvPicPr>
          <p:nvPr/>
        </p:nvPicPr>
        <p:blipFill rotWithShape="1">
          <a:blip r:embed="rId2"/>
          <a:srcRect b="7854"/>
          <a:stretch/>
        </p:blipFill>
        <p:spPr>
          <a:xfrm>
            <a:off x="533400" y="1417638"/>
            <a:ext cx="8077200" cy="2325880"/>
          </a:xfrm>
          <a:prstGeom prst="rect">
            <a:avLst/>
          </a:prstGeom>
        </p:spPr>
      </p:pic>
      <p:pic>
        <p:nvPicPr>
          <p:cNvPr id="7" name="Picture 6">
            <a:extLst>
              <a:ext uri="{FF2B5EF4-FFF2-40B4-BE49-F238E27FC236}">
                <a16:creationId xmlns:a16="http://schemas.microsoft.com/office/drawing/2014/main" id="{18D38252-DEA5-8C00-A161-EF9E7C0DD1BF}"/>
              </a:ext>
            </a:extLst>
          </p:cNvPr>
          <p:cNvPicPr>
            <a:picLocks noChangeAspect="1"/>
          </p:cNvPicPr>
          <p:nvPr/>
        </p:nvPicPr>
        <p:blipFill>
          <a:blip r:embed="rId3"/>
          <a:stretch>
            <a:fillRect/>
          </a:stretch>
        </p:blipFill>
        <p:spPr>
          <a:xfrm>
            <a:off x="755576" y="3935412"/>
            <a:ext cx="5667375" cy="1504950"/>
          </a:xfrm>
          <a:prstGeom prst="rect">
            <a:avLst/>
          </a:prstGeom>
        </p:spPr>
      </p:pic>
    </p:spTree>
    <p:extLst>
      <p:ext uri="{BB962C8B-B14F-4D97-AF65-F5344CB8AC3E}">
        <p14:creationId xmlns:p14="http://schemas.microsoft.com/office/powerpoint/2010/main" val="4090263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4000" b="1" dirty="0"/>
              <a:t>Data Analysis using Excel</a:t>
            </a:r>
          </a:p>
        </p:txBody>
      </p:sp>
      <p:sp>
        <p:nvSpPr>
          <p:cNvPr id="3" name="Content Placeholder 2"/>
          <p:cNvSpPr>
            <a:spLocks noGrp="1"/>
          </p:cNvSpPr>
          <p:nvPr>
            <p:ph idx="1"/>
          </p:nvPr>
        </p:nvSpPr>
        <p:spPr>
          <a:xfrm>
            <a:off x="457200" y="1196752"/>
            <a:ext cx="8229600" cy="1296144"/>
          </a:xfrm>
          <a:ln>
            <a:solidFill>
              <a:schemeClr val="tx1"/>
            </a:solidFill>
          </a:ln>
        </p:spPr>
        <p:txBody>
          <a:bodyPr/>
          <a:lstStyle/>
          <a:p>
            <a:r>
              <a:rPr lang="en-GB" sz="2400" dirty="0"/>
              <a:t>Using the </a:t>
            </a:r>
            <a:r>
              <a:rPr lang="en-GB" sz="2400" b="1" dirty="0">
                <a:solidFill>
                  <a:srgbClr val="FF0000"/>
                </a:solidFill>
              </a:rPr>
              <a:t>IF</a:t>
            </a:r>
            <a:r>
              <a:rPr lang="en-GB" sz="2400" dirty="0"/>
              <a:t> Function in Excel</a:t>
            </a:r>
          </a:p>
          <a:p>
            <a:r>
              <a:rPr lang="en-GB" sz="2400" dirty="0"/>
              <a:t>An IF statement is a calculation that uses </a:t>
            </a:r>
            <a:r>
              <a:rPr lang="en-GB" sz="2400" b="1" dirty="0">
                <a:solidFill>
                  <a:srgbClr val="FF0000"/>
                </a:solidFill>
              </a:rPr>
              <a:t>IF-THEN-ELSE</a:t>
            </a:r>
            <a:r>
              <a:rPr lang="en-GB" sz="2400" dirty="0"/>
              <a:t> logic. </a:t>
            </a:r>
          </a:p>
        </p:txBody>
      </p:sp>
      <p:sp>
        <p:nvSpPr>
          <p:cNvPr id="4" name="Content Placeholder 2"/>
          <p:cNvSpPr txBox="1">
            <a:spLocks/>
          </p:cNvSpPr>
          <p:nvPr/>
        </p:nvSpPr>
        <p:spPr bwMode="auto">
          <a:xfrm>
            <a:off x="467584" y="2708920"/>
            <a:ext cx="8229600" cy="3168352"/>
          </a:xfrm>
          <a:prstGeom prst="rect">
            <a:avLst/>
          </a:prstGeom>
          <a:noFill/>
          <a:ln>
            <a:no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t>PARTS OF THE IF FUNCTION</a:t>
            </a:r>
          </a:p>
          <a:p>
            <a:r>
              <a:rPr lang="en-GB" sz="2400" dirty="0"/>
              <a:t>An IF statement is a calculation that uses </a:t>
            </a:r>
            <a:r>
              <a:rPr lang="en-GB" sz="2400" b="1" dirty="0">
                <a:solidFill>
                  <a:srgbClr val="FF0000"/>
                </a:solidFill>
              </a:rPr>
              <a:t>IF-THEN-ELSE</a:t>
            </a:r>
            <a:r>
              <a:rPr lang="en-GB" sz="2400" dirty="0"/>
              <a:t> logic.  </a:t>
            </a:r>
          </a:p>
          <a:p>
            <a:endParaRPr lang="en-GB" sz="2400" dirty="0"/>
          </a:p>
          <a:p>
            <a:pPr marL="0" indent="0">
              <a:buNone/>
            </a:pPr>
            <a:r>
              <a:rPr lang="en-GB" sz="2800" b="1" dirty="0"/>
              <a:t>           = (B2 = “Answer”, “Correct”, “Wrong”)</a:t>
            </a:r>
          </a:p>
        </p:txBody>
      </p:sp>
      <p:sp>
        <p:nvSpPr>
          <p:cNvPr id="5" name="TextBox 4"/>
          <p:cNvSpPr txBox="1"/>
          <p:nvPr/>
        </p:nvSpPr>
        <p:spPr>
          <a:xfrm>
            <a:off x="143548" y="3959478"/>
            <a:ext cx="648072" cy="523220"/>
          </a:xfrm>
          <a:prstGeom prst="rect">
            <a:avLst/>
          </a:prstGeom>
          <a:noFill/>
        </p:spPr>
        <p:txBody>
          <a:bodyPr wrap="square" rtlCol="0">
            <a:spAutoFit/>
          </a:bodyPr>
          <a:lstStyle/>
          <a:p>
            <a:r>
              <a:rPr lang="en-GB" sz="1400" dirty="0"/>
              <a:t>Equal sign</a:t>
            </a:r>
          </a:p>
        </p:txBody>
      </p:sp>
      <p:cxnSp>
        <p:nvCxnSpPr>
          <p:cNvPr id="7" name="Straight Arrow Connector 6"/>
          <p:cNvCxnSpPr/>
          <p:nvPr/>
        </p:nvCxnSpPr>
        <p:spPr>
          <a:xfrm>
            <a:off x="755576" y="4437112"/>
            <a:ext cx="576064" cy="2160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470992" y="5209455"/>
            <a:ext cx="1148680" cy="523220"/>
          </a:xfrm>
          <a:prstGeom prst="rect">
            <a:avLst/>
          </a:prstGeom>
          <a:noFill/>
        </p:spPr>
        <p:txBody>
          <a:bodyPr wrap="square" rtlCol="0">
            <a:spAutoFit/>
          </a:bodyPr>
          <a:lstStyle/>
          <a:p>
            <a:r>
              <a:rPr lang="en-GB" sz="1400" dirty="0"/>
              <a:t>Cell Reference</a:t>
            </a:r>
          </a:p>
        </p:txBody>
      </p:sp>
      <p:cxnSp>
        <p:nvCxnSpPr>
          <p:cNvPr id="9" name="Straight Arrow Connector 8"/>
          <p:cNvCxnSpPr/>
          <p:nvPr/>
        </p:nvCxnSpPr>
        <p:spPr>
          <a:xfrm flipV="1">
            <a:off x="1083020" y="4918375"/>
            <a:ext cx="752676" cy="4839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1873384" y="5209455"/>
            <a:ext cx="2050544" cy="523220"/>
          </a:xfrm>
          <a:prstGeom prst="rect">
            <a:avLst/>
          </a:prstGeom>
          <a:noFill/>
        </p:spPr>
        <p:txBody>
          <a:bodyPr wrap="square" rtlCol="0">
            <a:spAutoFit/>
          </a:bodyPr>
          <a:lstStyle/>
          <a:p>
            <a:r>
              <a:rPr lang="en-GB" sz="1400" dirty="0"/>
              <a:t>Operator can be</a:t>
            </a:r>
          </a:p>
          <a:p>
            <a:r>
              <a:rPr lang="en-GB" sz="1400" dirty="0"/>
              <a:t>=, &gt;, &lt;, &gt;=, &lt;=</a:t>
            </a:r>
          </a:p>
        </p:txBody>
      </p:sp>
      <p:cxnSp>
        <p:nvCxnSpPr>
          <p:cNvPr id="12" name="Straight Arrow Connector 11"/>
          <p:cNvCxnSpPr/>
          <p:nvPr/>
        </p:nvCxnSpPr>
        <p:spPr>
          <a:xfrm flipV="1">
            <a:off x="2334936" y="4797152"/>
            <a:ext cx="0" cy="4123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2583200" y="3867827"/>
            <a:ext cx="1385312" cy="307777"/>
          </a:xfrm>
          <a:prstGeom prst="rect">
            <a:avLst/>
          </a:prstGeom>
          <a:noFill/>
        </p:spPr>
        <p:txBody>
          <a:bodyPr wrap="square" rtlCol="0">
            <a:spAutoFit/>
          </a:bodyPr>
          <a:lstStyle/>
          <a:p>
            <a:r>
              <a:rPr lang="en-GB" sz="1400" dirty="0"/>
              <a:t>Truth Value</a:t>
            </a:r>
          </a:p>
        </p:txBody>
      </p:sp>
      <p:cxnSp>
        <p:nvCxnSpPr>
          <p:cNvPr id="17" name="Straight Arrow Connector 16"/>
          <p:cNvCxnSpPr/>
          <p:nvPr/>
        </p:nvCxnSpPr>
        <p:spPr>
          <a:xfrm>
            <a:off x="3275856" y="4077072"/>
            <a:ext cx="0" cy="487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4139952" y="3805589"/>
            <a:ext cx="1385312" cy="307777"/>
          </a:xfrm>
          <a:prstGeom prst="rect">
            <a:avLst/>
          </a:prstGeom>
          <a:noFill/>
        </p:spPr>
        <p:txBody>
          <a:bodyPr wrap="square" rtlCol="0">
            <a:spAutoFit/>
          </a:bodyPr>
          <a:lstStyle/>
          <a:p>
            <a:r>
              <a:rPr lang="en-GB" sz="1400" dirty="0"/>
              <a:t>Value if True</a:t>
            </a:r>
          </a:p>
        </p:txBody>
      </p:sp>
      <p:cxnSp>
        <p:nvCxnSpPr>
          <p:cNvPr id="21" name="Straight Arrow Connector 20"/>
          <p:cNvCxnSpPr/>
          <p:nvPr/>
        </p:nvCxnSpPr>
        <p:spPr>
          <a:xfrm>
            <a:off x="4832608" y="4093622"/>
            <a:ext cx="0" cy="487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5562913" y="3783002"/>
            <a:ext cx="1385312" cy="307777"/>
          </a:xfrm>
          <a:prstGeom prst="rect">
            <a:avLst/>
          </a:prstGeom>
          <a:noFill/>
        </p:spPr>
        <p:txBody>
          <a:bodyPr wrap="square" rtlCol="0">
            <a:spAutoFit/>
          </a:bodyPr>
          <a:lstStyle/>
          <a:p>
            <a:r>
              <a:rPr lang="en-GB" sz="1400" dirty="0"/>
              <a:t>Value if False</a:t>
            </a:r>
          </a:p>
        </p:txBody>
      </p:sp>
      <p:cxnSp>
        <p:nvCxnSpPr>
          <p:cNvPr id="23" name="Straight Arrow Connector 22"/>
          <p:cNvCxnSpPr/>
          <p:nvPr/>
        </p:nvCxnSpPr>
        <p:spPr>
          <a:xfrm>
            <a:off x="6255569" y="4071035"/>
            <a:ext cx="0" cy="487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425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500"/>
                                        <p:tgtEl>
                                          <p:spTgt spid="5"/>
                                        </p:tgtEl>
                                      </p:cBhvr>
                                    </p:animEffect>
                                  </p:childTnLst>
                                </p:cTn>
                              </p:par>
                              <p:par>
                                <p:cTn id="32" presetID="10" presetClass="entr" presetSubtype="0" fill="hold" nodeType="with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500"/>
                                        <p:tgtEl>
                                          <p:spTgt spid="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animEffect transition="in" filter="fade">
                                      <p:cBhvr>
                                        <p:cTn id="39" dur="500"/>
                                        <p:tgtEl>
                                          <p:spTgt spid="8"/>
                                        </p:tgtEl>
                                      </p:cBhvr>
                                    </p:animEffect>
                                  </p:childTnLst>
                                </p:cTn>
                              </p:par>
                              <p:par>
                                <p:cTn id="40" presetID="10" presetClass="entr" presetSubtype="0" fill="hold" nodeType="with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par>
                                <p:cTn id="48" presetID="10" presetClass="entr" presetSubtype="0" fill="hold" nodeType="withEffect">
                                  <p:stCondLst>
                                    <p:cond delay="0"/>
                                  </p:stCondLst>
                                  <p:childTnLst>
                                    <p:set>
                                      <p:cBhvr>
                                        <p:cTn id="49" dur="1" fill="hold">
                                          <p:stCondLst>
                                            <p:cond delay="0"/>
                                          </p:stCondLst>
                                        </p:cTn>
                                        <p:tgtEl>
                                          <p:spTgt spid="12"/>
                                        </p:tgtEl>
                                        <p:attrNameLst>
                                          <p:attrName>style.visibility</p:attrName>
                                        </p:attrNameLst>
                                      </p:cBhvr>
                                      <p:to>
                                        <p:strVal val="visible"/>
                                      </p:to>
                                    </p:set>
                                    <p:animEffect transition="in" filter="fade">
                                      <p:cBhvr>
                                        <p:cTn id="50" dur="500"/>
                                        <p:tgtEl>
                                          <p:spTgt spid="12"/>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fade">
                                      <p:cBhvr>
                                        <p:cTn id="55" dur="500"/>
                                        <p:tgtEl>
                                          <p:spTgt spid="16"/>
                                        </p:tgtEl>
                                      </p:cBhvr>
                                    </p:animEffect>
                                  </p:childTnLst>
                                </p:cTn>
                              </p:par>
                              <p:par>
                                <p:cTn id="56" presetID="10" presetClass="entr" presetSubtype="0" fill="hold" nodeType="withEffect">
                                  <p:stCondLst>
                                    <p:cond delay="0"/>
                                  </p:stCondLst>
                                  <p:childTnLst>
                                    <p:set>
                                      <p:cBhvr>
                                        <p:cTn id="57" dur="1" fill="hold">
                                          <p:stCondLst>
                                            <p:cond delay="0"/>
                                          </p:stCondLst>
                                        </p:cTn>
                                        <p:tgtEl>
                                          <p:spTgt spid="17"/>
                                        </p:tgtEl>
                                        <p:attrNameLst>
                                          <p:attrName>style.visibility</p:attrName>
                                        </p:attrNameLst>
                                      </p:cBhvr>
                                      <p:to>
                                        <p:strVal val="visible"/>
                                      </p:to>
                                    </p:set>
                                    <p:animEffect transition="in" filter="fade">
                                      <p:cBhvr>
                                        <p:cTn id="58" dur="500"/>
                                        <p:tgtEl>
                                          <p:spTgt spid="17"/>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20"/>
                                        </p:tgtEl>
                                        <p:attrNameLst>
                                          <p:attrName>style.visibility</p:attrName>
                                        </p:attrNameLst>
                                      </p:cBhvr>
                                      <p:to>
                                        <p:strVal val="visible"/>
                                      </p:to>
                                    </p:set>
                                    <p:animEffect transition="in" filter="fade">
                                      <p:cBhvr>
                                        <p:cTn id="63" dur="500"/>
                                        <p:tgtEl>
                                          <p:spTgt spid="20"/>
                                        </p:tgtEl>
                                      </p:cBhvr>
                                    </p:animEffect>
                                  </p:childTnLst>
                                </p:cTn>
                              </p:par>
                              <p:par>
                                <p:cTn id="64" presetID="10" presetClass="entr" presetSubtype="0" fill="hold" nodeType="withEffect">
                                  <p:stCondLst>
                                    <p:cond delay="0"/>
                                  </p:stCondLst>
                                  <p:childTnLst>
                                    <p:set>
                                      <p:cBhvr>
                                        <p:cTn id="65" dur="1" fill="hold">
                                          <p:stCondLst>
                                            <p:cond delay="0"/>
                                          </p:stCondLst>
                                        </p:cTn>
                                        <p:tgtEl>
                                          <p:spTgt spid="21"/>
                                        </p:tgtEl>
                                        <p:attrNameLst>
                                          <p:attrName>style.visibility</p:attrName>
                                        </p:attrNameLst>
                                      </p:cBhvr>
                                      <p:to>
                                        <p:strVal val="visible"/>
                                      </p:to>
                                    </p:set>
                                    <p:animEffect transition="in" filter="fade">
                                      <p:cBhvr>
                                        <p:cTn id="66" dur="500"/>
                                        <p:tgtEl>
                                          <p:spTgt spid="21"/>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grpId="0" nodeType="clickEffect">
                                  <p:stCondLst>
                                    <p:cond delay="0"/>
                                  </p:stCondLst>
                                  <p:childTnLst>
                                    <p:set>
                                      <p:cBhvr>
                                        <p:cTn id="70" dur="1" fill="hold">
                                          <p:stCondLst>
                                            <p:cond delay="0"/>
                                          </p:stCondLst>
                                        </p:cTn>
                                        <p:tgtEl>
                                          <p:spTgt spid="22"/>
                                        </p:tgtEl>
                                        <p:attrNameLst>
                                          <p:attrName>style.visibility</p:attrName>
                                        </p:attrNameLst>
                                      </p:cBhvr>
                                      <p:to>
                                        <p:strVal val="visible"/>
                                      </p:to>
                                    </p:set>
                                    <p:animEffect transition="in" filter="fade">
                                      <p:cBhvr>
                                        <p:cTn id="71" dur="500"/>
                                        <p:tgtEl>
                                          <p:spTgt spid="22"/>
                                        </p:tgtEl>
                                      </p:cBhvr>
                                    </p:animEffect>
                                  </p:childTnLst>
                                </p:cTn>
                              </p:par>
                              <p:par>
                                <p:cTn id="72" presetID="10" presetClass="entr" presetSubtype="0" fill="hold" nodeType="withEffect">
                                  <p:stCondLst>
                                    <p:cond delay="0"/>
                                  </p:stCondLst>
                                  <p:childTnLst>
                                    <p:set>
                                      <p:cBhvr>
                                        <p:cTn id="73" dur="1" fill="hold">
                                          <p:stCondLst>
                                            <p:cond delay="0"/>
                                          </p:stCondLst>
                                        </p:cTn>
                                        <p:tgtEl>
                                          <p:spTgt spid="23"/>
                                        </p:tgtEl>
                                        <p:attrNameLst>
                                          <p:attrName>style.visibility</p:attrName>
                                        </p:attrNameLst>
                                      </p:cBhvr>
                                      <p:to>
                                        <p:strVal val="visible"/>
                                      </p:to>
                                    </p:set>
                                    <p:animEffect transition="in" filter="fade">
                                      <p:cBhvr>
                                        <p:cTn id="74"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p:bldP spid="5" grpId="0"/>
      <p:bldP spid="8" grpId="0"/>
      <p:bldP spid="11" grpId="0"/>
      <p:bldP spid="16" grpId="0"/>
      <p:bldP spid="20" grpId="0"/>
      <p:bldP spid="2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460" y="116632"/>
            <a:ext cx="8229600" cy="576064"/>
          </a:xfrm>
        </p:spPr>
        <p:txBody>
          <a:bodyPr/>
          <a:lstStyle/>
          <a:p>
            <a:r>
              <a:rPr lang="en-GB" sz="3600" b="1" dirty="0"/>
              <a:t>Other IF Functions</a:t>
            </a:r>
          </a:p>
        </p:txBody>
      </p:sp>
      <p:sp>
        <p:nvSpPr>
          <p:cNvPr id="3" name="Content Placeholder 2"/>
          <p:cNvSpPr>
            <a:spLocks noGrp="1"/>
          </p:cNvSpPr>
          <p:nvPr>
            <p:ph idx="1"/>
          </p:nvPr>
        </p:nvSpPr>
        <p:spPr>
          <a:xfrm>
            <a:off x="459790" y="908720"/>
            <a:ext cx="8229600" cy="4752528"/>
          </a:xfrm>
          <a:ln>
            <a:solidFill>
              <a:schemeClr val="accent5">
                <a:lumMod val="50000"/>
              </a:schemeClr>
            </a:solidFill>
          </a:ln>
        </p:spPr>
        <p:txBody>
          <a:bodyPr/>
          <a:lstStyle/>
          <a:p>
            <a:pPr marL="457200" indent="-457200">
              <a:buFont typeface="+mj-lt"/>
              <a:buAutoNum type="arabicPeriod"/>
            </a:pPr>
            <a:r>
              <a:rPr lang="en-GB" sz="2000" dirty="0"/>
              <a:t> =IF(C2=”Yes”,1,2) means IF(C2 = Yes, then return a 1, otherwise return a 2).</a:t>
            </a:r>
          </a:p>
          <a:p>
            <a:pPr marL="457200" indent="-457200">
              <a:buFont typeface="+mj-lt"/>
              <a:buAutoNum type="arabicPeriod"/>
            </a:pPr>
            <a:r>
              <a:rPr lang="en-GB" sz="2000" dirty="0"/>
              <a:t>=IF(C2=1,”Yes”,”No”) means IF(C2 = 1, then return Yes, otherwise return No)</a:t>
            </a:r>
          </a:p>
          <a:p>
            <a:pPr marL="457200" indent="-457200">
              <a:buFont typeface="+mj-lt"/>
              <a:buAutoNum type="arabicPeriod"/>
            </a:pPr>
            <a:r>
              <a:rPr lang="en-GB" sz="2000" dirty="0"/>
              <a:t>=IF(C2&gt;B2,”Over </a:t>
            </a:r>
            <a:r>
              <a:rPr lang="en-GB" sz="2000" dirty="0" err="1"/>
              <a:t>Budget”,”Within</a:t>
            </a:r>
            <a:r>
              <a:rPr lang="en-GB" sz="2000" dirty="0"/>
              <a:t> Budget”) means IF(C2 Is Greater Than B2, then return “Over Budget, otherwise “Within Budget</a:t>
            </a:r>
          </a:p>
          <a:p>
            <a:pPr marL="457200" indent="-457200">
              <a:buFont typeface="+mj-lt"/>
              <a:buAutoNum type="arabicPeriod"/>
            </a:pPr>
            <a:r>
              <a:rPr lang="en-GB" sz="2000" dirty="0"/>
              <a:t>=IF(C2&gt;B2,C2-B2,0) means IF(Actual is Greater than Budgeted, then Subtract the Budgeted amount from the Actual amount, otherwise return nothing).</a:t>
            </a:r>
          </a:p>
          <a:p>
            <a:pPr marL="457200" indent="-457200">
              <a:buFont typeface="+mj-lt"/>
              <a:buAutoNum type="arabicPeriod"/>
            </a:pPr>
            <a:r>
              <a:rPr lang="en-GB" sz="2000" b="1" dirty="0"/>
              <a:t>AND</a:t>
            </a:r>
            <a:r>
              <a:rPr lang="en-GB" sz="2000" dirty="0"/>
              <a:t> – =IF(AND(Something is True, Something else is True), Value if True, Value if False)</a:t>
            </a:r>
          </a:p>
          <a:p>
            <a:pPr marL="457200" indent="-457200">
              <a:buFont typeface="+mj-lt"/>
              <a:buAutoNum type="arabicPeriod"/>
            </a:pPr>
            <a:r>
              <a:rPr lang="en-GB" sz="2000" b="1" dirty="0"/>
              <a:t>OR</a:t>
            </a:r>
            <a:r>
              <a:rPr lang="en-GB" sz="2000" dirty="0"/>
              <a:t> – =IF(OR(Something is True, Something else is True), Value if True, Value if False)</a:t>
            </a:r>
          </a:p>
          <a:p>
            <a:pPr marL="457200" indent="-457200">
              <a:buFont typeface="+mj-lt"/>
              <a:buAutoNum type="arabicPeriod"/>
            </a:pPr>
            <a:r>
              <a:rPr lang="en-GB" sz="2000" b="1" dirty="0"/>
              <a:t>NOT</a:t>
            </a:r>
            <a:r>
              <a:rPr lang="en-GB" sz="2000" dirty="0"/>
              <a:t> – =IF(NOT(Something is True), Value if True, Value if False)</a:t>
            </a:r>
          </a:p>
        </p:txBody>
      </p:sp>
    </p:spTree>
    <p:extLst>
      <p:ext uri="{BB962C8B-B14F-4D97-AF65-F5344CB8AC3E}">
        <p14:creationId xmlns:p14="http://schemas.microsoft.com/office/powerpoint/2010/main" val="1747795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IF Functions</a:t>
            </a:r>
          </a:p>
        </p:txBody>
      </p:sp>
      <p:sp>
        <p:nvSpPr>
          <p:cNvPr id="3" name="Content Placeholder 2"/>
          <p:cNvSpPr>
            <a:spLocks noGrp="1"/>
          </p:cNvSpPr>
          <p:nvPr>
            <p:ph idx="1"/>
          </p:nvPr>
        </p:nvSpPr>
        <p:spPr/>
        <p:txBody>
          <a:bodyPr/>
          <a:lstStyle/>
          <a:p>
            <a:r>
              <a:rPr lang="en-GB" dirty="0"/>
              <a:t>Familiarise yourself with IF functions in the file attached in module page. </a:t>
            </a:r>
          </a:p>
          <a:p>
            <a:r>
              <a:rPr lang="en-GB" dirty="0"/>
              <a:t>More information in Careers Website: </a:t>
            </a:r>
          </a:p>
          <a:p>
            <a:pPr marL="400050" lvl="1" indent="0">
              <a:buNone/>
            </a:pPr>
            <a:r>
              <a:rPr lang="en-GB" dirty="0">
                <a:hlinkClick r:id="rId2"/>
              </a:rPr>
              <a:t>https://uwtsd.careercentre.me/resources/elearning/Hub.aspx?redirect=/e-learning/category/gallery/20</a:t>
            </a:r>
            <a:r>
              <a:rPr lang="en-GB" dirty="0"/>
              <a:t> </a:t>
            </a:r>
          </a:p>
        </p:txBody>
      </p:sp>
    </p:spTree>
    <p:extLst>
      <p:ext uri="{BB962C8B-B14F-4D97-AF65-F5344CB8AC3E}">
        <p14:creationId xmlns:p14="http://schemas.microsoft.com/office/powerpoint/2010/main" val="5414584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CA25B-1C48-18A2-8EAD-F1ED0A9D712C}"/>
              </a:ext>
            </a:extLst>
          </p:cNvPr>
          <p:cNvSpPr>
            <a:spLocks noGrp="1"/>
          </p:cNvSpPr>
          <p:nvPr>
            <p:ph type="title"/>
          </p:nvPr>
        </p:nvSpPr>
        <p:spPr>
          <a:xfrm>
            <a:off x="457200" y="274638"/>
            <a:ext cx="8229600" cy="706090"/>
          </a:xfrm>
        </p:spPr>
        <p:txBody>
          <a:bodyPr/>
          <a:lstStyle/>
          <a:p>
            <a:r>
              <a:rPr lang="en-GB" sz="3200" b="1" dirty="0"/>
              <a:t>Finding the Summary of Five in Excel</a:t>
            </a:r>
          </a:p>
        </p:txBody>
      </p:sp>
      <p:sp>
        <p:nvSpPr>
          <p:cNvPr id="3" name="Content Placeholder 2">
            <a:extLst>
              <a:ext uri="{FF2B5EF4-FFF2-40B4-BE49-F238E27FC236}">
                <a16:creationId xmlns:a16="http://schemas.microsoft.com/office/drawing/2014/main" id="{BCF2E70D-7AC5-F203-6F6B-BD1E8D8A0A63}"/>
              </a:ext>
            </a:extLst>
          </p:cNvPr>
          <p:cNvSpPr>
            <a:spLocks noGrp="1"/>
          </p:cNvSpPr>
          <p:nvPr>
            <p:ph idx="1"/>
          </p:nvPr>
        </p:nvSpPr>
        <p:spPr>
          <a:xfrm>
            <a:off x="519166" y="1268760"/>
            <a:ext cx="8229600" cy="4248472"/>
          </a:xfrm>
        </p:spPr>
        <p:txBody>
          <a:bodyPr/>
          <a:lstStyle/>
          <a:p>
            <a:r>
              <a:rPr lang="en-GB" sz="2800" b="1" dirty="0"/>
              <a:t>Mean</a:t>
            </a:r>
            <a:r>
              <a:rPr lang="en-GB" sz="2800" dirty="0"/>
              <a:t>:    =AVERAGE (Cell</a:t>
            </a:r>
            <a:r>
              <a:rPr lang="en-GB" sz="2800" i="1" dirty="0">
                <a:solidFill>
                  <a:srgbClr val="FF0000"/>
                </a:solidFill>
              </a:rPr>
              <a:t>1</a:t>
            </a:r>
            <a:r>
              <a:rPr lang="en-GB" sz="2800" dirty="0"/>
              <a:t>:</a:t>
            </a:r>
            <a:r>
              <a:rPr lang="en-GB" sz="2800" i="1" dirty="0">
                <a:solidFill>
                  <a:srgbClr val="FF0000"/>
                </a:solidFill>
              </a:rPr>
              <a:t> </a:t>
            </a:r>
            <a:r>
              <a:rPr lang="en-GB" sz="2800" dirty="0"/>
              <a:t>Cell</a:t>
            </a:r>
            <a:r>
              <a:rPr lang="en-GB" sz="2800" i="1" dirty="0">
                <a:solidFill>
                  <a:srgbClr val="FF0000"/>
                </a:solidFill>
              </a:rPr>
              <a:t>2</a:t>
            </a:r>
            <a:r>
              <a:rPr lang="en-GB" sz="2800" dirty="0"/>
              <a:t>)</a:t>
            </a:r>
          </a:p>
          <a:p>
            <a:r>
              <a:rPr lang="en-GB" sz="2800" b="1" dirty="0"/>
              <a:t>Median</a:t>
            </a:r>
            <a:r>
              <a:rPr lang="en-GB" sz="2800" dirty="0"/>
              <a:t>: =MEDIAN(Cell</a:t>
            </a:r>
            <a:r>
              <a:rPr lang="en-GB" sz="2800" i="1" dirty="0">
                <a:solidFill>
                  <a:srgbClr val="FF0000"/>
                </a:solidFill>
              </a:rPr>
              <a:t>1</a:t>
            </a:r>
            <a:r>
              <a:rPr lang="en-GB" sz="2800" dirty="0"/>
              <a:t>:</a:t>
            </a:r>
            <a:r>
              <a:rPr lang="en-GB" sz="2800" i="1" dirty="0">
                <a:solidFill>
                  <a:srgbClr val="FF0000"/>
                </a:solidFill>
              </a:rPr>
              <a:t> </a:t>
            </a:r>
            <a:r>
              <a:rPr lang="en-GB" sz="2800" dirty="0"/>
              <a:t>Cell</a:t>
            </a:r>
            <a:r>
              <a:rPr lang="en-GB" sz="2800" i="1" dirty="0">
                <a:solidFill>
                  <a:srgbClr val="FF0000"/>
                </a:solidFill>
              </a:rPr>
              <a:t>2</a:t>
            </a:r>
            <a:r>
              <a:rPr lang="en-GB" sz="2800" dirty="0"/>
              <a:t>)</a:t>
            </a:r>
          </a:p>
          <a:p>
            <a:r>
              <a:rPr lang="en-GB" sz="2800" b="1" dirty="0"/>
              <a:t>Mode</a:t>
            </a:r>
            <a:r>
              <a:rPr lang="en-GB" sz="2800" dirty="0"/>
              <a:t> = MODE (Cell</a:t>
            </a:r>
            <a:r>
              <a:rPr lang="en-GB" sz="2800" i="1" dirty="0">
                <a:solidFill>
                  <a:srgbClr val="FF0000"/>
                </a:solidFill>
              </a:rPr>
              <a:t>1</a:t>
            </a:r>
            <a:r>
              <a:rPr lang="en-GB" sz="2800" dirty="0"/>
              <a:t>:</a:t>
            </a:r>
            <a:r>
              <a:rPr lang="en-GB" sz="2800" i="1" dirty="0">
                <a:solidFill>
                  <a:srgbClr val="FF0000"/>
                </a:solidFill>
              </a:rPr>
              <a:t> </a:t>
            </a:r>
            <a:r>
              <a:rPr lang="en-GB" sz="2800" dirty="0"/>
              <a:t>Cell</a:t>
            </a:r>
            <a:r>
              <a:rPr lang="en-GB" sz="2800" i="1" dirty="0">
                <a:solidFill>
                  <a:srgbClr val="FF0000"/>
                </a:solidFill>
              </a:rPr>
              <a:t>2</a:t>
            </a:r>
            <a:r>
              <a:rPr lang="en-GB" sz="2800" dirty="0"/>
              <a:t>)</a:t>
            </a:r>
          </a:p>
          <a:p>
            <a:r>
              <a:rPr lang="en-GB" sz="2800" b="1" dirty="0"/>
              <a:t>Range</a:t>
            </a:r>
            <a:r>
              <a:rPr lang="en-GB" sz="2800" dirty="0"/>
              <a:t> =</a:t>
            </a:r>
            <a:r>
              <a:rPr lang="en-GB" sz="2400" dirty="0"/>
              <a:t> MAX(Cell</a:t>
            </a:r>
            <a:r>
              <a:rPr lang="en-GB" sz="2400" i="1" dirty="0">
                <a:solidFill>
                  <a:srgbClr val="FF0000"/>
                </a:solidFill>
              </a:rPr>
              <a:t>1</a:t>
            </a:r>
            <a:r>
              <a:rPr lang="en-GB" sz="2400" dirty="0"/>
              <a:t>:</a:t>
            </a:r>
            <a:r>
              <a:rPr lang="en-GB" sz="2400" i="1" dirty="0">
                <a:solidFill>
                  <a:srgbClr val="FF0000"/>
                </a:solidFill>
              </a:rPr>
              <a:t> </a:t>
            </a:r>
            <a:r>
              <a:rPr lang="en-GB" sz="2400" dirty="0"/>
              <a:t>Cell</a:t>
            </a:r>
            <a:r>
              <a:rPr lang="en-GB" sz="2400" i="1" dirty="0">
                <a:solidFill>
                  <a:srgbClr val="FF0000"/>
                </a:solidFill>
              </a:rPr>
              <a:t>2</a:t>
            </a:r>
            <a:r>
              <a:rPr lang="en-GB" sz="2400" dirty="0"/>
              <a:t>) - MIN(Cell</a:t>
            </a:r>
            <a:r>
              <a:rPr lang="en-GB" sz="2400" i="1" dirty="0">
                <a:solidFill>
                  <a:srgbClr val="FF0000"/>
                </a:solidFill>
              </a:rPr>
              <a:t>1</a:t>
            </a:r>
            <a:r>
              <a:rPr lang="en-GB" sz="2400" dirty="0"/>
              <a:t>:</a:t>
            </a:r>
            <a:r>
              <a:rPr lang="en-GB" sz="2400" i="1" dirty="0">
                <a:solidFill>
                  <a:srgbClr val="FF0000"/>
                </a:solidFill>
              </a:rPr>
              <a:t> </a:t>
            </a:r>
            <a:r>
              <a:rPr lang="en-GB" sz="2400" dirty="0"/>
              <a:t>Cell</a:t>
            </a:r>
            <a:r>
              <a:rPr lang="en-GB" sz="2400" i="1" dirty="0">
                <a:solidFill>
                  <a:srgbClr val="FF0000"/>
                </a:solidFill>
              </a:rPr>
              <a:t>2</a:t>
            </a:r>
            <a:r>
              <a:rPr lang="en-GB" sz="2400" dirty="0"/>
              <a:t>) </a:t>
            </a:r>
          </a:p>
          <a:p>
            <a:r>
              <a:rPr lang="en-GB" sz="2800" b="1" dirty="0"/>
              <a:t>Standard Deviation </a:t>
            </a:r>
            <a:r>
              <a:rPr lang="en-GB" sz="2800" dirty="0"/>
              <a:t>= (Cell</a:t>
            </a:r>
            <a:r>
              <a:rPr lang="en-GB" sz="2800" i="1" dirty="0">
                <a:solidFill>
                  <a:srgbClr val="FF0000"/>
                </a:solidFill>
              </a:rPr>
              <a:t>1</a:t>
            </a:r>
            <a:r>
              <a:rPr lang="en-GB" sz="2800" dirty="0"/>
              <a:t>:</a:t>
            </a:r>
            <a:r>
              <a:rPr lang="en-GB" sz="2800" i="1" dirty="0">
                <a:solidFill>
                  <a:srgbClr val="FF0000"/>
                </a:solidFill>
              </a:rPr>
              <a:t> </a:t>
            </a:r>
            <a:r>
              <a:rPr lang="en-GB" sz="2800" dirty="0"/>
              <a:t>Cell</a:t>
            </a:r>
            <a:r>
              <a:rPr lang="en-GB" sz="2800" i="1" dirty="0">
                <a:solidFill>
                  <a:srgbClr val="FF0000"/>
                </a:solidFill>
              </a:rPr>
              <a:t>2</a:t>
            </a:r>
            <a:r>
              <a:rPr lang="en-GB" sz="2800" dirty="0"/>
              <a:t>)</a:t>
            </a:r>
          </a:p>
          <a:p>
            <a:endParaRPr lang="en-GB" sz="2800" dirty="0"/>
          </a:p>
          <a:p>
            <a:r>
              <a:rPr lang="en-GB" sz="2000" i="1" dirty="0"/>
              <a:t>Where Cell</a:t>
            </a:r>
            <a:r>
              <a:rPr lang="en-GB" sz="2000" i="1" dirty="0">
                <a:solidFill>
                  <a:srgbClr val="FF0000"/>
                </a:solidFill>
              </a:rPr>
              <a:t>1 &amp; </a:t>
            </a:r>
            <a:r>
              <a:rPr lang="en-GB" sz="2000" i="1" dirty="0"/>
              <a:t>Cell</a:t>
            </a:r>
            <a:r>
              <a:rPr lang="en-GB" sz="2000" i="1" dirty="0">
                <a:solidFill>
                  <a:srgbClr val="FF0000"/>
                </a:solidFill>
              </a:rPr>
              <a:t>2 </a:t>
            </a:r>
            <a:r>
              <a:rPr lang="en-GB" sz="2000" i="1" dirty="0"/>
              <a:t>are the range of cells under consideration</a:t>
            </a:r>
          </a:p>
        </p:txBody>
      </p:sp>
      <p:cxnSp>
        <p:nvCxnSpPr>
          <p:cNvPr id="5" name="Straight Connector 4">
            <a:extLst>
              <a:ext uri="{FF2B5EF4-FFF2-40B4-BE49-F238E27FC236}">
                <a16:creationId xmlns:a16="http://schemas.microsoft.com/office/drawing/2014/main" id="{534A1B2F-D828-C45A-F307-84EDDB85CD7F}"/>
              </a:ext>
            </a:extLst>
          </p:cNvPr>
          <p:cNvCxnSpPr/>
          <p:nvPr/>
        </p:nvCxnSpPr>
        <p:spPr>
          <a:xfrm>
            <a:off x="539552" y="974209"/>
            <a:ext cx="7643192"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9768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2201B-7646-81B7-0E66-0FBD09ABAACD}"/>
              </a:ext>
            </a:extLst>
          </p:cNvPr>
          <p:cNvSpPr>
            <a:spLocks noGrp="1"/>
          </p:cNvSpPr>
          <p:nvPr>
            <p:ph type="title"/>
          </p:nvPr>
        </p:nvSpPr>
        <p:spPr>
          <a:xfrm>
            <a:off x="457200" y="274638"/>
            <a:ext cx="8229600" cy="706090"/>
          </a:xfrm>
        </p:spPr>
        <p:txBody>
          <a:bodyPr/>
          <a:lstStyle/>
          <a:p>
            <a:r>
              <a:rPr lang="en-GB" b="1" dirty="0"/>
              <a:t>Exercise – 10 MINS</a:t>
            </a:r>
          </a:p>
        </p:txBody>
      </p:sp>
      <p:sp>
        <p:nvSpPr>
          <p:cNvPr id="3" name="Content Placeholder 2">
            <a:extLst>
              <a:ext uri="{FF2B5EF4-FFF2-40B4-BE49-F238E27FC236}">
                <a16:creationId xmlns:a16="http://schemas.microsoft.com/office/drawing/2014/main" id="{CB3A69C8-623A-1112-41FE-8A0F57ADB9C6}"/>
              </a:ext>
            </a:extLst>
          </p:cNvPr>
          <p:cNvSpPr>
            <a:spLocks noGrp="1"/>
          </p:cNvSpPr>
          <p:nvPr>
            <p:ph idx="1"/>
          </p:nvPr>
        </p:nvSpPr>
        <p:spPr>
          <a:xfrm>
            <a:off x="441792" y="2060848"/>
            <a:ext cx="8229600" cy="2160240"/>
          </a:xfrm>
        </p:spPr>
        <p:txBody>
          <a:bodyPr/>
          <a:lstStyle/>
          <a:p>
            <a:pPr marL="0" indent="0" algn="ctr">
              <a:buNone/>
            </a:pPr>
            <a:r>
              <a:rPr lang="en-GB" dirty="0"/>
              <a:t>Use Excel to find the Mean, Median, Mode Range and Standard Deviation of the Scores and No. of Hours in the DataSet_StudentIQ.xml file</a:t>
            </a:r>
          </a:p>
        </p:txBody>
      </p:sp>
    </p:spTree>
    <p:extLst>
      <p:ext uri="{BB962C8B-B14F-4D97-AF65-F5344CB8AC3E}">
        <p14:creationId xmlns:p14="http://schemas.microsoft.com/office/powerpoint/2010/main" val="34248500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200" b="1" dirty="0"/>
              <a:t>Data Analysis with Power Pivot / Pivot Tables &amp; Pivot Charts </a:t>
            </a:r>
          </a:p>
        </p:txBody>
      </p:sp>
      <p:sp>
        <p:nvSpPr>
          <p:cNvPr id="3" name="Content Placeholder 2"/>
          <p:cNvSpPr>
            <a:spLocks noGrp="1"/>
          </p:cNvSpPr>
          <p:nvPr>
            <p:ph idx="1"/>
          </p:nvPr>
        </p:nvSpPr>
        <p:spPr>
          <a:xfrm>
            <a:off x="457200" y="1556792"/>
            <a:ext cx="8229600" cy="3773016"/>
          </a:xfrm>
        </p:spPr>
        <p:txBody>
          <a:bodyPr/>
          <a:lstStyle/>
          <a:p>
            <a:r>
              <a:rPr lang="en-GB" sz="2800" dirty="0">
                <a:latin typeface="Arial" panose="020B0604020202020204" pitchFamily="34" charset="0"/>
                <a:cs typeface="Arial" panose="020B0604020202020204" pitchFamily="34" charset="0"/>
              </a:rPr>
              <a:t>The Power Pivot interface helps to perform data operations without the knowledge of any database query language. </a:t>
            </a:r>
          </a:p>
          <a:p>
            <a:r>
              <a:rPr lang="en-GB" sz="2800" dirty="0">
                <a:latin typeface="Arial" panose="020B0604020202020204" pitchFamily="34" charset="0"/>
                <a:cs typeface="Arial" panose="020B0604020202020204" pitchFamily="34" charset="0"/>
              </a:rPr>
              <a:t>Helps you to create a report of your analysis within few seconds. The reports are versatile, dynamic and interactive and enable you to further probe into the data to get the insights and arrive at the conclusions / decisions</a:t>
            </a:r>
          </a:p>
        </p:txBody>
      </p:sp>
      <p:cxnSp>
        <p:nvCxnSpPr>
          <p:cNvPr id="5" name="Straight Connector 4"/>
          <p:cNvCxnSpPr/>
          <p:nvPr/>
        </p:nvCxnSpPr>
        <p:spPr>
          <a:xfrm>
            <a:off x="683568" y="1196752"/>
            <a:ext cx="7776864" cy="0"/>
          </a:xfrm>
          <a:prstGeom prst="line">
            <a:avLst/>
          </a:prstGeom>
          <a:ln w="5715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1322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sz="3200" b="1" dirty="0"/>
              <a:t>Uses of PowerPivot (Pivot Tables/Charts)</a:t>
            </a:r>
          </a:p>
        </p:txBody>
      </p:sp>
      <p:sp>
        <p:nvSpPr>
          <p:cNvPr id="3" name="Content Placeholder 2"/>
          <p:cNvSpPr>
            <a:spLocks noGrp="1"/>
          </p:cNvSpPr>
          <p:nvPr>
            <p:ph idx="1"/>
          </p:nvPr>
        </p:nvSpPr>
        <p:spPr>
          <a:xfrm>
            <a:off x="444186" y="1268760"/>
            <a:ext cx="8229600" cy="4392488"/>
          </a:xfrm>
        </p:spPr>
        <p:txBody>
          <a:bodyPr/>
          <a:lstStyle/>
          <a:p>
            <a:pPr marL="0" indent="0">
              <a:buNone/>
            </a:pPr>
            <a:r>
              <a:rPr lang="en-GB" sz="2400" dirty="0"/>
              <a:t>You can use Power Pivot for the following –</a:t>
            </a:r>
          </a:p>
          <a:p>
            <a:r>
              <a:rPr lang="en-GB" sz="2400" dirty="0"/>
              <a:t>To perform powerful data analysis and create sophisticated Data Models.</a:t>
            </a:r>
          </a:p>
          <a:p>
            <a:r>
              <a:rPr lang="en-GB" sz="2400" dirty="0"/>
              <a:t>To mash-up large volumes of data from several different sources quickly.</a:t>
            </a:r>
          </a:p>
          <a:p>
            <a:r>
              <a:rPr lang="en-GB" sz="2400" dirty="0"/>
              <a:t>To perform information analysis and share the insights interactively.</a:t>
            </a:r>
          </a:p>
          <a:p>
            <a:r>
              <a:rPr lang="en-GB" sz="2400" dirty="0"/>
              <a:t> To write advanced formulas with the Data Analysis Expressions (DAX) language.</a:t>
            </a:r>
          </a:p>
          <a:p>
            <a:r>
              <a:rPr lang="en-GB" sz="2400" dirty="0"/>
              <a:t>To create Key Performance Indicators (KPIs).</a:t>
            </a:r>
          </a:p>
        </p:txBody>
      </p:sp>
    </p:spTree>
    <p:extLst>
      <p:ext uri="{BB962C8B-B14F-4D97-AF65-F5344CB8AC3E}">
        <p14:creationId xmlns:p14="http://schemas.microsoft.com/office/powerpoint/2010/main" val="3337130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GB" sz="3600" b="1" dirty="0"/>
              <a:t>Business Intelligence with PowerPivot</a:t>
            </a:r>
          </a:p>
        </p:txBody>
      </p:sp>
      <p:sp>
        <p:nvSpPr>
          <p:cNvPr id="3" name="Content Placeholder 2"/>
          <p:cNvSpPr>
            <a:spLocks noGrp="1"/>
          </p:cNvSpPr>
          <p:nvPr>
            <p:ph idx="1"/>
          </p:nvPr>
        </p:nvSpPr>
        <p:spPr>
          <a:xfrm>
            <a:off x="323528" y="1340768"/>
            <a:ext cx="8075240" cy="4032448"/>
          </a:xfrm>
        </p:spPr>
        <p:txBody>
          <a:bodyPr/>
          <a:lstStyle/>
          <a:p>
            <a:pPr marL="857250" lvl="1" indent="-457200">
              <a:buFont typeface="Wingdings" panose="05000000000000000000" pitchFamily="2" charset="2"/>
              <a:buChar char="§"/>
            </a:pPr>
            <a:r>
              <a:rPr lang="en-GB" dirty="0"/>
              <a:t>Business intelligence (BI) is essentially the set of tools and processes that people use to gather data, turn it into meaningful information, and then make better decisions. </a:t>
            </a:r>
          </a:p>
          <a:p>
            <a:pPr marL="857250" lvl="1" indent="-457200">
              <a:buFont typeface="Wingdings" panose="05000000000000000000" pitchFamily="2" charset="2"/>
              <a:buChar char="§"/>
            </a:pPr>
            <a:r>
              <a:rPr lang="en-GB" dirty="0"/>
              <a:t>The BI capabilities of Power Pivot in Excel enable you to gather data, visualize data, and share information with people in your organization across multiple devices.</a:t>
            </a:r>
          </a:p>
          <a:p>
            <a:endParaRPr lang="en-GB" dirty="0"/>
          </a:p>
        </p:txBody>
      </p:sp>
    </p:spTree>
    <p:extLst>
      <p:ext uri="{BB962C8B-B14F-4D97-AF65-F5344CB8AC3E}">
        <p14:creationId xmlns:p14="http://schemas.microsoft.com/office/powerpoint/2010/main" val="53432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GB" sz="3600" b="1" dirty="0"/>
              <a:t>Problem Statement</a:t>
            </a:r>
          </a:p>
        </p:txBody>
      </p:sp>
      <p:sp>
        <p:nvSpPr>
          <p:cNvPr id="3" name="Content Placeholder 2"/>
          <p:cNvSpPr>
            <a:spLocks noGrp="1"/>
          </p:cNvSpPr>
          <p:nvPr>
            <p:ph idx="1"/>
          </p:nvPr>
        </p:nvSpPr>
        <p:spPr>
          <a:xfrm>
            <a:off x="683568" y="1175021"/>
            <a:ext cx="4248472" cy="4342210"/>
          </a:xfrm>
          <a:ln>
            <a:solidFill>
              <a:schemeClr val="tx1"/>
            </a:solidFill>
          </a:ln>
        </p:spPr>
        <p:txBody>
          <a:bodyPr/>
          <a:lstStyle/>
          <a:p>
            <a:pPr algn="just"/>
            <a:r>
              <a:rPr lang="en-GB" sz="2200" dirty="0"/>
              <a:t>Vasile is a new employee at </a:t>
            </a:r>
            <a:r>
              <a:rPr lang="en-GB" sz="2200" dirty="0" err="1"/>
              <a:t>TakTech</a:t>
            </a:r>
            <a:r>
              <a:rPr lang="en-GB" sz="2200" dirty="0"/>
              <a:t>. He has been asked to create some reports and ultimately a dashboard for presentation. He has been given a giant sheet “</a:t>
            </a:r>
            <a:r>
              <a:rPr lang="en-GB" sz="2200" b="1" i="1" dirty="0"/>
              <a:t>Adidas US Sales Dataset</a:t>
            </a:r>
            <a:r>
              <a:rPr lang="en-GB" sz="2200" dirty="0"/>
              <a:t>” from the </a:t>
            </a:r>
            <a:r>
              <a:rPr lang="en-GB" sz="2200" dirty="0" err="1"/>
              <a:t>Kaggle</a:t>
            </a:r>
            <a:r>
              <a:rPr lang="en-GB" sz="2200" dirty="0"/>
              <a:t> website. Though very challenging, he’s thinking about how he can turn the data into a nice looking dashboard and make his supervisor proud.</a:t>
            </a:r>
          </a:p>
          <a:p>
            <a:pPr algn="just"/>
            <a:endParaRPr lang="en-GB" sz="2200" dirty="0"/>
          </a:p>
          <a:p>
            <a:pPr lvl="1" algn="just"/>
            <a:endParaRPr lang="en-GB" sz="2200" dirty="0"/>
          </a:p>
          <a:p>
            <a:pPr lvl="1" algn="just"/>
            <a:endParaRPr lang="en-GB" sz="2200" dirty="0"/>
          </a:p>
        </p:txBody>
      </p:sp>
      <p:sp>
        <p:nvSpPr>
          <p:cNvPr id="4" name="Content Placeholder 2"/>
          <p:cNvSpPr txBox="1">
            <a:spLocks/>
          </p:cNvSpPr>
          <p:nvPr/>
        </p:nvSpPr>
        <p:spPr bwMode="auto">
          <a:xfrm>
            <a:off x="5076056" y="1175020"/>
            <a:ext cx="3816424" cy="434221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1800" dirty="0"/>
              <a:t>Vasile might want to consider the following metrics: </a:t>
            </a:r>
          </a:p>
          <a:p>
            <a:pPr lvl="1" algn="just"/>
            <a:r>
              <a:rPr lang="en-GB" sz="1800" b="1" dirty="0"/>
              <a:t>Total Sales by Retailer, Sales Trend, Sales by City, Product by Profit, Sale Distribution, Top 10 Sales by a Retailer</a:t>
            </a:r>
            <a:r>
              <a:rPr lang="en-GB" sz="1800" dirty="0"/>
              <a:t>. </a:t>
            </a:r>
          </a:p>
          <a:p>
            <a:pPr lvl="1" algn="just"/>
            <a:r>
              <a:rPr lang="en-GB" sz="1800" dirty="0"/>
              <a:t>Using different Charts</a:t>
            </a:r>
          </a:p>
          <a:p>
            <a:pPr marL="0" indent="0" algn="just">
              <a:buNone/>
            </a:pPr>
            <a:endParaRPr lang="en-GB" sz="1800" dirty="0"/>
          </a:p>
          <a:p>
            <a:pPr algn="just">
              <a:buFontTx/>
              <a:buChar char="-"/>
            </a:pPr>
            <a:r>
              <a:rPr lang="en-GB" sz="1800" dirty="0"/>
              <a:t>Use Slicers for </a:t>
            </a:r>
            <a:r>
              <a:rPr lang="en-GB" sz="1800" b="1" dirty="0">
                <a:solidFill>
                  <a:srgbClr val="FF0000"/>
                </a:solidFill>
              </a:rPr>
              <a:t>Sales Method</a:t>
            </a:r>
            <a:r>
              <a:rPr lang="en-GB" sz="1800" dirty="0"/>
              <a:t>, </a:t>
            </a:r>
            <a:r>
              <a:rPr lang="en-GB" sz="1800" b="1" dirty="0">
                <a:solidFill>
                  <a:srgbClr val="FF0000"/>
                </a:solidFill>
              </a:rPr>
              <a:t>Retailer, Years </a:t>
            </a:r>
            <a:r>
              <a:rPr lang="en-GB" sz="1800" dirty="0"/>
              <a:t>and </a:t>
            </a:r>
            <a:r>
              <a:rPr lang="en-GB" sz="1800" b="1" dirty="0">
                <a:solidFill>
                  <a:srgbClr val="FF0000"/>
                </a:solidFill>
              </a:rPr>
              <a:t>State</a:t>
            </a:r>
            <a:r>
              <a:rPr lang="en-GB" sz="1800" dirty="0"/>
              <a:t> to connect the various metrics on the dashboard.</a:t>
            </a:r>
          </a:p>
          <a:p>
            <a:pPr algn="just">
              <a:buFontTx/>
              <a:buChar char="-"/>
            </a:pPr>
            <a:endParaRPr lang="en-GB" sz="1800" dirty="0"/>
          </a:p>
          <a:p>
            <a:pPr algn="just"/>
            <a:endParaRPr lang="en-GB" sz="1800" dirty="0"/>
          </a:p>
          <a:p>
            <a:pPr lvl="1" algn="just"/>
            <a:endParaRPr lang="en-GB" sz="1800" dirty="0"/>
          </a:p>
          <a:p>
            <a:pPr lvl="1" algn="just"/>
            <a:endParaRPr lang="en-GB" sz="1800" dirty="0"/>
          </a:p>
        </p:txBody>
      </p:sp>
      <p:pic>
        <p:nvPicPr>
          <p:cNvPr id="5" name="Picture 4"/>
          <p:cNvPicPr>
            <a:picLocks noChangeAspect="1"/>
          </p:cNvPicPr>
          <p:nvPr/>
        </p:nvPicPr>
        <p:blipFill>
          <a:blip r:embed="rId2">
            <a:clrChange>
              <a:clrFrom>
                <a:srgbClr val="FFFFFF"/>
              </a:clrFrom>
              <a:clrTo>
                <a:srgbClr val="FFFFFF">
                  <a:alpha val="0"/>
                </a:srgbClr>
              </a:clrTo>
            </a:clrChange>
            <a:extLst>
              <a:ext uri="{BEBA8EAE-BF5A-486C-A8C5-ECC9F3942E4B}">
                <a14:imgProps xmlns:a14="http://schemas.microsoft.com/office/drawing/2010/main">
                  <a14:imgLayer r:embed="rId3">
                    <a14:imgEffect>
                      <a14:brightnessContrast bright="20000" contrast="-20000"/>
                    </a14:imgEffect>
                  </a14:imgLayer>
                </a14:imgProps>
              </a:ext>
            </a:extLst>
          </a:blip>
          <a:stretch>
            <a:fillRect/>
          </a:stretch>
        </p:blipFill>
        <p:spPr>
          <a:xfrm>
            <a:off x="0" y="404664"/>
            <a:ext cx="1524459" cy="1202404"/>
          </a:xfrm>
          <a:prstGeom prst="rect">
            <a:avLst/>
          </a:prstGeom>
        </p:spPr>
      </p:pic>
    </p:spTree>
    <p:extLst>
      <p:ext uri="{BB962C8B-B14F-4D97-AF65-F5344CB8AC3E}">
        <p14:creationId xmlns:p14="http://schemas.microsoft.com/office/powerpoint/2010/main" val="3664522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bg/>
                                          </p:spTgt>
                                        </p:tgtEl>
                                        <p:attrNameLst>
                                          <p:attrName>style.visibility</p:attrName>
                                        </p:attrNameLst>
                                      </p:cBhvr>
                                      <p:to>
                                        <p:strVal val="visible"/>
                                      </p:to>
                                    </p:set>
                                    <p:animEffect transition="in" filter="fade">
                                      <p:cBhvr>
                                        <p:cTn id="14" dur="500"/>
                                        <p:tgtEl>
                                          <p:spTgt spid="3">
                                            <p:bg/>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476672"/>
            <a:ext cx="8229600" cy="576064"/>
          </a:xfrm>
        </p:spPr>
        <p:txBody>
          <a:bodyPr/>
          <a:lstStyle/>
          <a:p>
            <a:pPr algn="ctr"/>
            <a:r>
              <a:rPr lang="en-GB" sz="2800" b="1" i="1" dirty="0"/>
              <a:t>Let’s all help Vasile create a Dashboard like this: </a:t>
            </a:r>
          </a:p>
        </p:txBody>
      </p:sp>
      <p:pic>
        <p:nvPicPr>
          <p:cNvPr id="4" name="Picture 3"/>
          <p:cNvPicPr>
            <a:picLocks noChangeAspect="1"/>
          </p:cNvPicPr>
          <p:nvPr/>
        </p:nvPicPr>
        <p:blipFill>
          <a:blip r:embed="rId2"/>
          <a:stretch>
            <a:fillRect/>
          </a:stretch>
        </p:blipFill>
        <p:spPr>
          <a:xfrm>
            <a:off x="1187624" y="1052736"/>
            <a:ext cx="7272808" cy="4890558"/>
          </a:xfrm>
          <a:prstGeom prst="rect">
            <a:avLst/>
          </a:prstGeom>
        </p:spPr>
      </p:pic>
    </p:spTree>
    <p:extLst>
      <p:ext uri="{BB962C8B-B14F-4D97-AF65-F5344CB8AC3E}">
        <p14:creationId xmlns:p14="http://schemas.microsoft.com/office/powerpoint/2010/main" val="2478855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692696"/>
            <a:ext cx="8229600" cy="3917032"/>
          </a:xfrm>
        </p:spPr>
        <p:txBody>
          <a:bodyPr/>
          <a:lstStyle/>
          <a:p>
            <a:pPr marL="0" indent="0" algn="ctr">
              <a:buNone/>
            </a:pPr>
            <a:r>
              <a:rPr lang="en-GB" sz="4000" b="1" dirty="0"/>
              <a:t>Any Questions?</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Lst>
          </a:blip>
          <a:stretch>
            <a:fillRect/>
          </a:stretch>
        </p:blipFill>
        <p:spPr>
          <a:xfrm>
            <a:off x="2570005" y="1700807"/>
            <a:ext cx="3946211" cy="3744417"/>
          </a:xfrm>
          <a:prstGeom prst="rect">
            <a:avLst/>
          </a:prstGeom>
        </p:spPr>
      </p:pic>
    </p:spTree>
    <p:extLst>
      <p:ext uri="{BB962C8B-B14F-4D97-AF65-F5344CB8AC3E}">
        <p14:creationId xmlns:p14="http://schemas.microsoft.com/office/powerpoint/2010/main" val="36646918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C057-6B82-469D-A631-5E873D5028F0}"/>
              </a:ext>
            </a:extLst>
          </p:cNvPr>
          <p:cNvSpPr>
            <a:spLocks noGrp="1"/>
          </p:cNvSpPr>
          <p:nvPr>
            <p:ph type="title"/>
          </p:nvPr>
        </p:nvSpPr>
        <p:spPr/>
        <p:txBody>
          <a:bodyPr/>
          <a:lstStyle/>
          <a:p>
            <a:r>
              <a:rPr lang="en-US" dirty="0"/>
              <a:t>Next week….</a:t>
            </a:r>
            <a:endParaRPr lang="en-GB" dirty="0"/>
          </a:p>
        </p:txBody>
      </p:sp>
      <p:sp>
        <p:nvSpPr>
          <p:cNvPr id="3" name="Content Placeholder 2">
            <a:extLst>
              <a:ext uri="{FF2B5EF4-FFF2-40B4-BE49-F238E27FC236}">
                <a16:creationId xmlns:a16="http://schemas.microsoft.com/office/drawing/2014/main" id="{E904ABCA-8829-4145-A5E7-650A808EFC23}"/>
              </a:ext>
            </a:extLst>
          </p:cNvPr>
          <p:cNvSpPr>
            <a:spLocks noGrp="1"/>
          </p:cNvSpPr>
          <p:nvPr>
            <p:ph idx="1"/>
          </p:nvPr>
        </p:nvSpPr>
        <p:spPr/>
        <p:txBody>
          <a:bodyPr/>
          <a:lstStyle/>
          <a:p>
            <a:r>
              <a:rPr lang="en-US" dirty="0"/>
              <a:t>More in-class exercises </a:t>
            </a:r>
            <a:endParaRPr lang="en-GB" dirty="0"/>
          </a:p>
        </p:txBody>
      </p:sp>
    </p:spTree>
    <p:extLst>
      <p:ext uri="{BB962C8B-B14F-4D97-AF65-F5344CB8AC3E}">
        <p14:creationId xmlns:p14="http://schemas.microsoft.com/office/powerpoint/2010/main" val="31814132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1533</Words>
  <Application>Microsoft Office PowerPoint</Application>
  <PresentationFormat>On-screen Show (4:3)</PresentationFormat>
  <Paragraphs>180</Paragraphs>
  <Slides>30</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Myriad Pro</vt:lpstr>
      <vt:lpstr>Arial</vt:lpstr>
      <vt:lpstr>Verdana</vt:lpstr>
      <vt:lpstr>Wingdings</vt:lpstr>
      <vt:lpstr>20140311PresentationUWTSDTemplate</vt:lpstr>
      <vt:lpstr>PowerPoint Presentation</vt:lpstr>
      <vt:lpstr>Learning Objectives</vt:lpstr>
      <vt:lpstr>Text mining</vt:lpstr>
      <vt:lpstr>Text Mining Concepts</vt:lpstr>
      <vt:lpstr>PowerPoint Presentation</vt:lpstr>
      <vt:lpstr>PowerPoint Presentation</vt:lpstr>
      <vt:lpstr>Data Mining versus Text Mining</vt:lpstr>
      <vt:lpstr>Text Mining Concepts</vt:lpstr>
      <vt:lpstr>Text Mining Application Area</vt:lpstr>
      <vt:lpstr>Application case 1 (25 mins)</vt:lpstr>
      <vt:lpstr>Text Mining Process</vt:lpstr>
      <vt:lpstr>Text Mining Process</vt:lpstr>
      <vt:lpstr>Text Mining Process</vt:lpstr>
      <vt:lpstr>Text Mining Process</vt:lpstr>
      <vt:lpstr>Text Mining Tools</vt:lpstr>
      <vt:lpstr>Application Case 2 (20 mins)</vt:lpstr>
      <vt:lpstr>PowerPoint Presentation</vt:lpstr>
      <vt:lpstr>LinkedIn course</vt:lpstr>
      <vt:lpstr>Data Analysis using Excel</vt:lpstr>
      <vt:lpstr>Other IF Functions</vt:lpstr>
      <vt:lpstr>IF Functions</vt:lpstr>
      <vt:lpstr>Finding the Summary of Five in Excel</vt:lpstr>
      <vt:lpstr>Exercise – 10 MINS</vt:lpstr>
      <vt:lpstr>Data Analysis with Power Pivot / Pivot Tables &amp; Pivot Charts </vt:lpstr>
      <vt:lpstr>Uses of PowerPivot (Pivot Tables/Charts)</vt:lpstr>
      <vt:lpstr>Business Intelligence with PowerPivot</vt:lpstr>
      <vt:lpstr>Problem Statement</vt:lpstr>
      <vt:lpstr>PowerPoint Presentation</vt:lpstr>
      <vt:lpstr>PowerPoint Presentation</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LCBB5003</dc:title>
  <dc:creator>BMC Training</dc:creator>
  <cp:lastModifiedBy>Khaza Ahmed</cp:lastModifiedBy>
  <cp:revision>68</cp:revision>
  <dcterms:created xsi:type="dcterms:W3CDTF">2020-06-23T16:08:04Z</dcterms:created>
  <dcterms:modified xsi:type="dcterms:W3CDTF">2023-05-10T17:05:15Z</dcterms:modified>
</cp:coreProperties>
</file>