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9" r:id="rId32"/>
    <p:sldId id="291" r:id="rId33"/>
    <p:sldId id="292" r:id="rId34"/>
    <p:sldId id="293" r:id="rId35"/>
    <p:sldId id="294" r:id="rId36"/>
    <p:sldId id="295" r:id="rId37"/>
    <p:sldId id="296" r:id="rId38"/>
    <p:sldId id="298" r:id="rId39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642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49776" y="483234"/>
            <a:ext cx="2044446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01547" y="1450314"/>
            <a:ext cx="6940905" cy="3745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Segoe UI"/>
                <a:cs typeface="Segoe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cdc.europa.eu/sites/default/files/documents/COVID-19-surveillance-strategy-9-Apr-2020.pdf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andfonline.com/doi/full/10.1080/00396338.2020.1763610" TargetMode="External"/><Relationship Id="rId2" Type="http://schemas.openxmlformats.org/officeDocument/2006/relationships/hyperlink" Target="https://www.cdc.gov/vaccines/vac-gen/imz-basics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hs.uk/conditions/vaccinations/why-vaccination-is-safe-and-important/" TargetMode="External"/><Relationship Id="rId4" Type="http://schemas.openxmlformats.org/officeDocument/2006/relationships/hyperlink" Target="https://www.gov.uk/government/collections/immunis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18336" y="1150111"/>
            <a:ext cx="67398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49350" marR="5080" indent="-1137285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FFFFFF"/>
                </a:solidFill>
              </a:rPr>
              <a:t>Social Epidemiology and </a:t>
            </a:r>
            <a:r>
              <a:rPr sz="3600" spc="-10" dirty="0">
                <a:solidFill>
                  <a:srgbClr val="FFFFFF"/>
                </a:solidFill>
              </a:rPr>
              <a:t>Public </a:t>
            </a:r>
            <a:r>
              <a:rPr sz="3600" spc="-980" dirty="0">
                <a:solidFill>
                  <a:srgbClr val="FFFFFF"/>
                </a:solidFill>
              </a:rPr>
              <a:t> </a:t>
            </a:r>
            <a:r>
              <a:rPr sz="3600" spc="-5" dirty="0">
                <a:solidFill>
                  <a:srgbClr val="FFFFFF"/>
                </a:solidFill>
              </a:rPr>
              <a:t>Health</a:t>
            </a:r>
            <a:r>
              <a:rPr sz="3600" spc="-10" dirty="0">
                <a:solidFill>
                  <a:srgbClr val="FFFFFF"/>
                </a:solidFill>
              </a:rPr>
              <a:t> Development</a:t>
            </a:r>
            <a:endParaRPr sz="3600"/>
          </a:p>
        </p:txBody>
      </p:sp>
      <p:sp>
        <p:nvSpPr>
          <p:cNvPr id="5" name="object 5"/>
          <p:cNvSpPr txBox="1"/>
          <p:nvPr/>
        </p:nvSpPr>
        <p:spPr>
          <a:xfrm>
            <a:off x="1266571" y="2605786"/>
            <a:ext cx="6817359" cy="228331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74015" marR="140970" algn="ctr">
              <a:lnSpc>
                <a:spcPct val="100000"/>
              </a:lnSpc>
              <a:spcBef>
                <a:spcPts val="2745"/>
              </a:spcBef>
            </a:pPr>
            <a:endParaRPr lang="en-GB" sz="2800" b="1" i="1" spc="-10" dirty="0">
              <a:solidFill>
                <a:srgbClr val="FFFFFF"/>
              </a:solidFill>
              <a:latin typeface="Segoe UI"/>
              <a:cs typeface="Segoe UI"/>
            </a:endParaRPr>
          </a:p>
          <a:p>
            <a:pPr marL="374015" marR="140970" algn="ctr">
              <a:lnSpc>
                <a:spcPct val="100000"/>
              </a:lnSpc>
              <a:spcBef>
                <a:spcPts val="2745"/>
              </a:spcBef>
            </a:pPr>
            <a:r>
              <a:rPr sz="2800" b="1" i="1" spc="-10" dirty="0">
                <a:solidFill>
                  <a:srgbClr val="FFFFFF"/>
                </a:solidFill>
                <a:latin typeface="Segoe UI"/>
                <a:cs typeface="Segoe UI"/>
              </a:rPr>
              <a:t>Measuring,</a:t>
            </a:r>
            <a:r>
              <a:rPr sz="2800" b="1" i="1" spc="3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5" dirty="0">
                <a:solidFill>
                  <a:srgbClr val="FFFFFF"/>
                </a:solidFill>
                <a:latin typeface="Segoe UI"/>
                <a:cs typeface="Segoe UI"/>
              </a:rPr>
              <a:t>Monitoring</a:t>
            </a:r>
            <a:r>
              <a:rPr sz="2800" b="1" i="1" spc="40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5" dirty="0">
                <a:solidFill>
                  <a:srgbClr val="FFFFFF"/>
                </a:solidFill>
                <a:latin typeface="Segoe UI"/>
                <a:cs typeface="Segoe UI"/>
              </a:rPr>
              <a:t>and</a:t>
            </a:r>
            <a:r>
              <a:rPr sz="2800" b="1" i="1" spc="2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20" dirty="0">
                <a:solidFill>
                  <a:srgbClr val="FFFFFF"/>
                </a:solidFill>
                <a:latin typeface="Segoe UI"/>
                <a:cs typeface="Segoe UI"/>
              </a:rPr>
              <a:t>Control</a:t>
            </a:r>
            <a:r>
              <a:rPr sz="2800" b="1" i="1" spc="3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35" dirty="0">
                <a:solidFill>
                  <a:srgbClr val="FFFFFF"/>
                </a:solidFill>
                <a:latin typeface="Segoe UI"/>
                <a:cs typeface="Segoe UI"/>
              </a:rPr>
              <a:t>of </a:t>
            </a:r>
            <a:r>
              <a:rPr sz="2800" b="1" i="1" spc="-755" dirty="0">
                <a:solidFill>
                  <a:srgbClr val="FFFFFF"/>
                </a:solidFill>
                <a:latin typeface="Segoe UI"/>
                <a:cs typeface="Segoe UI"/>
              </a:rPr>
              <a:t> </a:t>
            </a:r>
            <a:r>
              <a:rPr sz="2800" b="1" i="1" spc="-15" dirty="0">
                <a:solidFill>
                  <a:srgbClr val="FFFFFF"/>
                </a:solidFill>
                <a:latin typeface="Segoe UI"/>
                <a:cs typeface="Segoe UI"/>
              </a:rPr>
              <a:t>Disease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41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53208" y="483234"/>
            <a:ext cx="50368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Learning</a:t>
            </a:r>
            <a:r>
              <a:rPr spc="-110" dirty="0"/>
              <a:t> </a:t>
            </a:r>
            <a:r>
              <a:rPr spc="-5" dirty="0"/>
              <a:t>outcomes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60703"/>
            <a:ext cx="7824470" cy="331152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620"/>
              </a:spcBef>
            </a:pPr>
            <a:r>
              <a:rPr sz="2200" spc="-5" dirty="0">
                <a:latin typeface="Segoe UI"/>
                <a:cs typeface="Segoe UI"/>
              </a:rPr>
              <a:t>Upon successful completion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this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module,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you</a:t>
            </a:r>
            <a:r>
              <a:rPr sz="2200" spc="-5" dirty="0">
                <a:latin typeface="Segoe UI"/>
                <a:cs typeface="Segoe UI"/>
              </a:rPr>
              <a:t> should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be</a:t>
            </a:r>
            <a:r>
              <a:rPr sz="2200" spc="-1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able </a:t>
            </a:r>
            <a:r>
              <a:rPr sz="2200" spc="-58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to:</a:t>
            </a:r>
            <a:endParaRPr sz="22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350">
              <a:latin typeface="Segoe UI"/>
              <a:cs typeface="Segoe UI"/>
            </a:endParaRPr>
          </a:p>
          <a:p>
            <a:pPr marL="355600" marR="477520" indent="-343535">
              <a:lnSpc>
                <a:spcPts val="2110"/>
              </a:lnSpc>
              <a:tabLst>
                <a:tab pos="355600" algn="l"/>
              </a:tabLst>
            </a:pPr>
            <a:r>
              <a:rPr sz="2200" spc="-5" dirty="0">
                <a:latin typeface="Wingdings"/>
                <a:cs typeface="Wingdings"/>
              </a:rPr>
              <a:t>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Segoe UI"/>
                <a:cs typeface="Segoe UI"/>
              </a:rPr>
              <a:t>Understand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different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approaches</a:t>
            </a:r>
            <a:r>
              <a:rPr sz="2200" spc="-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strategies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used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to </a:t>
            </a:r>
            <a:r>
              <a:rPr sz="2200" spc="-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measure,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monitor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control the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incidence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20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disease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in </a:t>
            </a:r>
            <a:r>
              <a:rPr sz="2200" spc="-58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communities</a:t>
            </a:r>
            <a:endParaRPr sz="2200">
              <a:latin typeface="Segoe UI"/>
              <a:cs typeface="Segoe UI"/>
            </a:endParaRPr>
          </a:p>
          <a:p>
            <a:pPr marL="355600" marR="699770" indent="-343535">
              <a:lnSpc>
                <a:spcPts val="2110"/>
              </a:lnSpc>
              <a:spcBef>
                <a:spcPts val="535"/>
              </a:spcBef>
              <a:tabLst>
                <a:tab pos="355600" algn="l"/>
              </a:tabLst>
            </a:pPr>
            <a:r>
              <a:rPr sz="2200" spc="-5" dirty="0">
                <a:latin typeface="Wingdings"/>
                <a:cs typeface="Wingdings"/>
              </a:rPr>
              <a:t>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Segoe UI"/>
                <a:cs typeface="Segoe UI"/>
              </a:rPr>
              <a:t>Investigate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the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implications</a:t>
            </a:r>
            <a:r>
              <a:rPr sz="2200" spc="5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illness</a:t>
            </a:r>
            <a:r>
              <a:rPr sz="2200" spc="2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disease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in </a:t>
            </a:r>
            <a:r>
              <a:rPr sz="2200" spc="-5" dirty="0">
                <a:latin typeface="Segoe UI"/>
                <a:cs typeface="Segoe UI"/>
              </a:rPr>
              <a:t> communities</a:t>
            </a:r>
            <a:r>
              <a:rPr sz="2200" spc="3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for the provision</a:t>
            </a:r>
            <a:r>
              <a:rPr sz="2200" spc="1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health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social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care </a:t>
            </a:r>
            <a:r>
              <a:rPr sz="2200" spc="-590" dirty="0">
                <a:latin typeface="Segoe UI"/>
                <a:cs typeface="Segoe UI"/>
              </a:rPr>
              <a:t> </a:t>
            </a:r>
            <a:r>
              <a:rPr sz="2200" spc="5" dirty="0">
                <a:latin typeface="Segoe UI"/>
                <a:cs typeface="Segoe UI"/>
              </a:rPr>
              <a:t>services</a:t>
            </a:r>
            <a:endParaRPr sz="2200">
              <a:latin typeface="Segoe UI"/>
              <a:cs typeface="Segoe UI"/>
            </a:endParaRPr>
          </a:p>
          <a:p>
            <a:pPr marL="355600" marR="73025" indent="-343535">
              <a:lnSpc>
                <a:spcPct val="80000"/>
              </a:lnSpc>
              <a:spcBef>
                <a:spcPts val="555"/>
              </a:spcBef>
              <a:tabLst>
                <a:tab pos="355600" algn="l"/>
              </a:tabLst>
            </a:pPr>
            <a:r>
              <a:rPr sz="2200" spc="-5" dirty="0">
                <a:latin typeface="Wingdings"/>
                <a:cs typeface="Wingdings"/>
              </a:rPr>
              <a:t></a:t>
            </a:r>
            <a:r>
              <a:rPr sz="2200" spc="-5" dirty="0">
                <a:latin typeface="Times New Roman"/>
                <a:cs typeface="Times New Roman"/>
              </a:rPr>
              <a:t>	</a:t>
            </a:r>
            <a:r>
              <a:rPr sz="2200" spc="-5" dirty="0">
                <a:latin typeface="Segoe UI"/>
                <a:cs typeface="Segoe UI"/>
              </a:rPr>
              <a:t>Understand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the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factors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influencing</a:t>
            </a:r>
            <a:r>
              <a:rPr sz="2200" spc="4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the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health</a:t>
            </a:r>
            <a:r>
              <a:rPr sz="2200" spc="2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and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wellbeing </a:t>
            </a:r>
            <a:r>
              <a:rPr sz="2200" spc="-590" dirty="0">
                <a:latin typeface="Segoe UI"/>
                <a:cs typeface="Segoe UI"/>
              </a:rPr>
              <a:t> </a:t>
            </a:r>
            <a:r>
              <a:rPr sz="2200" spc="-25" dirty="0">
                <a:latin typeface="Segoe UI"/>
                <a:cs typeface="Segoe UI"/>
              </a:rPr>
              <a:t>of</a:t>
            </a:r>
            <a:r>
              <a:rPr sz="2200" spc="-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individuals</a:t>
            </a:r>
            <a:r>
              <a:rPr sz="2200" spc="5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in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health</a:t>
            </a:r>
            <a:r>
              <a:rPr sz="2200" spc="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or</a:t>
            </a:r>
            <a:r>
              <a:rPr sz="2200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social</a:t>
            </a:r>
            <a:r>
              <a:rPr sz="2200" spc="5" dirty="0">
                <a:latin typeface="Segoe UI"/>
                <a:cs typeface="Segoe UI"/>
              </a:rPr>
              <a:t> </a:t>
            </a:r>
            <a:r>
              <a:rPr sz="2200" spc="-10" dirty="0">
                <a:latin typeface="Segoe UI"/>
                <a:cs typeface="Segoe UI"/>
              </a:rPr>
              <a:t>care</a:t>
            </a:r>
            <a:r>
              <a:rPr sz="2200" spc="-15" dirty="0">
                <a:latin typeface="Segoe UI"/>
                <a:cs typeface="Segoe UI"/>
              </a:rPr>
              <a:t> </a:t>
            </a:r>
            <a:r>
              <a:rPr sz="2200" spc="-5" dirty="0">
                <a:latin typeface="Segoe UI"/>
                <a:cs typeface="Segoe UI"/>
              </a:rPr>
              <a:t>settings.</a:t>
            </a:r>
            <a:endParaRPr sz="2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0180" y="483234"/>
            <a:ext cx="472694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Module</a:t>
            </a:r>
            <a:r>
              <a:rPr spc="-70" dirty="0"/>
              <a:t> </a:t>
            </a:r>
            <a:r>
              <a:rPr spc="25" dirty="0"/>
              <a:t>Summary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48930" cy="2159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module aims overall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raise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learners’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awareness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critical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evaluation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5" dirty="0">
                <a:latin typeface="Segoe UI"/>
                <a:cs typeface="Segoe UI"/>
              </a:rPr>
              <a:t> factors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influencing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public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health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different 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approaches </a:t>
            </a:r>
            <a:r>
              <a:rPr sz="2800" spc="-15" dirty="0">
                <a:latin typeface="Segoe UI"/>
                <a:cs typeface="Segoe UI"/>
              </a:rPr>
              <a:t>taken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-10" dirty="0">
                <a:latin typeface="Segoe UI"/>
                <a:cs typeface="Segoe UI"/>
              </a:rPr>
              <a:t> reduce </a:t>
            </a:r>
            <a:r>
              <a:rPr sz="2800" spc="-5" dirty="0">
                <a:latin typeface="Segoe UI"/>
                <a:cs typeface="Segoe UI"/>
              </a:rPr>
              <a:t>incidence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disease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 illness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communities.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8345" y="483234"/>
            <a:ext cx="51485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Aims</a:t>
            </a:r>
            <a:r>
              <a:rPr spc="-20" dirty="0"/>
              <a:t> </a:t>
            </a:r>
            <a:r>
              <a:rPr spc="-45" dirty="0"/>
              <a:t>of</a:t>
            </a:r>
            <a:r>
              <a:rPr spc="-15" dirty="0"/>
              <a:t> </a:t>
            </a:r>
            <a:r>
              <a:rPr spc="-5" dirty="0"/>
              <a:t>the</a:t>
            </a:r>
            <a:r>
              <a:rPr spc="-35" dirty="0"/>
              <a:t> </a:t>
            </a:r>
            <a:r>
              <a:rPr dirty="0"/>
              <a:t>Session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53082"/>
            <a:ext cx="4918075" cy="222059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</a:pPr>
            <a:r>
              <a:rPr sz="2400" spc="-125" dirty="0">
                <a:latin typeface="Segoe UI"/>
                <a:cs typeface="Segoe UI"/>
              </a:rPr>
              <a:t>To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understand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Public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health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5" dirty="0">
                <a:latin typeface="Segoe UI"/>
                <a:cs typeface="Segoe UI"/>
              </a:rPr>
              <a:t>surveillance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How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disease</a:t>
            </a:r>
            <a:r>
              <a:rPr sz="2400" spc="-3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can be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measured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80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How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disease</a:t>
            </a:r>
            <a:r>
              <a:rPr sz="2400" spc="-4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can</a:t>
            </a:r>
            <a:r>
              <a:rPr sz="2400" spc="-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be</a:t>
            </a:r>
            <a:r>
              <a:rPr sz="2400" spc="-2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monitored</a:t>
            </a:r>
            <a:endParaRPr sz="2400">
              <a:latin typeface="Segoe UI"/>
              <a:cs typeface="Segoe UI"/>
            </a:endParaRPr>
          </a:p>
          <a:p>
            <a:pPr marL="469900">
              <a:lnSpc>
                <a:spcPct val="100000"/>
              </a:lnSpc>
              <a:spcBef>
                <a:spcPts val="575"/>
              </a:spcBef>
              <a:tabLst>
                <a:tab pos="756285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How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disease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can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be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controlled</a:t>
            </a:r>
            <a:endParaRPr sz="24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7948" y="2298014"/>
            <a:ext cx="53892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50315" marR="5080" indent="-1238250">
              <a:lnSpc>
                <a:spcPct val="100000"/>
              </a:lnSpc>
              <a:spcBef>
                <a:spcPts val="95"/>
              </a:spcBef>
            </a:pPr>
            <a:r>
              <a:rPr sz="4000" i="1" spc="-40" dirty="0">
                <a:latin typeface="Segoe UI"/>
                <a:cs typeface="Segoe UI"/>
              </a:rPr>
              <a:t>HOW</a:t>
            </a:r>
            <a:r>
              <a:rPr sz="4000" i="1" spc="-5" dirty="0">
                <a:latin typeface="Segoe UI"/>
                <a:cs typeface="Segoe UI"/>
              </a:rPr>
              <a:t> CAN</a:t>
            </a:r>
            <a:r>
              <a:rPr sz="4000" i="1" spc="-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DISEASE BE </a:t>
            </a:r>
            <a:r>
              <a:rPr sz="4000" i="1" spc="-1080" dirty="0">
                <a:latin typeface="Segoe UI"/>
                <a:cs typeface="Segoe UI"/>
              </a:rPr>
              <a:t> </a:t>
            </a:r>
            <a:r>
              <a:rPr sz="4000" i="1" spc="-25" dirty="0">
                <a:latin typeface="Segoe UI"/>
                <a:cs typeface="Segoe UI"/>
              </a:rPr>
              <a:t>MEASURED?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37029" y="483234"/>
            <a:ext cx="48729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957195" algn="l"/>
              </a:tabLst>
            </a:pPr>
            <a:r>
              <a:rPr spc="-5" dirty="0"/>
              <a:t>Measuring	disease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2406" y="1285747"/>
            <a:ext cx="4800194" cy="3850926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 marR="5080" algn="just">
              <a:lnSpc>
                <a:spcPct val="80000"/>
              </a:lnSpc>
              <a:spcBef>
                <a:spcPts val="725"/>
              </a:spcBef>
            </a:pPr>
            <a:r>
              <a:rPr sz="2600" dirty="0">
                <a:latin typeface="Segoe UI"/>
                <a:cs typeface="Segoe UI"/>
              </a:rPr>
              <a:t>The </a:t>
            </a:r>
            <a:r>
              <a:rPr sz="2600" spc="-5" dirty="0">
                <a:latin typeface="Segoe UI"/>
                <a:cs typeface="Segoe UI"/>
              </a:rPr>
              <a:t>two most </a:t>
            </a:r>
            <a:r>
              <a:rPr sz="2600" dirty="0">
                <a:latin typeface="Segoe UI"/>
                <a:cs typeface="Segoe UI"/>
              </a:rPr>
              <a:t>common </a:t>
            </a:r>
            <a:r>
              <a:rPr sz="2600" spc="-5" dirty="0">
                <a:latin typeface="Segoe UI"/>
                <a:cs typeface="Segoe UI"/>
              </a:rPr>
              <a:t>means </a:t>
            </a:r>
            <a:r>
              <a:rPr sz="2600" spc="-25" dirty="0">
                <a:latin typeface="Segoe UI"/>
                <a:cs typeface="Segoe UI"/>
              </a:rPr>
              <a:t>of </a:t>
            </a:r>
            <a:r>
              <a:rPr sz="2600" spc="-5" dirty="0">
                <a:latin typeface="Segoe UI"/>
                <a:cs typeface="Segoe UI"/>
              </a:rPr>
              <a:t>measuring </a:t>
            </a:r>
            <a:r>
              <a:rPr sz="2600" dirty="0">
                <a:latin typeface="Segoe UI"/>
                <a:cs typeface="Segoe UI"/>
              </a:rPr>
              <a:t>the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spc="-5" dirty="0">
                <a:latin typeface="Segoe UI"/>
                <a:cs typeface="Segoe UI"/>
              </a:rPr>
              <a:t>burden </a:t>
            </a:r>
            <a:r>
              <a:rPr sz="2600" spc="-25" dirty="0">
                <a:latin typeface="Segoe UI"/>
                <a:cs typeface="Segoe UI"/>
              </a:rPr>
              <a:t>of </a:t>
            </a:r>
            <a:r>
              <a:rPr sz="2600" spc="-5" dirty="0">
                <a:latin typeface="Segoe UI"/>
                <a:cs typeface="Segoe UI"/>
              </a:rPr>
              <a:t>disease/assessing</a:t>
            </a:r>
            <a:r>
              <a:rPr sz="2600" dirty="0">
                <a:latin typeface="Segoe UI"/>
                <a:cs typeface="Segoe UI"/>
              </a:rPr>
              <a:t> </a:t>
            </a:r>
            <a:r>
              <a:rPr sz="2600" spc="-15" dirty="0">
                <a:latin typeface="Segoe UI"/>
                <a:cs typeface="Segoe UI"/>
              </a:rPr>
              <a:t>population’s </a:t>
            </a:r>
            <a:r>
              <a:rPr sz="2600" dirty="0">
                <a:latin typeface="Segoe UI"/>
                <a:cs typeface="Segoe UI"/>
              </a:rPr>
              <a:t>health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dirty="0">
                <a:latin typeface="Segoe UI"/>
                <a:cs typeface="Segoe UI"/>
              </a:rPr>
              <a:t>include</a:t>
            </a:r>
          </a:p>
          <a:p>
            <a:pPr marL="12700" algn="just">
              <a:lnSpc>
                <a:spcPct val="100000"/>
              </a:lnSpc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305" dirty="0">
                <a:latin typeface="Arial"/>
                <a:cs typeface="Arial"/>
              </a:rPr>
              <a:t> </a:t>
            </a:r>
            <a:r>
              <a:rPr sz="2600" b="1" spc="5" dirty="0">
                <a:latin typeface="Segoe UI"/>
                <a:cs typeface="Segoe UI"/>
              </a:rPr>
              <a:t>mortality</a:t>
            </a:r>
            <a:r>
              <a:rPr sz="2600" b="1" spc="-30" dirty="0">
                <a:latin typeface="Segoe UI"/>
                <a:cs typeface="Segoe UI"/>
              </a:rPr>
              <a:t> </a:t>
            </a:r>
            <a:r>
              <a:rPr sz="2600" dirty="0">
                <a:latin typeface="Segoe UI"/>
                <a:cs typeface="Segoe UI"/>
              </a:rPr>
              <a:t>and</a:t>
            </a:r>
            <a:r>
              <a:rPr lang="en-GB" sz="2600" dirty="0">
                <a:latin typeface="Segoe UI"/>
                <a:cs typeface="Segoe UI"/>
              </a:rPr>
              <a:t> </a:t>
            </a:r>
          </a:p>
          <a:p>
            <a:pPr marL="12700" algn="just">
              <a:lnSpc>
                <a:spcPct val="100000"/>
              </a:lnSpc>
            </a:pPr>
            <a:r>
              <a:rPr lang="en-GB" sz="2600" dirty="0">
                <a:latin typeface="Arial"/>
                <a:cs typeface="Arial"/>
              </a:rPr>
              <a:t>•</a:t>
            </a:r>
            <a:r>
              <a:rPr lang="en-GB" sz="2600" spc="285" dirty="0">
                <a:latin typeface="Arial"/>
                <a:cs typeface="Arial"/>
              </a:rPr>
              <a:t> </a:t>
            </a:r>
            <a:r>
              <a:rPr lang="en-GB" sz="2600" b="1" dirty="0">
                <a:latin typeface="Segoe UI"/>
                <a:cs typeface="Segoe UI"/>
              </a:rPr>
              <a:t>morbidity</a:t>
            </a:r>
            <a:endParaRPr lang="en-GB" sz="2600" dirty="0">
              <a:latin typeface="Segoe UI"/>
              <a:cs typeface="Segoe UI"/>
            </a:endParaRPr>
          </a:p>
          <a:p>
            <a:pPr marL="355600" marR="36195" indent="-342900" algn="just">
              <a:lnSpc>
                <a:spcPct val="80000"/>
              </a:lnSpc>
              <a:spcBef>
                <a:spcPts val="63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r>
              <a:rPr sz="2600" spc="5" dirty="0">
                <a:latin typeface="Arial"/>
                <a:cs typeface="Arial"/>
              </a:rPr>
              <a:t> </a:t>
            </a:r>
            <a:r>
              <a:rPr sz="2600" spc="-5" dirty="0">
                <a:latin typeface="Segoe UI"/>
                <a:cs typeface="Segoe UI"/>
              </a:rPr>
              <a:t>Data </a:t>
            </a:r>
            <a:r>
              <a:rPr sz="2600" dirty="0">
                <a:latin typeface="Segoe UI"/>
                <a:cs typeface="Segoe UI"/>
              </a:rPr>
              <a:t>on deaths and illness </a:t>
            </a:r>
            <a:r>
              <a:rPr sz="2600" spc="-15" dirty="0">
                <a:latin typeface="Segoe UI"/>
                <a:cs typeface="Segoe UI"/>
              </a:rPr>
              <a:t>are </a:t>
            </a:r>
            <a:r>
              <a:rPr sz="2600" spc="-5" dirty="0">
                <a:latin typeface="Segoe UI"/>
                <a:cs typeface="Segoe UI"/>
              </a:rPr>
              <a:t>often </a:t>
            </a:r>
            <a:r>
              <a:rPr sz="2600" dirty="0">
                <a:latin typeface="Segoe UI"/>
                <a:cs typeface="Segoe UI"/>
              </a:rPr>
              <a:t>used </a:t>
            </a:r>
            <a:r>
              <a:rPr sz="2600" spc="-10" dirty="0">
                <a:latin typeface="Segoe UI"/>
                <a:cs typeface="Segoe UI"/>
              </a:rPr>
              <a:t>as </a:t>
            </a:r>
            <a:r>
              <a:rPr sz="2600" dirty="0">
                <a:latin typeface="Segoe UI"/>
                <a:cs typeface="Segoe UI"/>
              </a:rPr>
              <a:t>a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spc="-10" dirty="0">
                <a:latin typeface="Segoe UI"/>
                <a:cs typeface="Segoe UI"/>
              </a:rPr>
              <a:t>surrogate/substitute measures </a:t>
            </a:r>
            <a:r>
              <a:rPr sz="2600" spc="-25" dirty="0">
                <a:latin typeface="Segoe UI"/>
                <a:cs typeface="Segoe UI"/>
              </a:rPr>
              <a:t>of </a:t>
            </a:r>
            <a:r>
              <a:rPr sz="2600" spc="-5" dirty="0">
                <a:latin typeface="Segoe UI"/>
                <a:cs typeface="Segoe UI"/>
              </a:rPr>
              <a:t>disease </a:t>
            </a:r>
            <a:r>
              <a:rPr sz="2600" dirty="0">
                <a:latin typeface="Segoe UI"/>
                <a:cs typeface="Segoe UI"/>
              </a:rPr>
              <a:t>and </a:t>
            </a:r>
            <a:r>
              <a:rPr sz="2600" spc="-700" dirty="0">
                <a:latin typeface="Segoe UI"/>
                <a:cs typeface="Segoe UI"/>
              </a:rPr>
              <a:t> </a:t>
            </a:r>
            <a:r>
              <a:rPr sz="2600" spc="-5" dirty="0">
                <a:latin typeface="Segoe UI"/>
                <a:cs typeface="Segoe UI"/>
              </a:rPr>
              <a:t>health.</a:t>
            </a:r>
            <a:r>
              <a:rPr lang="en-GB" sz="2600" dirty="0">
                <a:latin typeface="Segoe UI"/>
                <a:cs typeface="Segoe UI"/>
              </a:rPr>
              <a:t>(Naidoo</a:t>
            </a:r>
            <a:r>
              <a:rPr lang="en-GB" sz="2600" spc="-30" dirty="0">
                <a:latin typeface="Segoe UI"/>
                <a:cs typeface="Segoe UI"/>
              </a:rPr>
              <a:t> </a:t>
            </a:r>
            <a:r>
              <a:rPr lang="en-GB" sz="2600" dirty="0">
                <a:latin typeface="Segoe UI"/>
                <a:cs typeface="Segoe UI"/>
              </a:rPr>
              <a:t>and</a:t>
            </a:r>
            <a:r>
              <a:rPr lang="en-GB" sz="2600" spc="-25" dirty="0">
                <a:latin typeface="Segoe UI"/>
                <a:cs typeface="Segoe UI"/>
              </a:rPr>
              <a:t> </a:t>
            </a:r>
            <a:r>
              <a:rPr lang="en-GB" sz="2600" dirty="0">
                <a:latin typeface="Segoe UI"/>
                <a:cs typeface="Segoe UI"/>
              </a:rPr>
              <a:t>Wills,</a:t>
            </a:r>
            <a:r>
              <a:rPr lang="en-GB" sz="2600" spc="-60" dirty="0">
                <a:latin typeface="Segoe UI"/>
                <a:cs typeface="Segoe UI"/>
              </a:rPr>
              <a:t> </a:t>
            </a:r>
            <a:r>
              <a:rPr lang="en-GB" sz="2600" spc="-5" dirty="0">
                <a:latin typeface="Segoe UI"/>
                <a:cs typeface="Segoe UI"/>
              </a:rPr>
              <a:t>2009)</a:t>
            </a:r>
            <a:endParaRPr lang="en-GB" sz="2600" dirty="0">
              <a:latin typeface="Segoe UI"/>
              <a:cs typeface="Segoe U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745792-DB38-1B44-6489-5E0A46015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2368247"/>
            <a:ext cx="2705100" cy="16859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06902" y="262255"/>
            <a:ext cx="249555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0" dirty="0"/>
              <a:t>Mortality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8769" y="2438400"/>
            <a:ext cx="5334000" cy="2777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	</a:t>
            </a:r>
            <a:r>
              <a:rPr sz="2800" b="1" dirty="0">
                <a:latin typeface="Segoe UI"/>
                <a:cs typeface="Segoe UI"/>
              </a:rPr>
              <a:t>Mortality</a:t>
            </a:r>
            <a:r>
              <a:rPr sz="2800" b="1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refers</a:t>
            </a:r>
            <a:r>
              <a:rPr sz="2800" spc="-15" dirty="0">
                <a:latin typeface="Segoe UI"/>
                <a:cs typeface="Segoe UI"/>
              </a:rPr>
              <a:t> 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state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being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10" dirty="0">
                <a:latin typeface="Segoe UI"/>
                <a:cs typeface="Segoe UI"/>
              </a:rPr>
              <a:t>mortal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(destined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-5" dirty="0">
                <a:latin typeface="Segoe UI"/>
                <a:cs typeface="Segoe UI"/>
              </a:rPr>
              <a:t> die).</a:t>
            </a:r>
            <a:endParaRPr sz="2800" dirty="0">
              <a:latin typeface="Segoe UI"/>
              <a:cs typeface="Segoe UI"/>
            </a:endParaRPr>
          </a:p>
          <a:p>
            <a:pPr marL="355600" marR="544830" indent="-3429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5" dirty="0">
                <a:latin typeface="Segoe UI"/>
                <a:cs typeface="Segoe UI"/>
              </a:rPr>
              <a:t>Mortality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is the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number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deaths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due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specific</a:t>
            </a:r>
            <a:r>
              <a:rPr sz="2800" spc="-2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illness</a:t>
            </a:r>
            <a:r>
              <a:rPr sz="2800" spc="-5" dirty="0">
                <a:latin typeface="Segoe UI"/>
                <a:cs typeface="Segoe UI"/>
              </a:rPr>
              <a:t> or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condition.</a:t>
            </a:r>
            <a:endParaRPr sz="2800" dirty="0">
              <a:latin typeface="Segoe UI"/>
              <a:cs typeface="Segoe UI"/>
            </a:endParaRPr>
          </a:p>
          <a:p>
            <a:pPr marL="355600" marR="336550" indent="-3429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endParaRPr sz="28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D5D0D2-DEF4-675F-5A7F-1B988D868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2452" y="2403987"/>
            <a:ext cx="2895599" cy="28955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45357" y="228600"/>
            <a:ext cx="26549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Morbidity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381001" y="1066800"/>
            <a:ext cx="4724400" cy="3685624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05410">
              <a:lnSpc>
                <a:spcPct val="100000"/>
              </a:lnSpc>
              <a:spcBef>
                <a:spcPts val="340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/>
              <a:t>The</a:t>
            </a:r>
            <a:r>
              <a:rPr spc="15" dirty="0"/>
              <a:t> </a:t>
            </a:r>
            <a:r>
              <a:rPr spc="-5" dirty="0"/>
              <a:t>word </a:t>
            </a:r>
            <a:r>
              <a:rPr b="1" dirty="0">
                <a:latin typeface="Segoe UI"/>
                <a:cs typeface="Segoe UI"/>
              </a:rPr>
              <a:t>morbid</a:t>
            </a:r>
            <a:r>
              <a:rPr b="1" spc="-10" dirty="0">
                <a:latin typeface="Segoe UI"/>
                <a:cs typeface="Segoe UI"/>
              </a:rPr>
              <a:t> </a:t>
            </a:r>
            <a:r>
              <a:rPr spc="-5" dirty="0"/>
              <a:t>is</a:t>
            </a:r>
            <a:r>
              <a:rPr dirty="0"/>
              <a:t> </a:t>
            </a:r>
            <a:r>
              <a:rPr spc="-5" dirty="0"/>
              <a:t>associated</a:t>
            </a:r>
            <a:r>
              <a:rPr spc="-25" dirty="0"/>
              <a:t> </a:t>
            </a:r>
            <a:r>
              <a:rPr spc="-5" dirty="0"/>
              <a:t>to sickness</a:t>
            </a:r>
            <a:r>
              <a:rPr spc="15" dirty="0"/>
              <a:t> </a:t>
            </a:r>
            <a:r>
              <a:rPr dirty="0"/>
              <a:t>and</a:t>
            </a:r>
            <a:r>
              <a:rPr spc="-20" dirty="0"/>
              <a:t> </a:t>
            </a:r>
            <a:r>
              <a:rPr spc="-5" dirty="0"/>
              <a:t>disease</a:t>
            </a:r>
          </a:p>
          <a:p>
            <a:pPr marL="447675" marR="5080" indent="-342900">
              <a:lnSpc>
                <a:spcPts val="2160"/>
              </a:lnSpc>
              <a:spcBef>
                <a:spcPts val="509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b="1" spc="-5" dirty="0">
                <a:latin typeface="Segoe UI"/>
                <a:cs typeface="Segoe UI"/>
              </a:rPr>
              <a:t>Morbidity</a:t>
            </a:r>
            <a:r>
              <a:rPr b="1" spc="-20" dirty="0">
                <a:latin typeface="Segoe UI"/>
                <a:cs typeface="Segoe UI"/>
              </a:rPr>
              <a:t> </a:t>
            </a:r>
            <a:r>
              <a:rPr spc="-5" dirty="0"/>
              <a:t>is</a:t>
            </a:r>
            <a:r>
              <a:rPr spc="5" dirty="0"/>
              <a:t> </a:t>
            </a:r>
            <a:r>
              <a:rPr dirty="0"/>
              <a:t>the</a:t>
            </a:r>
            <a:r>
              <a:rPr spc="10" dirty="0"/>
              <a:t> </a:t>
            </a:r>
            <a:r>
              <a:rPr spc="-5" dirty="0"/>
              <a:t>state</a:t>
            </a:r>
            <a:r>
              <a:rPr spc="-25" dirty="0"/>
              <a:t> </a:t>
            </a:r>
            <a:r>
              <a:rPr spc="-20" dirty="0"/>
              <a:t>of</a:t>
            </a:r>
            <a:r>
              <a:rPr spc="-5" dirty="0"/>
              <a:t> being</a:t>
            </a:r>
            <a:r>
              <a:rPr spc="15" dirty="0"/>
              <a:t> </a:t>
            </a:r>
            <a:r>
              <a:rPr spc="-5" dirty="0"/>
              <a:t>symptomatic</a:t>
            </a:r>
            <a:r>
              <a:rPr spc="-30" dirty="0"/>
              <a:t> </a:t>
            </a:r>
            <a:r>
              <a:rPr dirty="0"/>
              <a:t>or</a:t>
            </a:r>
            <a:r>
              <a:rPr spc="25" dirty="0"/>
              <a:t> </a:t>
            </a:r>
            <a:r>
              <a:rPr dirty="0"/>
              <a:t>unhealthy </a:t>
            </a:r>
            <a:r>
              <a:rPr spc="-535" dirty="0"/>
              <a:t> </a:t>
            </a:r>
            <a:r>
              <a:rPr dirty="0"/>
              <a:t>for</a:t>
            </a:r>
            <a:r>
              <a:rPr spc="-5" dirty="0"/>
              <a:t> 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disease</a:t>
            </a:r>
            <a:r>
              <a:rPr spc="10" dirty="0"/>
              <a:t> </a:t>
            </a:r>
            <a:r>
              <a:rPr dirty="0"/>
              <a:t>or condition.</a:t>
            </a:r>
          </a:p>
          <a:p>
            <a:pPr marL="447675" marR="20320" indent="-342900">
              <a:lnSpc>
                <a:spcPts val="2160"/>
              </a:lnSpc>
              <a:spcBef>
                <a:spcPts val="484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	</a:t>
            </a:r>
            <a:r>
              <a:rPr dirty="0"/>
              <a:t>Some examples</a:t>
            </a:r>
            <a:r>
              <a:rPr spc="-10" dirty="0"/>
              <a:t> </a:t>
            </a:r>
            <a:r>
              <a:rPr spc="-20" dirty="0"/>
              <a:t>of</a:t>
            </a:r>
            <a:r>
              <a:rPr spc="5" dirty="0"/>
              <a:t> </a:t>
            </a:r>
            <a:r>
              <a:rPr dirty="0"/>
              <a:t>common </a:t>
            </a:r>
            <a:r>
              <a:rPr spc="-5" dirty="0"/>
              <a:t>morbidities</a:t>
            </a:r>
            <a:r>
              <a:rPr spc="10" dirty="0"/>
              <a:t> </a:t>
            </a:r>
            <a:r>
              <a:rPr spc="-10" dirty="0"/>
              <a:t>are</a:t>
            </a:r>
            <a:r>
              <a:rPr spc="5" dirty="0"/>
              <a:t> </a:t>
            </a:r>
            <a:r>
              <a:rPr spc="10" dirty="0"/>
              <a:t>heart</a:t>
            </a:r>
            <a:r>
              <a:rPr dirty="0"/>
              <a:t> </a:t>
            </a:r>
            <a:r>
              <a:rPr spc="-5" dirty="0"/>
              <a:t>disease, </a:t>
            </a:r>
            <a:r>
              <a:rPr spc="-530" dirty="0"/>
              <a:t> </a:t>
            </a:r>
            <a:r>
              <a:rPr spc="-5" dirty="0"/>
              <a:t>diabetes, </a:t>
            </a:r>
            <a:r>
              <a:rPr dirty="0"/>
              <a:t>and</a:t>
            </a:r>
            <a:r>
              <a:rPr spc="-10" dirty="0"/>
              <a:t> </a:t>
            </a:r>
            <a:r>
              <a:rPr spc="-15" dirty="0"/>
              <a:t>obesity.</a:t>
            </a:r>
          </a:p>
          <a:p>
            <a:pPr marL="105410">
              <a:lnSpc>
                <a:spcPts val="2280"/>
              </a:lnSpc>
              <a:spcBef>
                <a:spcPts val="209"/>
              </a:spcBef>
              <a:tabLst>
                <a:tab pos="448309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60" dirty="0"/>
              <a:t>You</a:t>
            </a:r>
            <a:r>
              <a:rPr spc="5" dirty="0"/>
              <a:t> </a:t>
            </a:r>
            <a:r>
              <a:rPr dirty="0"/>
              <a:t>can</a:t>
            </a:r>
            <a:r>
              <a:rPr spc="-5" dirty="0"/>
              <a:t> have</a:t>
            </a:r>
            <a:r>
              <a:rPr spc="-15" dirty="0"/>
              <a:t> </a:t>
            </a:r>
            <a:r>
              <a:rPr spc="-10" dirty="0"/>
              <a:t>more</a:t>
            </a:r>
            <a:r>
              <a:rPr spc="10" dirty="0"/>
              <a:t> </a:t>
            </a:r>
            <a:r>
              <a:rPr dirty="0"/>
              <a:t>than</a:t>
            </a:r>
            <a:r>
              <a:rPr spc="-15" dirty="0"/>
              <a:t> </a:t>
            </a:r>
            <a:r>
              <a:rPr dirty="0"/>
              <a:t>one </a:t>
            </a:r>
            <a:r>
              <a:rPr spc="-5" dirty="0"/>
              <a:t>morbidity</a:t>
            </a:r>
            <a:r>
              <a:rPr spc="-10" dirty="0"/>
              <a:t> </a:t>
            </a:r>
            <a:r>
              <a:rPr dirty="0"/>
              <a:t>(</a:t>
            </a:r>
            <a:r>
              <a:rPr spc="30" dirty="0"/>
              <a:t> </a:t>
            </a:r>
            <a:r>
              <a:rPr spc="-5" dirty="0"/>
              <a:t>i.e</a:t>
            </a:r>
            <a:r>
              <a:rPr spc="10" dirty="0"/>
              <a:t> </a:t>
            </a:r>
            <a:r>
              <a:rPr dirty="0"/>
              <a:t>two</a:t>
            </a:r>
            <a:r>
              <a:rPr spc="-10" dirty="0"/>
              <a:t> </a:t>
            </a:r>
            <a:r>
              <a:rPr dirty="0"/>
              <a:t>or</a:t>
            </a:r>
            <a:r>
              <a:rPr spc="5" dirty="0"/>
              <a:t> </a:t>
            </a:r>
            <a:r>
              <a:rPr spc="-10" dirty="0"/>
              <a:t>more</a:t>
            </a:r>
          </a:p>
          <a:p>
            <a:pPr marL="447675">
              <a:lnSpc>
                <a:spcPts val="2280"/>
              </a:lnSpc>
            </a:pPr>
            <a:r>
              <a:rPr spc="-5" dirty="0"/>
              <a:t>illness)</a:t>
            </a:r>
            <a:r>
              <a:rPr spc="15" dirty="0"/>
              <a:t> </a:t>
            </a:r>
            <a:r>
              <a:rPr dirty="0"/>
              <a:t>at</a:t>
            </a:r>
            <a:r>
              <a:rPr spc="-25" dirty="0"/>
              <a:t> </a:t>
            </a:r>
            <a:r>
              <a:rPr dirty="0"/>
              <a:t>a</a:t>
            </a:r>
            <a:r>
              <a:rPr spc="-15" dirty="0"/>
              <a:t> </a:t>
            </a:r>
            <a:r>
              <a:rPr dirty="0"/>
              <a:t>time.</a:t>
            </a:r>
            <a:r>
              <a:rPr spc="10" dirty="0"/>
              <a:t> </a:t>
            </a:r>
            <a:r>
              <a:rPr dirty="0"/>
              <a:t>This</a:t>
            </a:r>
            <a:r>
              <a:rPr spc="-5" dirty="0"/>
              <a:t> is</a:t>
            </a:r>
            <a:r>
              <a:rPr spc="5" dirty="0"/>
              <a:t> </a:t>
            </a:r>
            <a:r>
              <a:rPr spc="-5" dirty="0"/>
              <a:t>called</a:t>
            </a:r>
            <a:r>
              <a:rPr spc="20" dirty="0"/>
              <a:t> </a:t>
            </a:r>
            <a:r>
              <a:rPr b="1" i="1" spc="-15" dirty="0">
                <a:latin typeface="Segoe UI"/>
                <a:cs typeface="Segoe UI"/>
              </a:rPr>
              <a:t>comorbidity.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DAC330-340B-BA7A-B629-D5754ED13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754" y="3048000"/>
            <a:ext cx="3435246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7018" y="211962"/>
            <a:ext cx="7752182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71725" marR="5080" indent="-2359660">
              <a:lnSpc>
                <a:spcPct val="100000"/>
              </a:lnSpc>
              <a:spcBef>
                <a:spcPts val="95"/>
              </a:spcBef>
            </a:pPr>
            <a:r>
              <a:rPr sz="3200" spc="5" dirty="0"/>
              <a:t>Importance</a:t>
            </a:r>
            <a:r>
              <a:rPr sz="3200" spc="-15" dirty="0"/>
              <a:t> </a:t>
            </a:r>
            <a:r>
              <a:rPr sz="3200" spc="-35" dirty="0"/>
              <a:t>of</a:t>
            </a:r>
            <a:r>
              <a:rPr sz="3200" spc="-10" dirty="0"/>
              <a:t> </a:t>
            </a:r>
            <a:r>
              <a:rPr sz="3200" spc="-5" dirty="0"/>
              <a:t>morbidity</a:t>
            </a:r>
            <a:r>
              <a:rPr sz="3200" spc="-10" dirty="0"/>
              <a:t> and </a:t>
            </a:r>
            <a:r>
              <a:rPr sz="3200" spc="-1085" dirty="0"/>
              <a:t> </a:t>
            </a:r>
            <a:r>
              <a:rPr sz="3200" spc="10" dirty="0"/>
              <a:t>mortality</a:t>
            </a:r>
            <a:endParaRPr sz="3200" dirty="0"/>
          </a:p>
        </p:txBody>
      </p:sp>
      <p:sp>
        <p:nvSpPr>
          <p:cNvPr id="3" name="object 3"/>
          <p:cNvSpPr txBox="1"/>
          <p:nvPr/>
        </p:nvSpPr>
        <p:spPr>
          <a:xfrm>
            <a:off x="335991" y="838200"/>
            <a:ext cx="4540809" cy="44108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00660" indent="-342900">
              <a:lnSpc>
                <a:spcPct val="100000"/>
              </a:lnSpc>
              <a:spcBef>
                <a:spcPts val="9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Segoe UI"/>
                <a:cs typeface="Segoe UI"/>
              </a:rPr>
              <a:t>These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measures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describe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progression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severity</a:t>
            </a:r>
            <a:r>
              <a:rPr sz="2800" spc="-3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given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health event.</a:t>
            </a:r>
            <a:endParaRPr sz="2800" dirty="0">
              <a:latin typeface="Segoe UI"/>
              <a:cs typeface="Segoe UI"/>
            </a:endParaRPr>
          </a:p>
          <a:p>
            <a:pPr marL="355600" marR="5080" indent="-3429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5" dirty="0">
                <a:latin typeface="Segoe UI"/>
                <a:cs typeface="Segoe UI"/>
              </a:rPr>
              <a:t>They </a:t>
            </a:r>
            <a:r>
              <a:rPr sz="2800" spc="-20" dirty="0">
                <a:latin typeface="Segoe UI"/>
                <a:cs typeface="Segoe UI"/>
              </a:rPr>
              <a:t>are</a:t>
            </a:r>
            <a:r>
              <a:rPr sz="2800" spc="-5" dirty="0">
                <a:latin typeface="Segoe UI"/>
                <a:cs typeface="Segoe UI"/>
              </a:rPr>
              <a:t> useful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tools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learn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about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risk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factors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10" dirty="0">
                <a:latin typeface="Segoe UI"/>
                <a:cs typeface="Segoe UI"/>
              </a:rPr>
              <a:t> diseases</a:t>
            </a:r>
            <a:r>
              <a:rPr sz="2800" spc="-5" dirty="0">
                <a:latin typeface="Segoe UI"/>
                <a:cs typeface="Segoe UI"/>
              </a:rPr>
              <a:t> and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compare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and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contrast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health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events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between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different</a:t>
            </a:r>
            <a:r>
              <a:rPr sz="2800" spc="-5" dirty="0">
                <a:latin typeface="Segoe UI"/>
                <a:cs typeface="Segoe UI"/>
              </a:rPr>
              <a:t> populations.</a:t>
            </a:r>
            <a:endParaRPr sz="28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C2B5EA-428A-0D44-DEAA-89776C22A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0042" y="2500686"/>
            <a:ext cx="3579158" cy="268091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67345" cy="3354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  <a:tab pos="668337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groups,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implemented</a:t>
            </a:r>
            <a:r>
              <a:rPr sz="2800" spc="2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measure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Covid-19	in the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UK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</a:pPr>
            <a:endParaRPr sz="37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850">
              <a:latin typeface="Segoe UI"/>
              <a:cs typeface="Segoe UI"/>
            </a:endParaRPr>
          </a:p>
          <a:p>
            <a:pPr marL="100965" algn="ctr">
              <a:lnSpc>
                <a:spcPct val="100000"/>
              </a:lnSpc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>
              <a:latin typeface="Segoe UI"/>
              <a:cs typeface="Segoe UI"/>
            </a:endParaRPr>
          </a:p>
          <a:p>
            <a:pPr marL="942340" algn="ctr">
              <a:lnSpc>
                <a:spcPct val="100000"/>
              </a:lnSpc>
              <a:spcBef>
                <a:spcPts val="670"/>
              </a:spcBef>
            </a:pPr>
            <a:r>
              <a:rPr sz="2800" b="1" spc="-10" dirty="0">
                <a:latin typeface="Segoe UI"/>
                <a:cs typeface="Segoe UI"/>
              </a:rPr>
              <a:t>15mins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3857" y="483234"/>
            <a:ext cx="533590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Measuring</a:t>
            </a:r>
            <a:r>
              <a:rPr spc="-60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6260"/>
            <a:ext cx="5558155" cy="295211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10" dirty="0">
                <a:latin typeface="Segoe UI"/>
                <a:cs typeface="Segoe UI"/>
              </a:rPr>
              <a:t>Prevalence</a:t>
            </a:r>
            <a:r>
              <a:rPr sz="3200" spc="-8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Incidence</a:t>
            </a:r>
            <a:r>
              <a:rPr sz="3200" spc="-5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10" dirty="0">
                <a:latin typeface="Segoe UI"/>
                <a:cs typeface="Segoe UI"/>
              </a:rPr>
              <a:t>Mortality</a:t>
            </a:r>
            <a:r>
              <a:rPr sz="3200" spc="-3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and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Morbidity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dirty="0">
                <a:latin typeface="Segoe UI"/>
                <a:cs typeface="Segoe UI"/>
              </a:rPr>
              <a:t>Hospital</a:t>
            </a:r>
            <a:r>
              <a:rPr sz="3200" spc="-3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35" dirty="0">
                <a:latin typeface="Segoe UI"/>
                <a:cs typeface="Segoe UI"/>
              </a:rPr>
              <a:t>Vaccine</a:t>
            </a:r>
            <a:r>
              <a:rPr sz="3200" spc="-4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efficacy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7948" y="2298014"/>
            <a:ext cx="53892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78230" marR="5080" indent="-1066165">
              <a:lnSpc>
                <a:spcPct val="100000"/>
              </a:lnSpc>
              <a:spcBef>
                <a:spcPts val="95"/>
              </a:spcBef>
            </a:pPr>
            <a:r>
              <a:rPr sz="4000" i="1" spc="-40" dirty="0">
                <a:latin typeface="Segoe UI"/>
                <a:cs typeface="Segoe UI"/>
              </a:rPr>
              <a:t>HOW</a:t>
            </a:r>
            <a:r>
              <a:rPr sz="4000" i="1" spc="-5" dirty="0">
                <a:latin typeface="Segoe UI"/>
                <a:cs typeface="Segoe UI"/>
              </a:rPr>
              <a:t> CAN</a:t>
            </a:r>
            <a:r>
              <a:rPr sz="4000" i="1" spc="-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DISEASE BE </a:t>
            </a:r>
            <a:r>
              <a:rPr sz="4000" i="1" spc="-1080" dirty="0">
                <a:latin typeface="Segoe UI"/>
                <a:cs typeface="Segoe UI"/>
              </a:rPr>
              <a:t> </a:t>
            </a:r>
            <a:r>
              <a:rPr sz="4000" i="1" spc="-45" dirty="0">
                <a:latin typeface="Segoe UI"/>
                <a:cs typeface="Segoe UI"/>
              </a:rPr>
              <a:t>MONITORED?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1873" y="483234"/>
            <a:ext cx="50774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Monitoring</a:t>
            </a:r>
            <a:r>
              <a:rPr spc="-80" dirty="0"/>
              <a:t> </a:t>
            </a:r>
            <a:r>
              <a:rPr spc="-5" dirty="0"/>
              <a:t>disease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000" y="1781366"/>
            <a:ext cx="4493260" cy="1983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105"/>
              </a:spcBef>
              <a:tabLst>
                <a:tab pos="355600" algn="l"/>
              </a:tabLst>
            </a:pPr>
            <a:r>
              <a:rPr lang="en-GB"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Disease </a:t>
            </a:r>
            <a:r>
              <a:rPr sz="3200" dirty="0">
                <a:latin typeface="Segoe UI"/>
                <a:cs typeface="Segoe UI"/>
              </a:rPr>
              <a:t>can be </a:t>
            </a:r>
            <a:r>
              <a:rPr sz="3200" spc="-10" dirty="0">
                <a:latin typeface="Segoe UI"/>
                <a:cs typeface="Segoe UI"/>
              </a:rPr>
              <a:t>monitored </a:t>
            </a:r>
            <a:r>
              <a:rPr sz="3200" dirty="0">
                <a:latin typeface="Segoe UI"/>
                <a:cs typeface="Segoe UI"/>
              </a:rPr>
              <a:t>with </a:t>
            </a:r>
            <a:r>
              <a:rPr sz="3200" spc="-5" dirty="0">
                <a:latin typeface="Segoe UI"/>
                <a:cs typeface="Segoe UI"/>
              </a:rPr>
              <a:t>the </a:t>
            </a:r>
            <a:r>
              <a:rPr sz="3200" dirty="0">
                <a:latin typeface="Segoe UI"/>
                <a:cs typeface="Segoe UI"/>
              </a:rPr>
              <a:t>help </a:t>
            </a:r>
            <a:r>
              <a:rPr sz="3200" spc="-40" dirty="0">
                <a:latin typeface="Segoe UI"/>
                <a:cs typeface="Segoe UI"/>
              </a:rPr>
              <a:t>of </a:t>
            </a:r>
            <a:r>
              <a:rPr sz="3200" spc="-86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a</a:t>
            </a:r>
            <a:r>
              <a:rPr sz="3200" spc="-2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public health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5" dirty="0">
                <a:latin typeface="Segoe UI"/>
                <a:cs typeface="Segoe UI"/>
              </a:rPr>
              <a:t>surveillance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system</a:t>
            </a:r>
            <a:endParaRPr sz="3200" dirty="0">
              <a:latin typeface="Segoe UI"/>
              <a:cs typeface="Segoe U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328AD3-90D8-699C-5B70-537B40A62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2311" y="3048000"/>
            <a:ext cx="3930689" cy="23801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9808" y="2298014"/>
            <a:ext cx="610489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i="1" spc="-90" dirty="0">
                <a:latin typeface="Segoe UI"/>
                <a:cs typeface="Segoe UI"/>
              </a:rPr>
              <a:t>WHAT</a:t>
            </a:r>
            <a:r>
              <a:rPr sz="4000" i="1" spc="-1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IS</a:t>
            </a:r>
            <a:r>
              <a:rPr sz="4000" i="1" spc="-35" dirty="0">
                <a:latin typeface="Segoe UI"/>
                <a:cs typeface="Segoe UI"/>
              </a:rPr>
              <a:t> </a:t>
            </a:r>
            <a:r>
              <a:rPr sz="4000" i="1" spc="5" dirty="0">
                <a:latin typeface="Segoe UI"/>
                <a:cs typeface="Segoe UI"/>
              </a:rPr>
              <a:t>SURVEILLANCE?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000" y="152400"/>
            <a:ext cx="671195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Public</a:t>
            </a:r>
            <a:r>
              <a:rPr spc="-40" dirty="0"/>
              <a:t> </a:t>
            </a:r>
            <a:r>
              <a:rPr spc="-5" dirty="0"/>
              <a:t>health</a:t>
            </a:r>
            <a:r>
              <a:rPr spc="-3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8600" y="848995"/>
            <a:ext cx="4191000" cy="465704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400" spc="-10" dirty="0">
                <a:latin typeface="Segoe UI"/>
                <a:cs typeface="Segoe UI"/>
              </a:rPr>
              <a:t>Public</a:t>
            </a:r>
            <a:r>
              <a:rPr sz="2400" spc="-5" dirty="0">
                <a:latin typeface="Segoe UI"/>
                <a:cs typeface="Segoe UI"/>
              </a:rPr>
              <a:t> health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surveillance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is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the “ongoing, 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systematic collection, analysis, </a:t>
            </a:r>
            <a:r>
              <a:rPr sz="2400" spc="-10" dirty="0">
                <a:latin typeface="Segoe UI"/>
                <a:cs typeface="Segoe UI"/>
              </a:rPr>
              <a:t>interpretation, </a:t>
            </a:r>
            <a:r>
              <a:rPr sz="2400" spc="-5" dirty="0">
                <a:latin typeface="Segoe UI"/>
                <a:cs typeface="Segoe UI"/>
              </a:rPr>
              <a:t> and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dissemination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spc="-25" dirty="0">
                <a:latin typeface="Segoe UI"/>
                <a:cs typeface="Segoe UI"/>
              </a:rPr>
              <a:t>of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health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data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15" dirty="0">
                <a:latin typeface="Segoe UI"/>
                <a:cs typeface="Segoe UI"/>
              </a:rPr>
              <a:t>to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help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guide </a:t>
            </a:r>
            <a:r>
              <a:rPr sz="2400" spc="-75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public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health decision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making</a:t>
            </a:r>
            <a:r>
              <a:rPr sz="2400" spc="-5" dirty="0">
                <a:latin typeface="Segoe UI"/>
                <a:cs typeface="Segoe UI"/>
              </a:rPr>
              <a:t> and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20" dirty="0">
                <a:latin typeface="Segoe UI"/>
                <a:cs typeface="Segoe UI"/>
              </a:rPr>
              <a:t>action”.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355600" algn="l"/>
              </a:tabLst>
            </a:pPr>
            <a:r>
              <a:rPr sz="2400" spc="-5" dirty="0">
                <a:latin typeface="Wingdings"/>
                <a:cs typeface="Wingdings"/>
              </a:rPr>
              <a:t></a:t>
            </a:r>
            <a:r>
              <a:rPr sz="2400" spc="-5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Surveillance</a:t>
            </a:r>
            <a:r>
              <a:rPr sz="2400" spc="-5" dirty="0">
                <a:latin typeface="Segoe UI"/>
                <a:cs typeface="Segoe UI"/>
              </a:rPr>
              <a:t> is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25" dirty="0">
                <a:latin typeface="Segoe UI"/>
                <a:cs typeface="Segoe UI"/>
              </a:rPr>
              <a:t>“equivalent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5" dirty="0">
                <a:latin typeface="Segoe UI"/>
                <a:cs typeface="Segoe UI"/>
              </a:rPr>
              <a:t>to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b="1" spc="-10" dirty="0">
                <a:latin typeface="Segoe UI"/>
                <a:cs typeface="Segoe UI"/>
              </a:rPr>
              <a:t>monitoring</a:t>
            </a:r>
            <a:r>
              <a:rPr sz="2400" b="1" spc="5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the</a:t>
            </a:r>
            <a:endParaRPr sz="2400" dirty="0">
              <a:latin typeface="Segoe UI"/>
              <a:cs typeface="Segoe UI"/>
            </a:endParaRPr>
          </a:p>
          <a:p>
            <a:pPr marL="355600">
              <a:lnSpc>
                <a:spcPct val="100000"/>
              </a:lnSpc>
            </a:pPr>
            <a:r>
              <a:rPr sz="2400" spc="-5" dirty="0">
                <a:latin typeface="Segoe UI"/>
                <a:cs typeface="Segoe UI"/>
              </a:rPr>
              <a:t>extent </a:t>
            </a:r>
            <a:r>
              <a:rPr sz="2400" spc="-25" dirty="0">
                <a:latin typeface="Segoe UI"/>
                <a:cs typeface="Segoe UI"/>
              </a:rPr>
              <a:t>of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 </a:t>
            </a:r>
            <a:r>
              <a:rPr sz="2400" spc="-10" dirty="0">
                <a:latin typeface="Segoe UI"/>
                <a:cs typeface="Segoe UI"/>
              </a:rPr>
              <a:t>disease</a:t>
            </a:r>
            <a:r>
              <a:rPr sz="2400" spc="-5" dirty="0">
                <a:latin typeface="Segoe UI"/>
                <a:cs typeface="Segoe UI"/>
              </a:rPr>
              <a:t> in the </a:t>
            </a:r>
            <a:r>
              <a:rPr sz="2400" spc="-20" dirty="0">
                <a:latin typeface="Segoe UI"/>
                <a:cs typeface="Segoe UI"/>
              </a:rPr>
              <a:t>community”.</a:t>
            </a:r>
            <a:r>
              <a:rPr sz="2800" spc="-10" dirty="0">
                <a:latin typeface="Segoe UI"/>
                <a:cs typeface="Segoe UI"/>
              </a:rPr>
              <a:t>(CDC,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2012)</a:t>
            </a:r>
            <a:endParaRPr sz="28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9B7F8C-A9E4-C5BA-B602-BB18F2DF8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147" y="2590800"/>
            <a:ext cx="4000840" cy="224047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7011" y="152400"/>
            <a:ext cx="687197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/>
              <a:t>Public</a:t>
            </a:r>
            <a:r>
              <a:rPr sz="3200" spc="-35" dirty="0"/>
              <a:t> </a:t>
            </a:r>
            <a:r>
              <a:rPr sz="3200" spc="-5" dirty="0"/>
              <a:t>Health</a:t>
            </a:r>
            <a:r>
              <a:rPr sz="3200" spc="-30" dirty="0"/>
              <a:t> </a:t>
            </a:r>
            <a:r>
              <a:rPr sz="3200"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8600" y="1143000"/>
            <a:ext cx="4191000" cy="4439291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84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This </a:t>
            </a:r>
            <a:r>
              <a:rPr sz="2400" spc="-5" dirty="0">
                <a:latin typeface="Segoe UI"/>
                <a:cs typeface="Segoe UI"/>
              </a:rPr>
              <a:t>is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achieved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through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the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systematic 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collection</a:t>
            </a:r>
            <a:r>
              <a:rPr sz="2400" spc="-2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 </a:t>
            </a:r>
            <a:r>
              <a:rPr sz="2400" spc="-5" dirty="0">
                <a:latin typeface="Segoe UI"/>
                <a:cs typeface="Segoe UI"/>
              </a:rPr>
              <a:t>evaluation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35" dirty="0">
                <a:latin typeface="Segoe UI"/>
                <a:cs typeface="Segoe UI"/>
              </a:rPr>
              <a:t>of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morbidity</a:t>
            </a:r>
            <a:r>
              <a:rPr sz="2400" dirty="0">
                <a:latin typeface="Segoe UI"/>
                <a:cs typeface="Segoe UI"/>
              </a:rPr>
              <a:t> and </a:t>
            </a:r>
            <a:r>
              <a:rPr sz="2400" spc="-860" dirty="0">
                <a:latin typeface="Segoe UI"/>
                <a:cs typeface="Segoe UI"/>
              </a:rPr>
              <a:t> </a:t>
            </a:r>
            <a:r>
              <a:rPr sz="2400" spc="10" dirty="0">
                <a:latin typeface="Segoe UI"/>
                <a:cs typeface="Segoe UI"/>
              </a:rPr>
              <a:t>mortality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spc="5" dirty="0">
                <a:latin typeface="Segoe UI"/>
                <a:cs typeface="Segoe UI"/>
              </a:rPr>
              <a:t>reports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other</a:t>
            </a:r>
            <a:r>
              <a:rPr sz="2400" spc="-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relevant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health </a:t>
            </a:r>
            <a:r>
              <a:rPr sz="2400" spc="-86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information</a:t>
            </a:r>
            <a:r>
              <a:rPr lang="en-GB" sz="2400" spc="-5" dirty="0">
                <a:latin typeface="Segoe UI"/>
                <a:cs typeface="Segoe UI"/>
              </a:rPr>
              <a:t>.</a:t>
            </a:r>
          </a:p>
          <a:p>
            <a:pPr marL="355600" marR="5080" indent="-343535">
              <a:lnSpc>
                <a:spcPct val="90000"/>
              </a:lnSpc>
              <a:spcBef>
                <a:spcPts val="484"/>
              </a:spcBef>
              <a:tabLst>
                <a:tab pos="355600" algn="l"/>
              </a:tabLst>
            </a:pPr>
            <a:endParaRPr sz="2400" dirty="0">
              <a:latin typeface="Segoe UI"/>
              <a:cs typeface="Segoe UI"/>
            </a:endParaRPr>
          </a:p>
          <a:p>
            <a:pPr marL="355600" marR="41910" indent="-343535" algn="just">
              <a:lnSpc>
                <a:spcPct val="90000"/>
              </a:lnSpc>
              <a:spcBef>
                <a:spcPts val="770"/>
              </a:spcBef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egoe UI"/>
                <a:cs typeface="Segoe UI"/>
              </a:rPr>
              <a:t>The dissemination </a:t>
            </a:r>
            <a:r>
              <a:rPr sz="2400" spc="-40" dirty="0">
                <a:latin typeface="Segoe UI"/>
                <a:cs typeface="Segoe UI"/>
              </a:rPr>
              <a:t>of </a:t>
            </a:r>
            <a:r>
              <a:rPr sz="2400" dirty="0">
                <a:latin typeface="Segoe UI"/>
                <a:cs typeface="Segoe UI"/>
              </a:rPr>
              <a:t>these data and their 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interpretation </a:t>
            </a:r>
            <a:r>
              <a:rPr sz="2400" spc="-15" dirty="0">
                <a:latin typeface="Segoe UI"/>
                <a:cs typeface="Segoe UI"/>
              </a:rPr>
              <a:t>to </a:t>
            </a:r>
            <a:r>
              <a:rPr sz="2400" spc="-5" dirty="0">
                <a:latin typeface="Segoe UI"/>
                <a:cs typeface="Segoe UI"/>
              </a:rPr>
              <a:t>those involved </a:t>
            </a:r>
            <a:r>
              <a:rPr sz="2400" dirty="0">
                <a:latin typeface="Segoe UI"/>
                <a:cs typeface="Segoe UI"/>
              </a:rPr>
              <a:t>in </a:t>
            </a:r>
            <a:r>
              <a:rPr sz="2400" spc="-5" dirty="0">
                <a:latin typeface="Segoe UI"/>
                <a:cs typeface="Segoe UI"/>
              </a:rPr>
              <a:t>disease </a:t>
            </a:r>
            <a:r>
              <a:rPr sz="2400" spc="-86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control</a:t>
            </a:r>
            <a:r>
              <a:rPr sz="2400" spc="-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public</a:t>
            </a:r>
            <a:r>
              <a:rPr sz="2400" spc="-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health</a:t>
            </a:r>
            <a:r>
              <a:rPr sz="2400" spc="-2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decision</a:t>
            </a:r>
            <a:r>
              <a:rPr sz="2400" spc="-5" dirty="0">
                <a:latin typeface="Segoe UI"/>
                <a:cs typeface="Segoe UI"/>
              </a:rPr>
              <a:t> making.</a:t>
            </a:r>
            <a:r>
              <a:rPr sz="2400" dirty="0">
                <a:latin typeface="Segoe UI"/>
                <a:cs typeface="Segoe UI"/>
              </a:rPr>
              <a:t>(CDC,</a:t>
            </a:r>
            <a:r>
              <a:rPr sz="2400" spc="-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2012</a:t>
            </a:r>
            <a:r>
              <a:rPr sz="3200" spc="-5" dirty="0">
                <a:latin typeface="Segoe UI"/>
                <a:cs typeface="Segoe UI"/>
              </a:rPr>
              <a:t>)</a:t>
            </a:r>
            <a:endParaRPr sz="32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A29DEE-DE23-C6EF-91A3-380643C852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2880" y="1905000"/>
            <a:ext cx="3794760" cy="212506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5786" y="483234"/>
            <a:ext cx="68719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Public</a:t>
            </a:r>
            <a:r>
              <a:rPr spc="-35" dirty="0"/>
              <a:t> </a:t>
            </a:r>
            <a:r>
              <a:rPr spc="-5" dirty="0"/>
              <a:t>Health</a:t>
            </a:r>
            <a:r>
              <a:rPr spc="-3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3563"/>
            <a:ext cx="7834630" cy="356489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55600" marR="515620" indent="-343535" algn="just">
              <a:lnSpc>
                <a:spcPts val="2920"/>
              </a:lnSpc>
              <a:spcBef>
                <a:spcPts val="459"/>
              </a:spcBef>
            </a:pPr>
            <a:r>
              <a:rPr sz="2700" dirty="0">
                <a:latin typeface="Arial"/>
                <a:cs typeface="Arial"/>
              </a:rPr>
              <a:t>•</a:t>
            </a:r>
            <a:r>
              <a:rPr sz="2700" spc="5" dirty="0">
                <a:latin typeface="Arial"/>
                <a:cs typeface="Arial"/>
              </a:rPr>
              <a:t> </a:t>
            </a:r>
            <a:r>
              <a:rPr sz="2700" spc="-5" dirty="0">
                <a:latin typeface="Segoe UI"/>
                <a:cs typeface="Segoe UI"/>
              </a:rPr>
              <a:t>Morbidity and </a:t>
            </a:r>
            <a:r>
              <a:rPr sz="2700" dirty="0">
                <a:latin typeface="Segoe UI"/>
                <a:cs typeface="Segoe UI"/>
              </a:rPr>
              <a:t>mortality reports </a:t>
            </a:r>
            <a:r>
              <a:rPr sz="2700" spc="-20" dirty="0">
                <a:latin typeface="Segoe UI"/>
                <a:cs typeface="Segoe UI"/>
              </a:rPr>
              <a:t>are </a:t>
            </a:r>
            <a:r>
              <a:rPr sz="2700" spc="-25" dirty="0">
                <a:latin typeface="Segoe UI"/>
                <a:cs typeface="Segoe UI"/>
              </a:rPr>
              <a:t>“common </a:t>
            </a:r>
            <a:r>
              <a:rPr sz="2700" spc="-2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sources </a:t>
            </a:r>
            <a:r>
              <a:rPr sz="2700" spc="-25" dirty="0">
                <a:latin typeface="Segoe UI"/>
                <a:cs typeface="Segoe UI"/>
              </a:rPr>
              <a:t>of </a:t>
            </a:r>
            <a:r>
              <a:rPr sz="2700" dirty="0">
                <a:latin typeface="Segoe UI"/>
                <a:cs typeface="Segoe UI"/>
              </a:rPr>
              <a:t>surveillance </a:t>
            </a:r>
            <a:r>
              <a:rPr sz="2700" spc="-5" dirty="0">
                <a:latin typeface="Segoe UI"/>
                <a:cs typeface="Segoe UI"/>
              </a:rPr>
              <a:t>data </a:t>
            </a:r>
            <a:r>
              <a:rPr sz="2700" dirty="0">
                <a:latin typeface="Segoe UI"/>
                <a:cs typeface="Segoe UI"/>
              </a:rPr>
              <a:t>for </a:t>
            </a:r>
            <a:r>
              <a:rPr sz="2700" spc="-5" dirty="0">
                <a:latin typeface="Segoe UI"/>
                <a:cs typeface="Segoe UI"/>
              </a:rPr>
              <a:t>local and </a:t>
            </a:r>
            <a:r>
              <a:rPr sz="2700" spc="-15" dirty="0">
                <a:latin typeface="Segoe UI"/>
                <a:cs typeface="Segoe UI"/>
              </a:rPr>
              <a:t>state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health </a:t>
            </a:r>
            <a:r>
              <a:rPr sz="2700" spc="-10" dirty="0">
                <a:latin typeface="Segoe UI"/>
                <a:cs typeface="Segoe UI"/>
              </a:rPr>
              <a:t>departments”.</a:t>
            </a:r>
            <a:endParaRPr sz="2700">
              <a:latin typeface="Segoe UI"/>
              <a:cs typeface="Segoe UI"/>
            </a:endParaRPr>
          </a:p>
          <a:p>
            <a:pPr marL="355600" marR="5080" indent="-343535">
              <a:lnSpc>
                <a:spcPts val="2920"/>
              </a:lnSpc>
              <a:spcBef>
                <a:spcPts val="640"/>
              </a:spcBef>
              <a:tabLst>
                <a:tab pos="355600" algn="l"/>
              </a:tabLst>
            </a:pPr>
            <a:r>
              <a:rPr sz="2700" dirty="0">
                <a:latin typeface="Arial"/>
                <a:cs typeface="Arial"/>
              </a:rPr>
              <a:t>•	</a:t>
            </a:r>
            <a:r>
              <a:rPr sz="2700" dirty="0">
                <a:latin typeface="Segoe UI"/>
                <a:cs typeface="Segoe UI"/>
              </a:rPr>
              <a:t>These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reports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generally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20" dirty="0">
                <a:latin typeface="Segoe UI"/>
                <a:cs typeface="Segoe UI"/>
              </a:rPr>
              <a:t>are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20" dirty="0">
                <a:latin typeface="Segoe UI"/>
                <a:cs typeface="Segoe UI"/>
              </a:rPr>
              <a:t>“submitted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by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health-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care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providers, infection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control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practitioners,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or 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laboratories</a:t>
            </a:r>
            <a:r>
              <a:rPr sz="2700" spc="3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that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20" dirty="0">
                <a:latin typeface="Segoe UI"/>
                <a:cs typeface="Segoe UI"/>
              </a:rPr>
              <a:t>are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required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to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5" dirty="0">
                <a:latin typeface="Segoe UI"/>
                <a:cs typeface="Segoe UI"/>
              </a:rPr>
              <a:t>notify</a:t>
            </a:r>
            <a:r>
              <a:rPr sz="2700" spc="1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the</a:t>
            </a:r>
            <a:r>
              <a:rPr sz="2700" spc="-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health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department </a:t>
            </a:r>
            <a:r>
              <a:rPr sz="2700" spc="-25" dirty="0">
                <a:latin typeface="Segoe UI"/>
                <a:cs typeface="Segoe UI"/>
              </a:rPr>
              <a:t>of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any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patient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with</a:t>
            </a:r>
            <a:r>
              <a:rPr sz="2700" spc="-10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a </a:t>
            </a:r>
            <a:r>
              <a:rPr sz="2700" spc="-5" dirty="0">
                <a:latin typeface="Segoe UI"/>
                <a:cs typeface="Segoe UI"/>
              </a:rPr>
              <a:t>reportable</a:t>
            </a:r>
            <a:endParaRPr sz="2700">
              <a:latin typeface="Segoe UI"/>
              <a:cs typeface="Segoe UI"/>
            </a:endParaRPr>
          </a:p>
          <a:p>
            <a:pPr marL="355600">
              <a:lnSpc>
                <a:spcPts val="2865"/>
              </a:lnSpc>
            </a:pPr>
            <a:r>
              <a:rPr sz="2700" spc="-10" dirty="0">
                <a:latin typeface="Segoe UI"/>
                <a:cs typeface="Segoe UI"/>
              </a:rPr>
              <a:t>disease</a:t>
            </a:r>
            <a:r>
              <a:rPr sz="2700" spc="2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such </a:t>
            </a:r>
            <a:r>
              <a:rPr sz="2700" dirty="0">
                <a:latin typeface="Segoe UI"/>
                <a:cs typeface="Segoe UI"/>
              </a:rPr>
              <a:t>as </a:t>
            </a:r>
            <a:r>
              <a:rPr sz="2700" spc="-10" dirty="0">
                <a:latin typeface="Segoe UI"/>
                <a:cs typeface="Segoe UI"/>
              </a:rPr>
              <a:t>meningitis,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or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spc="-25" dirty="0">
                <a:latin typeface="Segoe UI"/>
                <a:cs typeface="Segoe UI"/>
              </a:rPr>
              <a:t>AIDS”.</a:t>
            </a:r>
            <a:endParaRPr sz="2700">
              <a:latin typeface="Segoe UI"/>
              <a:cs typeface="Segoe UI"/>
            </a:endParaRPr>
          </a:p>
          <a:p>
            <a:pPr marL="5633720">
              <a:lnSpc>
                <a:spcPct val="100000"/>
              </a:lnSpc>
              <a:spcBef>
                <a:spcPts val="325"/>
              </a:spcBef>
            </a:pPr>
            <a:r>
              <a:rPr sz="2700" dirty="0">
                <a:latin typeface="Segoe UI"/>
                <a:cs typeface="Segoe UI"/>
              </a:rPr>
              <a:t>(CDC,</a:t>
            </a:r>
            <a:r>
              <a:rPr sz="2700" spc="-3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2012)</a:t>
            </a:r>
            <a:endParaRPr sz="27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0457" y="2298014"/>
            <a:ext cx="640270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6350" marR="5080" indent="-1264285">
              <a:lnSpc>
                <a:spcPct val="100000"/>
              </a:lnSpc>
              <a:spcBef>
                <a:spcPts val="95"/>
              </a:spcBef>
            </a:pPr>
            <a:r>
              <a:rPr sz="4000" i="1" spc="-90" dirty="0">
                <a:latin typeface="Segoe UI"/>
                <a:cs typeface="Segoe UI"/>
              </a:rPr>
              <a:t>WHAT</a:t>
            </a:r>
            <a:r>
              <a:rPr sz="4000" i="1" spc="1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IS</a:t>
            </a:r>
            <a:r>
              <a:rPr sz="4000" i="1" spc="-10" dirty="0">
                <a:latin typeface="Segoe UI"/>
                <a:cs typeface="Segoe UI"/>
              </a:rPr>
              <a:t> THE</a:t>
            </a:r>
            <a:r>
              <a:rPr sz="4000" i="1" spc="1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PURPOSE</a:t>
            </a:r>
            <a:r>
              <a:rPr sz="4000" i="1" spc="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OF </a:t>
            </a:r>
            <a:r>
              <a:rPr sz="4000" i="1" spc="-1085" dirty="0">
                <a:latin typeface="Segoe UI"/>
                <a:cs typeface="Segoe UI"/>
              </a:rPr>
              <a:t> </a:t>
            </a:r>
            <a:r>
              <a:rPr sz="4000" i="1" dirty="0">
                <a:latin typeface="Segoe UI"/>
                <a:cs typeface="Segoe UI"/>
              </a:rPr>
              <a:t>SURVEILLANCE?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1612" y="152400"/>
            <a:ext cx="620077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Purpose</a:t>
            </a:r>
            <a:r>
              <a:rPr spc="-50" dirty="0"/>
              <a:t> </a:t>
            </a:r>
            <a:r>
              <a:rPr spc="-40" dirty="0"/>
              <a:t>of</a:t>
            </a:r>
            <a:r>
              <a:rPr spc="-2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2400" y="1066800"/>
            <a:ext cx="4264659" cy="4217179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5080" indent="-343535">
              <a:lnSpc>
                <a:spcPct val="90000"/>
              </a:lnSpc>
              <a:spcBef>
                <a:spcPts val="484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The purpose </a:t>
            </a:r>
            <a:r>
              <a:rPr sz="2400" spc="-35" dirty="0">
                <a:latin typeface="Segoe UI"/>
                <a:cs typeface="Segoe UI"/>
              </a:rPr>
              <a:t>of </a:t>
            </a:r>
            <a:r>
              <a:rPr sz="2400" dirty="0">
                <a:latin typeface="Segoe UI"/>
                <a:cs typeface="Segoe UI"/>
              </a:rPr>
              <a:t>public health </a:t>
            </a:r>
            <a:r>
              <a:rPr sz="2400" spc="5" dirty="0">
                <a:latin typeface="Segoe UI"/>
                <a:cs typeface="Segoe UI"/>
              </a:rPr>
              <a:t>surveillance, 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which </a:t>
            </a:r>
            <a:r>
              <a:rPr sz="2400" spc="-5" dirty="0">
                <a:latin typeface="Segoe UI"/>
                <a:cs typeface="Segoe UI"/>
              </a:rPr>
              <a:t>is sometimes </a:t>
            </a:r>
            <a:r>
              <a:rPr sz="2400" dirty="0">
                <a:latin typeface="Segoe UI"/>
                <a:cs typeface="Segoe UI"/>
              </a:rPr>
              <a:t>called </a:t>
            </a:r>
            <a:r>
              <a:rPr sz="2400" b="1" i="1" dirty="0">
                <a:latin typeface="Segoe UI"/>
                <a:cs typeface="Segoe UI"/>
              </a:rPr>
              <a:t>“information </a:t>
            </a:r>
            <a:r>
              <a:rPr sz="2400" b="1" i="1" spc="5" dirty="0">
                <a:latin typeface="Segoe UI"/>
                <a:cs typeface="Segoe UI"/>
              </a:rPr>
              <a:t> </a:t>
            </a:r>
            <a:r>
              <a:rPr sz="2400" b="1" i="1" dirty="0">
                <a:latin typeface="Segoe UI"/>
                <a:cs typeface="Segoe UI"/>
              </a:rPr>
              <a:t>for </a:t>
            </a:r>
            <a:r>
              <a:rPr sz="2400" b="1" i="1" spc="-45" dirty="0">
                <a:latin typeface="Segoe UI"/>
                <a:cs typeface="Segoe UI"/>
              </a:rPr>
              <a:t>action,” </a:t>
            </a:r>
            <a:r>
              <a:rPr sz="2400" spc="-5" dirty="0">
                <a:latin typeface="Segoe UI"/>
                <a:cs typeface="Segoe UI"/>
              </a:rPr>
              <a:t>is </a:t>
            </a:r>
            <a:r>
              <a:rPr sz="2400" spc="-15" dirty="0">
                <a:latin typeface="Segoe UI"/>
                <a:cs typeface="Segoe UI"/>
              </a:rPr>
              <a:t>to </a:t>
            </a:r>
            <a:r>
              <a:rPr sz="2400" spc="10" dirty="0">
                <a:latin typeface="Segoe UI"/>
                <a:cs typeface="Segoe UI"/>
              </a:rPr>
              <a:t>portray </a:t>
            </a:r>
            <a:r>
              <a:rPr sz="2400" spc="-5" dirty="0">
                <a:latin typeface="Segoe UI"/>
                <a:cs typeface="Segoe UI"/>
              </a:rPr>
              <a:t>the </a:t>
            </a:r>
            <a:r>
              <a:rPr sz="2400" dirty="0">
                <a:latin typeface="Segoe UI"/>
                <a:cs typeface="Segoe UI"/>
              </a:rPr>
              <a:t>ongoing 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patterns </a:t>
            </a:r>
            <a:r>
              <a:rPr sz="2400" spc="-35" dirty="0">
                <a:latin typeface="Segoe UI"/>
                <a:cs typeface="Segoe UI"/>
              </a:rPr>
              <a:t>of</a:t>
            </a:r>
            <a:r>
              <a:rPr sz="2400" spc="-5" dirty="0">
                <a:latin typeface="Segoe UI"/>
                <a:cs typeface="Segoe UI"/>
              </a:rPr>
              <a:t> disease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occurrence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 disease </a:t>
            </a:r>
            <a:r>
              <a:rPr sz="2400" spc="-86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potential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so</a:t>
            </a:r>
            <a:r>
              <a:rPr sz="2400" dirty="0">
                <a:latin typeface="Segoe UI"/>
                <a:cs typeface="Segoe UI"/>
              </a:rPr>
              <a:t> that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investigation,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control,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 </a:t>
            </a:r>
            <a:r>
              <a:rPr sz="2400" spc="-86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prevention </a:t>
            </a:r>
            <a:r>
              <a:rPr sz="2400" spc="-10" dirty="0">
                <a:latin typeface="Segoe UI"/>
                <a:cs typeface="Segoe UI"/>
              </a:rPr>
              <a:t>measures </a:t>
            </a:r>
            <a:r>
              <a:rPr sz="2400" dirty="0">
                <a:latin typeface="Segoe UI"/>
                <a:cs typeface="Segoe UI"/>
              </a:rPr>
              <a:t>can be applied 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efficiently</a:t>
            </a:r>
            <a:r>
              <a:rPr sz="2400" spc="-4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 </a:t>
            </a:r>
            <a:r>
              <a:rPr sz="2400" spc="-20" dirty="0">
                <a:latin typeface="Segoe UI"/>
                <a:cs typeface="Segoe UI"/>
              </a:rPr>
              <a:t>effectively.</a:t>
            </a:r>
            <a:r>
              <a:rPr sz="2800" spc="-10" dirty="0">
                <a:latin typeface="Segoe UI"/>
                <a:cs typeface="Segoe UI"/>
              </a:rPr>
              <a:t>(CDC, </a:t>
            </a:r>
            <a:r>
              <a:rPr sz="2800" spc="-5" dirty="0">
                <a:latin typeface="Segoe UI"/>
                <a:cs typeface="Segoe UI"/>
              </a:rPr>
              <a:t>2012)</a:t>
            </a:r>
            <a:endParaRPr sz="28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49837F-CC1F-B19E-D162-2C5D224BA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6943" y="2819400"/>
            <a:ext cx="4224528" cy="18859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94485" y="330784"/>
            <a:ext cx="61334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Purpose</a:t>
            </a:r>
            <a:r>
              <a:rPr spc="-35" dirty="0"/>
              <a:t> </a:t>
            </a:r>
            <a:r>
              <a:rPr spc="-40" dirty="0"/>
              <a:t>of</a:t>
            </a:r>
            <a:r>
              <a:rPr spc="-20" dirty="0"/>
              <a:t> </a:t>
            </a:r>
            <a:r>
              <a:rPr spc="5" dirty="0"/>
              <a:t>surveillance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99973" y="1062799"/>
            <a:ext cx="7971155" cy="383159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spc="3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Segoe UI"/>
                <a:cs typeface="Segoe UI"/>
              </a:rPr>
              <a:t>Measures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incidence</a:t>
            </a:r>
            <a:r>
              <a:rPr sz="2400" spc="35" dirty="0">
                <a:latin typeface="Segoe UI"/>
                <a:cs typeface="Segoe UI"/>
              </a:rPr>
              <a:t> </a:t>
            </a:r>
            <a:r>
              <a:rPr sz="2400" spc="-30" dirty="0">
                <a:latin typeface="Segoe UI"/>
                <a:cs typeface="Segoe UI"/>
              </a:rPr>
              <a:t>of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infectious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disease,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with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changes</a:t>
            </a:r>
            <a:endParaRPr sz="2400">
              <a:latin typeface="Segoe UI"/>
              <a:cs typeface="Segoe UI"/>
            </a:endParaRPr>
          </a:p>
          <a:p>
            <a:pPr marL="27051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Segoe UI"/>
                <a:cs typeface="Segoe UI"/>
              </a:rPr>
              <a:t>potentially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indicating</a:t>
            </a:r>
            <a:r>
              <a:rPr sz="2400" spc="3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 </a:t>
            </a:r>
            <a:r>
              <a:rPr sz="2400" spc="-5" dirty="0">
                <a:latin typeface="Segoe UI"/>
                <a:cs typeface="Segoe UI"/>
              </a:rPr>
              <a:t>outbreak</a:t>
            </a:r>
            <a:endParaRPr sz="24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85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spc="325" dirty="0">
                <a:latin typeface="Times New Roman"/>
                <a:cs typeface="Times New Roman"/>
              </a:rPr>
              <a:t> </a:t>
            </a:r>
            <a:r>
              <a:rPr sz="2400" spc="-35" dirty="0">
                <a:latin typeface="Segoe UI"/>
                <a:cs typeface="Segoe UI"/>
              </a:rPr>
              <a:t>Tracks</a:t>
            </a:r>
            <a:r>
              <a:rPr sz="2400" spc="-5" dirty="0">
                <a:latin typeface="Segoe UI"/>
                <a:cs typeface="Segoe UI"/>
              </a:rPr>
              <a:t> trends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occurrence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and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risk</a:t>
            </a:r>
            <a:r>
              <a:rPr sz="2400" spc="-5" dirty="0">
                <a:latin typeface="Segoe UI"/>
                <a:cs typeface="Segoe UI"/>
              </a:rPr>
              <a:t> factors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30" dirty="0">
                <a:latin typeface="Segoe UI"/>
                <a:cs typeface="Segoe UI"/>
              </a:rPr>
              <a:t>of</a:t>
            </a:r>
            <a:r>
              <a:rPr sz="2400" dirty="0">
                <a:latin typeface="Segoe UI"/>
                <a:cs typeface="Segoe UI"/>
              </a:rPr>
              <a:t> an</a:t>
            </a:r>
            <a:endParaRPr sz="2400">
              <a:latin typeface="Segoe UI"/>
              <a:cs typeface="Segoe UI"/>
            </a:endParaRPr>
          </a:p>
          <a:p>
            <a:pPr marL="270510">
              <a:lnSpc>
                <a:spcPct val="100000"/>
              </a:lnSpc>
              <a:spcBef>
                <a:spcPts val="580"/>
              </a:spcBef>
            </a:pPr>
            <a:r>
              <a:rPr sz="2400" spc="-5" dirty="0">
                <a:latin typeface="Segoe UI"/>
                <a:cs typeface="Segoe UI"/>
              </a:rPr>
              <a:t>infectious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disease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allowing</a:t>
            </a:r>
            <a:r>
              <a:rPr sz="2400" spc="4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targeted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interventions</a:t>
            </a:r>
            <a:endParaRPr sz="24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450">
              <a:latin typeface="Segoe UI"/>
              <a:cs typeface="Segoe UI"/>
            </a:endParaRPr>
          </a:p>
          <a:p>
            <a:pPr marL="270510" marR="5080" indent="-258445">
              <a:lnSpc>
                <a:spcPct val="120000"/>
              </a:lnSpc>
              <a:tabLst>
                <a:tab pos="143129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Segoe UI"/>
                <a:cs typeface="Segoe UI"/>
              </a:rPr>
              <a:t>Enables priority </a:t>
            </a:r>
            <a:r>
              <a:rPr sz="2400" spc="-5" dirty="0">
                <a:latin typeface="Segoe UI"/>
                <a:cs typeface="Segoe UI"/>
              </a:rPr>
              <a:t>setting </a:t>
            </a:r>
            <a:r>
              <a:rPr sz="2400" dirty="0">
                <a:latin typeface="Segoe UI"/>
                <a:cs typeface="Segoe UI"/>
              </a:rPr>
              <a:t>and </a:t>
            </a:r>
            <a:r>
              <a:rPr sz="2400" spc="-5" dirty="0">
                <a:latin typeface="Segoe UI"/>
                <a:cs typeface="Segoe UI"/>
              </a:rPr>
              <a:t>planning </a:t>
            </a:r>
            <a:r>
              <a:rPr sz="2400" spc="-30" dirty="0">
                <a:latin typeface="Segoe UI"/>
                <a:cs typeface="Segoe UI"/>
              </a:rPr>
              <a:t>of </a:t>
            </a:r>
            <a:r>
              <a:rPr sz="2400" spc="-10" dirty="0">
                <a:latin typeface="Segoe UI"/>
                <a:cs typeface="Segoe UI"/>
              </a:rPr>
              <a:t>control measures </a:t>
            </a:r>
            <a:r>
              <a:rPr sz="2400" spc="-65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specific	</a:t>
            </a:r>
            <a:r>
              <a:rPr sz="2400" dirty="0">
                <a:latin typeface="Segoe UI"/>
                <a:cs typeface="Segoe UI"/>
              </a:rPr>
              <a:t>e.g.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to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a </a:t>
            </a:r>
            <a:r>
              <a:rPr sz="2400" spc="5" dirty="0">
                <a:latin typeface="Segoe UI"/>
                <a:cs typeface="Segoe UI"/>
              </a:rPr>
              <a:t>particular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region</a:t>
            </a:r>
            <a:endParaRPr sz="24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7237" y="5355437"/>
            <a:ext cx="7757159" cy="427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27425" marR="5080" indent="-3515360">
              <a:lnSpc>
                <a:spcPct val="120000"/>
              </a:lnSpc>
              <a:spcBef>
                <a:spcPts val="100"/>
              </a:spcBef>
            </a:pPr>
            <a:r>
              <a:rPr sz="1100" dirty="0">
                <a:latin typeface="Segoe UI"/>
                <a:cs typeface="Segoe UI"/>
              </a:rPr>
              <a:t>(Adapted</a:t>
            </a:r>
            <a:r>
              <a:rPr sz="1100" spc="2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from</a:t>
            </a:r>
            <a:r>
              <a:rPr sz="1100" spc="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Hawker</a:t>
            </a:r>
            <a:r>
              <a:rPr sz="1100" spc="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et</a:t>
            </a:r>
            <a:r>
              <a:rPr sz="1100" spc="5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al.</a:t>
            </a:r>
            <a:r>
              <a:rPr sz="1100" spc="3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Communicable</a:t>
            </a:r>
            <a:r>
              <a:rPr sz="1100" spc="5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Disease</a:t>
            </a:r>
            <a:r>
              <a:rPr sz="1100" spc="-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Control</a:t>
            </a:r>
            <a:r>
              <a:rPr sz="1100" spc="1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and</a:t>
            </a:r>
            <a:r>
              <a:rPr sz="1100" spc="25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Health </a:t>
            </a:r>
            <a:r>
              <a:rPr sz="1100" dirty="0">
                <a:latin typeface="Segoe UI"/>
                <a:cs typeface="Segoe UI"/>
              </a:rPr>
              <a:t>Protection</a:t>
            </a:r>
            <a:r>
              <a:rPr sz="1100" spc="2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Handbook,</a:t>
            </a:r>
            <a:r>
              <a:rPr sz="1100" spc="15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Third</a:t>
            </a:r>
            <a:r>
              <a:rPr sz="1100" spc="1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Edition.</a:t>
            </a:r>
            <a:r>
              <a:rPr sz="1100" spc="30" dirty="0">
                <a:latin typeface="Segoe UI"/>
                <a:cs typeface="Segoe UI"/>
              </a:rPr>
              <a:t> </a:t>
            </a:r>
            <a:r>
              <a:rPr sz="1100" dirty="0">
                <a:latin typeface="Segoe UI"/>
                <a:cs typeface="Segoe UI"/>
              </a:rPr>
              <a:t>2012,</a:t>
            </a:r>
            <a:r>
              <a:rPr sz="1100" spc="-3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Blackwell </a:t>
            </a:r>
            <a:r>
              <a:rPr sz="1100" spc="-290" dirty="0">
                <a:latin typeface="Segoe UI"/>
                <a:cs typeface="Segoe UI"/>
              </a:rPr>
              <a:t> </a:t>
            </a:r>
            <a:r>
              <a:rPr sz="1100" spc="-5" dirty="0">
                <a:latin typeface="Segoe UI"/>
                <a:cs typeface="Segoe UI"/>
              </a:rPr>
              <a:t>Publishing)</a:t>
            </a:r>
            <a:endParaRPr sz="11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6734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  <a:tab pos="669163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groups,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 </a:t>
            </a:r>
            <a:r>
              <a:rPr sz="2800" spc="-75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implemented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monitor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Covid-19	</a:t>
            </a:r>
            <a:r>
              <a:rPr sz="2800" spc="-5" dirty="0">
                <a:latin typeface="Segoe UI"/>
                <a:cs typeface="Segoe UI"/>
              </a:rPr>
              <a:t>in the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UK</a:t>
            </a:r>
            <a:endParaRPr sz="28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1168" y="4441466"/>
            <a:ext cx="6997700" cy="1049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97505" marR="5080" indent="-2885440">
              <a:lnSpc>
                <a:spcPct val="120000"/>
              </a:lnSpc>
              <a:spcBef>
                <a:spcPts val="95"/>
              </a:spcBef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 </a:t>
            </a:r>
            <a:r>
              <a:rPr sz="2800" b="1" spc="-75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15mins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00225" y="483234"/>
            <a:ext cx="55448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Monitoring</a:t>
            </a:r>
            <a:r>
              <a:rPr spc="-60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6260"/>
            <a:ext cx="6492240" cy="23666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Collecting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20" dirty="0">
                <a:latin typeface="Segoe UI"/>
                <a:cs typeface="Segoe UI"/>
              </a:rPr>
              <a:t>Vaccination</a:t>
            </a:r>
            <a:r>
              <a:rPr sz="3200" spc="-70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Lateral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flow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test</a:t>
            </a:r>
            <a:r>
              <a:rPr sz="3200" dirty="0">
                <a:latin typeface="Segoe UI"/>
                <a:cs typeface="Segoe UI"/>
              </a:rPr>
              <a:t> and</a:t>
            </a:r>
            <a:r>
              <a:rPr sz="3200" spc="-5" dirty="0">
                <a:latin typeface="Segoe UI"/>
                <a:cs typeface="Segoe UI"/>
              </a:rPr>
              <a:t> PCR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test</a:t>
            </a:r>
            <a:r>
              <a:rPr sz="3200" spc="-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data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3200" spc="-5" dirty="0">
                <a:latin typeface="Segoe UI"/>
                <a:cs typeface="Segoe UI"/>
              </a:rPr>
              <a:t>Mutation</a:t>
            </a:r>
            <a:r>
              <a:rPr sz="3200" dirty="0">
                <a:latin typeface="Segoe UI"/>
                <a:cs typeface="Segoe UI"/>
              </a:rPr>
              <a:t> identify</a:t>
            </a:r>
            <a:r>
              <a:rPr sz="3200" spc="5" dirty="0">
                <a:latin typeface="Segoe UI"/>
                <a:cs typeface="Segoe UI"/>
              </a:rPr>
              <a:t> </a:t>
            </a:r>
            <a:r>
              <a:rPr sz="3200" dirty="0">
                <a:latin typeface="Segoe UI"/>
                <a:cs typeface="Segoe UI"/>
              </a:rPr>
              <a:t>by </a:t>
            </a:r>
            <a:r>
              <a:rPr sz="3200" spc="-5" dirty="0">
                <a:latin typeface="Segoe UI"/>
                <a:cs typeface="Segoe UI"/>
              </a:rPr>
              <a:t>scientist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82038"/>
            <a:ext cx="7995284" cy="386651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355600" marR="229235" indent="-343535">
              <a:lnSpc>
                <a:spcPts val="3020"/>
              </a:lnSpc>
              <a:spcBef>
                <a:spcPts val="480"/>
              </a:spcBef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•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in </a:t>
            </a:r>
            <a:r>
              <a:rPr sz="2800" spc="-10" dirty="0">
                <a:latin typeface="Segoe UI"/>
                <a:cs typeface="Segoe UI"/>
              </a:rPr>
              <a:t>groups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using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below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link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explore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</a:t>
            </a:r>
            <a:r>
              <a:rPr sz="2800" dirty="0">
                <a:latin typeface="Segoe UI"/>
                <a:cs typeface="Segoe UI"/>
              </a:rPr>
              <a:t>Surveillance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use for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COVID-19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250" dirty="0">
              <a:latin typeface="Segoe UI"/>
              <a:cs typeface="Segoe UI"/>
            </a:endParaRPr>
          </a:p>
          <a:p>
            <a:pPr marL="88900" marR="5080" algn="ctr">
              <a:lnSpc>
                <a:spcPct val="90000"/>
              </a:lnSpc>
            </a:pPr>
            <a:r>
              <a:rPr sz="28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https://www.ecdc.europa.eu/sites/default/files/doc </a:t>
            </a:r>
            <a:r>
              <a:rPr sz="2800" spc="-755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28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uments/COVID-19-surveillance-strategy-9-Apr- </a:t>
            </a:r>
            <a:r>
              <a:rPr sz="2800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28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2020.pdf</a:t>
            </a:r>
            <a:endParaRPr sz="2800" dirty="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 dirty="0">
              <a:latin typeface="Segoe UI"/>
              <a:cs typeface="Segoe UI"/>
            </a:endParaRPr>
          </a:p>
          <a:p>
            <a:pPr marL="73025" algn="ctr">
              <a:lnSpc>
                <a:spcPct val="100000"/>
              </a:lnSpc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0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to</a:t>
            </a:r>
            <a:r>
              <a:rPr sz="2800" b="1" spc="-5" dirty="0">
                <a:latin typeface="Segoe UI"/>
                <a:cs typeface="Segoe UI"/>
              </a:rPr>
              <a:t> the</a:t>
            </a:r>
            <a:r>
              <a:rPr sz="2800" b="1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 dirty="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77948" y="2298014"/>
            <a:ext cx="538924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51230" marR="5080" indent="-939165">
              <a:lnSpc>
                <a:spcPct val="100000"/>
              </a:lnSpc>
              <a:spcBef>
                <a:spcPts val="95"/>
              </a:spcBef>
            </a:pPr>
            <a:r>
              <a:rPr sz="4000" i="1" spc="-40" dirty="0">
                <a:latin typeface="Segoe UI"/>
                <a:cs typeface="Segoe UI"/>
              </a:rPr>
              <a:t>HOW</a:t>
            </a:r>
            <a:r>
              <a:rPr sz="4000" i="1" spc="-5" dirty="0">
                <a:latin typeface="Segoe UI"/>
                <a:cs typeface="Segoe UI"/>
              </a:rPr>
              <a:t> CAN</a:t>
            </a:r>
            <a:r>
              <a:rPr sz="4000" i="1" spc="-10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DISEASE BE </a:t>
            </a:r>
            <a:r>
              <a:rPr sz="4000" i="1" spc="-1080" dirty="0">
                <a:latin typeface="Segoe UI"/>
                <a:cs typeface="Segoe UI"/>
              </a:rPr>
              <a:t> </a:t>
            </a:r>
            <a:r>
              <a:rPr sz="4000" i="1" spc="-30" dirty="0">
                <a:latin typeface="Segoe UI"/>
                <a:cs typeface="Segoe UI"/>
              </a:rPr>
              <a:t>CONTROLLED?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54985" y="483234"/>
            <a:ext cx="40328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Disease</a:t>
            </a:r>
            <a:r>
              <a:rPr spc="-75" dirty="0"/>
              <a:t> </a:t>
            </a:r>
            <a:r>
              <a:rPr spc="-5" dirty="0"/>
              <a:t>control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1" y="1577466"/>
            <a:ext cx="5331460" cy="3835024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220979">
              <a:lnSpc>
                <a:spcPts val="3240"/>
              </a:lnSpc>
              <a:spcBef>
                <a:spcPts val="505"/>
              </a:spcBef>
            </a:pPr>
            <a:r>
              <a:rPr sz="2400" spc="-5" dirty="0">
                <a:latin typeface="Segoe UI"/>
                <a:cs typeface="Segoe UI"/>
              </a:rPr>
              <a:t>Disease</a:t>
            </a:r>
            <a:r>
              <a:rPr sz="240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can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be </a:t>
            </a:r>
            <a:r>
              <a:rPr sz="2400" spc="-10" dirty="0">
                <a:latin typeface="Segoe UI"/>
                <a:cs typeface="Segoe UI"/>
              </a:rPr>
              <a:t>controlled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</a:t>
            </a:r>
            <a:r>
              <a:rPr sz="2400" spc="-10" dirty="0">
                <a:latin typeface="Segoe UI"/>
                <a:cs typeface="Segoe UI"/>
              </a:rPr>
              <a:t> different</a:t>
            </a:r>
            <a:r>
              <a:rPr sz="2400" dirty="0">
                <a:latin typeface="Segoe UI"/>
                <a:cs typeface="Segoe UI"/>
              </a:rPr>
              <a:t> ways. </a:t>
            </a:r>
            <a:r>
              <a:rPr sz="2400" spc="-8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These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include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15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Immunisation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Lifestyle</a:t>
            </a:r>
            <a:r>
              <a:rPr sz="2400" spc="-3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behavioural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changes</a:t>
            </a:r>
            <a:endParaRPr sz="2400" dirty="0">
              <a:latin typeface="Segoe UI"/>
              <a:cs typeface="Segoe UI"/>
            </a:endParaRPr>
          </a:p>
          <a:p>
            <a:pPr marL="355600" marR="828040" indent="-343535">
              <a:lnSpc>
                <a:spcPts val="324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Medication: </a:t>
            </a:r>
            <a:r>
              <a:rPr sz="2400" dirty="0">
                <a:latin typeface="Segoe UI"/>
                <a:cs typeface="Segoe UI"/>
              </a:rPr>
              <a:t>antibiotics, </a:t>
            </a:r>
            <a:r>
              <a:rPr sz="2400" spc="-5" dirty="0">
                <a:latin typeface="Segoe UI"/>
                <a:cs typeface="Segoe UI"/>
              </a:rPr>
              <a:t>antivirals, and </a:t>
            </a:r>
            <a:r>
              <a:rPr sz="2400" spc="-8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antifungals.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15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dirty="0">
                <a:latin typeface="Segoe UI"/>
                <a:cs typeface="Segoe UI"/>
              </a:rPr>
              <a:t>Modifying</a:t>
            </a:r>
            <a:r>
              <a:rPr sz="2400" spc="10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the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environment:</a:t>
            </a:r>
            <a:r>
              <a:rPr sz="2400" spc="20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vector control</a:t>
            </a:r>
            <a:endParaRPr sz="2400"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  <a:tabLst>
                <a:tab pos="355600" algn="l"/>
              </a:tabLst>
            </a:pPr>
            <a:r>
              <a:rPr sz="2400" dirty="0">
                <a:latin typeface="Wingdings"/>
                <a:cs typeface="Wingdings"/>
              </a:rPr>
              <a:t></a:t>
            </a:r>
            <a:r>
              <a:rPr sz="2400" dirty="0">
                <a:latin typeface="Times New Roman"/>
                <a:cs typeface="Times New Roman"/>
              </a:rPr>
              <a:t>	</a:t>
            </a:r>
            <a:r>
              <a:rPr sz="2400" spc="-5" dirty="0">
                <a:latin typeface="Segoe UI"/>
                <a:cs typeface="Segoe UI"/>
              </a:rPr>
              <a:t>Quarantine</a:t>
            </a:r>
            <a:endParaRPr sz="2400" dirty="0">
              <a:latin typeface="Segoe UI"/>
              <a:cs typeface="Segoe U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94E796-5782-1B45-46DD-0FD69CF69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2286000"/>
            <a:ext cx="3469821" cy="19431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2272" y="2298014"/>
            <a:ext cx="62979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i="1" spc="-90" dirty="0">
                <a:latin typeface="Segoe UI"/>
                <a:cs typeface="Segoe UI"/>
              </a:rPr>
              <a:t>WHAT</a:t>
            </a:r>
            <a:r>
              <a:rPr sz="4000" i="1" spc="5" dirty="0">
                <a:latin typeface="Segoe UI"/>
                <a:cs typeface="Segoe UI"/>
              </a:rPr>
              <a:t> </a:t>
            </a:r>
            <a:r>
              <a:rPr sz="4000" i="1" spc="-5" dirty="0">
                <a:latin typeface="Segoe UI"/>
                <a:cs typeface="Segoe UI"/>
              </a:rPr>
              <a:t>IS</a:t>
            </a:r>
            <a:r>
              <a:rPr sz="4000" i="1" spc="-20" dirty="0">
                <a:latin typeface="Segoe UI"/>
                <a:cs typeface="Segoe UI"/>
              </a:rPr>
              <a:t> </a:t>
            </a:r>
            <a:r>
              <a:rPr sz="4000" i="1" spc="-30" dirty="0">
                <a:latin typeface="Segoe UI"/>
                <a:cs typeface="Segoe UI"/>
              </a:rPr>
              <a:t>IMMUNISATION?</a:t>
            </a:r>
            <a:endParaRPr sz="4000">
              <a:latin typeface="Segoe UI"/>
              <a:cs typeface="Segoe U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32319" y="3639311"/>
            <a:ext cx="1979676" cy="200101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0914" y="483234"/>
            <a:ext cx="36652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Immunisation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4800" y="1295400"/>
            <a:ext cx="3810000" cy="3563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342265" indent="-343535">
              <a:lnSpc>
                <a:spcPct val="100000"/>
              </a:lnSpc>
              <a:spcBef>
                <a:spcPts val="105"/>
              </a:spcBef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•	</a:t>
            </a:r>
            <a:r>
              <a:rPr sz="2400" b="1" spc="135" dirty="0">
                <a:latin typeface="Open Sans"/>
                <a:cs typeface="Open Sans"/>
              </a:rPr>
              <a:t>Immunisation:</a:t>
            </a:r>
            <a:r>
              <a:rPr sz="2400" b="1" spc="-10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A</a:t>
            </a:r>
            <a:r>
              <a:rPr sz="2400" spc="-15" dirty="0">
                <a:latin typeface="Open Sans"/>
                <a:cs typeface="Open Sans"/>
              </a:rPr>
              <a:t> </a:t>
            </a:r>
            <a:r>
              <a:rPr sz="2400" spc="-20" dirty="0">
                <a:latin typeface="Open Sans"/>
                <a:cs typeface="Open Sans"/>
              </a:rPr>
              <a:t>“process</a:t>
            </a:r>
            <a:r>
              <a:rPr sz="2400" spc="-5" dirty="0">
                <a:latin typeface="Open Sans"/>
                <a:cs typeface="Open Sans"/>
              </a:rPr>
              <a:t> </a:t>
            </a:r>
            <a:r>
              <a:rPr sz="2400" spc="-30" dirty="0">
                <a:latin typeface="Open Sans"/>
                <a:cs typeface="Open Sans"/>
              </a:rPr>
              <a:t>by</a:t>
            </a:r>
            <a:r>
              <a:rPr sz="2400" spc="-15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which</a:t>
            </a:r>
            <a:r>
              <a:rPr sz="2400" spc="-10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a </a:t>
            </a:r>
            <a:r>
              <a:rPr sz="2400" spc="-815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person becomes </a:t>
            </a:r>
            <a:r>
              <a:rPr sz="2400" spc="-5" dirty="0">
                <a:latin typeface="Open Sans"/>
                <a:cs typeface="Open Sans"/>
              </a:rPr>
              <a:t>protected against </a:t>
            </a:r>
            <a:r>
              <a:rPr sz="2400" dirty="0">
                <a:latin typeface="Open Sans"/>
                <a:cs typeface="Open Sans"/>
              </a:rPr>
              <a:t>a </a:t>
            </a:r>
            <a:r>
              <a:rPr sz="2400" spc="5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disease</a:t>
            </a:r>
            <a:r>
              <a:rPr sz="2400" spc="-15" dirty="0">
                <a:latin typeface="Open Sans"/>
                <a:cs typeface="Open Sans"/>
              </a:rPr>
              <a:t> </a:t>
            </a:r>
            <a:r>
              <a:rPr sz="2400" spc="-10" dirty="0">
                <a:latin typeface="Open Sans"/>
                <a:cs typeface="Open Sans"/>
              </a:rPr>
              <a:t>through</a:t>
            </a:r>
            <a:r>
              <a:rPr sz="2400" spc="-5" dirty="0">
                <a:latin typeface="Open Sans"/>
                <a:cs typeface="Open Sans"/>
              </a:rPr>
              <a:t> vaccination”.</a:t>
            </a:r>
            <a:endParaRPr sz="2400" dirty="0">
              <a:latin typeface="Open Sans"/>
              <a:cs typeface="Open Sans"/>
            </a:endParaRPr>
          </a:p>
          <a:p>
            <a:pPr marL="355600" marR="5080" indent="-343535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•	</a:t>
            </a:r>
            <a:r>
              <a:rPr sz="2400" dirty="0">
                <a:latin typeface="Open Sans"/>
                <a:cs typeface="Open Sans"/>
              </a:rPr>
              <a:t>This </a:t>
            </a:r>
            <a:r>
              <a:rPr sz="2400" spc="-5" dirty="0">
                <a:latin typeface="Open Sans"/>
                <a:cs typeface="Open Sans"/>
              </a:rPr>
              <a:t>term </a:t>
            </a:r>
            <a:r>
              <a:rPr sz="2400" dirty="0">
                <a:latin typeface="Open Sans"/>
                <a:cs typeface="Open Sans"/>
              </a:rPr>
              <a:t>is </a:t>
            </a:r>
            <a:r>
              <a:rPr sz="2400" spc="-5" dirty="0">
                <a:latin typeface="Open Sans"/>
                <a:cs typeface="Open Sans"/>
              </a:rPr>
              <a:t>often </a:t>
            </a:r>
            <a:r>
              <a:rPr sz="2400" dirty="0">
                <a:latin typeface="Open Sans"/>
                <a:cs typeface="Open Sans"/>
              </a:rPr>
              <a:t>used </a:t>
            </a:r>
            <a:r>
              <a:rPr sz="2400" spc="-5" dirty="0">
                <a:latin typeface="Open Sans"/>
                <a:cs typeface="Open Sans"/>
              </a:rPr>
              <a:t>interchangeably </a:t>
            </a:r>
            <a:r>
              <a:rPr sz="2400" spc="-819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with</a:t>
            </a:r>
            <a:r>
              <a:rPr sz="2400" spc="-20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vaccination.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44F618-D585-485C-BC13-DC69EBD08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1" y="2393878"/>
            <a:ext cx="3124200" cy="208227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9465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</a:t>
            </a:r>
            <a:r>
              <a:rPr sz="2800" spc="-20" dirty="0">
                <a:latin typeface="Segoe UI"/>
                <a:cs typeface="Segoe UI"/>
              </a:rPr>
              <a:t>independently,</a:t>
            </a:r>
            <a:r>
              <a:rPr sz="2800" spc="3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meaning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-10" dirty="0">
                <a:latin typeface="Segoe UI"/>
                <a:cs typeface="Segoe UI"/>
              </a:rPr>
              <a:t> term </a:t>
            </a:r>
            <a:r>
              <a:rPr sz="2800" b="1" spc="-15" dirty="0">
                <a:latin typeface="Segoe UI"/>
                <a:cs typeface="Segoe UI"/>
              </a:rPr>
              <a:t>vaccine</a:t>
            </a:r>
            <a:endParaRPr sz="28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1168" y="4100322"/>
            <a:ext cx="69977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5382" y="76200"/>
            <a:ext cx="42932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Activity:</a:t>
            </a:r>
            <a:r>
              <a:rPr spc="-65" dirty="0"/>
              <a:t> </a:t>
            </a:r>
            <a:r>
              <a:rPr spc="-10" dirty="0"/>
              <a:t>Answer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7200" y="1098537"/>
            <a:ext cx="4874260" cy="427040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355600" marR="1029969" indent="-343535" algn="just">
              <a:lnSpc>
                <a:spcPts val="3240"/>
              </a:lnSpc>
              <a:spcBef>
                <a:spcPts val="505"/>
              </a:spcBef>
            </a:pPr>
            <a:r>
              <a:rPr sz="2400" dirty="0">
                <a:latin typeface="Arial"/>
                <a:cs typeface="Arial"/>
              </a:rPr>
              <a:t>•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b="1" spc="-35" dirty="0">
                <a:latin typeface="Segoe UI"/>
                <a:cs typeface="Segoe UI"/>
              </a:rPr>
              <a:t>Vaccine: </a:t>
            </a:r>
            <a:r>
              <a:rPr sz="2400" dirty="0">
                <a:latin typeface="Segoe UI"/>
                <a:cs typeface="Segoe UI"/>
              </a:rPr>
              <a:t>A </a:t>
            </a:r>
            <a:r>
              <a:rPr sz="2400" spc="-5" dirty="0">
                <a:latin typeface="Segoe UI"/>
                <a:cs typeface="Segoe UI"/>
              </a:rPr>
              <a:t>“preparation </a:t>
            </a:r>
            <a:r>
              <a:rPr sz="2400" dirty="0">
                <a:latin typeface="Segoe UI"/>
                <a:cs typeface="Segoe UI"/>
              </a:rPr>
              <a:t>that </a:t>
            </a:r>
            <a:r>
              <a:rPr sz="2400" spc="-5" dirty="0">
                <a:latin typeface="Segoe UI"/>
                <a:cs typeface="Segoe UI"/>
              </a:rPr>
              <a:t>is </a:t>
            </a:r>
            <a:r>
              <a:rPr sz="2400" dirty="0">
                <a:latin typeface="Segoe UI"/>
                <a:cs typeface="Segoe UI"/>
              </a:rPr>
              <a:t>used </a:t>
            </a:r>
            <a:r>
              <a:rPr sz="2400" spc="-15" dirty="0">
                <a:latin typeface="Segoe UI"/>
                <a:cs typeface="Segoe UI"/>
              </a:rPr>
              <a:t>to </a:t>
            </a:r>
            <a:r>
              <a:rPr sz="2400" spc="-810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stimulate </a:t>
            </a:r>
            <a:r>
              <a:rPr sz="2400" dirty="0">
                <a:latin typeface="Segoe UI"/>
                <a:cs typeface="Segoe UI"/>
              </a:rPr>
              <a:t>the </a:t>
            </a:r>
            <a:r>
              <a:rPr sz="2400" spc="-30" dirty="0">
                <a:latin typeface="Segoe UI"/>
                <a:cs typeface="Segoe UI"/>
              </a:rPr>
              <a:t>body’s </a:t>
            </a:r>
            <a:r>
              <a:rPr sz="2400" spc="-10" dirty="0">
                <a:latin typeface="Segoe UI"/>
                <a:cs typeface="Segoe UI"/>
              </a:rPr>
              <a:t>immune response</a:t>
            </a:r>
            <a:r>
              <a:rPr lang="en-GB" sz="2400" spc="-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against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spc="-20" dirty="0">
                <a:latin typeface="Segoe UI"/>
                <a:cs typeface="Segoe UI"/>
              </a:rPr>
              <a:t>diseases”.</a:t>
            </a:r>
            <a:endParaRPr sz="2400" dirty="0">
              <a:latin typeface="Segoe UI"/>
              <a:cs typeface="Segoe UI"/>
            </a:endParaRPr>
          </a:p>
          <a:p>
            <a:pPr marL="355600" marR="308610" indent="-343535">
              <a:lnSpc>
                <a:spcPct val="89400"/>
              </a:lnSpc>
              <a:spcBef>
                <a:spcPts val="695"/>
              </a:spcBef>
              <a:tabLst>
                <a:tab pos="355600" algn="l"/>
              </a:tabLst>
            </a:pPr>
            <a:r>
              <a:rPr sz="2400" dirty="0">
                <a:latin typeface="Arial"/>
                <a:cs typeface="Arial"/>
              </a:rPr>
              <a:t>•	</a:t>
            </a:r>
            <a:r>
              <a:rPr sz="2400" spc="-30" dirty="0">
                <a:latin typeface="Segoe UI"/>
                <a:cs typeface="Segoe UI"/>
              </a:rPr>
              <a:t>Vaccines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5" dirty="0">
                <a:latin typeface="Segoe UI"/>
                <a:cs typeface="Segoe UI"/>
              </a:rPr>
              <a:t>are </a:t>
            </a:r>
            <a:r>
              <a:rPr sz="2400" spc="-5" dirty="0">
                <a:latin typeface="Segoe UI"/>
                <a:cs typeface="Segoe UI"/>
              </a:rPr>
              <a:t>usually</a:t>
            </a:r>
            <a:r>
              <a:rPr sz="2400" spc="-10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“administered</a:t>
            </a:r>
            <a:r>
              <a:rPr sz="2400" spc="-1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through </a:t>
            </a:r>
            <a:r>
              <a:rPr sz="2400" spc="-80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needle </a:t>
            </a:r>
            <a:r>
              <a:rPr sz="2400" spc="-5" dirty="0">
                <a:latin typeface="Segoe UI"/>
                <a:cs typeface="Segoe UI"/>
              </a:rPr>
              <a:t>injections,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dirty="0">
                <a:latin typeface="Segoe UI"/>
                <a:cs typeface="Segoe UI"/>
              </a:rPr>
              <a:t>but </a:t>
            </a:r>
            <a:r>
              <a:rPr sz="2400" spc="-5" dirty="0">
                <a:latin typeface="Segoe UI"/>
                <a:cs typeface="Segoe UI"/>
              </a:rPr>
              <a:t>some</a:t>
            </a:r>
            <a:r>
              <a:rPr sz="2400" spc="15" dirty="0">
                <a:latin typeface="Segoe UI"/>
                <a:cs typeface="Segoe UI"/>
              </a:rPr>
              <a:t> </a:t>
            </a:r>
            <a:r>
              <a:rPr sz="2400" spc="-5" dirty="0">
                <a:latin typeface="Segoe UI"/>
                <a:cs typeface="Segoe UI"/>
              </a:rPr>
              <a:t>can</a:t>
            </a:r>
            <a:r>
              <a:rPr sz="2400" dirty="0">
                <a:latin typeface="Segoe UI"/>
                <a:cs typeface="Segoe UI"/>
              </a:rPr>
              <a:t> be 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administered </a:t>
            </a:r>
            <a:r>
              <a:rPr sz="2400" dirty="0">
                <a:latin typeface="Segoe UI"/>
                <a:cs typeface="Segoe UI"/>
              </a:rPr>
              <a:t>by </a:t>
            </a:r>
            <a:r>
              <a:rPr sz="2400" spc="-5" dirty="0">
                <a:latin typeface="Segoe UI"/>
                <a:cs typeface="Segoe UI"/>
              </a:rPr>
              <a:t>mouth</a:t>
            </a:r>
            <a:r>
              <a:rPr sz="2400" dirty="0">
                <a:latin typeface="Segoe UI"/>
                <a:cs typeface="Segoe UI"/>
              </a:rPr>
              <a:t> or</a:t>
            </a:r>
            <a:r>
              <a:rPr sz="2400" spc="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sprayed</a:t>
            </a:r>
            <a:r>
              <a:rPr sz="2400" spc="-5" dirty="0">
                <a:latin typeface="Segoe UI"/>
                <a:cs typeface="Segoe UI"/>
              </a:rPr>
              <a:t> </a:t>
            </a:r>
            <a:r>
              <a:rPr sz="2400" spc="-10" dirty="0">
                <a:latin typeface="Segoe UI"/>
                <a:cs typeface="Segoe UI"/>
              </a:rPr>
              <a:t>into</a:t>
            </a:r>
            <a:r>
              <a:rPr sz="2400" dirty="0">
                <a:latin typeface="Segoe UI"/>
                <a:cs typeface="Segoe UI"/>
              </a:rPr>
              <a:t> the </a:t>
            </a:r>
            <a:r>
              <a:rPr sz="2400" spc="-810" dirty="0">
                <a:latin typeface="Segoe UI"/>
                <a:cs typeface="Segoe UI"/>
              </a:rPr>
              <a:t> </a:t>
            </a:r>
            <a:r>
              <a:rPr sz="2400" spc="-30" dirty="0">
                <a:latin typeface="Segoe UI"/>
                <a:cs typeface="Segoe UI"/>
              </a:rPr>
              <a:t>nose”.</a:t>
            </a:r>
            <a:endParaRPr sz="2400" dirty="0">
              <a:latin typeface="Segoe UI"/>
              <a:cs typeface="Segoe UI"/>
            </a:endParaRPr>
          </a:p>
          <a:p>
            <a:pPr marR="5080" algn="r">
              <a:lnSpc>
                <a:spcPct val="100000"/>
              </a:lnSpc>
              <a:spcBef>
                <a:spcPts val="360"/>
              </a:spcBef>
            </a:pPr>
            <a:r>
              <a:rPr sz="2400" dirty="0">
                <a:latin typeface="Open Sans"/>
                <a:cs typeface="Open Sans"/>
              </a:rPr>
              <a:t>(CDC,</a:t>
            </a:r>
            <a:r>
              <a:rPr sz="2400" spc="-60" dirty="0">
                <a:latin typeface="Open Sans"/>
                <a:cs typeface="Open Sans"/>
              </a:rPr>
              <a:t> </a:t>
            </a:r>
            <a:r>
              <a:rPr sz="2400" dirty="0">
                <a:latin typeface="Open Sans"/>
                <a:cs typeface="Open Sans"/>
              </a:rPr>
              <a:t>2012)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2B30D8-45BA-CBD4-8515-9F12B2EC0E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600" y="2362200"/>
            <a:ext cx="2619375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40914" y="483234"/>
            <a:ext cx="366522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Immunisation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31746"/>
            <a:ext cx="3800475" cy="3564245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55600" marR="5080" indent="-343535">
              <a:lnSpc>
                <a:spcPts val="2880"/>
              </a:lnSpc>
              <a:spcBef>
                <a:spcPts val="795"/>
              </a:spcBef>
              <a:tabLst>
                <a:tab pos="355600" algn="l"/>
              </a:tabLst>
            </a:pPr>
            <a:r>
              <a:rPr sz="3000" dirty="0">
                <a:latin typeface="Wingdings"/>
                <a:cs typeface="Wingdings"/>
              </a:rPr>
              <a:t></a:t>
            </a:r>
            <a:r>
              <a:rPr sz="3000" dirty="0">
                <a:latin typeface="Times New Roman"/>
                <a:cs typeface="Times New Roman"/>
              </a:rPr>
              <a:t>	</a:t>
            </a:r>
            <a:r>
              <a:rPr spc="-5" dirty="0">
                <a:latin typeface="Segoe UI"/>
                <a:cs typeface="Segoe UI"/>
              </a:rPr>
              <a:t>Immunization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is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one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spc="-30" dirty="0">
                <a:latin typeface="Segoe UI"/>
                <a:cs typeface="Segoe UI"/>
              </a:rPr>
              <a:t>of</a:t>
            </a:r>
            <a:r>
              <a:rPr dirty="0">
                <a:latin typeface="Segoe UI"/>
                <a:cs typeface="Segoe UI"/>
              </a:rPr>
              <a:t> the</a:t>
            </a:r>
            <a:r>
              <a:rPr spc="-5" dirty="0">
                <a:latin typeface="Segoe UI"/>
                <a:cs typeface="Segoe UI"/>
              </a:rPr>
              <a:t> most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successful 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 cost-effective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way</a:t>
            </a:r>
            <a:r>
              <a:rPr spc="-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by wish</a:t>
            </a:r>
            <a:r>
              <a:rPr spc="-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disease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can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be </a:t>
            </a:r>
            <a:r>
              <a:rPr spc="-8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controlled.</a:t>
            </a:r>
            <a:endParaRPr dirty="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355600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>
                <a:latin typeface="Segoe UI"/>
                <a:cs typeface="Segoe UI"/>
              </a:rPr>
              <a:t>It has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eradicated</a:t>
            </a:r>
            <a:r>
              <a:rPr spc="-10" dirty="0">
                <a:latin typeface="Segoe UI"/>
                <a:cs typeface="Segoe UI"/>
              </a:rPr>
              <a:t> smallpox,</a:t>
            </a:r>
            <a:endParaRPr dirty="0">
              <a:latin typeface="Segoe UI"/>
              <a:cs typeface="Segoe UI"/>
            </a:endParaRPr>
          </a:p>
          <a:p>
            <a:pPr marL="355600" marR="319405" indent="-343535">
              <a:lnSpc>
                <a:spcPct val="80000"/>
              </a:lnSpc>
              <a:spcBef>
                <a:spcPts val="720"/>
              </a:spcBef>
              <a:tabLst>
                <a:tab pos="355600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10" dirty="0">
                <a:latin typeface="Segoe UI"/>
                <a:cs typeface="Segoe UI"/>
              </a:rPr>
              <a:t>Lowered </a:t>
            </a:r>
            <a:r>
              <a:rPr dirty="0">
                <a:latin typeface="Segoe UI"/>
                <a:cs typeface="Segoe UI"/>
              </a:rPr>
              <a:t>the</a:t>
            </a:r>
            <a:r>
              <a:rPr spc="-5" dirty="0">
                <a:latin typeface="Segoe UI"/>
                <a:cs typeface="Segoe UI"/>
              </a:rPr>
              <a:t> </a:t>
            </a:r>
            <a:r>
              <a:rPr spc="-10" dirty="0">
                <a:latin typeface="Segoe UI"/>
                <a:cs typeface="Segoe UI"/>
              </a:rPr>
              <a:t>global </a:t>
            </a:r>
            <a:r>
              <a:rPr spc="-5" dirty="0">
                <a:latin typeface="Segoe UI"/>
                <a:cs typeface="Segoe UI"/>
              </a:rPr>
              <a:t>incidence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spc="-30" dirty="0">
                <a:latin typeface="Segoe UI"/>
                <a:cs typeface="Segoe UI"/>
              </a:rPr>
              <a:t>of</a:t>
            </a:r>
            <a:r>
              <a:rPr dirty="0">
                <a:latin typeface="Segoe UI"/>
                <a:cs typeface="Segoe UI"/>
              </a:rPr>
              <a:t> polio</a:t>
            </a:r>
            <a:r>
              <a:rPr spc="-5" dirty="0">
                <a:latin typeface="Segoe UI"/>
                <a:cs typeface="Segoe UI"/>
              </a:rPr>
              <a:t> so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far </a:t>
            </a:r>
            <a:r>
              <a:rPr spc="-8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by</a:t>
            </a:r>
            <a:r>
              <a:rPr spc="-5" dirty="0">
                <a:latin typeface="Segoe UI"/>
                <a:cs typeface="Segoe UI"/>
              </a:rPr>
              <a:t> 99%</a:t>
            </a:r>
            <a:r>
              <a:rPr spc="-1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</a:t>
            </a:r>
            <a:endParaRPr dirty="0">
              <a:latin typeface="Segoe UI"/>
              <a:cs typeface="Segoe UI"/>
            </a:endParaRPr>
          </a:p>
          <a:p>
            <a:pPr marL="355600" marR="265430" indent="-343535">
              <a:lnSpc>
                <a:spcPts val="2880"/>
              </a:lnSpc>
              <a:spcBef>
                <a:spcPts val="700"/>
              </a:spcBef>
              <a:tabLst>
                <a:tab pos="355600" algn="l"/>
              </a:tabLst>
            </a:pPr>
            <a:r>
              <a:rPr dirty="0">
                <a:latin typeface="Wingdings"/>
                <a:cs typeface="Wingdings"/>
              </a:rPr>
              <a:t></a:t>
            </a:r>
            <a:r>
              <a:rPr dirty="0">
                <a:latin typeface="Times New Roman"/>
                <a:cs typeface="Times New Roman"/>
              </a:rPr>
              <a:t>	</a:t>
            </a:r>
            <a:r>
              <a:rPr spc="-5" dirty="0">
                <a:latin typeface="Segoe UI"/>
                <a:cs typeface="Segoe UI"/>
              </a:rPr>
              <a:t>Achieved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dramatic</a:t>
            </a:r>
            <a:r>
              <a:rPr dirty="0">
                <a:latin typeface="Segoe UI"/>
                <a:cs typeface="Segoe UI"/>
              </a:rPr>
              <a:t> </a:t>
            </a:r>
            <a:r>
              <a:rPr spc="-10" dirty="0">
                <a:latin typeface="Segoe UI"/>
                <a:cs typeface="Segoe UI"/>
              </a:rPr>
              <a:t>reductions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in</a:t>
            </a:r>
            <a:r>
              <a:rPr spc="-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illness, </a:t>
            </a:r>
            <a:r>
              <a:rPr spc="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disability</a:t>
            </a:r>
            <a:r>
              <a:rPr spc="-4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</a:t>
            </a:r>
            <a:r>
              <a:rPr spc="-15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death</a:t>
            </a:r>
            <a:r>
              <a:rPr spc="-10" dirty="0">
                <a:latin typeface="Segoe UI"/>
                <a:cs typeface="Segoe UI"/>
              </a:rPr>
              <a:t> from </a:t>
            </a:r>
            <a:r>
              <a:rPr spc="-5" dirty="0">
                <a:latin typeface="Segoe UI"/>
                <a:cs typeface="Segoe UI"/>
              </a:rPr>
              <a:t>tetanus,</a:t>
            </a:r>
            <a:r>
              <a:rPr spc="-1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whooping </a:t>
            </a:r>
            <a:r>
              <a:rPr spc="-8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cough</a:t>
            </a:r>
            <a:r>
              <a:rPr spc="15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and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spc="-5" dirty="0">
                <a:latin typeface="Segoe UI"/>
                <a:cs typeface="Segoe UI"/>
              </a:rPr>
              <a:t>measles.</a:t>
            </a:r>
            <a:r>
              <a:rPr spc="10" dirty="0">
                <a:latin typeface="Segoe UI"/>
                <a:cs typeface="Segoe UI"/>
              </a:rPr>
              <a:t> </a:t>
            </a:r>
            <a:r>
              <a:rPr dirty="0">
                <a:latin typeface="Segoe UI"/>
                <a:cs typeface="Segoe UI"/>
              </a:rPr>
              <a:t>“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DDB6CE-7FA5-12E8-E717-C83D30AE8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752600"/>
            <a:ext cx="3800475" cy="25336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14905" y="5306695"/>
            <a:ext cx="49295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Palatino Linotype"/>
                <a:cs typeface="Palatino Linotype"/>
              </a:rPr>
              <a:t>Immunisation</a:t>
            </a:r>
            <a:r>
              <a:rPr sz="1800" spc="10" dirty="0">
                <a:latin typeface="Palatino Linotype"/>
                <a:cs typeface="Palatino Linotype"/>
              </a:rPr>
              <a:t> </a:t>
            </a:r>
            <a:r>
              <a:rPr sz="1800" spc="-5" dirty="0">
                <a:latin typeface="Palatino Linotype"/>
                <a:cs typeface="Palatino Linotype"/>
              </a:rPr>
              <a:t>Department,</a:t>
            </a:r>
            <a:r>
              <a:rPr sz="1800" spc="5" dirty="0">
                <a:latin typeface="Palatino Linotype"/>
                <a:cs typeface="Palatino Linotype"/>
              </a:rPr>
              <a:t> </a:t>
            </a:r>
            <a:r>
              <a:rPr sz="1800" spc="-5" dirty="0">
                <a:latin typeface="Palatino Linotype"/>
                <a:cs typeface="Palatino Linotype"/>
              </a:rPr>
              <a:t>Centre</a:t>
            </a:r>
            <a:r>
              <a:rPr sz="1800" dirty="0">
                <a:latin typeface="Palatino Linotype"/>
                <a:cs typeface="Palatino Linotype"/>
              </a:rPr>
              <a:t> for</a:t>
            </a:r>
            <a:r>
              <a:rPr sz="1800" spc="10" dirty="0">
                <a:latin typeface="Palatino Linotype"/>
                <a:cs typeface="Palatino Linotype"/>
              </a:rPr>
              <a:t> </a:t>
            </a:r>
            <a:r>
              <a:rPr sz="1800" dirty="0">
                <a:latin typeface="Palatino Linotype"/>
                <a:cs typeface="Palatino Linotype"/>
              </a:rPr>
              <a:t>Infections</a:t>
            </a:r>
            <a:endParaRPr sz="1800">
              <a:latin typeface="Palatino Linotype"/>
              <a:cs typeface="Palatino Linotype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11910" y="685927"/>
            <a:ext cx="65182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Immunisation</a:t>
            </a:r>
            <a:r>
              <a:rPr sz="4000" spc="-10" dirty="0"/>
              <a:t> programmes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748690" y="1940179"/>
            <a:ext cx="7640955" cy="2927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achieve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good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immunisation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programme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overall</a:t>
            </a:r>
            <a:r>
              <a:rPr sz="2800" spc="-3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aim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must be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decided. Is </a:t>
            </a:r>
            <a:r>
              <a:rPr sz="2800" spc="-10" dirty="0">
                <a:latin typeface="Segoe UI"/>
                <a:cs typeface="Segoe UI"/>
              </a:rPr>
              <a:t>it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protect</a:t>
            </a:r>
            <a:r>
              <a:rPr sz="2800" spc="-5" dirty="0">
                <a:latin typeface="Segoe UI"/>
                <a:cs typeface="Segoe UI"/>
              </a:rPr>
              <a:t> those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at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highest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risk</a:t>
            </a:r>
            <a:endParaRPr sz="2800">
              <a:latin typeface="Segoe UI"/>
              <a:cs typeface="Segoe UI"/>
            </a:endParaRPr>
          </a:p>
          <a:p>
            <a:pPr marL="3484879">
              <a:lnSpc>
                <a:spcPct val="100000"/>
              </a:lnSpc>
              <a:spcBef>
                <a:spcPts val="670"/>
              </a:spcBef>
              <a:tabLst>
                <a:tab pos="3827779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dirty="0">
                <a:latin typeface="Segoe UI"/>
                <a:cs typeface="Segoe UI"/>
              </a:rPr>
              <a:t>or</a:t>
            </a:r>
            <a:endParaRPr sz="28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35496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eradicate,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eliminate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or contain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disease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72439" y="698068"/>
            <a:ext cx="777367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Immune response</a:t>
            </a:r>
            <a:r>
              <a:rPr sz="4000" spc="-20" dirty="0"/>
              <a:t> </a:t>
            </a:r>
            <a:r>
              <a:rPr sz="4000" spc="-5" dirty="0"/>
              <a:t>to</a:t>
            </a:r>
            <a:r>
              <a:rPr sz="4000" spc="-25" dirty="0"/>
              <a:t> </a:t>
            </a:r>
            <a:r>
              <a:rPr sz="4000" spc="-15" dirty="0"/>
              <a:t>vaccination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535940" y="1476869"/>
            <a:ext cx="7846695" cy="399669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2800" spc="-10" dirty="0">
                <a:latin typeface="Segoe UI"/>
                <a:cs typeface="Segoe UI"/>
              </a:rPr>
              <a:t>Aim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an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ideal</a:t>
            </a:r>
            <a:r>
              <a:rPr sz="2800" spc="-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vaccine:</a:t>
            </a:r>
            <a:endParaRPr sz="2800">
              <a:latin typeface="Segoe UI"/>
              <a:cs typeface="Segoe UI"/>
            </a:endParaRPr>
          </a:p>
          <a:p>
            <a:pPr marL="355600" marR="5080" indent="-343535">
              <a:lnSpc>
                <a:spcPct val="90000"/>
              </a:lnSpc>
              <a:spcBef>
                <a:spcPts val="670"/>
              </a:spcBef>
              <a:tabLst>
                <a:tab pos="45275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produce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same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immune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protection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which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usually follows natural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infection</a:t>
            </a:r>
            <a:r>
              <a:rPr sz="2800" spc="-5" dirty="0">
                <a:latin typeface="Segoe UI"/>
                <a:cs typeface="Segoe UI"/>
              </a:rPr>
              <a:t> but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without 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causing</a:t>
            </a:r>
            <a:r>
              <a:rPr sz="2800" spc="-1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disease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45275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2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generate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long-lasting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immunity</a:t>
            </a:r>
            <a:endParaRPr sz="2800">
              <a:latin typeface="Segoe UI"/>
              <a:cs typeface="Segoe U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0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452755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0" dirty="0">
                <a:latin typeface="Segoe UI"/>
                <a:cs typeface="Segoe UI"/>
              </a:rPr>
              <a:t>To</a:t>
            </a:r>
            <a:r>
              <a:rPr sz="2800" spc="-2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interrupt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spread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25" dirty="0">
                <a:latin typeface="Segoe UI"/>
                <a:cs typeface="Segoe UI"/>
              </a:rPr>
              <a:t>of</a:t>
            </a:r>
            <a:r>
              <a:rPr sz="2800" spc="-2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infection</a:t>
            </a:r>
            <a:endParaRPr sz="2800">
              <a:latin typeface="Segoe UI"/>
              <a:cs typeface="Segoe UI"/>
            </a:endParaRPr>
          </a:p>
          <a:p>
            <a:pPr marL="2429510">
              <a:lnSpc>
                <a:spcPct val="100000"/>
              </a:lnSpc>
              <a:spcBef>
                <a:spcPts val="1360"/>
              </a:spcBef>
            </a:pPr>
            <a:r>
              <a:rPr sz="1400" spc="-5" dirty="0">
                <a:latin typeface="Palatino Linotype"/>
                <a:cs typeface="Palatino Linotype"/>
              </a:rPr>
              <a:t>Immunisation</a:t>
            </a:r>
            <a:r>
              <a:rPr sz="1400" spc="-2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Department,</a:t>
            </a:r>
            <a:r>
              <a:rPr sz="1400" spc="-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Centre</a:t>
            </a:r>
            <a:r>
              <a:rPr sz="1400" spc="-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for</a:t>
            </a:r>
            <a:r>
              <a:rPr sz="1400" spc="-25" dirty="0">
                <a:latin typeface="Palatino Linotype"/>
                <a:cs typeface="Palatino Linotype"/>
              </a:rPr>
              <a:t> </a:t>
            </a:r>
            <a:r>
              <a:rPr sz="1400" dirty="0">
                <a:latin typeface="Palatino Linotype"/>
                <a:cs typeface="Palatino Linotype"/>
              </a:rPr>
              <a:t>Infections</a:t>
            </a:r>
            <a:endParaRPr sz="14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4711"/>
            <a:ext cx="799909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95"/>
              </a:spcBef>
              <a:tabLst>
                <a:tab pos="355600" algn="l"/>
                <a:tab pos="6546850" algn="l"/>
              </a:tabLst>
            </a:pPr>
            <a:r>
              <a:rPr sz="2800" spc="-5" dirty="0">
                <a:latin typeface="Wingdings"/>
                <a:cs typeface="Wingdings"/>
              </a:rPr>
              <a:t></a:t>
            </a:r>
            <a:r>
              <a:rPr sz="2800" spc="-5" dirty="0">
                <a:latin typeface="Times New Roman"/>
                <a:cs typeface="Times New Roman"/>
              </a:rPr>
              <a:t>	</a:t>
            </a:r>
            <a:r>
              <a:rPr sz="2800" spc="-15" dirty="0">
                <a:latin typeface="Segoe UI"/>
                <a:cs typeface="Segoe UI"/>
              </a:rPr>
              <a:t>Working</a:t>
            </a:r>
            <a:r>
              <a:rPr sz="2800" spc="-5" dirty="0">
                <a:latin typeface="Segoe UI"/>
                <a:cs typeface="Segoe UI"/>
              </a:rPr>
              <a:t> in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a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groups,</a:t>
            </a:r>
            <a:r>
              <a:rPr sz="2800" spc="20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research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strategies</a:t>
            </a:r>
            <a:r>
              <a:rPr sz="280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that </a:t>
            </a:r>
            <a:r>
              <a:rPr sz="2800" spc="-750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was</a:t>
            </a:r>
            <a:r>
              <a:rPr sz="2800" spc="15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implemented</a:t>
            </a:r>
            <a:r>
              <a:rPr sz="2800" spc="25" dirty="0">
                <a:latin typeface="Segoe UI"/>
                <a:cs typeface="Segoe UI"/>
              </a:rPr>
              <a:t> </a:t>
            </a:r>
            <a:r>
              <a:rPr sz="2800" spc="-15" dirty="0">
                <a:latin typeface="Segoe UI"/>
                <a:cs typeface="Segoe UI"/>
              </a:rPr>
              <a:t>to</a:t>
            </a:r>
            <a:r>
              <a:rPr sz="2800" spc="10" dirty="0">
                <a:latin typeface="Segoe UI"/>
                <a:cs typeface="Segoe UI"/>
              </a:rPr>
              <a:t> </a:t>
            </a:r>
            <a:r>
              <a:rPr sz="2800" spc="-10" dirty="0">
                <a:latin typeface="Segoe UI"/>
                <a:cs typeface="Segoe UI"/>
              </a:rPr>
              <a:t>control</a:t>
            </a:r>
            <a:r>
              <a:rPr sz="2800" spc="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Covid-19	</a:t>
            </a:r>
            <a:r>
              <a:rPr sz="2800" spc="-5" dirty="0">
                <a:latin typeface="Segoe UI"/>
                <a:cs typeface="Segoe UI"/>
              </a:rPr>
              <a:t>in</a:t>
            </a:r>
            <a:r>
              <a:rPr sz="2800" spc="-4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the</a:t>
            </a:r>
            <a:r>
              <a:rPr sz="2800" spc="-45" dirty="0">
                <a:latin typeface="Segoe UI"/>
                <a:cs typeface="Segoe UI"/>
              </a:rPr>
              <a:t> </a:t>
            </a:r>
            <a:r>
              <a:rPr sz="2800" spc="-5" dirty="0">
                <a:latin typeface="Segoe UI"/>
                <a:cs typeface="Segoe UI"/>
              </a:rPr>
              <a:t>UK</a:t>
            </a:r>
            <a:endParaRPr sz="2800">
              <a:latin typeface="Segoe UI"/>
              <a:cs typeface="Segoe U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71168" y="4100322"/>
            <a:ext cx="69977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latin typeface="Segoe UI"/>
                <a:cs typeface="Segoe UI"/>
              </a:rPr>
              <a:t>Feedback</a:t>
            </a:r>
            <a:r>
              <a:rPr sz="2800" b="1" spc="35" dirty="0">
                <a:latin typeface="Segoe UI"/>
                <a:cs typeface="Segoe UI"/>
              </a:rPr>
              <a:t> </a:t>
            </a:r>
            <a:r>
              <a:rPr sz="2800" b="1" spc="-15" dirty="0">
                <a:latin typeface="Segoe UI"/>
                <a:cs typeface="Segoe UI"/>
              </a:rPr>
              <a:t>your</a:t>
            </a:r>
            <a:r>
              <a:rPr sz="2800" b="1" spc="15" dirty="0">
                <a:latin typeface="Segoe UI"/>
                <a:cs typeface="Segoe UI"/>
              </a:rPr>
              <a:t> </a:t>
            </a:r>
            <a:r>
              <a:rPr sz="2800" b="1" spc="-10" dirty="0">
                <a:latin typeface="Segoe UI"/>
                <a:cs typeface="Segoe UI"/>
              </a:rPr>
              <a:t>findings</a:t>
            </a:r>
            <a:r>
              <a:rPr sz="2800" b="1" spc="65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to</a:t>
            </a:r>
            <a:r>
              <a:rPr sz="2800" b="1" spc="-1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the </a:t>
            </a:r>
            <a:r>
              <a:rPr sz="2800" b="1" spc="-10" dirty="0">
                <a:latin typeface="Segoe UI"/>
                <a:cs typeface="Segoe UI"/>
              </a:rPr>
              <a:t>whole</a:t>
            </a:r>
            <a:r>
              <a:rPr sz="2800" b="1" spc="30" dirty="0">
                <a:latin typeface="Segoe UI"/>
                <a:cs typeface="Segoe UI"/>
              </a:rPr>
              <a:t> </a:t>
            </a:r>
            <a:r>
              <a:rPr sz="2800" b="1" spc="-5" dirty="0">
                <a:latin typeface="Segoe UI"/>
                <a:cs typeface="Segoe UI"/>
              </a:rPr>
              <a:t>class</a:t>
            </a:r>
            <a:endParaRPr sz="2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4817" y="483234"/>
            <a:ext cx="52139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Control</a:t>
            </a:r>
            <a:r>
              <a:rPr spc="-60" dirty="0"/>
              <a:t> </a:t>
            </a:r>
            <a:r>
              <a:rPr spc="-40" dirty="0"/>
              <a:t>of</a:t>
            </a:r>
            <a:r>
              <a:rPr spc="-35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26260"/>
            <a:ext cx="7080250" cy="343979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5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" dirty="0">
                <a:latin typeface="Segoe UI"/>
                <a:cs typeface="Segoe UI"/>
              </a:rPr>
              <a:t>Lockdown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20" dirty="0">
                <a:latin typeface="Segoe UI"/>
                <a:cs typeface="Segoe UI"/>
              </a:rPr>
              <a:t>Vaccination</a:t>
            </a:r>
            <a:r>
              <a:rPr sz="3200" spc="-6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programme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dirty="0">
                <a:latin typeface="Segoe UI"/>
                <a:cs typeface="Segoe UI"/>
              </a:rPr>
              <a:t>Mass</a:t>
            </a:r>
            <a:r>
              <a:rPr sz="3200" spc="-3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screening/testing</a:t>
            </a:r>
            <a:endParaRPr sz="32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dirty="0">
                <a:latin typeface="Segoe UI"/>
                <a:cs typeface="Segoe UI"/>
              </a:rPr>
              <a:t>Local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restriction</a:t>
            </a:r>
            <a:r>
              <a:rPr sz="3200" spc="-10" dirty="0">
                <a:latin typeface="Segoe UI"/>
                <a:cs typeface="Segoe UI"/>
              </a:rPr>
              <a:t> </a:t>
            </a:r>
            <a:r>
              <a:rPr sz="3200" spc="-40" dirty="0">
                <a:latin typeface="Segoe UI"/>
                <a:cs typeface="Segoe UI"/>
              </a:rPr>
              <a:t>of</a:t>
            </a:r>
            <a:r>
              <a:rPr sz="3200" spc="-1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movement</a:t>
            </a:r>
            <a:endParaRPr sz="3200">
              <a:latin typeface="Segoe UI"/>
              <a:cs typeface="Segoe UI"/>
            </a:endParaRPr>
          </a:p>
          <a:p>
            <a:pPr marL="355600" marR="5080" indent="-343535">
              <a:lnSpc>
                <a:spcPct val="100000"/>
              </a:lnSpc>
              <a:spcBef>
                <a:spcPts val="775"/>
              </a:spcBef>
              <a:tabLst>
                <a:tab pos="355600" algn="l"/>
              </a:tabLst>
            </a:pPr>
            <a:r>
              <a:rPr sz="3200" dirty="0">
                <a:latin typeface="Wingdings"/>
                <a:cs typeface="Wingdings"/>
              </a:rPr>
              <a:t>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5" dirty="0">
                <a:latin typeface="Segoe UI"/>
                <a:cs typeface="Segoe UI"/>
              </a:rPr>
              <a:t>Use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40" dirty="0">
                <a:latin typeface="Segoe UI"/>
                <a:cs typeface="Segoe UI"/>
              </a:rPr>
              <a:t>of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15" dirty="0">
                <a:latin typeface="Segoe UI"/>
                <a:cs typeface="Segoe UI"/>
              </a:rPr>
              <a:t>Personal</a:t>
            </a:r>
            <a:r>
              <a:rPr sz="3200" spc="-25" dirty="0">
                <a:latin typeface="Segoe UI"/>
                <a:cs typeface="Segoe UI"/>
              </a:rPr>
              <a:t> </a:t>
            </a:r>
            <a:r>
              <a:rPr sz="3200" spc="-10" dirty="0">
                <a:latin typeface="Segoe UI"/>
                <a:cs typeface="Segoe UI"/>
              </a:rPr>
              <a:t>Protective</a:t>
            </a:r>
            <a:r>
              <a:rPr sz="320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equipment </a:t>
            </a:r>
            <a:r>
              <a:rPr sz="3200" spc="-860" dirty="0">
                <a:latin typeface="Segoe UI"/>
                <a:cs typeface="Segoe UI"/>
              </a:rPr>
              <a:t> </a:t>
            </a:r>
            <a:r>
              <a:rPr sz="3200" spc="-5" dirty="0">
                <a:latin typeface="Segoe UI"/>
                <a:cs typeface="Segoe UI"/>
              </a:rPr>
              <a:t>(PPE)</a:t>
            </a:r>
            <a:endParaRPr sz="32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4817" y="483234"/>
            <a:ext cx="52139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Control</a:t>
            </a:r>
            <a:r>
              <a:rPr spc="-60" dirty="0"/>
              <a:t> </a:t>
            </a:r>
            <a:r>
              <a:rPr spc="-40" dirty="0"/>
              <a:t>of</a:t>
            </a:r>
            <a:r>
              <a:rPr spc="-35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50035"/>
            <a:ext cx="7559040" cy="3759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355600" algn="l"/>
              </a:tabLst>
            </a:pPr>
            <a:r>
              <a:rPr sz="2500" spc="-5" dirty="0">
                <a:solidFill>
                  <a:srgbClr val="333333"/>
                </a:solidFill>
                <a:latin typeface="Wingdings"/>
                <a:cs typeface="Wingdings"/>
              </a:rPr>
              <a:t></a:t>
            </a:r>
            <a:r>
              <a:rPr sz="2500" spc="-5" dirty="0">
                <a:solidFill>
                  <a:srgbClr val="333333"/>
                </a:solidFill>
                <a:latin typeface="Times New Roman"/>
                <a:cs typeface="Times New Roman"/>
              </a:rPr>
              <a:t>	</a:t>
            </a:r>
            <a:r>
              <a:rPr sz="2500" spc="-5" dirty="0">
                <a:solidFill>
                  <a:srgbClr val="333333"/>
                </a:solidFill>
                <a:latin typeface="Segoe UI"/>
                <a:cs typeface="Segoe UI"/>
              </a:rPr>
              <a:t>Contact</a:t>
            </a:r>
            <a:r>
              <a:rPr sz="2500" spc="-30" dirty="0">
                <a:solidFill>
                  <a:srgbClr val="333333"/>
                </a:solidFill>
                <a:latin typeface="Segoe UI"/>
                <a:cs typeface="Segoe UI"/>
              </a:rPr>
              <a:t> </a:t>
            </a:r>
            <a:r>
              <a:rPr sz="2500" spc="-5" dirty="0">
                <a:solidFill>
                  <a:srgbClr val="333333"/>
                </a:solidFill>
                <a:latin typeface="Segoe UI"/>
                <a:cs typeface="Segoe UI"/>
              </a:rPr>
              <a:t>tracing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solidFill>
                  <a:srgbClr val="333333"/>
                </a:solidFill>
                <a:latin typeface="Wingdings"/>
                <a:cs typeface="Wingdings"/>
              </a:rPr>
              <a:t></a:t>
            </a:r>
            <a:r>
              <a:rPr sz="2500" spc="-5" dirty="0">
                <a:solidFill>
                  <a:srgbClr val="333333"/>
                </a:solidFill>
                <a:latin typeface="Times New Roman"/>
                <a:cs typeface="Times New Roman"/>
              </a:rPr>
              <a:t>	</a:t>
            </a:r>
            <a:r>
              <a:rPr sz="2500" spc="-5" dirty="0">
                <a:solidFill>
                  <a:srgbClr val="333333"/>
                </a:solidFill>
                <a:latin typeface="Segoe UI"/>
                <a:cs typeface="Segoe UI"/>
              </a:rPr>
              <a:t>Quarantine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solidFill>
                  <a:srgbClr val="333333"/>
                </a:solidFill>
                <a:latin typeface="Wingdings"/>
                <a:cs typeface="Wingdings"/>
              </a:rPr>
              <a:t></a:t>
            </a:r>
            <a:r>
              <a:rPr sz="2500" spc="-5" dirty="0">
                <a:solidFill>
                  <a:srgbClr val="333333"/>
                </a:solidFill>
                <a:latin typeface="Times New Roman"/>
                <a:cs typeface="Times New Roman"/>
              </a:rPr>
              <a:t>	</a:t>
            </a:r>
            <a:r>
              <a:rPr sz="2500" spc="-10" dirty="0">
                <a:solidFill>
                  <a:srgbClr val="333333"/>
                </a:solidFill>
                <a:latin typeface="Segoe UI"/>
                <a:cs typeface="Segoe UI"/>
              </a:rPr>
              <a:t>Isolation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5" dirty="0">
                <a:latin typeface="Segoe UI"/>
                <a:cs typeface="Segoe UI"/>
              </a:rPr>
              <a:t>hand</a:t>
            </a:r>
            <a:r>
              <a:rPr sz="2500" spc="-3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washing,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10" dirty="0">
                <a:latin typeface="Segoe UI"/>
                <a:cs typeface="Segoe UI"/>
              </a:rPr>
              <a:t>maintaining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physical/social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distance,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10" dirty="0">
                <a:latin typeface="Segoe UI"/>
                <a:cs typeface="Segoe UI"/>
              </a:rPr>
              <a:t>Covering</a:t>
            </a:r>
            <a:r>
              <a:rPr sz="2500" spc="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the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10" dirty="0">
                <a:latin typeface="Segoe UI"/>
                <a:cs typeface="Segoe UI"/>
              </a:rPr>
              <a:t>mouth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and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nose</a:t>
            </a:r>
            <a:r>
              <a:rPr sz="2500" spc="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during</a:t>
            </a:r>
            <a:r>
              <a:rPr sz="2500" spc="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coughs,</a:t>
            </a:r>
            <a:endParaRPr sz="2500">
              <a:latin typeface="Segoe UI"/>
              <a:cs typeface="Segoe UI"/>
            </a:endParaRPr>
          </a:p>
          <a:p>
            <a:pPr marL="355600" marR="52705" indent="-343535">
              <a:lnSpc>
                <a:spcPts val="2400"/>
              </a:lnSpc>
              <a:spcBef>
                <a:spcPts val="580"/>
              </a:spcBef>
              <a:tabLst>
                <a:tab pos="355600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5" dirty="0">
                <a:latin typeface="Segoe UI"/>
                <a:cs typeface="Segoe UI"/>
              </a:rPr>
              <a:t>and avoiding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contamination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30" dirty="0">
                <a:latin typeface="Segoe UI"/>
                <a:cs typeface="Segoe UI"/>
              </a:rPr>
              <a:t>of</a:t>
            </a:r>
            <a:r>
              <a:rPr sz="250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face</a:t>
            </a:r>
            <a:r>
              <a:rPr sz="2500" spc="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with</a:t>
            </a:r>
            <a:r>
              <a:rPr sz="2500" spc="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unwashed </a:t>
            </a:r>
            <a:r>
              <a:rPr sz="2500" spc="-67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hands</a:t>
            </a:r>
            <a:endParaRPr sz="25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  <a:tabLst>
                <a:tab pos="442595" algn="l"/>
              </a:tabLst>
            </a:pPr>
            <a:r>
              <a:rPr sz="2500" spc="-5" dirty="0">
                <a:latin typeface="Wingdings"/>
                <a:cs typeface="Wingdings"/>
              </a:rPr>
              <a:t></a:t>
            </a:r>
            <a:r>
              <a:rPr sz="2500" spc="-5" dirty="0">
                <a:latin typeface="Times New Roman"/>
                <a:cs typeface="Times New Roman"/>
              </a:rPr>
              <a:t>	</a:t>
            </a:r>
            <a:r>
              <a:rPr sz="2500" spc="-10" dirty="0">
                <a:latin typeface="Segoe UI"/>
                <a:cs typeface="Segoe UI"/>
              </a:rPr>
              <a:t>Use </a:t>
            </a:r>
            <a:r>
              <a:rPr sz="2500" spc="-30" dirty="0">
                <a:latin typeface="Segoe UI"/>
                <a:cs typeface="Segoe UI"/>
              </a:rPr>
              <a:t>of</a:t>
            </a:r>
            <a:r>
              <a:rPr sz="2500" spc="-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face</a:t>
            </a:r>
            <a:r>
              <a:rPr sz="2500" spc="5" dirty="0">
                <a:latin typeface="Segoe UI"/>
                <a:cs typeface="Segoe UI"/>
              </a:rPr>
              <a:t> </a:t>
            </a:r>
            <a:r>
              <a:rPr sz="2500" spc="-10" dirty="0">
                <a:latin typeface="Segoe UI"/>
                <a:cs typeface="Segoe UI"/>
              </a:rPr>
              <a:t>mask</a:t>
            </a:r>
            <a:endParaRPr sz="2500">
              <a:latin typeface="Segoe UI"/>
              <a:cs typeface="Segoe UI"/>
            </a:endParaRPr>
          </a:p>
          <a:p>
            <a:pPr marL="4902200">
              <a:lnSpc>
                <a:spcPct val="100000"/>
              </a:lnSpc>
            </a:pPr>
            <a:r>
              <a:rPr sz="2500" spc="-5" dirty="0">
                <a:latin typeface="Segoe UI"/>
                <a:cs typeface="Segoe UI"/>
              </a:rPr>
              <a:t>(Girum</a:t>
            </a:r>
            <a:r>
              <a:rPr sz="2500" spc="-10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et</a:t>
            </a:r>
            <a:r>
              <a:rPr sz="2500" spc="-15" dirty="0">
                <a:latin typeface="Segoe UI"/>
                <a:cs typeface="Segoe UI"/>
              </a:rPr>
              <a:t> </a:t>
            </a:r>
            <a:r>
              <a:rPr sz="2500" spc="-5" dirty="0">
                <a:latin typeface="Segoe UI"/>
                <a:cs typeface="Segoe UI"/>
              </a:rPr>
              <a:t>al.,</a:t>
            </a:r>
            <a:r>
              <a:rPr sz="2500" spc="-15" dirty="0">
                <a:latin typeface="Segoe UI"/>
                <a:cs typeface="Segoe UI"/>
              </a:rPr>
              <a:t> </a:t>
            </a:r>
            <a:r>
              <a:rPr sz="2500" spc="-10" dirty="0">
                <a:latin typeface="Segoe UI"/>
                <a:cs typeface="Segoe UI"/>
              </a:rPr>
              <a:t>2020)</a:t>
            </a:r>
            <a:endParaRPr sz="25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00122" y="483234"/>
            <a:ext cx="4142104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Activity</a:t>
            </a:r>
            <a:r>
              <a:rPr spc="-60" dirty="0"/>
              <a:t> </a:t>
            </a:r>
            <a:r>
              <a:rPr spc="-10" dirty="0"/>
              <a:t>Answer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72209"/>
            <a:ext cx="7885430" cy="3648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945"/>
              </a:lnSpc>
              <a:spcBef>
                <a:spcPts val="100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Quarantine,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tracing,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screening,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and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isolation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15" dirty="0">
                <a:latin typeface="Segoe UI"/>
                <a:cs typeface="Segoe UI"/>
              </a:rPr>
              <a:t>are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effective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measures</a:t>
            </a:r>
            <a:endParaRPr sz="1800">
              <a:latin typeface="Segoe UI"/>
              <a:cs typeface="Segoe UI"/>
            </a:endParaRPr>
          </a:p>
          <a:p>
            <a:pPr marL="355600">
              <a:lnSpc>
                <a:spcPts val="1945"/>
              </a:lnSpc>
            </a:pP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COVID-19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prevention,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particularly</a:t>
            </a:r>
            <a:r>
              <a:rPr sz="1800" spc="4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whenever</a:t>
            </a:r>
            <a:r>
              <a:rPr sz="1800" spc="-10" dirty="0">
                <a:latin typeface="Segoe UI"/>
                <a:cs typeface="Segoe UI"/>
              </a:rPr>
              <a:t> integrated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together.</a:t>
            </a:r>
            <a:endParaRPr sz="1800">
              <a:latin typeface="Segoe UI"/>
              <a:cs typeface="Segoe UI"/>
            </a:endParaRPr>
          </a:p>
          <a:p>
            <a:pPr marL="355600" marR="9525" indent="-343535">
              <a:lnSpc>
                <a:spcPct val="80000"/>
              </a:lnSpc>
              <a:spcBef>
                <a:spcPts val="434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In </a:t>
            </a:r>
            <a:r>
              <a:rPr sz="1800" spc="-10" dirty="0">
                <a:latin typeface="Segoe UI"/>
                <a:cs typeface="Segoe UI"/>
              </a:rPr>
              <a:t>order to </a:t>
            </a:r>
            <a:r>
              <a:rPr sz="1800" dirty="0">
                <a:latin typeface="Segoe UI"/>
                <a:cs typeface="Segoe UI"/>
              </a:rPr>
              <a:t>be </a:t>
            </a:r>
            <a:r>
              <a:rPr sz="1800" spc="-10" dirty="0">
                <a:latin typeface="Segoe UI"/>
                <a:cs typeface="Segoe UI"/>
              </a:rPr>
              <a:t>more </a:t>
            </a:r>
            <a:r>
              <a:rPr sz="1800" spc="-5" dirty="0">
                <a:latin typeface="Segoe UI"/>
                <a:cs typeface="Segoe UI"/>
              </a:rPr>
              <a:t>effective, quarantine should </a:t>
            </a:r>
            <a:r>
              <a:rPr sz="1800" dirty="0">
                <a:latin typeface="Segoe UI"/>
                <a:cs typeface="Segoe UI"/>
              </a:rPr>
              <a:t>be </a:t>
            </a:r>
            <a:r>
              <a:rPr sz="1800" spc="-10" dirty="0">
                <a:latin typeface="Segoe UI"/>
                <a:cs typeface="Segoe UI"/>
              </a:rPr>
              <a:t>implemented </a:t>
            </a:r>
            <a:r>
              <a:rPr sz="1800" spc="-5" dirty="0">
                <a:latin typeface="Segoe UI"/>
                <a:cs typeface="Segoe UI"/>
              </a:rPr>
              <a:t>early </a:t>
            </a:r>
            <a:r>
              <a:rPr sz="1800" dirty="0">
                <a:latin typeface="Segoe UI"/>
                <a:cs typeface="Segoe UI"/>
              </a:rPr>
              <a:t>and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covers</a:t>
            </a:r>
            <a:r>
              <a:rPr sz="1800" spc="-10" dirty="0">
                <a:latin typeface="Segoe UI"/>
                <a:cs typeface="Segoe UI"/>
              </a:rPr>
              <a:t> larger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5" dirty="0">
                <a:latin typeface="Segoe UI"/>
                <a:cs typeface="Segoe UI"/>
              </a:rPr>
              <a:t>community.</a:t>
            </a:r>
            <a:endParaRPr sz="1800">
              <a:latin typeface="Segoe UI"/>
              <a:cs typeface="Segoe UI"/>
            </a:endParaRPr>
          </a:p>
          <a:p>
            <a:pPr marL="355600" marR="122555" indent="-343535">
              <a:lnSpc>
                <a:spcPts val="1730"/>
              </a:lnSpc>
              <a:spcBef>
                <a:spcPts val="415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10" dirty="0">
                <a:latin typeface="Segoe UI"/>
                <a:cs typeface="Segoe UI"/>
              </a:rPr>
              <a:t>Controlling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population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travel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will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enhance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the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effectiveness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-5" dirty="0">
                <a:latin typeface="Segoe UI"/>
                <a:cs typeface="Segoe UI"/>
              </a:rPr>
              <a:t> quarantine.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Screening,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tracing,</a:t>
            </a:r>
            <a:r>
              <a:rPr sz="1800" spc="2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and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isolation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15" dirty="0">
                <a:latin typeface="Segoe UI"/>
                <a:cs typeface="Segoe UI"/>
              </a:rPr>
              <a:t>are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effective</a:t>
            </a:r>
            <a:r>
              <a:rPr sz="1800" spc="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particularly</a:t>
            </a:r>
            <a:r>
              <a:rPr sz="1800" spc="3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in </a:t>
            </a:r>
            <a:r>
              <a:rPr sz="1800" spc="-10" dirty="0">
                <a:latin typeface="Segoe UI"/>
                <a:cs typeface="Segoe UI"/>
              </a:rPr>
              <a:t>areas </a:t>
            </a:r>
            <a:r>
              <a:rPr sz="1800" spc="-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where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 easily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attainable.</a:t>
            </a:r>
            <a:endParaRPr sz="1800">
              <a:latin typeface="Segoe UI"/>
              <a:cs typeface="Segoe UI"/>
            </a:endParaRPr>
          </a:p>
          <a:p>
            <a:pPr marL="355600" marR="262255" indent="-343535">
              <a:lnSpc>
                <a:spcPct val="80000"/>
              </a:lnSpc>
              <a:spcBef>
                <a:spcPts val="445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Although </a:t>
            </a:r>
            <a:r>
              <a:rPr sz="1800" spc="-10" dirty="0">
                <a:latin typeface="Segoe UI"/>
                <a:cs typeface="Segoe UI"/>
              </a:rPr>
              <a:t>screening </a:t>
            </a:r>
            <a:r>
              <a:rPr sz="1800" spc="-5" dirty="0">
                <a:latin typeface="Segoe UI"/>
                <a:cs typeface="Segoe UI"/>
              </a:rPr>
              <a:t>is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effective </a:t>
            </a:r>
            <a:r>
              <a:rPr sz="1800" spc="-10" dirty="0">
                <a:latin typeface="Segoe UI"/>
                <a:cs typeface="Segoe UI"/>
              </a:rPr>
              <a:t>measure recommended </a:t>
            </a:r>
            <a:r>
              <a:rPr sz="1800" dirty="0">
                <a:latin typeface="Segoe UI"/>
                <a:cs typeface="Segoe UI"/>
              </a:rPr>
              <a:t>by the </a:t>
            </a:r>
            <a:r>
              <a:rPr sz="1800" spc="-25" dirty="0">
                <a:latin typeface="Segoe UI"/>
                <a:cs typeface="Segoe UI"/>
              </a:rPr>
              <a:t>WHO,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since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disease is asymptomatic, it may miss </a:t>
            </a:r>
            <a:r>
              <a:rPr sz="1800" dirty="0">
                <a:latin typeface="Segoe UI"/>
                <a:cs typeface="Segoe UI"/>
              </a:rPr>
              <a:t>a </a:t>
            </a:r>
            <a:r>
              <a:rPr sz="1800" spc="-10" dirty="0">
                <a:latin typeface="Segoe UI"/>
                <a:cs typeface="Segoe UI"/>
              </a:rPr>
              <a:t>larger share </a:t>
            </a:r>
            <a:r>
              <a:rPr sz="1800" spc="-20" dirty="0">
                <a:latin typeface="Segoe UI"/>
                <a:cs typeface="Segoe UI"/>
              </a:rPr>
              <a:t>of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population.</a:t>
            </a:r>
            <a:endParaRPr sz="18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10" dirty="0">
                <a:latin typeface="Segoe UI"/>
                <a:cs typeface="Segoe UI"/>
              </a:rPr>
              <a:t>Therefore,</a:t>
            </a:r>
            <a:r>
              <a:rPr sz="1800" spc="-35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this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should</a:t>
            </a:r>
            <a:r>
              <a:rPr sz="1800" spc="-20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be</a:t>
            </a:r>
            <a:r>
              <a:rPr sz="1800" spc="-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integrated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with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other</a:t>
            </a:r>
            <a:r>
              <a:rPr sz="1800" spc="-2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preventive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measures.</a:t>
            </a:r>
            <a:endParaRPr sz="1800">
              <a:latin typeface="Segoe UI"/>
              <a:cs typeface="Segoe UI"/>
            </a:endParaRPr>
          </a:p>
          <a:p>
            <a:pPr marL="355600" marR="133350" indent="-343535">
              <a:lnSpc>
                <a:spcPct val="80000"/>
              </a:lnSpc>
              <a:spcBef>
                <a:spcPts val="434"/>
              </a:spcBef>
              <a:tabLst>
                <a:tab pos="355600" algn="l"/>
              </a:tabLst>
            </a:pPr>
            <a:r>
              <a:rPr sz="1800" dirty="0">
                <a:latin typeface="Wingdings"/>
                <a:cs typeface="Wingdings"/>
              </a:rPr>
              <a:t></a:t>
            </a:r>
            <a:r>
              <a:rPr sz="1800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egoe UI"/>
                <a:cs typeface="Segoe UI"/>
              </a:rPr>
              <a:t>In </a:t>
            </a:r>
            <a:r>
              <a:rPr sz="1800" spc="-10" dirty="0">
                <a:latin typeface="Segoe UI"/>
                <a:cs typeface="Segoe UI"/>
              </a:rPr>
              <a:t>order to </a:t>
            </a:r>
            <a:r>
              <a:rPr sz="1800" spc="-5" dirty="0">
                <a:latin typeface="Segoe UI"/>
                <a:cs typeface="Segoe UI"/>
              </a:rPr>
              <a:t>control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COVID-19 epidemic, </a:t>
            </a:r>
            <a:r>
              <a:rPr sz="1800" dirty="0">
                <a:latin typeface="Segoe UI"/>
                <a:cs typeface="Segoe UI"/>
              </a:rPr>
              <a:t>the </a:t>
            </a:r>
            <a:r>
              <a:rPr sz="1800" spc="-5" dirty="0">
                <a:latin typeface="Segoe UI"/>
                <a:cs typeface="Segoe UI"/>
              </a:rPr>
              <a:t>health </a:t>
            </a:r>
            <a:r>
              <a:rPr sz="1800" spc="-10" dirty="0">
                <a:latin typeface="Segoe UI"/>
                <a:cs typeface="Segoe UI"/>
              </a:rPr>
              <a:t>care </a:t>
            </a:r>
            <a:r>
              <a:rPr sz="1800" spc="-5" dirty="0">
                <a:latin typeface="Segoe UI"/>
                <a:cs typeface="Segoe UI"/>
              </a:rPr>
              <a:t>system should </a:t>
            </a:r>
            <a:r>
              <a:rPr sz="1800" spc="-48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consider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high</a:t>
            </a:r>
            <a:r>
              <a:rPr sz="1800" spc="-2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level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contact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tracing,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early initiation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-1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nationwide 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quarantine</a:t>
            </a:r>
            <a:r>
              <a:rPr sz="1800" spc="-2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measures,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increasing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coverage </a:t>
            </a:r>
            <a:r>
              <a:rPr sz="1800" spc="-20" dirty="0">
                <a:latin typeface="Segoe UI"/>
                <a:cs typeface="Segoe UI"/>
              </a:rPr>
              <a:t>of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screening</a:t>
            </a:r>
            <a:r>
              <a:rPr sz="1800" spc="-5" dirty="0">
                <a:latin typeface="Segoe UI"/>
                <a:cs typeface="Segoe UI"/>
              </a:rPr>
              <a:t> </a:t>
            </a:r>
            <a:r>
              <a:rPr sz="1800" dirty="0">
                <a:latin typeface="Segoe UI"/>
                <a:cs typeface="Segoe UI"/>
              </a:rPr>
              <a:t>service,</a:t>
            </a:r>
            <a:r>
              <a:rPr sz="1800" spc="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and </a:t>
            </a:r>
            <a:r>
              <a:rPr sz="1800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preparing</a:t>
            </a:r>
            <a:r>
              <a:rPr sz="1800" spc="-5" dirty="0">
                <a:latin typeface="Segoe UI"/>
                <a:cs typeface="Segoe UI"/>
              </a:rPr>
              <a:t> effective</a:t>
            </a:r>
            <a:r>
              <a:rPr sz="1800" spc="15" dirty="0">
                <a:latin typeface="Segoe UI"/>
                <a:cs typeface="Segoe UI"/>
              </a:rPr>
              <a:t> </a:t>
            </a:r>
            <a:r>
              <a:rPr sz="1800" spc="-5" dirty="0">
                <a:latin typeface="Segoe UI"/>
                <a:cs typeface="Segoe UI"/>
              </a:rPr>
              <a:t>isolation</a:t>
            </a:r>
            <a:r>
              <a:rPr sz="1800" spc="-15" dirty="0">
                <a:latin typeface="Segoe UI"/>
                <a:cs typeface="Segoe UI"/>
              </a:rPr>
              <a:t> </a:t>
            </a:r>
            <a:r>
              <a:rPr sz="1800" spc="-10" dirty="0">
                <a:latin typeface="Segoe UI"/>
                <a:cs typeface="Segoe UI"/>
              </a:rPr>
              <a:t>centres.</a:t>
            </a:r>
            <a:endParaRPr sz="18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4817" y="483234"/>
            <a:ext cx="521398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Control</a:t>
            </a:r>
            <a:r>
              <a:rPr spc="-60" dirty="0"/>
              <a:t> </a:t>
            </a:r>
            <a:r>
              <a:rPr spc="-40" dirty="0"/>
              <a:t>of</a:t>
            </a:r>
            <a:r>
              <a:rPr spc="-35" dirty="0"/>
              <a:t> </a:t>
            </a:r>
            <a:r>
              <a:rPr spc="-5" dirty="0"/>
              <a:t>Covid-19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42415"/>
            <a:ext cx="7863205" cy="356489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84455">
              <a:lnSpc>
                <a:spcPct val="80000"/>
              </a:lnSpc>
              <a:spcBef>
                <a:spcPts val="745"/>
              </a:spcBef>
            </a:pPr>
            <a:r>
              <a:rPr sz="2700" spc="-10" dirty="0">
                <a:latin typeface="Segoe UI"/>
                <a:cs typeface="Segoe UI"/>
              </a:rPr>
              <a:t>Key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control</a:t>
            </a:r>
            <a:r>
              <a:rPr sz="2700" spc="-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measures</a:t>
            </a:r>
            <a:r>
              <a:rPr sz="2700" spc="20" dirty="0">
                <a:latin typeface="Segoe UI"/>
                <a:cs typeface="Segoe UI"/>
              </a:rPr>
              <a:t> </a:t>
            </a:r>
            <a:r>
              <a:rPr sz="2700" spc="-15" dirty="0">
                <a:latin typeface="Segoe UI"/>
                <a:cs typeface="Segoe UI"/>
              </a:rPr>
              <a:t>taken</a:t>
            </a:r>
            <a:r>
              <a:rPr sz="2700" spc="-2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by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major</a:t>
            </a:r>
            <a:r>
              <a:rPr sz="2700" spc="-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countries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in 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2020</a:t>
            </a:r>
            <a:r>
              <a:rPr sz="2700" spc="-15" dirty="0">
                <a:latin typeface="Segoe UI"/>
                <a:cs typeface="Segoe UI"/>
              </a:rPr>
              <a:t> to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fight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against</a:t>
            </a:r>
            <a:r>
              <a:rPr sz="2700" spc="2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COVID-19,</a:t>
            </a:r>
            <a:r>
              <a:rPr sz="2700" spc="-4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include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lockdowns,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10" dirty="0">
                <a:latin typeface="Segoe UI"/>
                <a:cs typeface="Segoe UI"/>
              </a:rPr>
              <a:t>social</a:t>
            </a:r>
            <a:r>
              <a:rPr sz="2700" spc="-2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distancing,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egoe UI"/>
                <a:cs typeface="Segoe UI"/>
              </a:rPr>
              <a:t>wearing</a:t>
            </a:r>
            <a:r>
              <a:rPr sz="2700" spc="-3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masks,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egoe UI"/>
                <a:cs typeface="Segoe UI"/>
              </a:rPr>
              <a:t>hand</a:t>
            </a:r>
            <a:r>
              <a:rPr sz="2700" spc="-1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hygiene,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using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shelter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hospitals,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10" dirty="0">
                <a:latin typeface="Segoe UI"/>
                <a:cs typeface="Segoe UI"/>
              </a:rPr>
              <a:t>large-scale</a:t>
            </a:r>
            <a:r>
              <a:rPr sz="2700" spc="-2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testing,</a:t>
            </a:r>
            <a:endParaRPr sz="2700">
              <a:latin typeface="Segoe UI"/>
              <a:cs typeface="Segoe UI"/>
            </a:endParaRPr>
          </a:p>
          <a:p>
            <a:pPr marL="12700">
              <a:lnSpc>
                <a:spcPct val="100000"/>
              </a:lnSpc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egoe UI"/>
                <a:cs typeface="Segoe UI"/>
              </a:rPr>
              <a:t>close-contacts tracking,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and</a:t>
            </a:r>
            <a:endParaRPr sz="2700">
              <a:latin typeface="Segoe UI"/>
              <a:cs typeface="Segoe UI"/>
            </a:endParaRPr>
          </a:p>
          <a:p>
            <a:pPr marL="355600" marR="5080" indent="-343535">
              <a:lnSpc>
                <a:spcPct val="80000"/>
              </a:lnSpc>
              <a:spcBef>
                <a:spcPts val="650"/>
              </a:spcBef>
              <a:tabLst>
                <a:tab pos="355600" algn="l"/>
              </a:tabLst>
            </a:pPr>
            <a:r>
              <a:rPr sz="2700" dirty="0">
                <a:latin typeface="Wingdings"/>
                <a:cs typeface="Wingdings"/>
              </a:rPr>
              <a:t></a:t>
            </a:r>
            <a:r>
              <a:rPr sz="2700" dirty="0">
                <a:latin typeface="Times New Roman"/>
                <a:cs typeface="Times New Roman"/>
              </a:rPr>
              <a:t>	</a:t>
            </a:r>
            <a:r>
              <a:rPr sz="2700" spc="-10" dirty="0">
                <a:latin typeface="Segoe UI"/>
                <a:cs typeface="Segoe UI"/>
              </a:rPr>
              <a:t>pandemic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information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monitoring,</a:t>
            </a:r>
            <a:r>
              <a:rPr sz="2700" spc="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as </a:t>
            </a:r>
            <a:r>
              <a:rPr sz="2700" spc="-5" dirty="0">
                <a:latin typeface="Segoe UI"/>
                <a:cs typeface="Segoe UI"/>
              </a:rPr>
              <a:t>well</a:t>
            </a:r>
            <a:r>
              <a:rPr sz="2700" spc="-15" dirty="0">
                <a:latin typeface="Segoe UI"/>
                <a:cs typeface="Segoe UI"/>
              </a:rPr>
              <a:t> </a:t>
            </a:r>
            <a:r>
              <a:rPr sz="2700" dirty="0">
                <a:latin typeface="Segoe UI"/>
                <a:cs typeface="Segoe UI"/>
              </a:rPr>
              <a:t>as </a:t>
            </a:r>
            <a:r>
              <a:rPr sz="2700" spc="-5" dirty="0">
                <a:latin typeface="Segoe UI"/>
                <a:cs typeface="Segoe UI"/>
              </a:rPr>
              <a:t>their </a:t>
            </a:r>
            <a:r>
              <a:rPr sz="2700" spc="-725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prevention</a:t>
            </a:r>
            <a:r>
              <a:rPr sz="2700" spc="-25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and</a:t>
            </a:r>
            <a:r>
              <a:rPr sz="2700" dirty="0">
                <a:latin typeface="Segoe UI"/>
                <a:cs typeface="Segoe UI"/>
              </a:rPr>
              <a:t> </a:t>
            </a:r>
            <a:r>
              <a:rPr sz="2700" spc="-10" dirty="0">
                <a:latin typeface="Segoe UI"/>
                <a:cs typeface="Segoe UI"/>
              </a:rPr>
              <a:t>control</a:t>
            </a:r>
            <a:r>
              <a:rPr sz="2700" spc="10" dirty="0">
                <a:latin typeface="Segoe UI"/>
                <a:cs typeface="Segoe UI"/>
              </a:rPr>
              <a:t> </a:t>
            </a:r>
            <a:r>
              <a:rPr sz="2700" spc="-5" dirty="0">
                <a:latin typeface="Segoe UI"/>
                <a:cs typeface="Segoe UI"/>
              </a:rPr>
              <a:t>effects.</a:t>
            </a:r>
            <a:endParaRPr sz="27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35629" y="483234"/>
            <a:ext cx="287401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5" dirty="0"/>
              <a:t>R</a:t>
            </a:r>
            <a:r>
              <a:rPr spc="-5" dirty="0"/>
              <a:t>ef</a:t>
            </a:r>
            <a:r>
              <a:rPr spc="10" dirty="0"/>
              <a:t>e</a:t>
            </a:r>
            <a:r>
              <a:rPr spc="-30" dirty="0"/>
              <a:t>r</a:t>
            </a:r>
            <a:r>
              <a:rPr spc="-5" dirty="0"/>
              <a:t>enc</a:t>
            </a:r>
            <a:r>
              <a:rPr spc="-20" dirty="0"/>
              <a:t>e</a:t>
            </a:r>
            <a:r>
              <a:rPr dirty="0"/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23240" y="1585925"/>
            <a:ext cx="8021955" cy="344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400">
              <a:lnSpc>
                <a:spcPts val="1515"/>
              </a:lnSpc>
              <a:spcBef>
                <a:spcPts val="105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AlFattani,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A., </a:t>
            </a:r>
            <a:r>
              <a:rPr sz="1400" dirty="0">
                <a:latin typeface="Segoe UI"/>
                <a:cs typeface="Segoe UI"/>
              </a:rPr>
              <a:t>AlMeharish, </a:t>
            </a:r>
            <a:r>
              <a:rPr sz="1400" spc="-5" dirty="0">
                <a:latin typeface="Segoe UI"/>
                <a:cs typeface="Segoe UI"/>
              </a:rPr>
              <a:t>A., </a:t>
            </a:r>
            <a:r>
              <a:rPr sz="1400" dirty="0">
                <a:latin typeface="Segoe UI"/>
                <a:cs typeface="Segoe UI"/>
              </a:rPr>
              <a:t>Nasim,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M.,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AlQahtani,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K.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and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AlMudraa,</a:t>
            </a:r>
            <a:r>
              <a:rPr sz="1400" spc="-3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S.,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2021.</a:t>
            </a:r>
            <a:r>
              <a:rPr sz="1400" spc="-25" dirty="0">
                <a:latin typeface="Segoe UI"/>
                <a:cs typeface="Segoe UI"/>
              </a:rPr>
              <a:t> </a:t>
            </a:r>
            <a:r>
              <a:rPr sz="1400" spc="-50" dirty="0">
                <a:latin typeface="Segoe UI"/>
                <a:cs typeface="Segoe UI"/>
              </a:rPr>
              <a:t>Ten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public health</a:t>
            </a:r>
          </a:p>
          <a:p>
            <a:pPr marL="368300">
              <a:lnSpc>
                <a:spcPts val="1515"/>
              </a:lnSpc>
            </a:pPr>
            <a:r>
              <a:rPr sz="1400" dirty="0">
                <a:latin typeface="Segoe UI"/>
                <a:cs typeface="Segoe UI"/>
              </a:rPr>
              <a:t>strategies</a:t>
            </a:r>
            <a:r>
              <a:rPr sz="1400" spc="-5" dirty="0">
                <a:latin typeface="Segoe UI"/>
                <a:cs typeface="Segoe UI"/>
              </a:rPr>
              <a:t> to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control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the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Covid-19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pandemic: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The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Saudi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Experience.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IJID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Regions,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1,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pp.12-19.</a:t>
            </a:r>
          </a:p>
          <a:p>
            <a:pPr marL="368300" marR="372110" indent="-343535">
              <a:lnSpc>
                <a:spcPts val="1340"/>
              </a:lnSpc>
              <a:spcBef>
                <a:spcPts val="33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Centres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for</a:t>
            </a:r>
            <a:r>
              <a:rPr sz="1400" spc="-5" dirty="0">
                <a:latin typeface="Segoe UI"/>
                <a:cs typeface="Segoe UI"/>
              </a:rPr>
              <a:t> Disease</a:t>
            </a:r>
            <a:r>
              <a:rPr sz="1400" spc="2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Control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and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Prevention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(2021)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Immunization</a:t>
            </a:r>
            <a:r>
              <a:rPr sz="1400" u="sng" spc="-4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Basics</a:t>
            </a:r>
            <a:r>
              <a:rPr sz="1400" u="sng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1400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|</a:t>
            </a:r>
            <a:r>
              <a:rPr sz="1400" u="sng" spc="1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CDC</a:t>
            </a:r>
            <a:r>
              <a:rPr sz="1400" spc="15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2"/>
              </a:rPr>
              <a:t>https://www.cdc.gov/vaccines/vac-gen/imz-basics.htm</a:t>
            </a:r>
            <a:r>
              <a:rPr sz="1400" spc="-40" dirty="0">
                <a:solidFill>
                  <a:srgbClr val="0000FF"/>
                </a:solidFill>
                <a:latin typeface="Segoe UI"/>
                <a:cs typeface="Segoe UI"/>
                <a:hlinkClick r:id="rId2"/>
              </a:rPr>
              <a:t> </a:t>
            </a:r>
            <a:r>
              <a:rPr sz="1400" dirty="0">
                <a:latin typeface="Segoe UI"/>
                <a:cs typeface="Segoe UI"/>
              </a:rPr>
              <a:t>(Accessed</a:t>
            </a:r>
            <a:r>
              <a:rPr sz="1400" spc="4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date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30th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September</a:t>
            </a:r>
            <a:r>
              <a:rPr sz="1400" spc="2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</a:t>
            </a:r>
            <a:endParaRPr sz="1400" dirty="0">
              <a:latin typeface="Segoe UI"/>
              <a:cs typeface="Segoe UI"/>
            </a:endParaRPr>
          </a:p>
          <a:p>
            <a:pPr marL="368300" marR="481965" indent="-343535">
              <a:lnSpc>
                <a:spcPct val="80000"/>
              </a:lnSpc>
              <a:spcBef>
                <a:spcPts val="35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Freedman (2020) Strategy </a:t>
            </a:r>
            <a:r>
              <a:rPr sz="1400" dirty="0">
                <a:latin typeface="Segoe UI"/>
                <a:cs typeface="Segoe UI"/>
              </a:rPr>
              <a:t>for a </a:t>
            </a:r>
            <a:r>
              <a:rPr sz="1400" spc="-5" dirty="0">
                <a:latin typeface="Segoe UI"/>
                <a:cs typeface="Segoe UI"/>
              </a:rPr>
              <a:t>Pandemic: The </a:t>
            </a:r>
            <a:r>
              <a:rPr sz="1400" dirty="0">
                <a:latin typeface="Segoe UI"/>
                <a:cs typeface="Segoe UI"/>
              </a:rPr>
              <a:t>UK and </a:t>
            </a:r>
            <a:r>
              <a:rPr sz="1400" spc="-5" dirty="0">
                <a:latin typeface="Segoe UI"/>
                <a:cs typeface="Segoe UI"/>
              </a:rPr>
              <a:t>COVID-19,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3"/>
              </a:rPr>
              <a:t>https://www.tandfonline.com/doi/full/10.1080/00396338.2020.1763610</a:t>
            </a:r>
            <a:r>
              <a:rPr sz="1400" spc="-5" dirty="0">
                <a:solidFill>
                  <a:srgbClr val="0000FF"/>
                </a:solidFill>
                <a:latin typeface="Segoe UI"/>
                <a:cs typeface="Segoe UI"/>
                <a:hlinkClick r:id="rId3"/>
              </a:rPr>
              <a:t> </a:t>
            </a:r>
            <a:r>
              <a:rPr sz="1400" dirty="0">
                <a:latin typeface="Segoe UI"/>
                <a:cs typeface="Segoe UI"/>
              </a:rPr>
              <a:t>(Accessed date </a:t>
            </a:r>
            <a:r>
              <a:rPr sz="1400" spc="-5" dirty="0">
                <a:latin typeface="Segoe UI"/>
                <a:cs typeface="Segoe UI"/>
              </a:rPr>
              <a:t>12th </a:t>
            </a:r>
            <a:r>
              <a:rPr sz="1400" spc="-37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October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</a:t>
            </a:r>
            <a:endParaRPr sz="1400" dirty="0">
              <a:latin typeface="Segoe UI"/>
              <a:cs typeface="Segoe UI"/>
            </a:endParaRPr>
          </a:p>
          <a:p>
            <a:pPr marL="368300" marR="270510" indent="-343535">
              <a:lnSpc>
                <a:spcPts val="1340"/>
              </a:lnSpc>
              <a:spcBef>
                <a:spcPts val="33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dirty="0">
                <a:latin typeface="Segoe UI"/>
                <a:cs typeface="Segoe UI"/>
              </a:rPr>
              <a:t>Girum,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45" dirty="0">
                <a:latin typeface="Segoe UI"/>
                <a:cs typeface="Segoe UI"/>
              </a:rPr>
              <a:t>T.,</a:t>
            </a:r>
            <a:r>
              <a:rPr sz="1400" spc="-5" dirty="0">
                <a:latin typeface="Segoe UI"/>
                <a:cs typeface="Segoe UI"/>
              </a:rPr>
              <a:t> Lentiro,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K.,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10" dirty="0">
                <a:latin typeface="Segoe UI"/>
                <a:cs typeface="Segoe UI"/>
              </a:rPr>
              <a:t>Geremew,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M.,</a:t>
            </a:r>
            <a:r>
              <a:rPr sz="1400" dirty="0">
                <a:latin typeface="Segoe UI"/>
                <a:cs typeface="Segoe UI"/>
              </a:rPr>
              <a:t> Migora,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B.</a:t>
            </a:r>
            <a:r>
              <a:rPr sz="1400" dirty="0">
                <a:latin typeface="Segoe UI"/>
                <a:cs typeface="Segoe UI"/>
              </a:rPr>
              <a:t> and</a:t>
            </a:r>
            <a:r>
              <a:rPr sz="1400" spc="-5" dirty="0">
                <a:latin typeface="Segoe UI"/>
                <a:cs typeface="Segoe UI"/>
              </a:rPr>
              <a:t> Shewamare,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S.,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(2020).</a:t>
            </a:r>
            <a:r>
              <a:rPr sz="1400" spc="-2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Global</a:t>
            </a:r>
            <a:r>
              <a:rPr sz="1400" dirty="0">
                <a:latin typeface="Segoe UI"/>
                <a:cs typeface="Segoe UI"/>
              </a:rPr>
              <a:t> strategies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and </a:t>
            </a:r>
            <a:r>
              <a:rPr sz="1400" spc="-36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effectiveness </a:t>
            </a:r>
            <a:r>
              <a:rPr sz="1400" dirty="0">
                <a:latin typeface="Segoe UI"/>
                <a:cs typeface="Segoe UI"/>
              </a:rPr>
              <a:t>for </a:t>
            </a:r>
            <a:r>
              <a:rPr sz="1400" spc="-5" dirty="0">
                <a:latin typeface="Segoe UI"/>
                <a:cs typeface="Segoe UI"/>
              </a:rPr>
              <a:t>COVID-19 prevention through </a:t>
            </a:r>
            <a:r>
              <a:rPr sz="1400" dirty="0">
                <a:latin typeface="Segoe UI"/>
                <a:cs typeface="Segoe UI"/>
              </a:rPr>
              <a:t>contact tracing, </a:t>
            </a:r>
            <a:r>
              <a:rPr sz="1400" spc="-5" dirty="0">
                <a:latin typeface="Segoe UI"/>
                <a:cs typeface="Segoe UI"/>
              </a:rPr>
              <a:t>screening, </a:t>
            </a:r>
            <a:r>
              <a:rPr sz="1400" dirty="0">
                <a:latin typeface="Segoe UI"/>
                <a:cs typeface="Segoe UI"/>
              </a:rPr>
              <a:t>quarantine, and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isolation:</a:t>
            </a:r>
            <a:r>
              <a:rPr sz="1400" spc="-2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systematic</a:t>
            </a:r>
            <a:r>
              <a:rPr sz="1400" spc="-25" dirty="0">
                <a:latin typeface="Segoe UI"/>
                <a:cs typeface="Segoe UI"/>
              </a:rPr>
              <a:t> </a:t>
            </a:r>
            <a:r>
              <a:rPr sz="1400" spc="-15" dirty="0">
                <a:latin typeface="Segoe UI"/>
                <a:cs typeface="Segoe UI"/>
              </a:rPr>
              <a:t>review.</a:t>
            </a:r>
            <a:r>
              <a:rPr sz="1400" spc="20" dirty="0">
                <a:latin typeface="Segoe UI"/>
                <a:cs typeface="Segoe UI"/>
              </a:rPr>
              <a:t> </a:t>
            </a:r>
            <a:r>
              <a:rPr sz="1400" spc="-20" dirty="0">
                <a:latin typeface="Segoe UI"/>
                <a:cs typeface="Segoe UI"/>
              </a:rPr>
              <a:t>Tropical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medicine </a:t>
            </a:r>
            <a:r>
              <a:rPr sz="1400" dirty="0">
                <a:latin typeface="Segoe UI"/>
                <a:cs typeface="Segoe UI"/>
              </a:rPr>
              <a:t>and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health,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48(1),</a:t>
            </a:r>
            <a:r>
              <a:rPr sz="1400" spc="-2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pp.1-15.</a:t>
            </a:r>
          </a:p>
          <a:p>
            <a:pPr marL="368300" marR="17780" indent="-343535">
              <a:lnSpc>
                <a:spcPts val="1340"/>
              </a:lnSpc>
              <a:spcBef>
                <a:spcPts val="350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15" dirty="0">
                <a:latin typeface="Segoe UI"/>
                <a:cs typeface="Segoe UI"/>
              </a:rPr>
              <a:t>Gov.UK </a:t>
            </a:r>
            <a:r>
              <a:rPr sz="1400" spc="-5" dirty="0">
                <a:latin typeface="Segoe UI"/>
                <a:cs typeface="Segoe UI"/>
              </a:rPr>
              <a:t>(2022) Immunisation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4"/>
              </a:rPr>
              <a:t>https://www.gov.uk/government/collections/immunisation</a:t>
            </a:r>
            <a:r>
              <a:rPr sz="1400" spc="-10" dirty="0">
                <a:solidFill>
                  <a:srgbClr val="0000FF"/>
                </a:solidFill>
                <a:latin typeface="Segoe UI"/>
                <a:cs typeface="Segoe UI"/>
                <a:hlinkClick r:id="rId4"/>
              </a:rPr>
              <a:t> </a:t>
            </a:r>
            <a:r>
              <a:rPr sz="1400" dirty="0">
                <a:latin typeface="Segoe UI"/>
                <a:cs typeface="Segoe UI"/>
              </a:rPr>
              <a:t>(Accessed</a:t>
            </a:r>
            <a:r>
              <a:rPr sz="1400" spc="2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date</a:t>
            </a:r>
            <a:r>
              <a:rPr sz="1400" spc="-5" dirty="0">
                <a:latin typeface="Segoe UI"/>
                <a:cs typeface="Segoe UI"/>
              </a:rPr>
              <a:t> 30th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September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2022).</a:t>
            </a:r>
            <a:endParaRPr sz="1400" dirty="0">
              <a:latin typeface="Segoe UI"/>
              <a:cs typeface="Segoe UI"/>
            </a:endParaRPr>
          </a:p>
          <a:p>
            <a:pPr marL="25400">
              <a:lnSpc>
                <a:spcPct val="100000"/>
              </a:lnSpc>
              <a:spcBef>
                <a:spcPts val="15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dirty="0">
                <a:latin typeface="Segoe UI"/>
                <a:cs typeface="Segoe UI"/>
              </a:rPr>
              <a:t>Last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JM.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A </a:t>
            </a:r>
            <a:r>
              <a:rPr sz="1400" spc="-5" dirty="0">
                <a:latin typeface="Segoe UI"/>
                <a:cs typeface="Segoe UI"/>
              </a:rPr>
              <a:t>(1998)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5" dirty="0">
                <a:latin typeface="Segoe UI"/>
                <a:cs typeface="Segoe UI"/>
              </a:rPr>
              <a:t>Dictionary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10" dirty="0">
                <a:latin typeface="Segoe UI"/>
                <a:cs typeface="Segoe UI"/>
              </a:rPr>
              <a:t>of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spc="-10" dirty="0">
                <a:latin typeface="Segoe UI"/>
                <a:cs typeface="Segoe UI"/>
              </a:rPr>
              <a:t>Epidemiology. </a:t>
            </a:r>
            <a:r>
              <a:rPr sz="1400" dirty="0">
                <a:latin typeface="Segoe UI"/>
                <a:cs typeface="Segoe UI"/>
              </a:rPr>
              <a:t>New </a:t>
            </a:r>
            <a:r>
              <a:rPr sz="1400" spc="-15" dirty="0">
                <a:latin typeface="Segoe UI"/>
                <a:cs typeface="Segoe UI"/>
              </a:rPr>
              <a:t>York: </a:t>
            </a:r>
            <a:r>
              <a:rPr sz="1400" spc="-5" dirty="0">
                <a:latin typeface="Segoe UI"/>
                <a:cs typeface="Segoe UI"/>
              </a:rPr>
              <a:t>Oxford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University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Press.</a:t>
            </a:r>
            <a:endParaRPr sz="1400" dirty="0">
              <a:latin typeface="Segoe UI"/>
              <a:cs typeface="Segoe UI"/>
            </a:endParaRPr>
          </a:p>
          <a:p>
            <a:pPr marL="368300" marR="202565" indent="-343535">
              <a:lnSpc>
                <a:spcPct val="80100"/>
              </a:lnSpc>
              <a:spcBef>
                <a:spcPts val="334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dirty="0">
                <a:latin typeface="Segoe UI"/>
                <a:cs typeface="Segoe UI"/>
              </a:rPr>
              <a:t>National Health </a:t>
            </a:r>
            <a:r>
              <a:rPr sz="1400" spc="5" dirty="0">
                <a:latin typeface="Segoe UI"/>
                <a:cs typeface="Segoe UI"/>
              </a:rPr>
              <a:t>Service </a:t>
            </a:r>
            <a:r>
              <a:rPr sz="1400" spc="-5" dirty="0">
                <a:latin typeface="Segoe UI"/>
                <a:cs typeface="Segoe UI"/>
              </a:rPr>
              <a:t>(2022) </a:t>
            </a:r>
            <a:r>
              <a:rPr sz="1400" dirty="0">
                <a:latin typeface="Segoe UI"/>
                <a:cs typeface="Segoe UI"/>
              </a:rPr>
              <a:t>Why </a:t>
            </a:r>
            <a:r>
              <a:rPr sz="1400" spc="-5" dirty="0">
                <a:latin typeface="Segoe UI"/>
                <a:cs typeface="Segoe UI"/>
              </a:rPr>
              <a:t>vaccination is </a:t>
            </a:r>
            <a:r>
              <a:rPr sz="1400" dirty="0">
                <a:latin typeface="Segoe UI"/>
                <a:cs typeface="Segoe UI"/>
              </a:rPr>
              <a:t>safe and </a:t>
            </a:r>
            <a:r>
              <a:rPr sz="1400" spc="5" dirty="0">
                <a:latin typeface="Segoe UI"/>
                <a:cs typeface="Segoe UI"/>
              </a:rPr>
              <a:t>important </a:t>
            </a:r>
            <a:r>
              <a:rPr sz="1400" spc="-10" dirty="0">
                <a:latin typeface="Segoe UI"/>
                <a:cs typeface="Segoe UI"/>
              </a:rPr>
              <a:t>Available </a:t>
            </a:r>
            <a:r>
              <a:rPr sz="1400" dirty="0">
                <a:latin typeface="Segoe UI"/>
                <a:cs typeface="Segoe UI"/>
              </a:rPr>
              <a:t>at: 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u="sng" spc="-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egoe UI"/>
                <a:cs typeface="Segoe UI"/>
                <a:hlinkClick r:id="rId5"/>
              </a:rPr>
              <a:t>https://www.nhs.uk/conditions/vaccinations/why-vaccination-is-safe-and-important/</a:t>
            </a:r>
            <a:r>
              <a:rPr sz="1400" spc="70" dirty="0">
                <a:solidFill>
                  <a:srgbClr val="0000FF"/>
                </a:solidFill>
                <a:latin typeface="Segoe UI"/>
                <a:cs typeface="Segoe UI"/>
                <a:hlinkClick r:id="rId5"/>
              </a:rPr>
              <a:t> </a:t>
            </a:r>
            <a:r>
              <a:rPr sz="1400" dirty="0">
                <a:latin typeface="Segoe UI"/>
                <a:cs typeface="Segoe UI"/>
              </a:rPr>
              <a:t>(Accessed </a:t>
            </a:r>
            <a:r>
              <a:rPr sz="1400" spc="-370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date</a:t>
            </a:r>
            <a:r>
              <a:rPr sz="1400" spc="-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30</a:t>
            </a:r>
            <a:r>
              <a:rPr sz="1350" baseline="24691" dirty="0">
                <a:latin typeface="Segoe UI"/>
                <a:cs typeface="Segoe UI"/>
              </a:rPr>
              <a:t>th</a:t>
            </a:r>
            <a:r>
              <a:rPr sz="1350" spc="187" baseline="24691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September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2022)</a:t>
            </a:r>
            <a:endParaRPr sz="1400" dirty="0">
              <a:latin typeface="Segoe UI"/>
              <a:cs typeface="Segoe UI"/>
            </a:endParaRPr>
          </a:p>
          <a:p>
            <a:pPr marL="368300" marR="67945" indent="-343535">
              <a:lnSpc>
                <a:spcPts val="1340"/>
              </a:lnSpc>
              <a:spcBef>
                <a:spcPts val="325"/>
              </a:spcBef>
              <a:tabLst>
                <a:tab pos="368300" algn="l"/>
              </a:tabLst>
            </a:pPr>
            <a:r>
              <a:rPr sz="1400" dirty="0">
                <a:latin typeface="Arial"/>
                <a:cs typeface="Arial"/>
              </a:rPr>
              <a:t>•	</a:t>
            </a:r>
            <a:r>
              <a:rPr sz="1400" spc="-5" dirty="0">
                <a:latin typeface="Segoe UI"/>
                <a:cs typeface="Segoe UI"/>
              </a:rPr>
              <a:t>Orenstein</a:t>
            </a:r>
            <a:r>
              <a:rPr sz="1400" spc="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WA,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Bernier</a:t>
            </a:r>
            <a:r>
              <a:rPr sz="1400" spc="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RH.</a:t>
            </a:r>
            <a:r>
              <a:rPr sz="140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(1990)</a:t>
            </a:r>
            <a:r>
              <a:rPr sz="1400" spc="-1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Surveillance: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information</a:t>
            </a:r>
            <a:r>
              <a:rPr sz="1400" spc="-35" dirty="0">
                <a:latin typeface="Segoe UI"/>
                <a:cs typeface="Segoe UI"/>
              </a:rPr>
              <a:t> </a:t>
            </a:r>
            <a:r>
              <a:rPr sz="1400" dirty="0">
                <a:latin typeface="Segoe UI"/>
                <a:cs typeface="Segoe UI"/>
              </a:rPr>
              <a:t>for action.</a:t>
            </a:r>
            <a:r>
              <a:rPr sz="1400" spc="1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Pediatric</a:t>
            </a:r>
            <a:r>
              <a:rPr sz="1400" spc="-1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Clinical</a:t>
            </a:r>
            <a:r>
              <a:rPr sz="1400" spc="5" dirty="0">
                <a:latin typeface="Segoe UI"/>
                <a:cs typeface="Segoe UI"/>
              </a:rPr>
              <a:t> North</a:t>
            </a:r>
            <a:r>
              <a:rPr sz="1400" spc="-5" dirty="0">
                <a:latin typeface="Segoe UI"/>
                <a:cs typeface="Segoe UI"/>
              </a:rPr>
              <a:t> Am </a:t>
            </a:r>
            <a:r>
              <a:rPr sz="1400" spc="-370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37,</a:t>
            </a:r>
            <a:r>
              <a:rPr sz="1400" spc="-25" dirty="0">
                <a:latin typeface="Segoe UI"/>
                <a:cs typeface="Segoe UI"/>
              </a:rPr>
              <a:t> </a:t>
            </a:r>
            <a:r>
              <a:rPr sz="1400" spc="-5" dirty="0">
                <a:latin typeface="Segoe UI"/>
                <a:cs typeface="Segoe UI"/>
              </a:rPr>
              <a:t>pp.709–734.</a:t>
            </a:r>
            <a:r>
              <a:rPr sz="1400" spc="-45" dirty="0">
                <a:latin typeface="Segoe UI"/>
                <a:cs typeface="Segoe UI"/>
              </a:rPr>
              <a:t> </a:t>
            </a:r>
            <a:r>
              <a:rPr sz="1400" spc="-5" dirty="0" err="1">
                <a:latin typeface="Segoe UI"/>
                <a:cs typeface="Segoe UI"/>
              </a:rPr>
              <a:t>ce</a:t>
            </a:r>
            <a:r>
              <a:rPr lang="en-GB" sz="1400" spc="-5">
                <a:latin typeface="Segoe UI"/>
                <a:cs typeface="Segoe UI"/>
              </a:rPr>
              <a:t>4	 Aqa y</a:t>
            </a:r>
            <a:endParaRPr sz="1400">
              <a:latin typeface="Segoe UI"/>
              <a:cs typeface="Segoe U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1807</Words>
  <Application>Microsoft Office PowerPoint</Application>
  <PresentationFormat>On-screen Show (4:3)</PresentationFormat>
  <Paragraphs>174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Open Sans</vt:lpstr>
      <vt:lpstr>Palatino Linotype</vt:lpstr>
      <vt:lpstr>Segoe UI</vt:lpstr>
      <vt:lpstr>Times New Roman</vt:lpstr>
      <vt:lpstr>Wingdings</vt:lpstr>
      <vt:lpstr>Office Theme</vt:lpstr>
      <vt:lpstr>Social Epidemiology and Public  Health Development</vt:lpstr>
      <vt:lpstr>Learning outcomes</vt:lpstr>
      <vt:lpstr>Module Summary</vt:lpstr>
      <vt:lpstr>Aims of the Session</vt:lpstr>
      <vt:lpstr>HOW CAN DISEASE BE  MEASURED?</vt:lpstr>
      <vt:lpstr>Measuring disease</vt:lpstr>
      <vt:lpstr>Mortality</vt:lpstr>
      <vt:lpstr>Morbidity</vt:lpstr>
      <vt:lpstr>Importance of morbidity and  mortality</vt:lpstr>
      <vt:lpstr>Activity</vt:lpstr>
      <vt:lpstr>Measuring Covid-19</vt:lpstr>
      <vt:lpstr>HOW CAN DISEASE BE  MONITORED?</vt:lpstr>
      <vt:lpstr>Monitoring disease</vt:lpstr>
      <vt:lpstr>WHAT IS SURVEILLANCE?</vt:lpstr>
      <vt:lpstr>Public health surveillance</vt:lpstr>
      <vt:lpstr>Public Health Surveillance</vt:lpstr>
      <vt:lpstr>Public Health Surveillance</vt:lpstr>
      <vt:lpstr>WHAT IS THE PURPOSE OF  SURVEILLANCE?</vt:lpstr>
      <vt:lpstr>Purpose of Surveillance</vt:lpstr>
      <vt:lpstr>Purpose of surveillance</vt:lpstr>
      <vt:lpstr>Activity</vt:lpstr>
      <vt:lpstr>Monitoring Covid-19</vt:lpstr>
      <vt:lpstr>Activity</vt:lpstr>
      <vt:lpstr>HOW CAN DISEASE BE  CONTROLLED?</vt:lpstr>
      <vt:lpstr>Disease control</vt:lpstr>
      <vt:lpstr>WHAT IS IMMUNISATION?</vt:lpstr>
      <vt:lpstr>Immunisation</vt:lpstr>
      <vt:lpstr>Activity</vt:lpstr>
      <vt:lpstr>Activity: Answer</vt:lpstr>
      <vt:lpstr>Immunisation</vt:lpstr>
      <vt:lpstr>Immunisation programmes</vt:lpstr>
      <vt:lpstr>Immune response to vaccination</vt:lpstr>
      <vt:lpstr>Activity</vt:lpstr>
      <vt:lpstr>Control of Covid-19</vt:lpstr>
      <vt:lpstr>Control of Covid-19</vt:lpstr>
      <vt:lpstr>Activity Answer</vt:lpstr>
      <vt:lpstr>Control of Covid-19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Patronella Ganza</cp:lastModifiedBy>
  <cp:revision>10</cp:revision>
  <dcterms:created xsi:type="dcterms:W3CDTF">2022-11-20T19:26:50Z</dcterms:created>
  <dcterms:modified xsi:type="dcterms:W3CDTF">2023-07-07T10:36:17Z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2022-10-16T00:00:00Z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2022-11-20T00:00:00Z</vt:filetime>
  </property>
</Properties>
</file>