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76" r:id="rId2"/>
    <p:sldId id="277"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8" d="100"/>
          <a:sy n="88" d="100"/>
        </p:scale>
        <p:origin x="52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0458CF-3B93-4875-9F7B-F97D60BB293D}" type="datetimeFigureOut">
              <a:rPr lang="en-GB" smtClean="0"/>
              <a:t>06/02/2017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41F229-8A30-4F58-9CA1-2A140FC7B8B5}" type="slidenum">
              <a:rPr lang="en-GB" smtClean="0"/>
              <a:t>‹#›</a:t>
            </a:fld>
            <a:endParaRPr lang="en-GB"/>
          </a:p>
        </p:txBody>
      </p:sp>
    </p:spTree>
    <p:extLst>
      <p:ext uri="{BB962C8B-B14F-4D97-AF65-F5344CB8AC3E}">
        <p14:creationId xmlns:p14="http://schemas.microsoft.com/office/powerpoint/2010/main" val="1636143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1026"/>
          <p:cNvSpPr>
            <a:spLocks noGrp="1" noRot="1" noChangeAspect="1" noChangeArrowheads="1" noTextEdit="1"/>
          </p:cNvSpPr>
          <p:nvPr>
            <p:ph type="sldImg"/>
          </p:nvPr>
        </p:nvSpPr>
        <p:spPr bwMode="auto">
          <a:xfrm>
            <a:off x="4481513" y="228600"/>
            <a:ext cx="2155825" cy="12128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Rectangle 1027"/>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b="1" smtClean="0">
                <a:cs typeface="Times New Roman" panose="02020603050405020304" pitchFamily="18" charset="0"/>
              </a:rPr>
              <a:t>[RQ#3: What are the main sources of external data?]</a:t>
            </a:r>
            <a:endParaRPr lang="en-US" smtClean="0">
              <a:cs typeface="Times New Roman" panose="02020603050405020304" pitchFamily="18" charset="0"/>
            </a:endParaRPr>
          </a:p>
          <a:p>
            <a:pPr>
              <a:spcBef>
                <a:spcPct val="0"/>
              </a:spcBef>
            </a:pPr>
            <a:r>
              <a:rPr lang="en-US" smtClean="0">
                <a:cs typeface="Times New Roman" panose="02020603050405020304" pitchFamily="18" charset="0"/>
              </a:rPr>
              <a:t> </a:t>
            </a:r>
          </a:p>
          <a:p>
            <a:pPr>
              <a:spcBef>
                <a:spcPct val="0"/>
              </a:spcBef>
            </a:pPr>
            <a:r>
              <a:rPr lang="en-US" b="1" smtClean="0">
                <a:cs typeface="Times New Roman" panose="02020603050405020304" pitchFamily="18" charset="0"/>
              </a:rPr>
              <a:t>Secondary data</a:t>
            </a:r>
            <a:r>
              <a:rPr lang="en-US" smtClean="0">
                <a:cs typeface="Times New Roman" panose="02020603050405020304" pitchFamily="18" charset="0"/>
              </a:rPr>
              <a:t> is a </a:t>
            </a:r>
            <a:r>
              <a:rPr lang="en-US" i="1" smtClean="0">
                <a:cs typeface="Times New Roman" panose="02020603050405020304" pitchFamily="18" charset="0"/>
              </a:rPr>
              <a:t>main source of external data which is usually published</a:t>
            </a:r>
            <a:r>
              <a:rPr lang="en-US" smtClean="0">
                <a:cs typeface="Times New Roman" panose="02020603050405020304" pitchFamily="18" charset="0"/>
              </a:rPr>
              <a:t> </a:t>
            </a:r>
            <a:r>
              <a:rPr lang="en-US" i="1" smtClean="0">
                <a:cs typeface="Times New Roman" panose="02020603050405020304" pitchFamily="18" charset="0"/>
              </a:rPr>
              <a:t>for another purpose</a:t>
            </a:r>
            <a:r>
              <a:rPr lang="en-US" smtClean="0">
                <a:cs typeface="Times New Roman" panose="02020603050405020304" pitchFamily="18" charset="0"/>
              </a:rPr>
              <a:t>.</a:t>
            </a:r>
          </a:p>
          <a:p>
            <a:pPr>
              <a:spcBef>
                <a:spcPct val="0"/>
              </a:spcBef>
            </a:pPr>
            <a:r>
              <a:rPr lang="en-US" smtClean="0">
                <a:cs typeface="Times New Roman" panose="02020603050405020304" pitchFamily="18" charset="0"/>
              </a:rPr>
              <a:t> </a:t>
            </a:r>
          </a:p>
          <a:p>
            <a:pPr>
              <a:spcBef>
                <a:spcPct val="0"/>
              </a:spcBef>
            </a:pPr>
            <a:r>
              <a:rPr lang="en-US" smtClean="0">
                <a:cs typeface="Times New Roman" panose="02020603050405020304" pitchFamily="18" charset="0"/>
              </a:rPr>
              <a:t>Secondary data can be found at the following:</a:t>
            </a:r>
          </a:p>
          <a:p>
            <a:pPr>
              <a:spcBef>
                <a:spcPct val="0"/>
              </a:spcBef>
            </a:pPr>
            <a:r>
              <a:rPr lang="en-US" smtClean="0">
                <a:cs typeface="Times New Roman" panose="02020603050405020304" pitchFamily="18" charset="0"/>
              </a:rPr>
              <a:t> </a:t>
            </a:r>
          </a:p>
          <a:p>
            <a:pPr>
              <a:spcBef>
                <a:spcPct val="0"/>
              </a:spcBef>
            </a:pPr>
            <a:r>
              <a:rPr lang="en-US" smtClean="0">
                <a:cs typeface="Times New Roman" panose="02020603050405020304" pitchFamily="18" charset="0"/>
              </a:rPr>
              <a:t>A.</a:t>
            </a:r>
            <a:r>
              <a:rPr lang="en-US" smtClean="0">
                <a:latin typeface="Times New Roman" panose="02020603050405020304" pitchFamily="18" charset="0"/>
                <a:cs typeface="Times New Roman" panose="02020603050405020304" pitchFamily="18" charset="0"/>
              </a:rPr>
              <a:t>                 </a:t>
            </a:r>
            <a:r>
              <a:rPr lang="en-US" u="sng" smtClean="0">
                <a:cs typeface="Times New Roman" panose="02020603050405020304" pitchFamily="18" charset="0"/>
              </a:rPr>
              <a:t>Libraries</a:t>
            </a:r>
            <a:r>
              <a:rPr lang="en-US" smtClean="0">
                <a:cs typeface="Times New Roman" panose="02020603050405020304" pitchFamily="18" charset="0"/>
              </a:rPr>
              <a:t>: Have special publications, yearbooks, directories, industry abstracts, etc. Specialized libraries run by trade associations or government agencies, such as the FTC, can be good sources.</a:t>
            </a:r>
          </a:p>
          <a:p>
            <a:pPr>
              <a:spcBef>
                <a:spcPct val="0"/>
              </a:spcBef>
            </a:pPr>
            <a:r>
              <a:rPr lang="en-US" smtClean="0">
                <a:cs typeface="Times New Roman" panose="02020603050405020304" pitchFamily="18" charset="0"/>
              </a:rPr>
              <a:t> </a:t>
            </a:r>
          </a:p>
          <a:p>
            <a:pPr>
              <a:spcBef>
                <a:spcPct val="0"/>
              </a:spcBef>
            </a:pPr>
            <a:r>
              <a:rPr lang="en-US" smtClean="0">
                <a:cs typeface="Times New Roman" panose="02020603050405020304" pitchFamily="18" charset="0"/>
              </a:rPr>
              <a:t>B.</a:t>
            </a:r>
            <a:r>
              <a:rPr lang="en-US" smtClean="0">
                <a:latin typeface="Times New Roman" panose="02020603050405020304" pitchFamily="18" charset="0"/>
                <a:cs typeface="Times New Roman" panose="02020603050405020304" pitchFamily="18" charset="0"/>
              </a:rPr>
              <a:t>                  </a:t>
            </a:r>
            <a:r>
              <a:rPr lang="en-US" u="sng" smtClean="0">
                <a:cs typeface="Times New Roman" panose="02020603050405020304" pitchFamily="18" charset="0"/>
              </a:rPr>
              <a:t>Directories and Newsletters</a:t>
            </a:r>
            <a:r>
              <a:rPr lang="en-US" smtClean="0">
                <a:cs typeface="Times New Roman" panose="02020603050405020304" pitchFamily="18" charset="0"/>
              </a:rPr>
              <a:t>: Directories identify firms and provide general background information on a firm. Newsletters may deal with specific marketing issues such as new product developments and can keep the reader informed about contemporary events.</a:t>
            </a:r>
          </a:p>
          <a:p>
            <a:pPr>
              <a:spcBef>
                <a:spcPct val="0"/>
              </a:spcBef>
            </a:pPr>
            <a:r>
              <a:rPr lang="en-US" smtClean="0">
                <a:cs typeface="Times New Roman" panose="02020603050405020304" pitchFamily="18" charset="0"/>
              </a:rPr>
              <a:t> </a:t>
            </a:r>
          </a:p>
          <a:p>
            <a:pPr>
              <a:spcBef>
                <a:spcPct val="0"/>
              </a:spcBef>
            </a:pPr>
            <a:r>
              <a:rPr lang="en-US" smtClean="0">
                <a:cs typeface="Times New Roman" panose="02020603050405020304" pitchFamily="18" charset="0"/>
              </a:rPr>
              <a:t>C.</a:t>
            </a:r>
            <a:r>
              <a:rPr lang="en-US" smtClean="0">
                <a:latin typeface="Times New Roman" panose="02020603050405020304" pitchFamily="18" charset="0"/>
                <a:cs typeface="Times New Roman" panose="02020603050405020304" pitchFamily="18" charset="0"/>
              </a:rPr>
              <a:t>                  </a:t>
            </a:r>
            <a:r>
              <a:rPr lang="en-US" u="sng" smtClean="0">
                <a:cs typeface="Times New Roman" panose="02020603050405020304" pitchFamily="18" charset="0"/>
              </a:rPr>
              <a:t>Commercial Information Providers</a:t>
            </a:r>
            <a:r>
              <a:rPr lang="en-US" smtClean="0">
                <a:cs typeface="Times New Roman" panose="02020603050405020304" pitchFamily="18" charset="0"/>
              </a:rPr>
              <a:t>: These providers will provide information, often at a cost, for specific requests. One example is Dun and Bradstreet, which provides credit ratings on organizations.</a:t>
            </a:r>
          </a:p>
          <a:p>
            <a:pPr>
              <a:spcBef>
                <a:spcPct val="0"/>
              </a:spcBef>
            </a:pPr>
            <a:r>
              <a:rPr lang="en-US" smtClean="0">
                <a:cs typeface="Times New Roman" panose="02020603050405020304" pitchFamily="18" charset="0"/>
              </a:rPr>
              <a:t> </a:t>
            </a:r>
          </a:p>
          <a:p>
            <a:pPr>
              <a:spcBef>
                <a:spcPct val="0"/>
              </a:spcBef>
            </a:pPr>
            <a:r>
              <a:rPr lang="en-US" smtClean="0">
                <a:cs typeface="Times New Roman" panose="02020603050405020304" pitchFamily="18" charset="0"/>
              </a:rPr>
              <a:t>D.</a:t>
            </a:r>
            <a:r>
              <a:rPr lang="en-US" smtClean="0">
                <a:latin typeface="Times New Roman" panose="02020603050405020304" pitchFamily="18" charset="0"/>
                <a:cs typeface="Times New Roman" panose="02020603050405020304" pitchFamily="18" charset="0"/>
              </a:rPr>
              <a:t>                  </a:t>
            </a:r>
            <a:r>
              <a:rPr lang="en-US" u="sng" smtClean="0">
                <a:cs typeface="Times New Roman" panose="02020603050405020304" pitchFamily="18" charset="0"/>
              </a:rPr>
              <a:t>Electronic Information Services</a:t>
            </a:r>
            <a:r>
              <a:rPr lang="en-US" smtClean="0">
                <a:cs typeface="Times New Roman" panose="02020603050405020304" pitchFamily="18" charset="0"/>
              </a:rPr>
              <a:t>: Sources such as on-line data bases, the Internet, and CD ROMs provide information more readily than traditional sources.</a:t>
            </a:r>
          </a:p>
          <a:p>
            <a:pPr>
              <a:spcBef>
                <a:spcPct val="0"/>
              </a:spcBef>
            </a:pPr>
            <a:r>
              <a:rPr lang="en-US" smtClean="0">
                <a:cs typeface="Times New Roman" panose="02020603050405020304" pitchFamily="18" charset="0"/>
              </a:rPr>
              <a:t> </a:t>
            </a:r>
          </a:p>
          <a:p>
            <a:pPr>
              <a:spcBef>
                <a:spcPct val="0"/>
              </a:spcBef>
            </a:pPr>
            <a:r>
              <a:rPr lang="en-US" smtClean="0">
                <a:cs typeface="Times New Roman" panose="02020603050405020304" pitchFamily="18" charset="0"/>
              </a:rPr>
              <a:t>E.</a:t>
            </a:r>
            <a:r>
              <a:rPr lang="en-US" smtClean="0">
                <a:latin typeface="Times New Roman" panose="02020603050405020304" pitchFamily="18" charset="0"/>
                <a:cs typeface="Times New Roman" panose="02020603050405020304" pitchFamily="18" charset="0"/>
              </a:rPr>
              <a:t>                   </a:t>
            </a:r>
            <a:r>
              <a:rPr lang="en-US" u="sng" smtClean="0">
                <a:cs typeface="Times New Roman" panose="02020603050405020304" pitchFamily="18" charset="0"/>
              </a:rPr>
              <a:t>Trade Associations</a:t>
            </a:r>
            <a:r>
              <a:rPr lang="en-US" smtClean="0">
                <a:cs typeface="Times New Roman" panose="02020603050405020304" pitchFamily="18" charset="0"/>
              </a:rPr>
              <a:t>: These are a good source of informal data acquired during conversations or speeches at meetings. Examples include the National Association of Wholesaler-Distributors and the National Association of Manufacturers.</a:t>
            </a:r>
          </a:p>
          <a:p>
            <a:pPr>
              <a:spcBef>
                <a:spcPct val="0"/>
              </a:spcBef>
            </a:pPr>
            <a:r>
              <a:rPr lang="en-US" smtClean="0">
                <a:cs typeface="Times New Roman" panose="02020603050405020304" pitchFamily="18" charset="0"/>
              </a:rPr>
              <a:t> </a:t>
            </a:r>
          </a:p>
          <a:p>
            <a:pPr>
              <a:spcBef>
                <a:spcPct val="0"/>
              </a:spcBef>
            </a:pPr>
            <a:r>
              <a:rPr lang="en-US" smtClean="0">
                <a:cs typeface="Times New Roman" panose="02020603050405020304" pitchFamily="18" charset="0"/>
              </a:rPr>
              <a:t>II.</a:t>
            </a:r>
            <a:r>
              <a:rPr lang="en-US" smtClean="0">
                <a:latin typeface="Times New Roman" panose="02020603050405020304" pitchFamily="18" charset="0"/>
                <a:cs typeface="Times New Roman" panose="02020603050405020304" pitchFamily="18" charset="0"/>
              </a:rPr>
              <a:t>                   </a:t>
            </a:r>
            <a:r>
              <a:rPr lang="en-US" smtClean="0">
                <a:cs typeface="Times New Roman" panose="02020603050405020304" pitchFamily="18" charset="0"/>
              </a:rPr>
              <a:t>Evaluating Secondary Data Source and Quality</a:t>
            </a:r>
          </a:p>
          <a:p>
            <a:pPr>
              <a:spcBef>
                <a:spcPct val="0"/>
              </a:spcBef>
            </a:pPr>
            <a:r>
              <a:rPr lang="en-US" smtClean="0">
                <a:cs typeface="Times New Roman" panose="02020603050405020304" pitchFamily="18" charset="0"/>
              </a:rPr>
              <a:t> </a:t>
            </a:r>
          </a:p>
          <a:p>
            <a:pPr>
              <a:spcBef>
                <a:spcPct val="0"/>
              </a:spcBef>
            </a:pPr>
            <a:r>
              <a:rPr lang="en-US" b="1" smtClean="0">
                <a:cs typeface="Times New Roman" panose="02020603050405020304" pitchFamily="18" charset="0"/>
              </a:rPr>
              <a:t>[</a:t>
            </a:r>
            <a:endParaRPr lang="en-GB" smtClean="0"/>
          </a:p>
        </p:txBody>
      </p:sp>
    </p:spTree>
    <p:extLst>
      <p:ext uri="{BB962C8B-B14F-4D97-AF65-F5344CB8AC3E}">
        <p14:creationId xmlns:p14="http://schemas.microsoft.com/office/powerpoint/2010/main" val="8665806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Rot="1" noChangeAspect="1" noChangeArrowheads="1" noTextEdit="1"/>
          </p:cNvSpPr>
          <p:nvPr>
            <p:ph type="sldImg"/>
          </p:nvPr>
        </p:nvSpPr>
        <p:spPr bwMode="auto">
          <a:xfrm>
            <a:off x="4481513" y="228600"/>
            <a:ext cx="2155825" cy="12128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smtClean="0">
                <a:cs typeface="Times New Roman" panose="02020603050405020304" pitchFamily="18" charset="0"/>
              </a:rPr>
              <a:t>Researchers and marketing managers must ensure that the data they have found is good. All data should be evaluated in terms of coverage, availability, accuracy, and timeliness. There are several elements to check:</a:t>
            </a:r>
          </a:p>
          <a:p>
            <a:pPr>
              <a:spcBef>
                <a:spcPct val="0"/>
              </a:spcBef>
            </a:pPr>
            <a:r>
              <a:rPr lang="en-US" smtClean="0">
                <a:cs typeface="Times New Roman" panose="02020603050405020304" pitchFamily="18" charset="0"/>
              </a:rPr>
              <a:t> </a:t>
            </a:r>
          </a:p>
          <a:p>
            <a:pPr>
              <a:spcBef>
                <a:spcPct val="0"/>
              </a:spcBef>
            </a:pPr>
            <a:r>
              <a:rPr lang="en-US" smtClean="0">
                <a:cs typeface="Times New Roman" panose="02020603050405020304" pitchFamily="18" charset="0"/>
              </a:rPr>
              <a:t>A.</a:t>
            </a:r>
            <a:r>
              <a:rPr lang="en-US" smtClean="0">
                <a:latin typeface="Times New Roman" panose="02020603050405020304" pitchFamily="18" charset="0"/>
                <a:cs typeface="Times New Roman" panose="02020603050405020304" pitchFamily="18" charset="0"/>
              </a:rPr>
              <a:t>                 </a:t>
            </a:r>
            <a:r>
              <a:rPr lang="en-US" u="sng" smtClean="0">
                <a:cs typeface="Times New Roman" panose="02020603050405020304" pitchFamily="18" charset="0"/>
              </a:rPr>
              <a:t>Source Quality</a:t>
            </a:r>
            <a:r>
              <a:rPr lang="en-US" smtClean="0">
                <a:cs typeface="Times New Roman" panose="02020603050405020304" pitchFamily="18" charset="0"/>
              </a:rPr>
              <a:t>: The researcher should determine who collected the data, the purpose of the original data collection, and how the data were collected to determine the quality of its source.</a:t>
            </a:r>
          </a:p>
          <a:p>
            <a:pPr>
              <a:spcBef>
                <a:spcPct val="0"/>
              </a:spcBef>
            </a:pPr>
            <a:r>
              <a:rPr lang="en-US" smtClean="0">
                <a:cs typeface="Times New Roman" panose="02020603050405020304" pitchFamily="18" charset="0"/>
              </a:rPr>
              <a:t> </a:t>
            </a:r>
          </a:p>
          <a:p>
            <a:pPr>
              <a:spcBef>
                <a:spcPct val="0"/>
              </a:spcBef>
            </a:pPr>
            <a:r>
              <a:rPr lang="en-US" smtClean="0">
                <a:cs typeface="Times New Roman" panose="02020603050405020304" pitchFamily="18" charset="0"/>
              </a:rPr>
              <a:t>B.</a:t>
            </a:r>
            <a:r>
              <a:rPr lang="en-US" smtClean="0">
                <a:latin typeface="Times New Roman" panose="02020603050405020304" pitchFamily="18" charset="0"/>
                <a:cs typeface="Times New Roman" panose="02020603050405020304" pitchFamily="18" charset="0"/>
              </a:rPr>
              <a:t>                  </a:t>
            </a:r>
            <a:r>
              <a:rPr lang="en-US" u="sng" smtClean="0">
                <a:cs typeface="Times New Roman" panose="02020603050405020304" pitchFamily="18" charset="0"/>
              </a:rPr>
              <a:t>Data Quality</a:t>
            </a:r>
            <a:r>
              <a:rPr lang="en-US" smtClean="0">
                <a:cs typeface="Times New Roman" panose="02020603050405020304" pitchFamily="18" charset="0"/>
              </a:rPr>
              <a:t>: The researcher must ensure that the data is relevant to the issue(s) being researched and that the accuracy and reliability of the data is good. </a:t>
            </a:r>
          </a:p>
          <a:p>
            <a:pPr>
              <a:spcBef>
                <a:spcPct val="0"/>
              </a:spcBef>
            </a:pPr>
            <a:r>
              <a:rPr lang="en-US" smtClean="0">
                <a:cs typeface="Times New Roman" panose="02020603050405020304" pitchFamily="18" charset="0"/>
              </a:rPr>
              <a:t> </a:t>
            </a:r>
          </a:p>
          <a:p>
            <a:pPr>
              <a:spcBef>
                <a:spcPct val="0"/>
              </a:spcBef>
            </a:pPr>
            <a:r>
              <a:rPr lang="en-US" smtClean="0">
                <a:cs typeface="Times New Roman" panose="02020603050405020304" pitchFamily="18" charset="0"/>
              </a:rPr>
              <a:t>C.</a:t>
            </a:r>
            <a:r>
              <a:rPr lang="en-US" smtClean="0">
                <a:latin typeface="Times New Roman" panose="02020603050405020304" pitchFamily="18" charset="0"/>
                <a:cs typeface="Times New Roman" panose="02020603050405020304" pitchFamily="18" charset="0"/>
              </a:rPr>
              <a:t>                  </a:t>
            </a:r>
            <a:r>
              <a:rPr lang="en-US" u="sng" smtClean="0">
                <a:cs typeface="Times New Roman" panose="02020603050405020304" pitchFamily="18" charset="0"/>
              </a:rPr>
              <a:t>Data Compatibility</a:t>
            </a:r>
            <a:r>
              <a:rPr lang="en-US" smtClean="0">
                <a:cs typeface="Times New Roman" panose="02020603050405020304" pitchFamily="18" charset="0"/>
              </a:rPr>
              <a:t>: The researcher must ensure that data is compatible -- i.e., same definitions and same units of measure are being used.</a:t>
            </a:r>
          </a:p>
          <a:p>
            <a:pPr>
              <a:spcBef>
                <a:spcPct val="0"/>
              </a:spcBef>
            </a:pPr>
            <a:r>
              <a:rPr lang="en-US" smtClean="0">
                <a:cs typeface="Times New Roman" panose="02020603050405020304" pitchFamily="18" charset="0"/>
              </a:rPr>
              <a:t> </a:t>
            </a:r>
          </a:p>
          <a:p>
            <a:pPr>
              <a:spcBef>
                <a:spcPct val="0"/>
              </a:spcBef>
            </a:pPr>
            <a:endParaRPr lang="en-GB" smtClean="0"/>
          </a:p>
          <a:p>
            <a:pPr>
              <a:spcBef>
                <a:spcPct val="0"/>
              </a:spcBef>
            </a:pPr>
            <a:endParaRPr lang="en-GB" smtClean="0"/>
          </a:p>
        </p:txBody>
      </p:sp>
    </p:spTree>
    <p:extLst>
      <p:ext uri="{BB962C8B-B14F-4D97-AF65-F5344CB8AC3E}">
        <p14:creationId xmlns:p14="http://schemas.microsoft.com/office/powerpoint/2010/main" val="28833087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bwMode="auto">
          <a:xfrm>
            <a:off x="4481513" y="228600"/>
            <a:ext cx="2155825" cy="12128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smtClean="0">
                <a:cs typeface="Times New Roman" panose="02020603050405020304" pitchFamily="18" charset="0"/>
              </a:rPr>
              <a:t>III.</a:t>
            </a:r>
            <a:r>
              <a:rPr lang="en-US" smtClean="0">
                <a:latin typeface="Times New Roman" panose="02020603050405020304" pitchFamily="18" charset="0"/>
                <a:cs typeface="Times New Roman" panose="02020603050405020304" pitchFamily="18" charset="0"/>
              </a:rPr>
              <a:t>                 </a:t>
            </a:r>
            <a:r>
              <a:rPr lang="en-US" smtClean="0">
                <a:cs typeface="Times New Roman" panose="02020603050405020304" pitchFamily="18" charset="0"/>
              </a:rPr>
              <a:t>Primary Marketing Research</a:t>
            </a:r>
          </a:p>
          <a:p>
            <a:pPr>
              <a:spcBef>
                <a:spcPct val="0"/>
              </a:spcBef>
            </a:pPr>
            <a:r>
              <a:rPr lang="en-US" smtClean="0">
                <a:cs typeface="Times New Roman" panose="02020603050405020304" pitchFamily="18" charset="0"/>
              </a:rPr>
              <a:t> </a:t>
            </a:r>
          </a:p>
          <a:p>
            <a:pPr>
              <a:spcBef>
                <a:spcPct val="0"/>
              </a:spcBef>
            </a:pPr>
            <a:r>
              <a:rPr lang="en-US" b="1" smtClean="0">
                <a:cs typeface="Times New Roman" panose="02020603050405020304" pitchFamily="18" charset="0"/>
              </a:rPr>
              <a:t>[PowerPoint Slide #8]</a:t>
            </a:r>
            <a:endParaRPr lang="en-US" smtClean="0">
              <a:cs typeface="Times New Roman" panose="02020603050405020304" pitchFamily="18" charset="0"/>
            </a:endParaRPr>
          </a:p>
          <a:p>
            <a:pPr>
              <a:spcBef>
                <a:spcPct val="0"/>
              </a:spcBef>
            </a:pPr>
            <a:r>
              <a:rPr lang="en-US" smtClean="0">
                <a:cs typeface="Times New Roman" panose="02020603050405020304" pitchFamily="18" charset="0"/>
              </a:rPr>
              <a:t> </a:t>
            </a:r>
          </a:p>
          <a:p>
            <a:pPr>
              <a:spcBef>
                <a:spcPct val="0"/>
              </a:spcBef>
            </a:pPr>
            <a:r>
              <a:rPr lang="en-US" b="1" smtClean="0">
                <a:cs typeface="Times New Roman" panose="02020603050405020304" pitchFamily="18" charset="0"/>
              </a:rPr>
              <a:t>Primary research</a:t>
            </a:r>
            <a:r>
              <a:rPr lang="en-US" smtClean="0">
                <a:cs typeface="Times New Roman" panose="02020603050405020304" pitchFamily="18" charset="0"/>
              </a:rPr>
              <a:t> </a:t>
            </a:r>
            <a:r>
              <a:rPr lang="en-US" i="1" smtClean="0">
                <a:cs typeface="Times New Roman" panose="02020603050405020304" pitchFamily="18" charset="0"/>
              </a:rPr>
              <a:t>is collected from customers on a sample basis</a:t>
            </a:r>
            <a:r>
              <a:rPr lang="en-US" smtClean="0">
                <a:cs typeface="Times New Roman" panose="02020603050405020304" pitchFamily="18" charset="0"/>
              </a:rPr>
              <a:t>. In contrast to secondary research, primary research is comprised of data that must be collected.</a:t>
            </a:r>
          </a:p>
          <a:p>
            <a:pPr>
              <a:spcBef>
                <a:spcPct val="0"/>
              </a:spcBef>
            </a:pPr>
            <a:r>
              <a:rPr lang="en-US" smtClean="0">
                <a:cs typeface="Times New Roman" panose="02020603050405020304" pitchFamily="18" charset="0"/>
              </a:rPr>
              <a:t> </a:t>
            </a:r>
          </a:p>
          <a:p>
            <a:pPr>
              <a:spcBef>
                <a:spcPct val="0"/>
              </a:spcBef>
            </a:pPr>
            <a:r>
              <a:rPr lang="en-US" smtClean="0">
                <a:cs typeface="Times New Roman" panose="02020603050405020304" pitchFamily="18" charset="0"/>
              </a:rPr>
              <a:t>A.</a:t>
            </a:r>
            <a:r>
              <a:rPr lang="en-US" smtClean="0">
                <a:latin typeface="Times New Roman" panose="02020603050405020304" pitchFamily="18" charset="0"/>
                <a:cs typeface="Times New Roman" panose="02020603050405020304" pitchFamily="18" charset="0"/>
              </a:rPr>
              <a:t>                 </a:t>
            </a:r>
            <a:r>
              <a:rPr lang="en-US" smtClean="0">
                <a:cs typeface="Times New Roman" panose="02020603050405020304" pitchFamily="18" charset="0"/>
              </a:rPr>
              <a:t>Suppliers of Primary Marketing Research</a:t>
            </a:r>
          </a:p>
          <a:p>
            <a:pPr>
              <a:spcBef>
                <a:spcPct val="0"/>
              </a:spcBef>
            </a:pPr>
            <a:r>
              <a:rPr lang="en-US" smtClean="0">
                <a:cs typeface="Times New Roman" panose="02020603050405020304" pitchFamily="18" charset="0"/>
              </a:rPr>
              <a:t> </a:t>
            </a:r>
          </a:p>
          <a:p>
            <a:pPr>
              <a:spcBef>
                <a:spcPct val="0"/>
              </a:spcBef>
            </a:pPr>
            <a:r>
              <a:rPr lang="en-US" smtClean="0">
                <a:cs typeface="Times New Roman" panose="02020603050405020304" pitchFamily="18" charset="0"/>
              </a:rPr>
              <a:t>1.</a:t>
            </a:r>
            <a:r>
              <a:rPr lang="en-US" smtClean="0">
                <a:latin typeface="Times New Roman" panose="02020603050405020304" pitchFamily="18" charset="0"/>
                <a:cs typeface="Times New Roman" panose="02020603050405020304" pitchFamily="18" charset="0"/>
              </a:rPr>
              <a:t>                    </a:t>
            </a:r>
            <a:r>
              <a:rPr lang="en-US" smtClean="0">
                <a:cs typeface="Times New Roman" panose="02020603050405020304" pitchFamily="18" charset="0"/>
              </a:rPr>
              <a:t>Syndicated Research</a:t>
            </a:r>
          </a:p>
          <a:p>
            <a:pPr>
              <a:spcBef>
                <a:spcPct val="0"/>
              </a:spcBef>
            </a:pPr>
            <a:r>
              <a:rPr lang="en-US" smtClean="0">
                <a:cs typeface="Times New Roman" panose="02020603050405020304" pitchFamily="18" charset="0"/>
              </a:rPr>
              <a:t> </a:t>
            </a:r>
          </a:p>
          <a:p>
            <a:pPr>
              <a:spcBef>
                <a:spcPct val="0"/>
              </a:spcBef>
            </a:pPr>
            <a:r>
              <a:rPr lang="en-US" b="1" smtClean="0">
                <a:cs typeface="Times New Roman" panose="02020603050405020304" pitchFamily="18" charset="0"/>
              </a:rPr>
              <a:t>Syndicated research</a:t>
            </a:r>
            <a:r>
              <a:rPr lang="en-US" smtClean="0">
                <a:cs typeface="Times New Roman" panose="02020603050405020304" pitchFamily="18" charset="0"/>
              </a:rPr>
              <a:t> </a:t>
            </a:r>
            <a:r>
              <a:rPr lang="en-US" i="1" smtClean="0">
                <a:cs typeface="Times New Roman" panose="02020603050405020304" pitchFamily="18" charset="0"/>
              </a:rPr>
              <a:t>is standard or ad hoc research which is offered to many clients who share the cost of such data. </a:t>
            </a:r>
            <a:endParaRPr lang="en-US" smtClean="0">
              <a:cs typeface="Times New Roman" panose="02020603050405020304" pitchFamily="18" charset="0"/>
            </a:endParaRPr>
          </a:p>
          <a:p>
            <a:pPr>
              <a:spcBef>
                <a:spcPct val="0"/>
              </a:spcBef>
            </a:pPr>
            <a:r>
              <a:rPr lang="en-US" smtClean="0">
                <a:cs typeface="Times New Roman" panose="02020603050405020304" pitchFamily="18" charset="0"/>
              </a:rPr>
              <a:t> </a:t>
            </a:r>
          </a:p>
          <a:p>
            <a:pPr>
              <a:spcBef>
                <a:spcPct val="0"/>
              </a:spcBef>
            </a:pPr>
            <a:r>
              <a:rPr lang="en-US" i="1" smtClean="0">
                <a:cs typeface="Times New Roman" panose="02020603050405020304" pitchFamily="18" charset="0"/>
              </a:rPr>
              <a:t>Example: A. C. Nielsen conducts regular store audits, which provide information on retail purchases by consumers. This is used as the standard measurement of sales volume, share, and other performance measures by many consumer packaged goods companies.</a:t>
            </a:r>
            <a:endParaRPr lang="en-US" smtClean="0">
              <a:cs typeface="Times New Roman" panose="02020603050405020304" pitchFamily="18" charset="0"/>
            </a:endParaRPr>
          </a:p>
          <a:p>
            <a:pPr>
              <a:spcBef>
                <a:spcPct val="0"/>
              </a:spcBef>
            </a:pPr>
            <a:r>
              <a:rPr lang="en-US" smtClean="0">
                <a:cs typeface="Times New Roman" panose="02020603050405020304" pitchFamily="18" charset="0"/>
              </a:rPr>
              <a:t> </a:t>
            </a:r>
          </a:p>
          <a:p>
            <a:pPr>
              <a:spcBef>
                <a:spcPct val="0"/>
              </a:spcBef>
            </a:pPr>
            <a:r>
              <a:rPr lang="en-US" smtClean="0">
                <a:cs typeface="Times New Roman" panose="02020603050405020304" pitchFamily="18" charset="0"/>
              </a:rPr>
              <a:t>Syndicated research can be:</a:t>
            </a:r>
          </a:p>
          <a:p>
            <a:pPr>
              <a:spcBef>
                <a:spcPct val="0"/>
              </a:spcBef>
            </a:pPr>
            <a:r>
              <a:rPr lang="en-US" smtClean="0">
                <a:latin typeface="Symbol" panose="05050102010706020507" pitchFamily="18" charset="2"/>
                <a:cs typeface="Times New Roman" panose="02020603050405020304" pitchFamily="18" charset="0"/>
              </a:rPr>
              <a:t>·</a:t>
            </a:r>
            <a:r>
              <a:rPr lang="en-US" smtClean="0">
                <a:latin typeface="Times New Roman" panose="02020603050405020304" pitchFamily="18" charset="0"/>
                <a:cs typeface="Times New Roman" panose="02020603050405020304" pitchFamily="18" charset="0"/>
              </a:rPr>
              <a:t>         </a:t>
            </a:r>
            <a:r>
              <a:rPr lang="en-US" b="1" smtClean="0">
                <a:cs typeface="Times New Roman" panose="02020603050405020304" pitchFamily="18" charset="0"/>
              </a:rPr>
              <a:t>Ad hoc</a:t>
            </a:r>
            <a:r>
              <a:rPr lang="en-US" smtClean="0">
                <a:cs typeface="Times New Roman" panose="02020603050405020304" pitchFamily="18" charset="0"/>
              </a:rPr>
              <a:t>: </a:t>
            </a:r>
            <a:r>
              <a:rPr lang="en-US" i="1" smtClean="0">
                <a:cs typeface="Times New Roman" panose="02020603050405020304" pitchFamily="18" charset="0"/>
              </a:rPr>
              <a:t>Research is ordered by one client and then sold to others if it is applicable (and if the client allows);</a:t>
            </a:r>
            <a:endParaRPr lang="en-US" smtClean="0">
              <a:cs typeface="Times New Roman" panose="02020603050405020304" pitchFamily="18" charset="0"/>
            </a:endParaRPr>
          </a:p>
          <a:p>
            <a:pPr>
              <a:spcBef>
                <a:spcPct val="0"/>
              </a:spcBef>
            </a:pPr>
            <a:r>
              <a:rPr lang="en-US" smtClean="0">
                <a:cs typeface="Times New Roman" panose="02020603050405020304" pitchFamily="18" charset="0"/>
              </a:rPr>
              <a:t> </a:t>
            </a:r>
          </a:p>
          <a:p>
            <a:pPr>
              <a:spcBef>
                <a:spcPct val="0"/>
              </a:spcBef>
            </a:pPr>
            <a:r>
              <a:rPr lang="en-US" smtClean="0">
                <a:latin typeface="Symbol" panose="05050102010706020507" pitchFamily="18" charset="2"/>
                <a:cs typeface="Times New Roman" panose="02020603050405020304" pitchFamily="18" charset="0"/>
              </a:rPr>
              <a:t>·</a:t>
            </a:r>
            <a:r>
              <a:rPr lang="en-US" smtClean="0">
                <a:latin typeface="Times New Roman" panose="02020603050405020304" pitchFamily="18" charset="0"/>
                <a:cs typeface="Times New Roman" panose="02020603050405020304" pitchFamily="18" charset="0"/>
              </a:rPr>
              <a:t>         </a:t>
            </a:r>
            <a:r>
              <a:rPr lang="en-US" b="1" smtClean="0">
                <a:cs typeface="Times New Roman" panose="02020603050405020304" pitchFamily="18" charset="0"/>
              </a:rPr>
              <a:t>On-going</a:t>
            </a:r>
            <a:r>
              <a:rPr lang="en-US" smtClean="0">
                <a:cs typeface="Times New Roman" panose="02020603050405020304" pitchFamily="18" charset="0"/>
              </a:rPr>
              <a:t>: </a:t>
            </a:r>
            <a:r>
              <a:rPr lang="en-US" i="1" smtClean="0">
                <a:cs typeface="Times New Roman" panose="02020603050405020304" pitchFamily="18" charset="0"/>
              </a:rPr>
              <a:t>Research is conducted on a regular basis by the research company and sold to a number of clients.</a:t>
            </a:r>
            <a:endParaRPr lang="en-US" smtClean="0">
              <a:cs typeface="Times New Roman" panose="02020603050405020304" pitchFamily="18" charset="0"/>
            </a:endParaRPr>
          </a:p>
          <a:p>
            <a:pPr>
              <a:spcBef>
                <a:spcPct val="0"/>
              </a:spcBef>
            </a:pPr>
            <a:r>
              <a:rPr lang="en-US" smtClean="0">
                <a:cs typeface="Times New Roman" panose="02020603050405020304" pitchFamily="18" charset="0"/>
              </a:rPr>
              <a:t> </a:t>
            </a:r>
          </a:p>
          <a:p>
            <a:pPr>
              <a:spcBef>
                <a:spcPct val="0"/>
              </a:spcBef>
            </a:pPr>
            <a:r>
              <a:rPr lang="en-US" smtClean="0">
                <a:cs typeface="Times New Roman" panose="02020603050405020304" pitchFamily="18" charset="0"/>
              </a:rPr>
              <a:t>Syndicated research provides advantages for firms:</a:t>
            </a:r>
          </a:p>
          <a:p>
            <a:pPr>
              <a:spcBef>
                <a:spcPct val="0"/>
              </a:spcBef>
            </a:pPr>
            <a:r>
              <a:rPr lang="en-US" smtClean="0">
                <a:cs typeface="Times New Roman" panose="02020603050405020304" pitchFamily="18" charset="0"/>
              </a:rPr>
              <a:t> </a:t>
            </a:r>
          </a:p>
          <a:p>
            <a:pPr>
              <a:spcBef>
                <a:spcPct val="0"/>
              </a:spcBef>
            </a:pPr>
            <a:r>
              <a:rPr lang="en-US" smtClean="0">
                <a:latin typeface="Symbol" panose="05050102010706020507" pitchFamily="18" charset="2"/>
                <a:cs typeface="Times New Roman" panose="02020603050405020304" pitchFamily="18" charset="0"/>
              </a:rPr>
              <a:t>·</a:t>
            </a:r>
            <a:r>
              <a:rPr lang="en-US" smtClean="0">
                <a:latin typeface="Times New Roman" panose="02020603050405020304" pitchFamily="18" charset="0"/>
                <a:cs typeface="Times New Roman" panose="02020603050405020304" pitchFamily="18" charset="0"/>
              </a:rPr>
              <a:t>         </a:t>
            </a:r>
            <a:r>
              <a:rPr lang="en-US" smtClean="0">
                <a:cs typeface="Times New Roman" panose="02020603050405020304" pitchFamily="18" charset="0"/>
              </a:rPr>
              <a:t>Cost is shared among many clients</a:t>
            </a:r>
          </a:p>
          <a:p>
            <a:pPr>
              <a:spcBef>
                <a:spcPct val="0"/>
              </a:spcBef>
            </a:pPr>
            <a:r>
              <a:rPr lang="en-US" smtClean="0">
                <a:latin typeface="Symbol" panose="05050102010706020507" pitchFamily="18" charset="2"/>
                <a:cs typeface="Times New Roman" panose="02020603050405020304" pitchFamily="18" charset="0"/>
              </a:rPr>
              <a:t>·</a:t>
            </a:r>
            <a:r>
              <a:rPr lang="en-US" smtClean="0">
                <a:latin typeface="Times New Roman" panose="02020603050405020304" pitchFamily="18" charset="0"/>
                <a:cs typeface="Times New Roman" panose="02020603050405020304" pitchFamily="18" charset="0"/>
              </a:rPr>
              <a:t>         </a:t>
            </a:r>
            <a:r>
              <a:rPr lang="en-US" smtClean="0">
                <a:cs typeface="Times New Roman" panose="02020603050405020304" pitchFamily="18" charset="0"/>
              </a:rPr>
              <a:t>Information is easy and fast to obtain</a:t>
            </a:r>
          </a:p>
          <a:p>
            <a:pPr>
              <a:spcBef>
                <a:spcPct val="0"/>
              </a:spcBef>
            </a:pPr>
            <a:r>
              <a:rPr lang="en-US" b="1" smtClean="0">
                <a:cs typeface="Times New Roman" panose="02020603050405020304" pitchFamily="18" charset="0"/>
              </a:rPr>
              <a:t> </a:t>
            </a:r>
            <a:endParaRPr lang="en-US" smtClean="0">
              <a:cs typeface="Times New Roman" panose="02020603050405020304" pitchFamily="18" charset="0"/>
            </a:endParaRPr>
          </a:p>
          <a:p>
            <a:pPr>
              <a:spcBef>
                <a:spcPct val="0"/>
              </a:spcBef>
            </a:pPr>
            <a:r>
              <a:rPr lang="en-US" smtClean="0">
                <a:cs typeface="Times New Roman" panose="02020603050405020304" pitchFamily="18" charset="0"/>
              </a:rPr>
              <a:t>The main types of syndicated research are:</a:t>
            </a:r>
          </a:p>
          <a:p>
            <a:pPr>
              <a:spcBef>
                <a:spcPct val="0"/>
              </a:spcBef>
            </a:pPr>
            <a:r>
              <a:rPr lang="en-US" smtClean="0">
                <a:cs typeface="Times New Roman" panose="02020603050405020304" pitchFamily="18" charset="0"/>
              </a:rPr>
              <a:t> </a:t>
            </a:r>
          </a:p>
          <a:p>
            <a:pPr>
              <a:spcBef>
                <a:spcPct val="0"/>
              </a:spcBef>
            </a:pPr>
            <a:r>
              <a:rPr lang="en-US" smtClean="0">
                <a:latin typeface="Symbol" panose="05050102010706020507" pitchFamily="18" charset="2"/>
                <a:cs typeface="Times New Roman" panose="02020603050405020304" pitchFamily="18" charset="0"/>
              </a:rPr>
              <a:t>·</a:t>
            </a:r>
            <a:r>
              <a:rPr lang="en-US" smtClean="0">
                <a:latin typeface="Times New Roman" panose="02020603050405020304" pitchFamily="18" charset="0"/>
                <a:cs typeface="Times New Roman" panose="02020603050405020304" pitchFamily="18" charset="0"/>
              </a:rPr>
              <a:t>         </a:t>
            </a:r>
            <a:r>
              <a:rPr lang="en-US" b="1" u="sng" smtClean="0">
                <a:cs typeface="Times New Roman" panose="02020603050405020304" pitchFamily="18" charset="0"/>
              </a:rPr>
              <a:t>Retail audits</a:t>
            </a:r>
            <a:r>
              <a:rPr lang="en-US" smtClean="0">
                <a:cs typeface="Times New Roman" panose="02020603050405020304" pitchFamily="18" charset="0"/>
              </a:rPr>
              <a:t>: which measures consumer purchase data at retail. An auditor visits retail outlets, such as supermarkets, and counts physical stock. Measurements are then sold to retailers and manufacturers to measure share, volume, retail revenue, distribution, etc. A.C. Nielsen conducts retail audits.</a:t>
            </a:r>
          </a:p>
          <a:p>
            <a:pPr>
              <a:spcBef>
                <a:spcPct val="0"/>
              </a:spcBef>
            </a:pPr>
            <a:r>
              <a:rPr lang="en-US" smtClean="0">
                <a:cs typeface="Times New Roman" panose="02020603050405020304" pitchFamily="18" charset="0"/>
              </a:rPr>
              <a:t> </a:t>
            </a:r>
          </a:p>
          <a:p>
            <a:pPr>
              <a:spcBef>
                <a:spcPct val="0"/>
              </a:spcBef>
            </a:pPr>
            <a:r>
              <a:rPr lang="en-US" smtClean="0">
                <a:latin typeface="Symbol" panose="05050102010706020507" pitchFamily="18" charset="2"/>
                <a:cs typeface="Times New Roman" panose="02020603050405020304" pitchFamily="18" charset="0"/>
              </a:rPr>
              <a:t>·</a:t>
            </a:r>
            <a:r>
              <a:rPr lang="en-US" smtClean="0">
                <a:latin typeface="Times New Roman" panose="02020603050405020304" pitchFamily="18" charset="0"/>
                <a:cs typeface="Times New Roman" panose="02020603050405020304" pitchFamily="18" charset="0"/>
              </a:rPr>
              <a:t>         </a:t>
            </a:r>
            <a:r>
              <a:rPr lang="en-US" b="1" u="sng" smtClean="0">
                <a:cs typeface="Times New Roman" panose="02020603050405020304" pitchFamily="18" charset="0"/>
              </a:rPr>
              <a:t>Panel research</a:t>
            </a:r>
            <a:r>
              <a:rPr lang="en-US" b="1" smtClean="0">
                <a:cs typeface="Times New Roman" panose="02020603050405020304" pitchFamily="18" charset="0"/>
              </a:rPr>
              <a:t>: </a:t>
            </a:r>
            <a:r>
              <a:rPr lang="en-US" smtClean="0">
                <a:cs typeface="Times New Roman" panose="02020603050405020304" pitchFamily="18" charset="0"/>
              </a:rPr>
              <a:t>Consumers either save packaging for all products purchased in a retail outlet for an auditor to check, or consumers record purchase information in a diary. This method provides more in-depth analysis of consumer behavior than retail audits.</a:t>
            </a:r>
          </a:p>
          <a:p>
            <a:pPr>
              <a:spcBef>
                <a:spcPct val="0"/>
              </a:spcBef>
            </a:pPr>
            <a:r>
              <a:rPr lang="en-US" smtClean="0">
                <a:cs typeface="Times New Roman" panose="02020603050405020304" pitchFamily="18" charset="0"/>
              </a:rPr>
              <a:t> </a:t>
            </a:r>
          </a:p>
          <a:p>
            <a:pPr>
              <a:spcBef>
                <a:spcPct val="0"/>
              </a:spcBef>
            </a:pPr>
            <a:r>
              <a:rPr lang="en-US" smtClean="0">
                <a:latin typeface="Symbol" panose="05050102010706020507" pitchFamily="18" charset="2"/>
                <a:cs typeface="Times New Roman" panose="02020603050405020304" pitchFamily="18" charset="0"/>
              </a:rPr>
              <a:t>·</a:t>
            </a:r>
            <a:r>
              <a:rPr lang="en-US" smtClean="0">
                <a:latin typeface="Times New Roman" panose="02020603050405020304" pitchFamily="18" charset="0"/>
                <a:cs typeface="Times New Roman" panose="02020603050405020304" pitchFamily="18" charset="0"/>
              </a:rPr>
              <a:t>         </a:t>
            </a:r>
            <a:r>
              <a:rPr lang="en-US" b="1" u="sng" smtClean="0">
                <a:cs typeface="Times New Roman" panose="02020603050405020304" pitchFamily="18" charset="0"/>
              </a:rPr>
              <a:t>Omnibus surveys</a:t>
            </a:r>
            <a:r>
              <a:rPr lang="en-US" smtClean="0">
                <a:cs typeface="Times New Roman" panose="02020603050405020304" pitchFamily="18" charset="0"/>
              </a:rPr>
              <a:t>: These are similar to ad hoc surveys except that they are shared by multiple clients. The major advantage is lower cost.</a:t>
            </a:r>
          </a:p>
          <a:p>
            <a:pPr>
              <a:spcBef>
                <a:spcPct val="0"/>
              </a:spcBef>
            </a:pPr>
            <a:r>
              <a:rPr lang="en-US" smtClean="0">
                <a:cs typeface="Times New Roman" panose="02020603050405020304" pitchFamily="18" charset="0"/>
              </a:rPr>
              <a:t> </a:t>
            </a:r>
          </a:p>
          <a:p>
            <a:pPr>
              <a:spcBef>
                <a:spcPct val="0"/>
              </a:spcBef>
            </a:pPr>
            <a:r>
              <a:rPr lang="en-US" smtClean="0">
                <a:cs typeface="Times New Roman" panose="02020603050405020304" pitchFamily="18" charset="0"/>
              </a:rPr>
              <a:t>1.</a:t>
            </a:r>
            <a:r>
              <a:rPr lang="en-US" smtClean="0">
                <a:latin typeface="Times New Roman" panose="02020603050405020304" pitchFamily="18" charset="0"/>
                <a:cs typeface="Times New Roman" panose="02020603050405020304" pitchFamily="18" charset="0"/>
              </a:rPr>
              <a:t>                    </a:t>
            </a:r>
            <a:r>
              <a:rPr lang="en-US" smtClean="0">
                <a:cs typeface="Times New Roman" panose="02020603050405020304" pitchFamily="18" charset="0"/>
              </a:rPr>
              <a:t>Custom Research</a:t>
            </a:r>
          </a:p>
          <a:p>
            <a:pPr>
              <a:spcBef>
                <a:spcPct val="0"/>
              </a:spcBef>
            </a:pPr>
            <a:r>
              <a:rPr lang="en-US" smtClean="0">
                <a:cs typeface="Times New Roman" panose="02020603050405020304" pitchFamily="18" charset="0"/>
              </a:rPr>
              <a:t> </a:t>
            </a:r>
          </a:p>
          <a:p>
            <a:pPr>
              <a:spcBef>
                <a:spcPct val="0"/>
              </a:spcBef>
            </a:pPr>
            <a:r>
              <a:rPr lang="en-US" smtClean="0">
                <a:cs typeface="Times New Roman" panose="02020603050405020304" pitchFamily="18" charset="0"/>
              </a:rPr>
              <a:t>As opposed to syndicated research, </a:t>
            </a:r>
            <a:r>
              <a:rPr lang="en-US" b="1" smtClean="0">
                <a:cs typeface="Times New Roman" panose="02020603050405020304" pitchFamily="18" charset="0"/>
              </a:rPr>
              <a:t>custom research</a:t>
            </a:r>
            <a:r>
              <a:rPr lang="en-US" smtClean="0">
                <a:cs typeface="Times New Roman" panose="02020603050405020304" pitchFamily="18" charset="0"/>
              </a:rPr>
              <a:t> is </a:t>
            </a:r>
            <a:r>
              <a:rPr lang="en-US" i="1" smtClean="0">
                <a:cs typeface="Times New Roman" panose="02020603050405020304" pitchFamily="18" charset="0"/>
              </a:rPr>
              <a:t>ordered by and provided to a single client, who has specific information needs in mind. </a:t>
            </a:r>
            <a:endParaRPr lang="en-US" smtClean="0">
              <a:cs typeface="Times New Roman" panose="02020603050405020304" pitchFamily="18" charset="0"/>
            </a:endParaRPr>
          </a:p>
          <a:p>
            <a:pPr>
              <a:spcBef>
                <a:spcPct val="0"/>
              </a:spcBef>
            </a:pPr>
            <a:r>
              <a:rPr lang="en-US" i="1" smtClean="0">
                <a:cs typeface="Times New Roman" panose="02020603050405020304" pitchFamily="18" charset="0"/>
              </a:rPr>
              <a:t> </a:t>
            </a:r>
            <a:endParaRPr lang="en-US" smtClean="0">
              <a:cs typeface="Times New Roman" panose="02020603050405020304" pitchFamily="18" charset="0"/>
            </a:endParaRPr>
          </a:p>
          <a:p>
            <a:pPr>
              <a:spcBef>
                <a:spcPct val="0"/>
              </a:spcBef>
            </a:pPr>
            <a:r>
              <a:rPr lang="en-US" smtClean="0">
                <a:cs typeface="Times New Roman" panose="02020603050405020304" pitchFamily="18" charset="0"/>
              </a:rPr>
              <a:t>Custom research can be used for many different purposes. If the firm has a need for in-depth psychological consumer interviews or the effectiveness of advertising, the firm will need to involve a research company to design this research specifically to meet these needs.</a:t>
            </a:r>
          </a:p>
          <a:p>
            <a:pPr>
              <a:spcBef>
                <a:spcPct val="0"/>
              </a:spcBef>
            </a:pPr>
            <a:endParaRPr lang="en-GB" smtClean="0"/>
          </a:p>
        </p:txBody>
      </p:sp>
    </p:spTree>
    <p:extLst>
      <p:ext uri="{BB962C8B-B14F-4D97-AF65-F5344CB8AC3E}">
        <p14:creationId xmlns:p14="http://schemas.microsoft.com/office/powerpoint/2010/main" val="20846448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latin typeface="Times New Roman" panose="02020603050405020304" pitchFamily="18" charset="0"/>
              <a:ea typeface="MS PGothic" panose="020B0600070205080204" pitchFamily="34" charset="-128"/>
            </a:endParaRPr>
          </a:p>
        </p:txBody>
      </p:sp>
    </p:spTree>
    <p:extLst>
      <p:ext uri="{BB962C8B-B14F-4D97-AF65-F5344CB8AC3E}">
        <p14:creationId xmlns:p14="http://schemas.microsoft.com/office/powerpoint/2010/main" val="39575678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5"/>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Franklin Gothic Book"/>
              </a:defRPr>
            </a:lvl1pPr>
            <a:lvl2pPr marL="742950" indent="-285750">
              <a:defRPr>
                <a:solidFill>
                  <a:schemeClr val="tx1"/>
                </a:solidFill>
                <a:latin typeface="Franklin Gothic Book"/>
              </a:defRPr>
            </a:lvl2pPr>
            <a:lvl3pPr marL="1143000" indent="-228600">
              <a:defRPr>
                <a:solidFill>
                  <a:schemeClr val="tx1"/>
                </a:solidFill>
                <a:latin typeface="Franklin Gothic Book"/>
              </a:defRPr>
            </a:lvl3pPr>
            <a:lvl4pPr marL="1600200" indent="-228600">
              <a:defRPr>
                <a:solidFill>
                  <a:schemeClr val="tx1"/>
                </a:solidFill>
                <a:latin typeface="Franklin Gothic Book"/>
              </a:defRPr>
            </a:lvl4pPr>
            <a:lvl5pPr marL="2057400" indent="-228600">
              <a:defRPr>
                <a:solidFill>
                  <a:schemeClr val="tx1"/>
                </a:solidFill>
                <a:latin typeface="Franklin Gothic Book"/>
              </a:defRPr>
            </a:lvl5pPr>
            <a:lvl6pPr marL="2514600" indent="-228600" fontAlgn="base">
              <a:spcBef>
                <a:spcPct val="0"/>
              </a:spcBef>
              <a:spcAft>
                <a:spcPct val="0"/>
              </a:spcAft>
              <a:defRPr>
                <a:solidFill>
                  <a:schemeClr val="tx1"/>
                </a:solidFill>
                <a:latin typeface="Franklin Gothic Book"/>
              </a:defRPr>
            </a:lvl6pPr>
            <a:lvl7pPr marL="2971800" indent="-228600" fontAlgn="base">
              <a:spcBef>
                <a:spcPct val="0"/>
              </a:spcBef>
              <a:spcAft>
                <a:spcPct val="0"/>
              </a:spcAft>
              <a:defRPr>
                <a:solidFill>
                  <a:schemeClr val="tx1"/>
                </a:solidFill>
                <a:latin typeface="Franklin Gothic Book"/>
              </a:defRPr>
            </a:lvl7pPr>
            <a:lvl8pPr marL="3429000" indent="-228600" fontAlgn="base">
              <a:spcBef>
                <a:spcPct val="0"/>
              </a:spcBef>
              <a:spcAft>
                <a:spcPct val="0"/>
              </a:spcAft>
              <a:defRPr>
                <a:solidFill>
                  <a:schemeClr val="tx1"/>
                </a:solidFill>
                <a:latin typeface="Franklin Gothic Book"/>
              </a:defRPr>
            </a:lvl8pPr>
            <a:lvl9pPr marL="3886200" indent="-228600" fontAlgn="base">
              <a:spcBef>
                <a:spcPct val="0"/>
              </a:spcBef>
              <a:spcAft>
                <a:spcPct val="0"/>
              </a:spcAft>
              <a:defRPr>
                <a:solidFill>
                  <a:schemeClr val="tx1"/>
                </a:solidFill>
                <a:latin typeface="Franklin Gothic Book"/>
              </a:defRPr>
            </a:lvl9pPr>
          </a:lstStyle>
          <a:p>
            <a:pPr fontAlgn="base">
              <a:spcBef>
                <a:spcPct val="0"/>
              </a:spcBef>
              <a:spcAft>
                <a:spcPct val="0"/>
              </a:spcAft>
            </a:pPr>
            <a:fld id="{B770CB77-BB3D-4396-96D6-B5E60F76241F}" type="slidenum">
              <a:rPr lang="en-US" altLang="en-US">
                <a:solidFill>
                  <a:srgbClr val="000000"/>
                </a:solidFill>
                <a:latin typeface="Calibri" panose="020F0502020204030204" pitchFamily="34" charset="0"/>
                <a:cs typeface="Arial" panose="020B0604020202020204" pitchFamily="34" charset="0"/>
              </a:rPr>
              <a:pPr fontAlgn="base">
                <a:spcBef>
                  <a:spcPct val="0"/>
                </a:spcBef>
                <a:spcAft>
                  <a:spcPct val="0"/>
                </a:spcAft>
              </a:pPr>
              <a:t>8</a:t>
            </a:fld>
            <a:endParaRPr lang="en-US" altLang="en-US">
              <a:solidFill>
                <a:srgbClr val="000000"/>
              </a:solidFill>
              <a:latin typeface="Calibri" panose="020F0502020204030204" pitchFamily="34" charset="0"/>
              <a:cs typeface="Arial" panose="020B0604020202020204" pitchFamily="34" charset="0"/>
            </a:endParaRPr>
          </a:p>
        </p:txBody>
      </p:sp>
      <p:sp>
        <p:nvSpPr>
          <p:cNvPr id="65539" name="Rectangle 2"/>
          <p:cNvSpPr>
            <a:spLocks noGrp="1" noRot="1" noChangeAspect="1" noChangeArrowheads="1" noTextEdit="1"/>
          </p:cNvSpPr>
          <p:nvPr>
            <p:ph type="sldImg"/>
          </p:nvPr>
        </p:nvSpPr>
        <p:spPr bwMode="auto">
          <a:xfrm>
            <a:off x="360363" y="687388"/>
            <a:ext cx="6137275" cy="3452812"/>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65540" name="Rectangle 3"/>
          <p:cNvSpPr>
            <a:spLocks noGrp="1" noChangeArrowheads="1"/>
          </p:cNvSpPr>
          <p:nvPr>
            <p:ph type="body" idx="1"/>
          </p:nvPr>
        </p:nvSpPr>
        <p:spPr bwMode="auto">
          <a:xfrm>
            <a:off x="944563" y="4359275"/>
            <a:ext cx="4967287" cy="41005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578" tIns="45789" rIns="91578" bIns="45789" numCol="1" anchor="t" anchorCtr="0" compatLnSpc="1">
            <a:prstTxWarp prst="textNoShape">
              <a:avLst/>
            </a:prstTxWarp>
          </a:bodyPr>
          <a:lstStyle/>
          <a:p>
            <a:pPr>
              <a:spcBef>
                <a:spcPct val="0"/>
              </a:spcBef>
            </a:pPr>
            <a:r>
              <a:rPr lang="en-GB" altLang="en-US" smtClean="0"/>
              <a:t>Overall research objectives</a:t>
            </a:r>
          </a:p>
        </p:txBody>
      </p:sp>
    </p:spTree>
    <p:extLst>
      <p:ext uri="{BB962C8B-B14F-4D97-AF65-F5344CB8AC3E}">
        <p14:creationId xmlns:p14="http://schemas.microsoft.com/office/powerpoint/2010/main" val="13155194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defTabSz="971550">
              <a:defRPr>
                <a:solidFill>
                  <a:schemeClr val="tx1"/>
                </a:solidFill>
                <a:latin typeface="Franklin Gothic Book"/>
              </a:defRPr>
            </a:lvl1pPr>
            <a:lvl2pPr marL="742950" indent="-285750" defTabSz="971550">
              <a:defRPr>
                <a:solidFill>
                  <a:schemeClr val="tx1"/>
                </a:solidFill>
                <a:latin typeface="Franklin Gothic Book"/>
              </a:defRPr>
            </a:lvl2pPr>
            <a:lvl3pPr marL="1143000" indent="-228600" defTabSz="971550">
              <a:defRPr>
                <a:solidFill>
                  <a:schemeClr val="tx1"/>
                </a:solidFill>
                <a:latin typeface="Franklin Gothic Book"/>
              </a:defRPr>
            </a:lvl3pPr>
            <a:lvl4pPr marL="1600200" indent="-228600" defTabSz="971550">
              <a:defRPr>
                <a:solidFill>
                  <a:schemeClr val="tx1"/>
                </a:solidFill>
                <a:latin typeface="Franklin Gothic Book"/>
              </a:defRPr>
            </a:lvl4pPr>
            <a:lvl5pPr marL="2057400" indent="-228600" defTabSz="971550">
              <a:defRPr>
                <a:solidFill>
                  <a:schemeClr val="tx1"/>
                </a:solidFill>
                <a:latin typeface="Franklin Gothic Book"/>
              </a:defRPr>
            </a:lvl5pPr>
            <a:lvl6pPr marL="2514600" indent="-228600" defTabSz="971550" fontAlgn="base">
              <a:spcBef>
                <a:spcPct val="0"/>
              </a:spcBef>
              <a:spcAft>
                <a:spcPct val="0"/>
              </a:spcAft>
              <a:defRPr>
                <a:solidFill>
                  <a:schemeClr val="tx1"/>
                </a:solidFill>
                <a:latin typeface="Franklin Gothic Book"/>
              </a:defRPr>
            </a:lvl6pPr>
            <a:lvl7pPr marL="2971800" indent="-228600" defTabSz="971550" fontAlgn="base">
              <a:spcBef>
                <a:spcPct val="0"/>
              </a:spcBef>
              <a:spcAft>
                <a:spcPct val="0"/>
              </a:spcAft>
              <a:defRPr>
                <a:solidFill>
                  <a:schemeClr val="tx1"/>
                </a:solidFill>
                <a:latin typeface="Franklin Gothic Book"/>
              </a:defRPr>
            </a:lvl7pPr>
            <a:lvl8pPr marL="3429000" indent="-228600" defTabSz="971550" fontAlgn="base">
              <a:spcBef>
                <a:spcPct val="0"/>
              </a:spcBef>
              <a:spcAft>
                <a:spcPct val="0"/>
              </a:spcAft>
              <a:defRPr>
                <a:solidFill>
                  <a:schemeClr val="tx1"/>
                </a:solidFill>
                <a:latin typeface="Franklin Gothic Book"/>
              </a:defRPr>
            </a:lvl8pPr>
            <a:lvl9pPr marL="3886200" indent="-228600" defTabSz="971550" fontAlgn="base">
              <a:spcBef>
                <a:spcPct val="0"/>
              </a:spcBef>
              <a:spcAft>
                <a:spcPct val="0"/>
              </a:spcAft>
              <a:defRPr>
                <a:solidFill>
                  <a:schemeClr val="tx1"/>
                </a:solidFill>
                <a:latin typeface="Franklin Gothic Book"/>
              </a:defRPr>
            </a:lvl9pPr>
          </a:lstStyle>
          <a:p>
            <a:pPr fontAlgn="base">
              <a:spcBef>
                <a:spcPct val="0"/>
              </a:spcBef>
              <a:spcAft>
                <a:spcPct val="0"/>
              </a:spcAft>
            </a:pPr>
            <a:fld id="{1559AFBA-7A57-45C7-9C7B-84DFB6FB9C06}" type="slidenum">
              <a:rPr lang="en-GB" altLang="en-US">
                <a:solidFill>
                  <a:prstClr val="black"/>
                </a:solidFill>
                <a:latin typeface="Arial" panose="020B0604020202020204" pitchFamily="34" charset="0"/>
                <a:ea typeface="MS PGothic" panose="020B0600070205080204" pitchFamily="34" charset="-128"/>
              </a:rPr>
              <a:pPr fontAlgn="base">
                <a:spcBef>
                  <a:spcPct val="0"/>
                </a:spcBef>
                <a:spcAft>
                  <a:spcPct val="0"/>
                </a:spcAft>
              </a:pPr>
              <a:t>9</a:t>
            </a:fld>
            <a:endParaRPr lang="en-GB" altLang="en-US">
              <a:solidFill>
                <a:prstClr val="black"/>
              </a:solidFill>
              <a:latin typeface="Arial" panose="020B0604020202020204" pitchFamily="34" charset="0"/>
              <a:ea typeface="MS PGothic" panose="020B0600070205080204" pitchFamily="34" charset="-128"/>
            </a:endParaRPr>
          </a:p>
        </p:txBody>
      </p:sp>
      <p:sp>
        <p:nvSpPr>
          <p:cNvPr id="61443" name="Rectangle 2"/>
          <p:cNvSpPr>
            <a:spLocks noGrp="1" noChangeArrowheads="1"/>
          </p:cNvSpPr>
          <p:nvPr>
            <p:ph type="body" idx="1"/>
          </p:nvPr>
        </p:nvSpPr>
        <p:spPr bwMode="auto">
          <a:xfrm>
            <a:off x="938213" y="4735513"/>
            <a:ext cx="4918075" cy="44243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pPr>
              <a:spcBef>
                <a:spcPct val="0"/>
              </a:spcBef>
            </a:pPr>
            <a:endParaRPr lang="en-US" altLang="en-US" smtClean="0">
              <a:latin typeface="Times New Roman" panose="02020603050405020304" pitchFamily="18" charset="0"/>
              <a:ea typeface="MS PGothic" panose="020B0600070205080204" pitchFamily="34" charset="-128"/>
            </a:endParaRPr>
          </a:p>
        </p:txBody>
      </p:sp>
      <p:sp>
        <p:nvSpPr>
          <p:cNvPr id="61444" name="Rectangle 3"/>
          <p:cNvSpPr>
            <a:spLocks noGrp="1" noRot="1" noChangeAspect="1" noChangeArrowheads="1" noTextEdit="1"/>
          </p:cNvSpPr>
          <p:nvPr>
            <p:ph type="sldImg"/>
          </p:nvPr>
        </p:nvSpPr>
        <p:spPr bwMode="auto">
          <a:xfrm>
            <a:off x="101600" y="750888"/>
            <a:ext cx="6594475" cy="3709987"/>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30738863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Rot="1" noChangeAspect="1" noChangeArrowheads="1" noTextEdit="1"/>
          </p:cNvSpPr>
          <p:nvPr>
            <p:ph type="sldImg"/>
          </p:nvPr>
        </p:nvSpPr>
        <p:spPr bwMode="auto">
          <a:xfrm>
            <a:off x="4481513" y="228600"/>
            <a:ext cx="2155825" cy="12128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smtClean="0">
                <a:cs typeface="Times New Roman" panose="02020603050405020304" pitchFamily="18" charset="0"/>
              </a:rPr>
              <a:t>A </a:t>
            </a:r>
            <a:r>
              <a:rPr lang="en-US" b="1" u="sng" smtClean="0">
                <a:cs typeface="Times New Roman" panose="02020603050405020304" pitchFamily="18" charset="0"/>
              </a:rPr>
              <a:t>sample</a:t>
            </a:r>
            <a:r>
              <a:rPr lang="en-US" smtClean="0">
                <a:cs typeface="Times New Roman" panose="02020603050405020304" pitchFamily="18" charset="0"/>
              </a:rPr>
              <a:t> is the </a:t>
            </a:r>
            <a:r>
              <a:rPr lang="en-US" i="1" smtClean="0">
                <a:cs typeface="Times New Roman" panose="02020603050405020304" pitchFamily="18" charset="0"/>
              </a:rPr>
              <a:t>respondents who are selected to participate in the research and is a subset of the entire population in question</a:t>
            </a:r>
            <a:r>
              <a:rPr lang="en-US" smtClean="0">
                <a:cs typeface="Times New Roman" panose="02020603050405020304" pitchFamily="18" charset="0"/>
              </a:rPr>
              <a:t>. Samples should, thus, be representative of that population to be valid.</a:t>
            </a:r>
          </a:p>
          <a:p>
            <a:pPr>
              <a:spcBef>
                <a:spcPct val="0"/>
              </a:spcBef>
            </a:pPr>
            <a:r>
              <a:rPr lang="en-US" smtClean="0">
                <a:cs typeface="Times New Roman" panose="02020603050405020304" pitchFamily="18" charset="0"/>
              </a:rPr>
              <a:t> </a:t>
            </a:r>
          </a:p>
          <a:p>
            <a:pPr>
              <a:spcBef>
                <a:spcPct val="0"/>
              </a:spcBef>
            </a:pPr>
            <a:r>
              <a:rPr lang="en-US" smtClean="0">
                <a:cs typeface="Times New Roman" panose="02020603050405020304" pitchFamily="18" charset="0"/>
              </a:rPr>
              <a:t>Samples are selected through various methods:</a:t>
            </a:r>
          </a:p>
          <a:p>
            <a:pPr>
              <a:spcBef>
                <a:spcPct val="0"/>
              </a:spcBef>
            </a:pPr>
            <a:r>
              <a:rPr lang="en-US" smtClean="0">
                <a:cs typeface="Times New Roman" panose="02020603050405020304" pitchFamily="18" charset="0"/>
              </a:rPr>
              <a:t> </a:t>
            </a:r>
          </a:p>
          <a:p>
            <a:pPr>
              <a:spcBef>
                <a:spcPct val="0"/>
              </a:spcBef>
            </a:pPr>
            <a:r>
              <a:rPr lang="en-US" smtClean="0">
                <a:cs typeface="Times New Roman" panose="02020603050405020304" pitchFamily="18" charset="0"/>
              </a:rPr>
              <a:t>a)</a:t>
            </a:r>
            <a:r>
              <a:rPr lang="en-US" smtClean="0">
                <a:latin typeface="Times New Roman" panose="02020603050405020304" pitchFamily="18" charset="0"/>
                <a:cs typeface="Times New Roman" panose="02020603050405020304" pitchFamily="18" charset="0"/>
              </a:rPr>
              <a:t>                   </a:t>
            </a:r>
            <a:r>
              <a:rPr lang="en-US" b="1" u="sng" smtClean="0">
                <a:cs typeface="Times New Roman" panose="02020603050405020304" pitchFamily="18" charset="0"/>
              </a:rPr>
              <a:t>Random samples</a:t>
            </a:r>
            <a:r>
              <a:rPr lang="en-US" smtClean="0">
                <a:cs typeface="Times New Roman" panose="02020603050405020304" pitchFamily="18" charset="0"/>
              </a:rPr>
              <a:t>: A list of the total population to be sampled is used as the basis of selecting the sample. Sample participants are then randomly selected. There are two ways to achieve this:</a:t>
            </a:r>
          </a:p>
          <a:p>
            <a:pPr>
              <a:spcBef>
                <a:spcPct val="0"/>
              </a:spcBef>
            </a:pPr>
            <a:r>
              <a:rPr lang="en-US" smtClean="0">
                <a:cs typeface="Times New Roman" panose="02020603050405020304" pitchFamily="18" charset="0"/>
              </a:rPr>
              <a:t>(1)</a:t>
            </a:r>
            <a:r>
              <a:rPr lang="en-US" smtClean="0">
                <a:latin typeface="Times New Roman" panose="02020603050405020304" pitchFamily="18" charset="0"/>
                <a:cs typeface="Times New Roman" panose="02020603050405020304" pitchFamily="18" charset="0"/>
              </a:rPr>
              <a:t>                 </a:t>
            </a:r>
            <a:r>
              <a:rPr lang="en-US" b="1" u="sng" smtClean="0">
                <a:cs typeface="Times New Roman" panose="02020603050405020304" pitchFamily="18" charset="0"/>
              </a:rPr>
              <a:t>Cluster sampling</a:t>
            </a:r>
            <a:r>
              <a:rPr lang="en-US" smtClean="0">
                <a:cs typeface="Times New Roman" panose="02020603050405020304" pitchFamily="18" charset="0"/>
              </a:rPr>
              <a:t>: consists of selecting districts for interviewing on a random basis.</a:t>
            </a:r>
          </a:p>
          <a:p>
            <a:pPr>
              <a:spcBef>
                <a:spcPct val="0"/>
              </a:spcBef>
            </a:pPr>
            <a:r>
              <a:rPr lang="en-US" smtClean="0">
                <a:cs typeface="Times New Roman" panose="02020603050405020304" pitchFamily="18" charset="0"/>
              </a:rPr>
              <a:t>(2)</a:t>
            </a:r>
            <a:r>
              <a:rPr lang="en-US" smtClean="0">
                <a:latin typeface="Times New Roman" panose="02020603050405020304" pitchFamily="18" charset="0"/>
                <a:cs typeface="Times New Roman" panose="02020603050405020304" pitchFamily="18" charset="0"/>
              </a:rPr>
              <a:t>                 </a:t>
            </a:r>
            <a:r>
              <a:rPr lang="en-US" b="1" u="sng" smtClean="0">
                <a:cs typeface="Times New Roman" panose="02020603050405020304" pitchFamily="18" charset="0"/>
              </a:rPr>
              <a:t>Stratified sampling</a:t>
            </a:r>
            <a:r>
              <a:rPr lang="en-US" smtClean="0">
                <a:cs typeface="Times New Roman" panose="02020603050405020304" pitchFamily="18" charset="0"/>
              </a:rPr>
              <a:t>: the original population is categorized by some parameter, such as age, and random samples are drawn from each of these strata.</a:t>
            </a:r>
          </a:p>
          <a:p>
            <a:pPr>
              <a:spcBef>
                <a:spcPct val="0"/>
              </a:spcBef>
            </a:pPr>
            <a:r>
              <a:rPr lang="en-US" smtClean="0">
                <a:cs typeface="Times New Roman" panose="02020603050405020304" pitchFamily="18" charset="0"/>
              </a:rPr>
              <a:t> </a:t>
            </a:r>
          </a:p>
          <a:p>
            <a:pPr>
              <a:spcBef>
                <a:spcPct val="0"/>
              </a:spcBef>
            </a:pPr>
            <a:r>
              <a:rPr lang="en-US" smtClean="0">
                <a:cs typeface="Times New Roman" panose="02020603050405020304" pitchFamily="18" charset="0"/>
              </a:rPr>
              <a:t>The major advantage to random samples is that they are statistically predictable. The theory behind random sampling is that results will follow a normal (bellshaped) distribution curve, with a </a:t>
            </a:r>
            <a:r>
              <a:rPr lang="en-US" b="1" smtClean="0">
                <a:cs typeface="Times New Roman" panose="02020603050405020304" pitchFamily="18" charset="0"/>
              </a:rPr>
              <a:t>standard error</a:t>
            </a:r>
            <a:r>
              <a:rPr lang="en-US" smtClean="0">
                <a:cs typeface="Times New Roman" panose="02020603050405020304" pitchFamily="18" charset="0"/>
              </a:rPr>
              <a:t>. The standard error indicates the statistical deviation from the central part of the curve.</a:t>
            </a:r>
          </a:p>
          <a:p>
            <a:pPr>
              <a:spcBef>
                <a:spcPct val="0"/>
              </a:spcBef>
            </a:pPr>
            <a:r>
              <a:rPr lang="en-US" smtClean="0">
                <a:cs typeface="Times New Roman" panose="02020603050405020304" pitchFamily="18" charset="0"/>
              </a:rPr>
              <a:t> </a:t>
            </a:r>
          </a:p>
          <a:p>
            <a:pPr>
              <a:spcBef>
                <a:spcPct val="0"/>
              </a:spcBef>
            </a:pPr>
            <a:r>
              <a:rPr lang="en-US" smtClean="0">
                <a:cs typeface="Times New Roman" panose="02020603050405020304" pitchFamily="18" charset="0"/>
              </a:rPr>
              <a:t>b)</a:t>
            </a:r>
            <a:r>
              <a:rPr lang="en-US" smtClean="0">
                <a:latin typeface="Times New Roman" panose="02020603050405020304" pitchFamily="18" charset="0"/>
                <a:cs typeface="Times New Roman" panose="02020603050405020304" pitchFamily="18" charset="0"/>
              </a:rPr>
              <a:t>                   </a:t>
            </a:r>
            <a:r>
              <a:rPr lang="en-US" b="1" u="sng" smtClean="0">
                <a:cs typeface="Times New Roman" panose="02020603050405020304" pitchFamily="18" charset="0"/>
              </a:rPr>
              <a:t>Quota samples</a:t>
            </a:r>
            <a:r>
              <a:rPr lang="en-US" smtClean="0">
                <a:cs typeface="Times New Roman" panose="02020603050405020304" pitchFamily="18" charset="0"/>
              </a:rPr>
              <a:t>: These are similar to random sampling in that the intent is to gain a cross-section of the population which is representative. Researchers are asked to recruit respondents to match an agreed upon quota of subsamples.</a:t>
            </a:r>
          </a:p>
          <a:p>
            <a:pPr>
              <a:spcBef>
                <a:spcPct val="0"/>
              </a:spcBef>
            </a:pPr>
            <a:r>
              <a:rPr lang="en-US" smtClean="0">
                <a:cs typeface="Times New Roman" panose="02020603050405020304" pitchFamily="18" charset="0"/>
              </a:rPr>
              <a:t> </a:t>
            </a:r>
          </a:p>
          <a:p>
            <a:pPr>
              <a:spcBef>
                <a:spcPct val="0"/>
              </a:spcBef>
            </a:pPr>
            <a:r>
              <a:rPr lang="en-US" smtClean="0">
                <a:cs typeface="Times New Roman" panose="02020603050405020304" pitchFamily="18" charset="0"/>
              </a:rPr>
              <a:t>The major advantage to quota samples is that they are less expensive than random samples. However, the interviewers must be tightly controlled to ensure a valid sample.</a:t>
            </a:r>
          </a:p>
          <a:p>
            <a:pPr>
              <a:spcBef>
                <a:spcPct val="0"/>
              </a:spcBef>
            </a:pPr>
            <a:r>
              <a:rPr lang="en-US" smtClean="0">
                <a:cs typeface="Times New Roman" panose="02020603050405020304" pitchFamily="18" charset="0"/>
              </a:rPr>
              <a:t> </a:t>
            </a:r>
          </a:p>
          <a:p>
            <a:pPr>
              <a:spcBef>
                <a:spcPct val="0"/>
              </a:spcBef>
            </a:pPr>
            <a:endParaRPr lang="en-GB" smtClean="0"/>
          </a:p>
        </p:txBody>
      </p:sp>
    </p:spTree>
    <p:extLst>
      <p:ext uri="{BB962C8B-B14F-4D97-AF65-F5344CB8AC3E}">
        <p14:creationId xmlns:p14="http://schemas.microsoft.com/office/powerpoint/2010/main" val="177113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5"/>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Franklin Gothic Book"/>
              </a:defRPr>
            </a:lvl1pPr>
            <a:lvl2pPr marL="742950" indent="-285750">
              <a:defRPr>
                <a:solidFill>
                  <a:schemeClr val="tx1"/>
                </a:solidFill>
                <a:latin typeface="Franklin Gothic Book"/>
              </a:defRPr>
            </a:lvl2pPr>
            <a:lvl3pPr marL="1143000" indent="-228600">
              <a:defRPr>
                <a:solidFill>
                  <a:schemeClr val="tx1"/>
                </a:solidFill>
                <a:latin typeface="Franklin Gothic Book"/>
              </a:defRPr>
            </a:lvl3pPr>
            <a:lvl4pPr marL="1600200" indent="-228600">
              <a:defRPr>
                <a:solidFill>
                  <a:schemeClr val="tx1"/>
                </a:solidFill>
                <a:latin typeface="Franklin Gothic Book"/>
              </a:defRPr>
            </a:lvl4pPr>
            <a:lvl5pPr marL="2057400" indent="-228600">
              <a:defRPr>
                <a:solidFill>
                  <a:schemeClr val="tx1"/>
                </a:solidFill>
                <a:latin typeface="Franklin Gothic Book"/>
              </a:defRPr>
            </a:lvl5pPr>
            <a:lvl6pPr marL="2514600" indent="-228600" fontAlgn="base">
              <a:spcBef>
                <a:spcPct val="0"/>
              </a:spcBef>
              <a:spcAft>
                <a:spcPct val="0"/>
              </a:spcAft>
              <a:defRPr>
                <a:solidFill>
                  <a:schemeClr val="tx1"/>
                </a:solidFill>
                <a:latin typeface="Franklin Gothic Book"/>
              </a:defRPr>
            </a:lvl6pPr>
            <a:lvl7pPr marL="2971800" indent="-228600" fontAlgn="base">
              <a:spcBef>
                <a:spcPct val="0"/>
              </a:spcBef>
              <a:spcAft>
                <a:spcPct val="0"/>
              </a:spcAft>
              <a:defRPr>
                <a:solidFill>
                  <a:schemeClr val="tx1"/>
                </a:solidFill>
                <a:latin typeface="Franklin Gothic Book"/>
              </a:defRPr>
            </a:lvl7pPr>
            <a:lvl8pPr marL="3429000" indent="-228600" fontAlgn="base">
              <a:spcBef>
                <a:spcPct val="0"/>
              </a:spcBef>
              <a:spcAft>
                <a:spcPct val="0"/>
              </a:spcAft>
              <a:defRPr>
                <a:solidFill>
                  <a:schemeClr val="tx1"/>
                </a:solidFill>
                <a:latin typeface="Franklin Gothic Book"/>
              </a:defRPr>
            </a:lvl8pPr>
            <a:lvl9pPr marL="3886200" indent="-228600" fontAlgn="base">
              <a:spcBef>
                <a:spcPct val="0"/>
              </a:spcBef>
              <a:spcAft>
                <a:spcPct val="0"/>
              </a:spcAft>
              <a:defRPr>
                <a:solidFill>
                  <a:schemeClr val="tx1"/>
                </a:solidFill>
                <a:latin typeface="Franklin Gothic Book"/>
              </a:defRPr>
            </a:lvl9pPr>
          </a:lstStyle>
          <a:p>
            <a:pPr fontAlgn="base">
              <a:spcBef>
                <a:spcPct val="0"/>
              </a:spcBef>
              <a:spcAft>
                <a:spcPct val="0"/>
              </a:spcAft>
            </a:pPr>
            <a:fld id="{C9D27C8D-C030-4884-BDBD-39E3E61F8781}" type="slidenum">
              <a:rPr lang="en-US" altLang="en-US">
                <a:solidFill>
                  <a:srgbClr val="000000"/>
                </a:solidFill>
                <a:latin typeface="Calibri" panose="020F0502020204030204" pitchFamily="34" charset="0"/>
                <a:cs typeface="Arial" panose="020B0604020202020204" pitchFamily="34" charset="0"/>
              </a:rPr>
              <a:pPr fontAlgn="base">
                <a:spcBef>
                  <a:spcPct val="0"/>
                </a:spcBef>
                <a:spcAft>
                  <a:spcPct val="0"/>
                </a:spcAft>
              </a:pPr>
              <a:t>14</a:t>
            </a:fld>
            <a:endParaRPr lang="en-US" altLang="en-US">
              <a:solidFill>
                <a:srgbClr val="000000"/>
              </a:solidFill>
              <a:latin typeface="Calibri" panose="020F0502020204030204" pitchFamily="34" charset="0"/>
              <a:cs typeface="Arial" panose="020B0604020202020204" pitchFamily="34" charset="0"/>
            </a:endParaRPr>
          </a:p>
        </p:txBody>
      </p:sp>
      <p:sp>
        <p:nvSpPr>
          <p:cNvPr id="71683" name="Rectangle 2"/>
          <p:cNvSpPr>
            <a:spLocks noGrp="1" noRot="1" noChangeAspect="1" noChangeArrowheads="1" noTextEdit="1"/>
          </p:cNvSpPr>
          <p:nvPr>
            <p:ph type="sldImg"/>
          </p:nvPr>
        </p:nvSpPr>
        <p:spPr bwMode="auto">
          <a:xfrm>
            <a:off x="393700" y="692150"/>
            <a:ext cx="6070600" cy="3416300"/>
          </a:xfrm>
          <a:solidFill>
            <a:srgbClr val="FFFFFF"/>
          </a:solidFill>
          <a:ln>
            <a:solidFill>
              <a:srgbClr val="000000"/>
            </a:solidFill>
            <a:miter lim="800000"/>
            <a:headEnd/>
            <a:tailEnd/>
          </a:ln>
        </p:spPr>
      </p:sp>
      <p:sp>
        <p:nvSpPr>
          <p:cNvPr id="71684" name="Rectangle 3"/>
          <p:cNvSpPr>
            <a:spLocks noGrp="1" noChangeArrowheads="1"/>
          </p:cNvSpPr>
          <p:nvPr>
            <p:ph type="body" idx="1"/>
          </p:nvPr>
        </p:nvSpPr>
        <p:spPr bwMode="auto">
          <a:xfrm>
            <a:off x="914400" y="4343400"/>
            <a:ext cx="4876800" cy="4572000"/>
          </a:xfrm>
          <a:solidFill>
            <a:srgbClr val="FFFFFF"/>
          </a:solidFill>
          <a:ln>
            <a:solidFill>
              <a:srgbClr val="000000"/>
            </a:solidFill>
            <a:miter lim="800000"/>
            <a:headEnd/>
            <a:tailEnd/>
          </a:ln>
        </p:spPr>
        <p:txBody>
          <a:bodyPr wrap="square" lIns="90187" tIns="45094" rIns="90187" bIns="45094" numCol="1" anchor="t" anchorCtr="0" compatLnSpc="1">
            <a:prstTxWarp prst="textNoShape">
              <a:avLst/>
            </a:prstTxWarp>
          </a:bodyPr>
          <a:lstStyle/>
          <a:p>
            <a:pPr>
              <a:spcBef>
                <a:spcPct val="0"/>
              </a:spcBef>
            </a:pPr>
            <a:r>
              <a:rPr lang="en-GB" altLang="en-US" sz="1400" smtClean="0"/>
              <a:t>Personal interviews</a:t>
            </a:r>
          </a:p>
          <a:p>
            <a:pPr>
              <a:spcBef>
                <a:spcPct val="0"/>
              </a:spcBef>
              <a:buFontTx/>
              <a:buChar char="•"/>
            </a:pPr>
            <a:r>
              <a:rPr lang="en-GB" altLang="en-US" sz="1400" smtClean="0"/>
              <a:t>Best known type of interview</a:t>
            </a:r>
          </a:p>
          <a:p>
            <a:pPr>
              <a:spcBef>
                <a:spcPct val="0"/>
              </a:spcBef>
              <a:buFontTx/>
              <a:buChar char="•"/>
            </a:pPr>
            <a:r>
              <a:rPr lang="en-GB" altLang="en-US" sz="1400" smtClean="0"/>
              <a:t>Advantages:</a:t>
            </a:r>
          </a:p>
          <a:p>
            <a:pPr>
              <a:spcBef>
                <a:spcPct val="0"/>
              </a:spcBef>
              <a:buFontTx/>
              <a:buChar char="•"/>
            </a:pPr>
            <a:r>
              <a:rPr lang="en-GB" altLang="en-US" sz="1400" smtClean="0"/>
              <a:t>A rapport between interviewer and interviewee can develop, which facilitates understanding</a:t>
            </a:r>
          </a:p>
          <a:p>
            <a:pPr>
              <a:spcBef>
                <a:spcPct val="0"/>
              </a:spcBef>
              <a:buFontTx/>
              <a:buChar char="•"/>
            </a:pPr>
            <a:endParaRPr lang="en-GB" altLang="en-US" sz="1400" smtClean="0"/>
          </a:p>
          <a:p>
            <a:pPr>
              <a:spcBef>
                <a:spcPct val="0"/>
              </a:spcBef>
              <a:buFontTx/>
              <a:buChar char="•"/>
            </a:pPr>
            <a:r>
              <a:rPr lang="en-GB" altLang="en-US" sz="1400" smtClean="0"/>
              <a:t>The interviewer can observe body language - dishonesty or discrepancies can be detected</a:t>
            </a:r>
          </a:p>
          <a:p>
            <a:pPr>
              <a:spcBef>
                <a:spcPct val="0"/>
              </a:spcBef>
              <a:buFontTx/>
              <a:buChar char="•"/>
            </a:pPr>
            <a:endParaRPr lang="en-GB" altLang="en-US" sz="1400" smtClean="0"/>
          </a:p>
          <a:p>
            <a:pPr>
              <a:spcBef>
                <a:spcPct val="0"/>
              </a:spcBef>
              <a:buFontTx/>
              <a:buChar char="•"/>
            </a:pPr>
            <a:r>
              <a:rPr lang="en-GB" altLang="en-US" sz="1400" smtClean="0"/>
              <a:t>Informal chats can offer valuable additional information - sometimes more important than the interview itself</a:t>
            </a:r>
          </a:p>
          <a:p>
            <a:pPr>
              <a:spcBef>
                <a:spcPct val="0"/>
              </a:spcBef>
              <a:buFontTx/>
              <a:buChar char="•"/>
            </a:pPr>
            <a:endParaRPr lang="en-GB" altLang="en-US" sz="1400" smtClean="0"/>
          </a:p>
          <a:p>
            <a:pPr>
              <a:spcBef>
                <a:spcPct val="0"/>
              </a:spcBef>
              <a:buFontTx/>
              <a:buChar char="•"/>
            </a:pPr>
            <a:r>
              <a:rPr lang="en-GB" altLang="en-US" sz="1400" smtClean="0"/>
              <a:t>But: expensive in cost and time</a:t>
            </a:r>
          </a:p>
          <a:p>
            <a:pPr>
              <a:spcBef>
                <a:spcPct val="0"/>
              </a:spcBef>
              <a:buFontTx/>
              <a:buChar char="•"/>
            </a:pPr>
            <a:endParaRPr lang="en-GB" altLang="en-US" sz="1400" smtClean="0"/>
          </a:p>
          <a:p>
            <a:pPr>
              <a:spcBef>
                <a:spcPct val="0"/>
              </a:spcBef>
              <a:buFontTx/>
              <a:buChar char="•"/>
            </a:pPr>
            <a:r>
              <a:rPr lang="en-GB" altLang="en-US" sz="1400" smtClean="0"/>
              <a:t>The role of the interviewer introduces a bias:, i.e. conscious or unconscious reaction of the interviewee to the the age, race, appearance, manner of speaking or similar factors of the interviewer --&gt; women into engineering</a:t>
            </a:r>
            <a:endParaRPr lang="en-GB" altLang="en-US" smtClean="0"/>
          </a:p>
        </p:txBody>
      </p:sp>
    </p:spTree>
    <p:extLst>
      <p:ext uri="{BB962C8B-B14F-4D97-AF65-F5344CB8AC3E}">
        <p14:creationId xmlns:p14="http://schemas.microsoft.com/office/powerpoint/2010/main" val="23130447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5"/>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Franklin Gothic Book"/>
              </a:defRPr>
            </a:lvl1pPr>
            <a:lvl2pPr marL="742950" indent="-285750">
              <a:defRPr>
                <a:solidFill>
                  <a:schemeClr val="tx1"/>
                </a:solidFill>
                <a:latin typeface="Franklin Gothic Book"/>
              </a:defRPr>
            </a:lvl2pPr>
            <a:lvl3pPr marL="1143000" indent="-228600">
              <a:defRPr>
                <a:solidFill>
                  <a:schemeClr val="tx1"/>
                </a:solidFill>
                <a:latin typeface="Franklin Gothic Book"/>
              </a:defRPr>
            </a:lvl3pPr>
            <a:lvl4pPr marL="1600200" indent="-228600">
              <a:defRPr>
                <a:solidFill>
                  <a:schemeClr val="tx1"/>
                </a:solidFill>
                <a:latin typeface="Franklin Gothic Book"/>
              </a:defRPr>
            </a:lvl4pPr>
            <a:lvl5pPr marL="2057400" indent="-228600">
              <a:defRPr>
                <a:solidFill>
                  <a:schemeClr val="tx1"/>
                </a:solidFill>
                <a:latin typeface="Franklin Gothic Book"/>
              </a:defRPr>
            </a:lvl5pPr>
            <a:lvl6pPr marL="2514600" indent="-228600" fontAlgn="base">
              <a:spcBef>
                <a:spcPct val="0"/>
              </a:spcBef>
              <a:spcAft>
                <a:spcPct val="0"/>
              </a:spcAft>
              <a:defRPr>
                <a:solidFill>
                  <a:schemeClr val="tx1"/>
                </a:solidFill>
                <a:latin typeface="Franklin Gothic Book"/>
              </a:defRPr>
            </a:lvl6pPr>
            <a:lvl7pPr marL="2971800" indent="-228600" fontAlgn="base">
              <a:spcBef>
                <a:spcPct val="0"/>
              </a:spcBef>
              <a:spcAft>
                <a:spcPct val="0"/>
              </a:spcAft>
              <a:defRPr>
                <a:solidFill>
                  <a:schemeClr val="tx1"/>
                </a:solidFill>
                <a:latin typeface="Franklin Gothic Book"/>
              </a:defRPr>
            </a:lvl7pPr>
            <a:lvl8pPr marL="3429000" indent="-228600" fontAlgn="base">
              <a:spcBef>
                <a:spcPct val="0"/>
              </a:spcBef>
              <a:spcAft>
                <a:spcPct val="0"/>
              </a:spcAft>
              <a:defRPr>
                <a:solidFill>
                  <a:schemeClr val="tx1"/>
                </a:solidFill>
                <a:latin typeface="Franklin Gothic Book"/>
              </a:defRPr>
            </a:lvl8pPr>
            <a:lvl9pPr marL="3886200" indent="-228600" fontAlgn="base">
              <a:spcBef>
                <a:spcPct val="0"/>
              </a:spcBef>
              <a:spcAft>
                <a:spcPct val="0"/>
              </a:spcAft>
              <a:defRPr>
                <a:solidFill>
                  <a:schemeClr val="tx1"/>
                </a:solidFill>
                <a:latin typeface="Franklin Gothic Book"/>
              </a:defRPr>
            </a:lvl9pPr>
          </a:lstStyle>
          <a:p>
            <a:pPr fontAlgn="base">
              <a:spcBef>
                <a:spcPct val="0"/>
              </a:spcBef>
              <a:spcAft>
                <a:spcPct val="0"/>
              </a:spcAft>
            </a:pPr>
            <a:fld id="{B1AC1539-492C-4857-89BB-C28F6372AEE6}" type="slidenum">
              <a:rPr lang="en-US" altLang="en-US">
                <a:solidFill>
                  <a:srgbClr val="000000"/>
                </a:solidFill>
                <a:latin typeface="Calibri" panose="020F0502020204030204" pitchFamily="34" charset="0"/>
                <a:cs typeface="Arial" panose="020B0604020202020204" pitchFamily="34" charset="0"/>
              </a:rPr>
              <a:pPr fontAlgn="base">
                <a:spcBef>
                  <a:spcPct val="0"/>
                </a:spcBef>
                <a:spcAft>
                  <a:spcPct val="0"/>
                </a:spcAft>
              </a:pPr>
              <a:t>15</a:t>
            </a:fld>
            <a:endParaRPr lang="en-US" altLang="en-US">
              <a:solidFill>
                <a:srgbClr val="000000"/>
              </a:solidFill>
              <a:latin typeface="Calibri" panose="020F0502020204030204" pitchFamily="34" charset="0"/>
              <a:cs typeface="Arial" panose="020B0604020202020204" pitchFamily="34" charset="0"/>
            </a:endParaRPr>
          </a:p>
        </p:txBody>
      </p:sp>
      <p:sp>
        <p:nvSpPr>
          <p:cNvPr id="73731" name="Rectangle 2"/>
          <p:cNvSpPr>
            <a:spLocks noGrp="1" noRot="1" noChangeAspect="1" noChangeArrowheads="1" noTextEdit="1"/>
          </p:cNvSpPr>
          <p:nvPr>
            <p:ph type="sldImg"/>
          </p:nvPr>
        </p:nvSpPr>
        <p:spPr bwMode="auto">
          <a:xfrm>
            <a:off x="393700" y="692150"/>
            <a:ext cx="6070600" cy="3416300"/>
          </a:xfrm>
          <a:solidFill>
            <a:srgbClr val="FFFFFF"/>
          </a:solidFill>
          <a:ln>
            <a:solidFill>
              <a:srgbClr val="000000"/>
            </a:solidFill>
            <a:miter lim="800000"/>
            <a:headEnd/>
            <a:tailEnd/>
          </a:ln>
        </p:spPr>
      </p:sp>
      <p:sp>
        <p:nvSpPr>
          <p:cNvPr id="73732" name="Rectangle 3"/>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lIns="90187" tIns="45094" rIns="90187" bIns="45094" numCol="1" anchor="t" anchorCtr="0" compatLnSpc="1">
            <a:prstTxWarp prst="textNoShape">
              <a:avLst/>
            </a:prstTxWarp>
          </a:bodyPr>
          <a:lstStyle/>
          <a:p>
            <a:pPr>
              <a:spcBef>
                <a:spcPct val="0"/>
              </a:spcBef>
            </a:pPr>
            <a:r>
              <a:rPr lang="en-GB" altLang="en-US" sz="1400" smtClean="0"/>
              <a:t>Telephone interviews</a:t>
            </a:r>
          </a:p>
          <a:p>
            <a:pPr>
              <a:spcBef>
                <a:spcPct val="0"/>
              </a:spcBef>
              <a:buFontTx/>
              <a:buChar char="•"/>
            </a:pPr>
            <a:r>
              <a:rPr lang="en-GB" altLang="en-US" sz="1400" smtClean="0"/>
              <a:t>Save travel time</a:t>
            </a:r>
          </a:p>
          <a:p>
            <a:pPr>
              <a:spcBef>
                <a:spcPct val="0"/>
              </a:spcBef>
            </a:pPr>
            <a:endParaRPr lang="en-GB" altLang="en-US" sz="1400" smtClean="0"/>
          </a:p>
          <a:p>
            <a:pPr>
              <a:spcBef>
                <a:spcPct val="0"/>
              </a:spcBef>
              <a:buFontTx/>
              <a:buChar char="•"/>
            </a:pPr>
            <a:r>
              <a:rPr lang="en-GB" altLang="en-US" sz="1400" smtClean="0"/>
              <a:t>Introduce less of an interview bias</a:t>
            </a:r>
          </a:p>
          <a:p>
            <a:pPr>
              <a:spcBef>
                <a:spcPct val="0"/>
              </a:spcBef>
              <a:buFontTx/>
              <a:buChar char="•"/>
            </a:pPr>
            <a:endParaRPr lang="en-GB" altLang="en-US" sz="1400" smtClean="0"/>
          </a:p>
          <a:p>
            <a:pPr>
              <a:spcBef>
                <a:spcPct val="0"/>
              </a:spcBef>
              <a:buFontTx/>
              <a:buChar char="•"/>
            </a:pPr>
            <a:r>
              <a:rPr lang="en-GB" altLang="en-US" sz="1400" smtClean="0"/>
              <a:t>but also result in less personal rapport and therefore potentially less in-depth information</a:t>
            </a:r>
          </a:p>
          <a:p>
            <a:pPr>
              <a:spcBef>
                <a:spcPct val="0"/>
              </a:spcBef>
              <a:buFontTx/>
              <a:buChar char="•"/>
            </a:pPr>
            <a:r>
              <a:rPr lang="en-GB" altLang="en-US" sz="1400" smtClean="0"/>
              <a:t>Body language cannot be observed</a:t>
            </a:r>
          </a:p>
          <a:p>
            <a:pPr>
              <a:spcBef>
                <a:spcPct val="0"/>
              </a:spcBef>
              <a:buFontTx/>
              <a:buChar char="•"/>
            </a:pPr>
            <a:endParaRPr lang="en-GB" altLang="en-US" sz="1400" smtClean="0"/>
          </a:p>
          <a:p>
            <a:pPr>
              <a:spcBef>
                <a:spcPct val="0"/>
              </a:spcBef>
              <a:buFontTx/>
              <a:buChar char="•"/>
            </a:pPr>
            <a:r>
              <a:rPr lang="en-GB" altLang="en-US" sz="1400" smtClean="0"/>
              <a:t>They require even better listening skills than personal interviews</a:t>
            </a:r>
          </a:p>
          <a:p>
            <a:pPr>
              <a:spcBef>
                <a:spcPct val="0"/>
              </a:spcBef>
              <a:buFontTx/>
              <a:buChar char="•"/>
            </a:pPr>
            <a:endParaRPr lang="en-GB" altLang="en-US" sz="1400" smtClean="0"/>
          </a:p>
          <a:p>
            <a:pPr>
              <a:spcBef>
                <a:spcPct val="0"/>
              </a:spcBef>
              <a:buFontTx/>
              <a:buChar char="•"/>
            </a:pPr>
            <a:r>
              <a:rPr lang="en-GB" altLang="en-US" sz="1400" smtClean="0"/>
              <a:t>They can become a confessional, i.e. need a skilled and experienced interviewer</a:t>
            </a:r>
          </a:p>
          <a:p>
            <a:pPr>
              <a:spcBef>
                <a:spcPct val="0"/>
              </a:spcBef>
              <a:buFontTx/>
              <a:buChar char="•"/>
            </a:pPr>
            <a:endParaRPr lang="en-GB" altLang="en-US" sz="1400" smtClean="0"/>
          </a:p>
          <a:p>
            <a:pPr>
              <a:spcBef>
                <a:spcPct val="0"/>
              </a:spcBef>
            </a:pPr>
            <a:r>
              <a:rPr lang="en-GB" altLang="en-US" sz="1400" smtClean="0"/>
              <a:t>And on this, I will close. In the next session we will look at group interviews, interview structure, types of questions, ways of probing for information and recording techniques.</a:t>
            </a:r>
          </a:p>
          <a:p>
            <a:pPr>
              <a:spcBef>
                <a:spcPct val="0"/>
              </a:spcBef>
              <a:buFontTx/>
              <a:buChar char="•"/>
            </a:pPr>
            <a:endParaRPr lang="en-GB" altLang="en-US" sz="1400" smtClean="0"/>
          </a:p>
        </p:txBody>
      </p:sp>
    </p:spTree>
    <p:extLst>
      <p:ext uri="{BB962C8B-B14F-4D97-AF65-F5344CB8AC3E}">
        <p14:creationId xmlns:p14="http://schemas.microsoft.com/office/powerpoint/2010/main" val="17123114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5"/>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Franklin Gothic Book"/>
              </a:defRPr>
            </a:lvl1pPr>
            <a:lvl2pPr marL="742950" indent="-285750">
              <a:defRPr>
                <a:solidFill>
                  <a:schemeClr val="tx1"/>
                </a:solidFill>
                <a:latin typeface="Franklin Gothic Book"/>
              </a:defRPr>
            </a:lvl2pPr>
            <a:lvl3pPr marL="1143000" indent="-228600">
              <a:defRPr>
                <a:solidFill>
                  <a:schemeClr val="tx1"/>
                </a:solidFill>
                <a:latin typeface="Franklin Gothic Book"/>
              </a:defRPr>
            </a:lvl3pPr>
            <a:lvl4pPr marL="1600200" indent="-228600">
              <a:defRPr>
                <a:solidFill>
                  <a:schemeClr val="tx1"/>
                </a:solidFill>
                <a:latin typeface="Franklin Gothic Book"/>
              </a:defRPr>
            </a:lvl4pPr>
            <a:lvl5pPr marL="2057400" indent="-228600">
              <a:defRPr>
                <a:solidFill>
                  <a:schemeClr val="tx1"/>
                </a:solidFill>
                <a:latin typeface="Franklin Gothic Book"/>
              </a:defRPr>
            </a:lvl5pPr>
            <a:lvl6pPr marL="2514600" indent="-228600" fontAlgn="base">
              <a:spcBef>
                <a:spcPct val="0"/>
              </a:spcBef>
              <a:spcAft>
                <a:spcPct val="0"/>
              </a:spcAft>
              <a:defRPr>
                <a:solidFill>
                  <a:schemeClr val="tx1"/>
                </a:solidFill>
                <a:latin typeface="Franklin Gothic Book"/>
              </a:defRPr>
            </a:lvl6pPr>
            <a:lvl7pPr marL="2971800" indent="-228600" fontAlgn="base">
              <a:spcBef>
                <a:spcPct val="0"/>
              </a:spcBef>
              <a:spcAft>
                <a:spcPct val="0"/>
              </a:spcAft>
              <a:defRPr>
                <a:solidFill>
                  <a:schemeClr val="tx1"/>
                </a:solidFill>
                <a:latin typeface="Franklin Gothic Book"/>
              </a:defRPr>
            </a:lvl7pPr>
            <a:lvl8pPr marL="3429000" indent="-228600" fontAlgn="base">
              <a:spcBef>
                <a:spcPct val="0"/>
              </a:spcBef>
              <a:spcAft>
                <a:spcPct val="0"/>
              </a:spcAft>
              <a:defRPr>
                <a:solidFill>
                  <a:schemeClr val="tx1"/>
                </a:solidFill>
                <a:latin typeface="Franklin Gothic Book"/>
              </a:defRPr>
            </a:lvl8pPr>
            <a:lvl9pPr marL="3886200" indent="-228600" fontAlgn="base">
              <a:spcBef>
                <a:spcPct val="0"/>
              </a:spcBef>
              <a:spcAft>
                <a:spcPct val="0"/>
              </a:spcAft>
              <a:defRPr>
                <a:solidFill>
                  <a:schemeClr val="tx1"/>
                </a:solidFill>
                <a:latin typeface="Franklin Gothic Book"/>
              </a:defRPr>
            </a:lvl9pPr>
          </a:lstStyle>
          <a:p>
            <a:pPr fontAlgn="base">
              <a:spcBef>
                <a:spcPct val="0"/>
              </a:spcBef>
              <a:spcAft>
                <a:spcPct val="0"/>
              </a:spcAft>
            </a:pPr>
            <a:fld id="{94179C23-E6A9-4DAD-90FA-5D3AE38B084E}" type="slidenum">
              <a:rPr lang="en-US" altLang="en-US">
                <a:solidFill>
                  <a:srgbClr val="000000"/>
                </a:solidFill>
                <a:latin typeface="Calibri" panose="020F0502020204030204" pitchFamily="34" charset="0"/>
                <a:cs typeface="Arial" panose="020B0604020202020204" pitchFamily="34" charset="0"/>
              </a:rPr>
              <a:pPr fontAlgn="base">
                <a:spcBef>
                  <a:spcPct val="0"/>
                </a:spcBef>
                <a:spcAft>
                  <a:spcPct val="0"/>
                </a:spcAft>
              </a:pPr>
              <a:t>16</a:t>
            </a:fld>
            <a:endParaRPr lang="en-US" altLang="en-US">
              <a:solidFill>
                <a:srgbClr val="000000"/>
              </a:solidFill>
              <a:latin typeface="Calibri" panose="020F0502020204030204" pitchFamily="34" charset="0"/>
              <a:cs typeface="Arial" panose="020B0604020202020204" pitchFamily="34" charset="0"/>
            </a:endParaRPr>
          </a:p>
        </p:txBody>
      </p:sp>
      <p:sp>
        <p:nvSpPr>
          <p:cNvPr id="75779" name="Rectangle 2"/>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a:solidFill>
                  <a:schemeClr val="tx1"/>
                </a:solidFill>
                <a:latin typeface="Franklin Gothic Book"/>
              </a:defRPr>
            </a:lvl1pPr>
            <a:lvl2pPr marL="742950" indent="-285750">
              <a:defRPr>
                <a:solidFill>
                  <a:schemeClr val="tx1"/>
                </a:solidFill>
                <a:latin typeface="Franklin Gothic Book"/>
              </a:defRPr>
            </a:lvl2pPr>
            <a:lvl3pPr marL="1143000" indent="-228600">
              <a:defRPr>
                <a:solidFill>
                  <a:schemeClr val="tx1"/>
                </a:solidFill>
                <a:latin typeface="Franklin Gothic Book"/>
              </a:defRPr>
            </a:lvl3pPr>
            <a:lvl4pPr marL="1600200" indent="-228600">
              <a:defRPr>
                <a:solidFill>
                  <a:schemeClr val="tx1"/>
                </a:solidFill>
                <a:latin typeface="Franklin Gothic Book"/>
              </a:defRPr>
            </a:lvl4pPr>
            <a:lvl5pPr marL="2057400" indent="-228600">
              <a:defRPr>
                <a:solidFill>
                  <a:schemeClr val="tx1"/>
                </a:solidFill>
                <a:latin typeface="Franklin Gothic Book"/>
              </a:defRPr>
            </a:lvl5pPr>
            <a:lvl6pPr marL="2514600" indent="-228600" fontAlgn="base">
              <a:spcBef>
                <a:spcPct val="0"/>
              </a:spcBef>
              <a:spcAft>
                <a:spcPct val="0"/>
              </a:spcAft>
              <a:defRPr>
                <a:solidFill>
                  <a:schemeClr val="tx1"/>
                </a:solidFill>
                <a:latin typeface="Franklin Gothic Book"/>
              </a:defRPr>
            </a:lvl6pPr>
            <a:lvl7pPr marL="2971800" indent="-228600" fontAlgn="base">
              <a:spcBef>
                <a:spcPct val="0"/>
              </a:spcBef>
              <a:spcAft>
                <a:spcPct val="0"/>
              </a:spcAft>
              <a:defRPr>
                <a:solidFill>
                  <a:schemeClr val="tx1"/>
                </a:solidFill>
                <a:latin typeface="Franklin Gothic Book"/>
              </a:defRPr>
            </a:lvl7pPr>
            <a:lvl8pPr marL="3429000" indent="-228600" fontAlgn="base">
              <a:spcBef>
                <a:spcPct val="0"/>
              </a:spcBef>
              <a:spcAft>
                <a:spcPct val="0"/>
              </a:spcAft>
              <a:defRPr>
                <a:solidFill>
                  <a:schemeClr val="tx1"/>
                </a:solidFill>
                <a:latin typeface="Franklin Gothic Book"/>
              </a:defRPr>
            </a:lvl8pPr>
            <a:lvl9pPr marL="3886200" indent="-228600" fontAlgn="base">
              <a:spcBef>
                <a:spcPct val="0"/>
              </a:spcBef>
              <a:spcAft>
                <a:spcPct val="0"/>
              </a:spcAft>
              <a:defRPr>
                <a:solidFill>
                  <a:schemeClr val="tx1"/>
                </a:solidFill>
                <a:latin typeface="Franklin Gothic Book"/>
              </a:defRPr>
            </a:lvl9pPr>
          </a:lstStyle>
          <a:p>
            <a:pPr eaLnBrk="0" fontAlgn="base" hangingPunct="0">
              <a:spcBef>
                <a:spcPct val="0"/>
              </a:spcBef>
              <a:spcAft>
                <a:spcPct val="0"/>
              </a:spcAft>
            </a:pPr>
            <a:endParaRPr lang="en-GB" altLang="en-US" sz="2400" b="1">
              <a:solidFill>
                <a:srgbClr val="000000"/>
              </a:solidFill>
              <a:latin typeface="Times New Roman" panose="02020603050405020304" pitchFamily="18" charset="0"/>
            </a:endParaRPr>
          </a:p>
        </p:txBody>
      </p:sp>
      <p:sp>
        <p:nvSpPr>
          <p:cNvPr id="75780" name="Rectangle 3"/>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8789" tIns="0" rIns="18789" bIns="0" anchor="b"/>
          <a:lstStyle>
            <a:lvl1pPr defTabSz="901700">
              <a:defRPr>
                <a:solidFill>
                  <a:schemeClr val="tx1"/>
                </a:solidFill>
                <a:latin typeface="Franklin Gothic Book"/>
              </a:defRPr>
            </a:lvl1pPr>
            <a:lvl2pPr marL="742950" indent="-285750" defTabSz="901700">
              <a:defRPr>
                <a:solidFill>
                  <a:schemeClr val="tx1"/>
                </a:solidFill>
                <a:latin typeface="Franklin Gothic Book"/>
              </a:defRPr>
            </a:lvl2pPr>
            <a:lvl3pPr marL="1143000" indent="-228600" defTabSz="901700">
              <a:defRPr>
                <a:solidFill>
                  <a:schemeClr val="tx1"/>
                </a:solidFill>
                <a:latin typeface="Franklin Gothic Book"/>
              </a:defRPr>
            </a:lvl3pPr>
            <a:lvl4pPr marL="1600200" indent="-228600" defTabSz="901700">
              <a:defRPr>
                <a:solidFill>
                  <a:schemeClr val="tx1"/>
                </a:solidFill>
                <a:latin typeface="Franklin Gothic Book"/>
              </a:defRPr>
            </a:lvl4pPr>
            <a:lvl5pPr marL="2057400" indent="-228600" defTabSz="901700">
              <a:defRPr>
                <a:solidFill>
                  <a:schemeClr val="tx1"/>
                </a:solidFill>
                <a:latin typeface="Franklin Gothic Book"/>
              </a:defRPr>
            </a:lvl5pPr>
            <a:lvl6pPr marL="2514600" indent="-228600" defTabSz="901700" fontAlgn="base">
              <a:spcBef>
                <a:spcPct val="0"/>
              </a:spcBef>
              <a:spcAft>
                <a:spcPct val="0"/>
              </a:spcAft>
              <a:defRPr>
                <a:solidFill>
                  <a:schemeClr val="tx1"/>
                </a:solidFill>
                <a:latin typeface="Franklin Gothic Book"/>
              </a:defRPr>
            </a:lvl6pPr>
            <a:lvl7pPr marL="2971800" indent="-228600" defTabSz="901700" fontAlgn="base">
              <a:spcBef>
                <a:spcPct val="0"/>
              </a:spcBef>
              <a:spcAft>
                <a:spcPct val="0"/>
              </a:spcAft>
              <a:defRPr>
                <a:solidFill>
                  <a:schemeClr val="tx1"/>
                </a:solidFill>
                <a:latin typeface="Franklin Gothic Book"/>
              </a:defRPr>
            </a:lvl7pPr>
            <a:lvl8pPr marL="3429000" indent="-228600" defTabSz="901700" fontAlgn="base">
              <a:spcBef>
                <a:spcPct val="0"/>
              </a:spcBef>
              <a:spcAft>
                <a:spcPct val="0"/>
              </a:spcAft>
              <a:defRPr>
                <a:solidFill>
                  <a:schemeClr val="tx1"/>
                </a:solidFill>
                <a:latin typeface="Franklin Gothic Book"/>
              </a:defRPr>
            </a:lvl8pPr>
            <a:lvl9pPr marL="3886200" indent="-228600" defTabSz="901700" fontAlgn="base">
              <a:spcBef>
                <a:spcPct val="0"/>
              </a:spcBef>
              <a:spcAft>
                <a:spcPct val="0"/>
              </a:spcAft>
              <a:defRPr>
                <a:solidFill>
                  <a:schemeClr val="tx1"/>
                </a:solidFill>
                <a:latin typeface="Franklin Gothic Book"/>
              </a:defRPr>
            </a:lvl9pPr>
          </a:lstStyle>
          <a:p>
            <a:pPr algn="r" eaLnBrk="0" fontAlgn="base" hangingPunct="0">
              <a:spcBef>
                <a:spcPct val="0"/>
              </a:spcBef>
              <a:spcAft>
                <a:spcPct val="0"/>
              </a:spcAft>
            </a:pPr>
            <a:r>
              <a:rPr lang="en-GB" altLang="en-US" sz="1000" b="1" i="1">
                <a:solidFill>
                  <a:srgbClr val="000000"/>
                </a:solidFill>
                <a:latin typeface="Times New Roman" panose="02020603050405020304" pitchFamily="18" charset="0"/>
              </a:rPr>
              <a:t>12</a:t>
            </a:r>
          </a:p>
        </p:txBody>
      </p:sp>
      <p:sp>
        <p:nvSpPr>
          <p:cNvPr id="75781" name="Rectangle 4"/>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a:solidFill>
                  <a:schemeClr val="tx1"/>
                </a:solidFill>
                <a:latin typeface="Franklin Gothic Book"/>
              </a:defRPr>
            </a:lvl1pPr>
            <a:lvl2pPr marL="742950" indent="-285750">
              <a:defRPr>
                <a:solidFill>
                  <a:schemeClr val="tx1"/>
                </a:solidFill>
                <a:latin typeface="Franklin Gothic Book"/>
              </a:defRPr>
            </a:lvl2pPr>
            <a:lvl3pPr marL="1143000" indent="-228600">
              <a:defRPr>
                <a:solidFill>
                  <a:schemeClr val="tx1"/>
                </a:solidFill>
                <a:latin typeface="Franklin Gothic Book"/>
              </a:defRPr>
            </a:lvl3pPr>
            <a:lvl4pPr marL="1600200" indent="-228600">
              <a:defRPr>
                <a:solidFill>
                  <a:schemeClr val="tx1"/>
                </a:solidFill>
                <a:latin typeface="Franklin Gothic Book"/>
              </a:defRPr>
            </a:lvl4pPr>
            <a:lvl5pPr marL="2057400" indent="-228600">
              <a:defRPr>
                <a:solidFill>
                  <a:schemeClr val="tx1"/>
                </a:solidFill>
                <a:latin typeface="Franklin Gothic Book"/>
              </a:defRPr>
            </a:lvl5pPr>
            <a:lvl6pPr marL="2514600" indent="-228600" fontAlgn="base">
              <a:spcBef>
                <a:spcPct val="0"/>
              </a:spcBef>
              <a:spcAft>
                <a:spcPct val="0"/>
              </a:spcAft>
              <a:defRPr>
                <a:solidFill>
                  <a:schemeClr val="tx1"/>
                </a:solidFill>
                <a:latin typeface="Franklin Gothic Book"/>
              </a:defRPr>
            </a:lvl6pPr>
            <a:lvl7pPr marL="2971800" indent="-228600" fontAlgn="base">
              <a:spcBef>
                <a:spcPct val="0"/>
              </a:spcBef>
              <a:spcAft>
                <a:spcPct val="0"/>
              </a:spcAft>
              <a:defRPr>
                <a:solidFill>
                  <a:schemeClr val="tx1"/>
                </a:solidFill>
                <a:latin typeface="Franklin Gothic Book"/>
              </a:defRPr>
            </a:lvl7pPr>
            <a:lvl8pPr marL="3429000" indent="-228600" fontAlgn="base">
              <a:spcBef>
                <a:spcPct val="0"/>
              </a:spcBef>
              <a:spcAft>
                <a:spcPct val="0"/>
              </a:spcAft>
              <a:defRPr>
                <a:solidFill>
                  <a:schemeClr val="tx1"/>
                </a:solidFill>
                <a:latin typeface="Franklin Gothic Book"/>
              </a:defRPr>
            </a:lvl8pPr>
            <a:lvl9pPr marL="3886200" indent="-228600" fontAlgn="base">
              <a:spcBef>
                <a:spcPct val="0"/>
              </a:spcBef>
              <a:spcAft>
                <a:spcPct val="0"/>
              </a:spcAft>
              <a:defRPr>
                <a:solidFill>
                  <a:schemeClr val="tx1"/>
                </a:solidFill>
                <a:latin typeface="Franklin Gothic Book"/>
              </a:defRPr>
            </a:lvl9pPr>
          </a:lstStyle>
          <a:p>
            <a:pPr eaLnBrk="0" fontAlgn="base" hangingPunct="0">
              <a:spcBef>
                <a:spcPct val="0"/>
              </a:spcBef>
              <a:spcAft>
                <a:spcPct val="0"/>
              </a:spcAft>
            </a:pPr>
            <a:endParaRPr lang="en-GB" altLang="en-US" sz="2400" b="1">
              <a:solidFill>
                <a:srgbClr val="000000"/>
              </a:solidFill>
              <a:latin typeface="Times New Roman" panose="02020603050405020304" pitchFamily="18" charset="0"/>
            </a:endParaRPr>
          </a:p>
        </p:txBody>
      </p:sp>
      <p:sp>
        <p:nvSpPr>
          <p:cNvPr id="75782" name="Rectangle 5"/>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a:solidFill>
                  <a:schemeClr val="tx1"/>
                </a:solidFill>
                <a:latin typeface="Franklin Gothic Book"/>
              </a:defRPr>
            </a:lvl1pPr>
            <a:lvl2pPr marL="742950" indent="-285750">
              <a:defRPr>
                <a:solidFill>
                  <a:schemeClr val="tx1"/>
                </a:solidFill>
                <a:latin typeface="Franklin Gothic Book"/>
              </a:defRPr>
            </a:lvl2pPr>
            <a:lvl3pPr marL="1143000" indent="-228600">
              <a:defRPr>
                <a:solidFill>
                  <a:schemeClr val="tx1"/>
                </a:solidFill>
                <a:latin typeface="Franklin Gothic Book"/>
              </a:defRPr>
            </a:lvl3pPr>
            <a:lvl4pPr marL="1600200" indent="-228600">
              <a:defRPr>
                <a:solidFill>
                  <a:schemeClr val="tx1"/>
                </a:solidFill>
                <a:latin typeface="Franklin Gothic Book"/>
              </a:defRPr>
            </a:lvl4pPr>
            <a:lvl5pPr marL="2057400" indent="-228600">
              <a:defRPr>
                <a:solidFill>
                  <a:schemeClr val="tx1"/>
                </a:solidFill>
                <a:latin typeface="Franklin Gothic Book"/>
              </a:defRPr>
            </a:lvl5pPr>
            <a:lvl6pPr marL="2514600" indent="-228600" fontAlgn="base">
              <a:spcBef>
                <a:spcPct val="0"/>
              </a:spcBef>
              <a:spcAft>
                <a:spcPct val="0"/>
              </a:spcAft>
              <a:defRPr>
                <a:solidFill>
                  <a:schemeClr val="tx1"/>
                </a:solidFill>
                <a:latin typeface="Franklin Gothic Book"/>
              </a:defRPr>
            </a:lvl6pPr>
            <a:lvl7pPr marL="2971800" indent="-228600" fontAlgn="base">
              <a:spcBef>
                <a:spcPct val="0"/>
              </a:spcBef>
              <a:spcAft>
                <a:spcPct val="0"/>
              </a:spcAft>
              <a:defRPr>
                <a:solidFill>
                  <a:schemeClr val="tx1"/>
                </a:solidFill>
                <a:latin typeface="Franklin Gothic Book"/>
              </a:defRPr>
            </a:lvl7pPr>
            <a:lvl8pPr marL="3429000" indent="-228600" fontAlgn="base">
              <a:spcBef>
                <a:spcPct val="0"/>
              </a:spcBef>
              <a:spcAft>
                <a:spcPct val="0"/>
              </a:spcAft>
              <a:defRPr>
                <a:solidFill>
                  <a:schemeClr val="tx1"/>
                </a:solidFill>
                <a:latin typeface="Franklin Gothic Book"/>
              </a:defRPr>
            </a:lvl8pPr>
            <a:lvl9pPr marL="3886200" indent="-228600" fontAlgn="base">
              <a:spcBef>
                <a:spcPct val="0"/>
              </a:spcBef>
              <a:spcAft>
                <a:spcPct val="0"/>
              </a:spcAft>
              <a:defRPr>
                <a:solidFill>
                  <a:schemeClr val="tx1"/>
                </a:solidFill>
                <a:latin typeface="Franklin Gothic Book"/>
              </a:defRPr>
            </a:lvl9pPr>
          </a:lstStyle>
          <a:p>
            <a:pPr eaLnBrk="0" fontAlgn="base" hangingPunct="0">
              <a:spcBef>
                <a:spcPct val="0"/>
              </a:spcBef>
              <a:spcAft>
                <a:spcPct val="0"/>
              </a:spcAft>
            </a:pPr>
            <a:endParaRPr lang="en-GB" altLang="en-US" sz="2400" b="1">
              <a:solidFill>
                <a:srgbClr val="000000"/>
              </a:solidFill>
              <a:latin typeface="Times New Roman" panose="02020603050405020304" pitchFamily="18" charset="0"/>
            </a:endParaRPr>
          </a:p>
        </p:txBody>
      </p:sp>
      <p:sp>
        <p:nvSpPr>
          <p:cNvPr id="75783" name="Rectangle 6"/>
          <p:cNvSpPr>
            <a:spLocks noGrp="1" noRot="1" noChangeAspect="1" noChangeArrowheads="1" noTextEdit="1"/>
          </p:cNvSpPr>
          <p:nvPr>
            <p:ph type="sldImg"/>
          </p:nvPr>
        </p:nvSpPr>
        <p:spPr bwMode="auto">
          <a:xfrm>
            <a:off x="2443163" y="692150"/>
            <a:ext cx="3644900" cy="205105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75784" name="Rectangle 7"/>
          <p:cNvSpPr>
            <a:spLocks noGrp="1" noChangeArrowheads="1"/>
          </p:cNvSpPr>
          <p:nvPr>
            <p:ph type="body" idx="1"/>
          </p:nvPr>
        </p:nvSpPr>
        <p:spPr bwMode="auto">
          <a:xfrm>
            <a:off x="914400" y="2971800"/>
            <a:ext cx="5562600" cy="548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9248" tIns="43841" rIns="89248" bIns="43841" numCol="1" anchor="t" anchorCtr="0" compatLnSpc="1">
            <a:prstTxWarp prst="textNoShape">
              <a:avLst/>
            </a:prstTxWarp>
          </a:bodyPr>
          <a:lstStyle/>
          <a:p>
            <a:pPr>
              <a:spcBef>
                <a:spcPct val="0"/>
              </a:spcBef>
            </a:pPr>
            <a:endParaRPr lang="en-GB" altLang="en-US" smtClean="0"/>
          </a:p>
        </p:txBody>
      </p:sp>
    </p:spTree>
    <p:extLst>
      <p:ext uri="{BB962C8B-B14F-4D97-AF65-F5344CB8AC3E}">
        <p14:creationId xmlns:p14="http://schemas.microsoft.com/office/powerpoint/2010/main" val="19103404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5"/>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Franklin Gothic Book"/>
              </a:defRPr>
            </a:lvl1pPr>
            <a:lvl2pPr marL="742950" indent="-285750">
              <a:defRPr>
                <a:solidFill>
                  <a:schemeClr val="tx1"/>
                </a:solidFill>
                <a:latin typeface="Franklin Gothic Book"/>
              </a:defRPr>
            </a:lvl2pPr>
            <a:lvl3pPr marL="1143000" indent="-228600">
              <a:defRPr>
                <a:solidFill>
                  <a:schemeClr val="tx1"/>
                </a:solidFill>
                <a:latin typeface="Franklin Gothic Book"/>
              </a:defRPr>
            </a:lvl3pPr>
            <a:lvl4pPr marL="1600200" indent="-228600">
              <a:defRPr>
                <a:solidFill>
                  <a:schemeClr val="tx1"/>
                </a:solidFill>
                <a:latin typeface="Franklin Gothic Book"/>
              </a:defRPr>
            </a:lvl4pPr>
            <a:lvl5pPr marL="2057400" indent="-228600">
              <a:defRPr>
                <a:solidFill>
                  <a:schemeClr val="tx1"/>
                </a:solidFill>
                <a:latin typeface="Franklin Gothic Book"/>
              </a:defRPr>
            </a:lvl5pPr>
            <a:lvl6pPr marL="2514600" indent="-228600" fontAlgn="base">
              <a:spcBef>
                <a:spcPct val="0"/>
              </a:spcBef>
              <a:spcAft>
                <a:spcPct val="0"/>
              </a:spcAft>
              <a:defRPr>
                <a:solidFill>
                  <a:schemeClr val="tx1"/>
                </a:solidFill>
                <a:latin typeface="Franklin Gothic Book"/>
              </a:defRPr>
            </a:lvl6pPr>
            <a:lvl7pPr marL="2971800" indent="-228600" fontAlgn="base">
              <a:spcBef>
                <a:spcPct val="0"/>
              </a:spcBef>
              <a:spcAft>
                <a:spcPct val="0"/>
              </a:spcAft>
              <a:defRPr>
                <a:solidFill>
                  <a:schemeClr val="tx1"/>
                </a:solidFill>
                <a:latin typeface="Franklin Gothic Book"/>
              </a:defRPr>
            </a:lvl7pPr>
            <a:lvl8pPr marL="3429000" indent="-228600" fontAlgn="base">
              <a:spcBef>
                <a:spcPct val="0"/>
              </a:spcBef>
              <a:spcAft>
                <a:spcPct val="0"/>
              </a:spcAft>
              <a:defRPr>
                <a:solidFill>
                  <a:schemeClr val="tx1"/>
                </a:solidFill>
                <a:latin typeface="Franklin Gothic Book"/>
              </a:defRPr>
            </a:lvl8pPr>
            <a:lvl9pPr marL="3886200" indent="-228600" fontAlgn="base">
              <a:spcBef>
                <a:spcPct val="0"/>
              </a:spcBef>
              <a:spcAft>
                <a:spcPct val="0"/>
              </a:spcAft>
              <a:defRPr>
                <a:solidFill>
                  <a:schemeClr val="tx1"/>
                </a:solidFill>
                <a:latin typeface="Franklin Gothic Book"/>
              </a:defRPr>
            </a:lvl9pPr>
          </a:lstStyle>
          <a:p>
            <a:pPr fontAlgn="base">
              <a:spcBef>
                <a:spcPct val="0"/>
              </a:spcBef>
              <a:spcAft>
                <a:spcPct val="0"/>
              </a:spcAft>
            </a:pPr>
            <a:fld id="{FAD2B690-3713-413B-886B-77E36EE7035C}" type="slidenum">
              <a:rPr lang="en-US" altLang="en-US">
                <a:solidFill>
                  <a:srgbClr val="000000"/>
                </a:solidFill>
                <a:latin typeface="Calibri" panose="020F0502020204030204" pitchFamily="34" charset="0"/>
                <a:cs typeface="Arial" panose="020B0604020202020204" pitchFamily="34" charset="0"/>
              </a:rPr>
              <a:pPr fontAlgn="base">
                <a:spcBef>
                  <a:spcPct val="0"/>
                </a:spcBef>
                <a:spcAft>
                  <a:spcPct val="0"/>
                </a:spcAft>
              </a:pPr>
              <a:t>17</a:t>
            </a:fld>
            <a:endParaRPr lang="en-US" altLang="en-US">
              <a:solidFill>
                <a:srgbClr val="000000"/>
              </a:solidFill>
              <a:latin typeface="Calibri" panose="020F0502020204030204" pitchFamily="34" charset="0"/>
              <a:cs typeface="Arial" panose="020B0604020202020204" pitchFamily="34" charset="0"/>
            </a:endParaRPr>
          </a:p>
        </p:txBody>
      </p:sp>
      <p:sp>
        <p:nvSpPr>
          <p:cNvPr id="77827" name="Rectangle 2"/>
          <p:cNvSpPr>
            <a:spLocks noGrp="1" noRot="1" noChangeAspect="1" noChangeArrowheads="1" noTextEdit="1"/>
          </p:cNvSpPr>
          <p:nvPr>
            <p:ph type="sldImg"/>
          </p:nvPr>
        </p:nvSpPr>
        <p:spPr bwMode="auto">
          <a:xfrm>
            <a:off x="2443163" y="692150"/>
            <a:ext cx="3644900" cy="2051050"/>
          </a:xfrm>
          <a:solidFill>
            <a:srgbClr val="FFFFFF"/>
          </a:solidFill>
          <a:ln>
            <a:solidFill>
              <a:srgbClr val="000000"/>
            </a:solidFill>
            <a:miter lim="800000"/>
            <a:headEnd/>
            <a:tailEnd/>
          </a:ln>
        </p:spPr>
      </p:sp>
      <p:sp>
        <p:nvSpPr>
          <p:cNvPr id="77828" name="Rectangle 3"/>
          <p:cNvSpPr>
            <a:spLocks noGrp="1" noChangeArrowheads="1"/>
          </p:cNvSpPr>
          <p:nvPr>
            <p:ph type="body" idx="1"/>
          </p:nvPr>
        </p:nvSpPr>
        <p:spPr bwMode="auto">
          <a:xfrm>
            <a:off x="914400" y="2971800"/>
            <a:ext cx="5562600" cy="5486400"/>
          </a:xfrm>
          <a:solidFill>
            <a:srgbClr val="FFFFFF"/>
          </a:solidFill>
          <a:ln>
            <a:solidFill>
              <a:srgbClr val="000000"/>
            </a:solidFill>
            <a:miter lim="800000"/>
            <a:headEnd/>
            <a:tailEnd/>
          </a:ln>
        </p:spPr>
        <p:txBody>
          <a:bodyPr wrap="square" lIns="90187" tIns="45094" rIns="90187" bIns="45094" numCol="1" anchor="t" anchorCtr="0" compatLnSpc="1">
            <a:prstTxWarp prst="textNoShape">
              <a:avLst/>
            </a:prstTxWarp>
          </a:bodyPr>
          <a:lstStyle/>
          <a:p>
            <a:pPr>
              <a:spcBef>
                <a:spcPct val="0"/>
              </a:spcBef>
            </a:pPr>
            <a:endParaRPr lang="en-GB" altLang="en-US" smtClean="0"/>
          </a:p>
        </p:txBody>
      </p:sp>
    </p:spTree>
    <p:extLst>
      <p:ext uri="{BB962C8B-B14F-4D97-AF65-F5344CB8AC3E}">
        <p14:creationId xmlns:p14="http://schemas.microsoft.com/office/powerpoint/2010/main" val="5987030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5"/>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Franklin Gothic Book"/>
              </a:defRPr>
            </a:lvl1pPr>
            <a:lvl2pPr marL="742950" indent="-285750">
              <a:defRPr>
                <a:solidFill>
                  <a:schemeClr val="tx1"/>
                </a:solidFill>
                <a:latin typeface="Franklin Gothic Book"/>
              </a:defRPr>
            </a:lvl2pPr>
            <a:lvl3pPr marL="1143000" indent="-228600">
              <a:defRPr>
                <a:solidFill>
                  <a:schemeClr val="tx1"/>
                </a:solidFill>
                <a:latin typeface="Franklin Gothic Book"/>
              </a:defRPr>
            </a:lvl3pPr>
            <a:lvl4pPr marL="1600200" indent="-228600">
              <a:defRPr>
                <a:solidFill>
                  <a:schemeClr val="tx1"/>
                </a:solidFill>
                <a:latin typeface="Franklin Gothic Book"/>
              </a:defRPr>
            </a:lvl4pPr>
            <a:lvl5pPr marL="2057400" indent="-228600">
              <a:defRPr>
                <a:solidFill>
                  <a:schemeClr val="tx1"/>
                </a:solidFill>
                <a:latin typeface="Franklin Gothic Book"/>
              </a:defRPr>
            </a:lvl5pPr>
            <a:lvl6pPr marL="2514600" indent="-228600" fontAlgn="base">
              <a:spcBef>
                <a:spcPct val="0"/>
              </a:spcBef>
              <a:spcAft>
                <a:spcPct val="0"/>
              </a:spcAft>
              <a:defRPr>
                <a:solidFill>
                  <a:schemeClr val="tx1"/>
                </a:solidFill>
                <a:latin typeface="Franklin Gothic Book"/>
              </a:defRPr>
            </a:lvl6pPr>
            <a:lvl7pPr marL="2971800" indent="-228600" fontAlgn="base">
              <a:spcBef>
                <a:spcPct val="0"/>
              </a:spcBef>
              <a:spcAft>
                <a:spcPct val="0"/>
              </a:spcAft>
              <a:defRPr>
                <a:solidFill>
                  <a:schemeClr val="tx1"/>
                </a:solidFill>
                <a:latin typeface="Franklin Gothic Book"/>
              </a:defRPr>
            </a:lvl7pPr>
            <a:lvl8pPr marL="3429000" indent="-228600" fontAlgn="base">
              <a:spcBef>
                <a:spcPct val="0"/>
              </a:spcBef>
              <a:spcAft>
                <a:spcPct val="0"/>
              </a:spcAft>
              <a:defRPr>
                <a:solidFill>
                  <a:schemeClr val="tx1"/>
                </a:solidFill>
                <a:latin typeface="Franklin Gothic Book"/>
              </a:defRPr>
            </a:lvl8pPr>
            <a:lvl9pPr marL="3886200" indent="-228600" fontAlgn="base">
              <a:spcBef>
                <a:spcPct val="0"/>
              </a:spcBef>
              <a:spcAft>
                <a:spcPct val="0"/>
              </a:spcAft>
              <a:defRPr>
                <a:solidFill>
                  <a:schemeClr val="tx1"/>
                </a:solidFill>
                <a:latin typeface="Franklin Gothic Book"/>
              </a:defRPr>
            </a:lvl9pPr>
          </a:lstStyle>
          <a:p>
            <a:pPr fontAlgn="base">
              <a:spcBef>
                <a:spcPct val="0"/>
              </a:spcBef>
              <a:spcAft>
                <a:spcPct val="0"/>
              </a:spcAft>
            </a:pPr>
            <a:fld id="{7D03449A-AD9D-43CD-83FA-3DA345332E4A}" type="slidenum">
              <a:rPr lang="en-US" altLang="en-US">
                <a:solidFill>
                  <a:srgbClr val="000000"/>
                </a:solidFill>
                <a:latin typeface="Calibri" panose="020F0502020204030204" pitchFamily="34" charset="0"/>
                <a:cs typeface="Arial" panose="020B0604020202020204" pitchFamily="34" charset="0"/>
              </a:rPr>
              <a:pPr fontAlgn="base">
                <a:spcBef>
                  <a:spcPct val="0"/>
                </a:spcBef>
                <a:spcAft>
                  <a:spcPct val="0"/>
                </a:spcAft>
              </a:pPr>
              <a:t>18</a:t>
            </a:fld>
            <a:endParaRPr lang="en-US" altLang="en-US">
              <a:solidFill>
                <a:srgbClr val="000000"/>
              </a:solidFill>
              <a:latin typeface="Calibri" panose="020F0502020204030204" pitchFamily="34" charset="0"/>
              <a:cs typeface="Arial" panose="020B0604020202020204" pitchFamily="34" charset="0"/>
            </a:endParaRPr>
          </a:p>
        </p:txBody>
      </p:sp>
      <p:sp>
        <p:nvSpPr>
          <p:cNvPr id="79875" name="Rectangle 1026"/>
          <p:cNvSpPr>
            <a:spLocks noChangeArrowheads="1"/>
          </p:cNvSpPr>
          <p:nvPr/>
        </p:nvSpPr>
        <p:spPr bwMode="auto">
          <a:xfrm>
            <a:off x="3873500" y="0"/>
            <a:ext cx="2954338" cy="468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a:solidFill>
                  <a:schemeClr val="tx1"/>
                </a:solidFill>
                <a:latin typeface="Franklin Gothic Book"/>
              </a:defRPr>
            </a:lvl1pPr>
            <a:lvl2pPr marL="742950" indent="-285750">
              <a:defRPr>
                <a:solidFill>
                  <a:schemeClr val="tx1"/>
                </a:solidFill>
                <a:latin typeface="Franklin Gothic Book"/>
              </a:defRPr>
            </a:lvl2pPr>
            <a:lvl3pPr marL="1143000" indent="-228600">
              <a:defRPr>
                <a:solidFill>
                  <a:schemeClr val="tx1"/>
                </a:solidFill>
                <a:latin typeface="Franklin Gothic Book"/>
              </a:defRPr>
            </a:lvl3pPr>
            <a:lvl4pPr marL="1600200" indent="-228600">
              <a:defRPr>
                <a:solidFill>
                  <a:schemeClr val="tx1"/>
                </a:solidFill>
                <a:latin typeface="Franklin Gothic Book"/>
              </a:defRPr>
            </a:lvl4pPr>
            <a:lvl5pPr marL="2057400" indent="-228600">
              <a:defRPr>
                <a:solidFill>
                  <a:schemeClr val="tx1"/>
                </a:solidFill>
                <a:latin typeface="Franklin Gothic Book"/>
              </a:defRPr>
            </a:lvl5pPr>
            <a:lvl6pPr marL="2514600" indent="-228600" fontAlgn="base">
              <a:spcBef>
                <a:spcPct val="0"/>
              </a:spcBef>
              <a:spcAft>
                <a:spcPct val="0"/>
              </a:spcAft>
              <a:defRPr>
                <a:solidFill>
                  <a:schemeClr val="tx1"/>
                </a:solidFill>
                <a:latin typeface="Franklin Gothic Book"/>
              </a:defRPr>
            </a:lvl6pPr>
            <a:lvl7pPr marL="2971800" indent="-228600" fontAlgn="base">
              <a:spcBef>
                <a:spcPct val="0"/>
              </a:spcBef>
              <a:spcAft>
                <a:spcPct val="0"/>
              </a:spcAft>
              <a:defRPr>
                <a:solidFill>
                  <a:schemeClr val="tx1"/>
                </a:solidFill>
                <a:latin typeface="Franklin Gothic Book"/>
              </a:defRPr>
            </a:lvl7pPr>
            <a:lvl8pPr marL="3429000" indent="-228600" fontAlgn="base">
              <a:spcBef>
                <a:spcPct val="0"/>
              </a:spcBef>
              <a:spcAft>
                <a:spcPct val="0"/>
              </a:spcAft>
              <a:defRPr>
                <a:solidFill>
                  <a:schemeClr val="tx1"/>
                </a:solidFill>
                <a:latin typeface="Franklin Gothic Book"/>
              </a:defRPr>
            </a:lvl8pPr>
            <a:lvl9pPr marL="3886200" indent="-228600" fontAlgn="base">
              <a:spcBef>
                <a:spcPct val="0"/>
              </a:spcBef>
              <a:spcAft>
                <a:spcPct val="0"/>
              </a:spcAft>
              <a:defRPr>
                <a:solidFill>
                  <a:schemeClr val="tx1"/>
                </a:solidFill>
                <a:latin typeface="Franklin Gothic Book"/>
              </a:defRPr>
            </a:lvl9pPr>
          </a:lstStyle>
          <a:p>
            <a:pPr eaLnBrk="0" fontAlgn="base" hangingPunct="0">
              <a:spcBef>
                <a:spcPct val="0"/>
              </a:spcBef>
              <a:spcAft>
                <a:spcPct val="0"/>
              </a:spcAft>
            </a:pPr>
            <a:endParaRPr lang="en-GB" altLang="en-US" sz="2400" b="1">
              <a:solidFill>
                <a:srgbClr val="000000"/>
              </a:solidFill>
              <a:latin typeface="Times New Roman" panose="02020603050405020304" pitchFamily="18" charset="0"/>
            </a:endParaRPr>
          </a:p>
        </p:txBody>
      </p:sp>
      <p:sp>
        <p:nvSpPr>
          <p:cNvPr id="79876" name="Rectangle 1027"/>
          <p:cNvSpPr>
            <a:spLocks noChangeArrowheads="1"/>
          </p:cNvSpPr>
          <p:nvPr/>
        </p:nvSpPr>
        <p:spPr bwMode="auto">
          <a:xfrm>
            <a:off x="3873500" y="8674100"/>
            <a:ext cx="2954338"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8789" tIns="0" rIns="18789" bIns="0" anchor="b"/>
          <a:lstStyle>
            <a:lvl1pPr defTabSz="901700">
              <a:defRPr>
                <a:solidFill>
                  <a:schemeClr val="tx1"/>
                </a:solidFill>
                <a:latin typeface="Franklin Gothic Book"/>
              </a:defRPr>
            </a:lvl1pPr>
            <a:lvl2pPr marL="742950" indent="-285750" defTabSz="901700">
              <a:defRPr>
                <a:solidFill>
                  <a:schemeClr val="tx1"/>
                </a:solidFill>
                <a:latin typeface="Franklin Gothic Book"/>
              </a:defRPr>
            </a:lvl2pPr>
            <a:lvl3pPr marL="1143000" indent="-228600" defTabSz="901700">
              <a:defRPr>
                <a:solidFill>
                  <a:schemeClr val="tx1"/>
                </a:solidFill>
                <a:latin typeface="Franklin Gothic Book"/>
              </a:defRPr>
            </a:lvl3pPr>
            <a:lvl4pPr marL="1600200" indent="-228600" defTabSz="901700">
              <a:defRPr>
                <a:solidFill>
                  <a:schemeClr val="tx1"/>
                </a:solidFill>
                <a:latin typeface="Franklin Gothic Book"/>
              </a:defRPr>
            </a:lvl4pPr>
            <a:lvl5pPr marL="2057400" indent="-228600" defTabSz="901700">
              <a:defRPr>
                <a:solidFill>
                  <a:schemeClr val="tx1"/>
                </a:solidFill>
                <a:latin typeface="Franklin Gothic Book"/>
              </a:defRPr>
            </a:lvl5pPr>
            <a:lvl6pPr marL="2514600" indent="-228600" defTabSz="901700" fontAlgn="base">
              <a:spcBef>
                <a:spcPct val="0"/>
              </a:spcBef>
              <a:spcAft>
                <a:spcPct val="0"/>
              </a:spcAft>
              <a:defRPr>
                <a:solidFill>
                  <a:schemeClr val="tx1"/>
                </a:solidFill>
                <a:latin typeface="Franklin Gothic Book"/>
              </a:defRPr>
            </a:lvl6pPr>
            <a:lvl7pPr marL="2971800" indent="-228600" defTabSz="901700" fontAlgn="base">
              <a:spcBef>
                <a:spcPct val="0"/>
              </a:spcBef>
              <a:spcAft>
                <a:spcPct val="0"/>
              </a:spcAft>
              <a:defRPr>
                <a:solidFill>
                  <a:schemeClr val="tx1"/>
                </a:solidFill>
                <a:latin typeface="Franklin Gothic Book"/>
              </a:defRPr>
            </a:lvl7pPr>
            <a:lvl8pPr marL="3429000" indent="-228600" defTabSz="901700" fontAlgn="base">
              <a:spcBef>
                <a:spcPct val="0"/>
              </a:spcBef>
              <a:spcAft>
                <a:spcPct val="0"/>
              </a:spcAft>
              <a:defRPr>
                <a:solidFill>
                  <a:schemeClr val="tx1"/>
                </a:solidFill>
                <a:latin typeface="Franklin Gothic Book"/>
              </a:defRPr>
            </a:lvl8pPr>
            <a:lvl9pPr marL="3886200" indent="-228600" defTabSz="901700" fontAlgn="base">
              <a:spcBef>
                <a:spcPct val="0"/>
              </a:spcBef>
              <a:spcAft>
                <a:spcPct val="0"/>
              </a:spcAft>
              <a:defRPr>
                <a:solidFill>
                  <a:schemeClr val="tx1"/>
                </a:solidFill>
                <a:latin typeface="Franklin Gothic Book"/>
              </a:defRPr>
            </a:lvl9pPr>
          </a:lstStyle>
          <a:p>
            <a:pPr algn="r" eaLnBrk="0" fontAlgn="base" hangingPunct="0">
              <a:spcBef>
                <a:spcPct val="0"/>
              </a:spcBef>
              <a:spcAft>
                <a:spcPct val="0"/>
              </a:spcAft>
            </a:pPr>
            <a:r>
              <a:rPr lang="en-GB" altLang="en-US" sz="1000" b="1" i="1">
                <a:solidFill>
                  <a:srgbClr val="000000"/>
                </a:solidFill>
                <a:latin typeface="Times New Roman" panose="02020603050405020304" pitchFamily="18" charset="0"/>
              </a:rPr>
              <a:t>4</a:t>
            </a:r>
          </a:p>
        </p:txBody>
      </p:sp>
      <p:sp>
        <p:nvSpPr>
          <p:cNvPr id="79877" name="Rectangle 1028"/>
          <p:cNvSpPr>
            <a:spLocks noChangeArrowheads="1"/>
          </p:cNvSpPr>
          <p:nvPr/>
        </p:nvSpPr>
        <p:spPr bwMode="auto">
          <a:xfrm>
            <a:off x="-26988" y="8674100"/>
            <a:ext cx="3008313"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a:solidFill>
                  <a:schemeClr val="tx1"/>
                </a:solidFill>
                <a:latin typeface="Franklin Gothic Book"/>
              </a:defRPr>
            </a:lvl1pPr>
            <a:lvl2pPr marL="742950" indent="-285750">
              <a:defRPr>
                <a:solidFill>
                  <a:schemeClr val="tx1"/>
                </a:solidFill>
                <a:latin typeface="Franklin Gothic Book"/>
              </a:defRPr>
            </a:lvl2pPr>
            <a:lvl3pPr marL="1143000" indent="-228600">
              <a:defRPr>
                <a:solidFill>
                  <a:schemeClr val="tx1"/>
                </a:solidFill>
                <a:latin typeface="Franklin Gothic Book"/>
              </a:defRPr>
            </a:lvl3pPr>
            <a:lvl4pPr marL="1600200" indent="-228600">
              <a:defRPr>
                <a:solidFill>
                  <a:schemeClr val="tx1"/>
                </a:solidFill>
                <a:latin typeface="Franklin Gothic Book"/>
              </a:defRPr>
            </a:lvl4pPr>
            <a:lvl5pPr marL="2057400" indent="-228600">
              <a:defRPr>
                <a:solidFill>
                  <a:schemeClr val="tx1"/>
                </a:solidFill>
                <a:latin typeface="Franklin Gothic Book"/>
              </a:defRPr>
            </a:lvl5pPr>
            <a:lvl6pPr marL="2514600" indent="-228600" fontAlgn="base">
              <a:spcBef>
                <a:spcPct val="0"/>
              </a:spcBef>
              <a:spcAft>
                <a:spcPct val="0"/>
              </a:spcAft>
              <a:defRPr>
                <a:solidFill>
                  <a:schemeClr val="tx1"/>
                </a:solidFill>
                <a:latin typeface="Franklin Gothic Book"/>
              </a:defRPr>
            </a:lvl6pPr>
            <a:lvl7pPr marL="2971800" indent="-228600" fontAlgn="base">
              <a:spcBef>
                <a:spcPct val="0"/>
              </a:spcBef>
              <a:spcAft>
                <a:spcPct val="0"/>
              </a:spcAft>
              <a:defRPr>
                <a:solidFill>
                  <a:schemeClr val="tx1"/>
                </a:solidFill>
                <a:latin typeface="Franklin Gothic Book"/>
              </a:defRPr>
            </a:lvl7pPr>
            <a:lvl8pPr marL="3429000" indent="-228600" fontAlgn="base">
              <a:spcBef>
                <a:spcPct val="0"/>
              </a:spcBef>
              <a:spcAft>
                <a:spcPct val="0"/>
              </a:spcAft>
              <a:defRPr>
                <a:solidFill>
                  <a:schemeClr val="tx1"/>
                </a:solidFill>
                <a:latin typeface="Franklin Gothic Book"/>
              </a:defRPr>
            </a:lvl8pPr>
            <a:lvl9pPr marL="3886200" indent="-228600" fontAlgn="base">
              <a:spcBef>
                <a:spcPct val="0"/>
              </a:spcBef>
              <a:spcAft>
                <a:spcPct val="0"/>
              </a:spcAft>
              <a:defRPr>
                <a:solidFill>
                  <a:schemeClr val="tx1"/>
                </a:solidFill>
                <a:latin typeface="Franklin Gothic Book"/>
              </a:defRPr>
            </a:lvl9pPr>
          </a:lstStyle>
          <a:p>
            <a:pPr eaLnBrk="0" fontAlgn="base" hangingPunct="0">
              <a:spcBef>
                <a:spcPct val="0"/>
              </a:spcBef>
              <a:spcAft>
                <a:spcPct val="0"/>
              </a:spcAft>
            </a:pPr>
            <a:endParaRPr lang="en-GB" altLang="en-US" sz="2400" b="1">
              <a:solidFill>
                <a:srgbClr val="000000"/>
              </a:solidFill>
              <a:latin typeface="Times New Roman" panose="02020603050405020304" pitchFamily="18" charset="0"/>
            </a:endParaRPr>
          </a:p>
        </p:txBody>
      </p:sp>
      <p:sp>
        <p:nvSpPr>
          <p:cNvPr id="79878" name="Rectangle 1029"/>
          <p:cNvSpPr>
            <a:spLocks noChangeArrowheads="1"/>
          </p:cNvSpPr>
          <p:nvPr/>
        </p:nvSpPr>
        <p:spPr bwMode="auto">
          <a:xfrm>
            <a:off x="-26988" y="0"/>
            <a:ext cx="3008313" cy="468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a:solidFill>
                  <a:schemeClr val="tx1"/>
                </a:solidFill>
                <a:latin typeface="Franklin Gothic Book"/>
              </a:defRPr>
            </a:lvl1pPr>
            <a:lvl2pPr marL="742950" indent="-285750">
              <a:defRPr>
                <a:solidFill>
                  <a:schemeClr val="tx1"/>
                </a:solidFill>
                <a:latin typeface="Franklin Gothic Book"/>
              </a:defRPr>
            </a:lvl2pPr>
            <a:lvl3pPr marL="1143000" indent="-228600">
              <a:defRPr>
                <a:solidFill>
                  <a:schemeClr val="tx1"/>
                </a:solidFill>
                <a:latin typeface="Franklin Gothic Book"/>
              </a:defRPr>
            </a:lvl3pPr>
            <a:lvl4pPr marL="1600200" indent="-228600">
              <a:defRPr>
                <a:solidFill>
                  <a:schemeClr val="tx1"/>
                </a:solidFill>
                <a:latin typeface="Franklin Gothic Book"/>
              </a:defRPr>
            </a:lvl4pPr>
            <a:lvl5pPr marL="2057400" indent="-228600">
              <a:defRPr>
                <a:solidFill>
                  <a:schemeClr val="tx1"/>
                </a:solidFill>
                <a:latin typeface="Franklin Gothic Book"/>
              </a:defRPr>
            </a:lvl5pPr>
            <a:lvl6pPr marL="2514600" indent="-228600" fontAlgn="base">
              <a:spcBef>
                <a:spcPct val="0"/>
              </a:spcBef>
              <a:spcAft>
                <a:spcPct val="0"/>
              </a:spcAft>
              <a:defRPr>
                <a:solidFill>
                  <a:schemeClr val="tx1"/>
                </a:solidFill>
                <a:latin typeface="Franklin Gothic Book"/>
              </a:defRPr>
            </a:lvl6pPr>
            <a:lvl7pPr marL="2971800" indent="-228600" fontAlgn="base">
              <a:spcBef>
                <a:spcPct val="0"/>
              </a:spcBef>
              <a:spcAft>
                <a:spcPct val="0"/>
              </a:spcAft>
              <a:defRPr>
                <a:solidFill>
                  <a:schemeClr val="tx1"/>
                </a:solidFill>
                <a:latin typeface="Franklin Gothic Book"/>
              </a:defRPr>
            </a:lvl7pPr>
            <a:lvl8pPr marL="3429000" indent="-228600" fontAlgn="base">
              <a:spcBef>
                <a:spcPct val="0"/>
              </a:spcBef>
              <a:spcAft>
                <a:spcPct val="0"/>
              </a:spcAft>
              <a:defRPr>
                <a:solidFill>
                  <a:schemeClr val="tx1"/>
                </a:solidFill>
                <a:latin typeface="Franklin Gothic Book"/>
              </a:defRPr>
            </a:lvl8pPr>
            <a:lvl9pPr marL="3886200" indent="-228600" fontAlgn="base">
              <a:spcBef>
                <a:spcPct val="0"/>
              </a:spcBef>
              <a:spcAft>
                <a:spcPct val="0"/>
              </a:spcAft>
              <a:defRPr>
                <a:solidFill>
                  <a:schemeClr val="tx1"/>
                </a:solidFill>
                <a:latin typeface="Franklin Gothic Book"/>
              </a:defRPr>
            </a:lvl9pPr>
          </a:lstStyle>
          <a:p>
            <a:pPr eaLnBrk="0" fontAlgn="base" hangingPunct="0">
              <a:spcBef>
                <a:spcPct val="0"/>
              </a:spcBef>
              <a:spcAft>
                <a:spcPct val="0"/>
              </a:spcAft>
            </a:pPr>
            <a:endParaRPr lang="en-GB" altLang="en-US" sz="2400" b="1">
              <a:solidFill>
                <a:srgbClr val="000000"/>
              </a:solidFill>
              <a:latin typeface="Times New Roman" panose="02020603050405020304" pitchFamily="18" charset="0"/>
            </a:endParaRPr>
          </a:p>
        </p:txBody>
      </p:sp>
      <p:sp>
        <p:nvSpPr>
          <p:cNvPr id="79879" name="Rectangle 1030"/>
          <p:cNvSpPr>
            <a:spLocks noGrp="1" noRot="1" noChangeAspect="1" noChangeArrowheads="1" noTextEdit="1"/>
          </p:cNvSpPr>
          <p:nvPr>
            <p:ph type="sldImg"/>
          </p:nvPr>
        </p:nvSpPr>
        <p:spPr bwMode="auto">
          <a:xfrm>
            <a:off x="2443163" y="692150"/>
            <a:ext cx="3644900" cy="205105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79880" name="Rectangle 1031"/>
          <p:cNvSpPr>
            <a:spLocks noGrp="1" noChangeArrowheads="1"/>
          </p:cNvSpPr>
          <p:nvPr>
            <p:ph type="body" idx="1"/>
          </p:nvPr>
        </p:nvSpPr>
        <p:spPr bwMode="auto">
          <a:xfrm>
            <a:off x="914400" y="2971800"/>
            <a:ext cx="5562600" cy="548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9248" tIns="43841" rIns="89248" bIns="43841" numCol="1" anchor="t" anchorCtr="0" compatLnSpc="1">
            <a:prstTxWarp prst="textNoShape">
              <a:avLst/>
            </a:prstTxWarp>
          </a:bodyPr>
          <a:lstStyle/>
          <a:p>
            <a:pPr>
              <a:spcBef>
                <a:spcPct val="0"/>
              </a:spcBef>
            </a:pPr>
            <a:endParaRPr lang="en-GB" altLang="en-US" smtClean="0"/>
          </a:p>
        </p:txBody>
      </p:sp>
    </p:spTree>
    <p:extLst>
      <p:ext uri="{BB962C8B-B14F-4D97-AF65-F5344CB8AC3E}">
        <p14:creationId xmlns:p14="http://schemas.microsoft.com/office/powerpoint/2010/main" val="12572520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5"/>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Franklin Gothic Book"/>
              </a:defRPr>
            </a:lvl1pPr>
            <a:lvl2pPr marL="742950" indent="-285750">
              <a:defRPr>
                <a:solidFill>
                  <a:schemeClr val="tx1"/>
                </a:solidFill>
                <a:latin typeface="Franklin Gothic Book"/>
              </a:defRPr>
            </a:lvl2pPr>
            <a:lvl3pPr marL="1143000" indent="-228600">
              <a:defRPr>
                <a:solidFill>
                  <a:schemeClr val="tx1"/>
                </a:solidFill>
                <a:latin typeface="Franklin Gothic Book"/>
              </a:defRPr>
            </a:lvl3pPr>
            <a:lvl4pPr marL="1600200" indent="-228600">
              <a:defRPr>
                <a:solidFill>
                  <a:schemeClr val="tx1"/>
                </a:solidFill>
                <a:latin typeface="Franklin Gothic Book"/>
              </a:defRPr>
            </a:lvl4pPr>
            <a:lvl5pPr marL="2057400" indent="-228600">
              <a:defRPr>
                <a:solidFill>
                  <a:schemeClr val="tx1"/>
                </a:solidFill>
                <a:latin typeface="Franklin Gothic Book"/>
              </a:defRPr>
            </a:lvl5pPr>
            <a:lvl6pPr marL="2514600" indent="-228600" fontAlgn="base">
              <a:spcBef>
                <a:spcPct val="0"/>
              </a:spcBef>
              <a:spcAft>
                <a:spcPct val="0"/>
              </a:spcAft>
              <a:defRPr>
                <a:solidFill>
                  <a:schemeClr val="tx1"/>
                </a:solidFill>
                <a:latin typeface="Franklin Gothic Book"/>
              </a:defRPr>
            </a:lvl6pPr>
            <a:lvl7pPr marL="2971800" indent="-228600" fontAlgn="base">
              <a:spcBef>
                <a:spcPct val="0"/>
              </a:spcBef>
              <a:spcAft>
                <a:spcPct val="0"/>
              </a:spcAft>
              <a:defRPr>
                <a:solidFill>
                  <a:schemeClr val="tx1"/>
                </a:solidFill>
                <a:latin typeface="Franklin Gothic Book"/>
              </a:defRPr>
            </a:lvl7pPr>
            <a:lvl8pPr marL="3429000" indent="-228600" fontAlgn="base">
              <a:spcBef>
                <a:spcPct val="0"/>
              </a:spcBef>
              <a:spcAft>
                <a:spcPct val="0"/>
              </a:spcAft>
              <a:defRPr>
                <a:solidFill>
                  <a:schemeClr val="tx1"/>
                </a:solidFill>
                <a:latin typeface="Franklin Gothic Book"/>
              </a:defRPr>
            </a:lvl8pPr>
            <a:lvl9pPr marL="3886200" indent="-228600" fontAlgn="base">
              <a:spcBef>
                <a:spcPct val="0"/>
              </a:spcBef>
              <a:spcAft>
                <a:spcPct val="0"/>
              </a:spcAft>
              <a:defRPr>
                <a:solidFill>
                  <a:schemeClr val="tx1"/>
                </a:solidFill>
                <a:latin typeface="Franklin Gothic Book"/>
              </a:defRPr>
            </a:lvl9pPr>
          </a:lstStyle>
          <a:p>
            <a:pPr fontAlgn="base">
              <a:spcBef>
                <a:spcPct val="0"/>
              </a:spcBef>
              <a:spcAft>
                <a:spcPct val="0"/>
              </a:spcAft>
            </a:pPr>
            <a:fld id="{7148D9EE-6FE6-421F-952E-127ECB6D67BA}" type="slidenum">
              <a:rPr lang="en-US" altLang="en-US">
                <a:solidFill>
                  <a:srgbClr val="000000"/>
                </a:solidFill>
                <a:latin typeface="Calibri" panose="020F0502020204030204" pitchFamily="34" charset="0"/>
                <a:cs typeface="Arial" panose="020B0604020202020204" pitchFamily="34" charset="0"/>
              </a:rPr>
              <a:pPr fontAlgn="base">
                <a:spcBef>
                  <a:spcPct val="0"/>
                </a:spcBef>
                <a:spcAft>
                  <a:spcPct val="0"/>
                </a:spcAft>
              </a:pPr>
              <a:t>19</a:t>
            </a:fld>
            <a:endParaRPr lang="en-US" altLang="en-US">
              <a:solidFill>
                <a:srgbClr val="000000"/>
              </a:solidFill>
              <a:latin typeface="Calibri" panose="020F0502020204030204" pitchFamily="34" charset="0"/>
              <a:cs typeface="Arial" panose="020B0604020202020204" pitchFamily="34" charset="0"/>
            </a:endParaRPr>
          </a:p>
        </p:txBody>
      </p:sp>
      <p:sp>
        <p:nvSpPr>
          <p:cNvPr id="81923" name="Rectangle 2"/>
          <p:cNvSpPr>
            <a:spLocks noChangeArrowheads="1"/>
          </p:cNvSpPr>
          <p:nvPr/>
        </p:nvSpPr>
        <p:spPr bwMode="auto">
          <a:xfrm>
            <a:off x="3873500" y="0"/>
            <a:ext cx="2954338" cy="468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a:solidFill>
                  <a:schemeClr val="tx1"/>
                </a:solidFill>
                <a:latin typeface="Franklin Gothic Book"/>
              </a:defRPr>
            </a:lvl1pPr>
            <a:lvl2pPr marL="742950" indent="-285750">
              <a:defRPr>
                <a:solidFill>
                  <a:schemeClr val="tx1"/>
                </a:solidFill>
                <a:latin typeface="Franklin Gothic Book"/>
              </a:defRPr>
            </a:lvl2pPr>
            <a:lvl3pPr marL="1143000" indent="-228600">
              <a:defRPr>
                <a:solidFill>
                  <a:schemeClr val="tx1"/>
                </a:solidFill>
                <a:latin typeface="Franklin Gothic Book"/>
              </a:defRPr>
            </a:lvl3pPr>
            <a:lvl4pPr marL="1600200" indent="-228600">
              <a:defRPr>
                <a:solidFill>
                  <a:schemeClr val="tx1"/>
                </a:solidFill>
                <a:latin typeface="Franklin Gothic Book"/>
              </a:defRPr>
            </a:lvl4pPr>
            <a:lvl5pPr marL="2057400" indent="-228600">
              <a:defRPr>
                <a:solidFill>
                  <a:schemeClr val="tx1"/>
                </a:solidFill>
                <a:latin typeface="Franklin Gothic Book"/>
              </a:defRPr>
            </a:lvl5pPr>
            <a:lvl6pPr marL="2514600" indent="-228600" fontAlgn="base">
              <a:spcBef>
                <a:spcPct val="0"/>
              </a:spcBef>
              <a:spcAft>
                <a:spcPct val="0"/>
              </a:spcAft>
              <a:defRPr>
                <a:solidFill>
                  <a:schemeClr val="tx1"/>
                </a:solidFill>
                <a:latin typeface="Franklin Gothic Book"/>
              </a:defRPr>
            </a:lvl6pPr>
            <a:lvl7pPr marL="2971800" indent="-228600" fontAlgn="base">
              <a:spcBef>
                <a:spcPct val="0"/>
              </a:spcBef>
              <a:spcAft>
                <a:spcPct val="0"/>
              </a:spcAft>
              <a:defRPr>
                <a:solidFill>
                  <a:schemeClr val="tx1"/>
                </a:solidFill>
                <a:latin typeface="Franklin Gothic Book"/>
              </a:defRPr>
            </a:lvl7pPr>
            <a:lvl8pPr marL="3429000" indent="-228600" fontAlgn="base">
              <a:spcBef>
                <a:spcPct val="0"/>
              </a:spcBef>
              <a:spcAft>
                <a:spcPct val="0"/>
              </a:spcAft>
              <a:defRPr>
                <a:solidFill>
                  <a:schemeClr val="tx1"/>
                </a:solidFill>
                <a:latin typeface="Franklin Gothic Book"/>
              </a:defRPr>
            </a:lvl8pPr>
            <a:lvl9pPr marL="3886200" indent="-228600" fontAlgn="base">
              <a:spcBef>
                <a:spcPct val="0"/>
              </a:spcBef>
              <a:spcAft>
                <a:spcPct val="0"/>
              </a:spcAft>
              <a:defRPr>
                <a:solidFill>
                  <a:schemeClr val="tx1"/>
                </a:solidFill>
                <a:latin typeface="Franklin Gothic Book"/>
              </a:defRPr>
            </a:lvl9pPr>
          </a:lstStyle>
          <a:p>
            <a:pPr eaLnBrk="0" fontAlgn="base" hangingPunct="0">
              <a:spcBef>
                <a:spcPct val="0"/>
              </a:spcBef>
              <a:spcAft>
                <a:spcPct val="0"/>
              </a:spcAft>
            </a:pPr>
            <a:endParaRPr lang="en-GB" altLang="en-US" sz="2400" b="1">
              <a:solidFill>
                <a:srgbClr val="000000"/>
              </a:solidFill>
              <a:latin typeface="Times New Roman" panose="02020603050405020304" pitchFamily="18" charset="0"/>
            </a:endParaRPr>
          </a:p>
        </p:txBody>
      </p:sp>
      <p:sp>
        <p:nvSpPr>
          <p:cNvPr id="81924" name="Rectangle 3"/>
          <p:cNvSpPr>
            <a:spLocks noChangeArrowheads="1"/>
          </p:cNvSpPr>
          <p:nvPr/>
        </p:nvSpPr>
        <p:spPr bwMode="auto">
          <a:xfrm>
            <a:off x="3873500" y="8674100"/>
            <a:ext cx="2954338"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8789" tIns="0" rIns="18789" bIns="0" anchor="b"/>
          <a:lstStyle>
            <a:lvl1pPr defTabSz="901700">
              <a:defRPr>
                <a:solidFill>
                  <a:schemeClr val="tx1"/>
                </a:solidFill>
                <a:latin typeface="Franklin Gothic Book"/>
              </a:defRPr>
            </a:lvl1pPr>
            <a:lvl2pPr marL="742950" indent="-285750" defTabSz="901700">
              <a:defRPr>
                <a:solidFill>
                  <a:schemeClr val="tx1"/>
                </a:solidFill>
                <a:latin typeface="Franklin Gothic Book"/>
              </a:defRPr>
            </a:lvl2pPr>
            <a:lvl3pPr marL="1143000" indent="-228600" defTabSz="901700">
              <a:defRPr>
                <a:solidFill>
                  <a:schemeClr val="tx1"/>
                </a:solidFill>
                <a:latin typeface="Franklin Gothic Book"/>
              </a:defRPr>
            </a:lvl3pPr>
            <a:lvl4pPr marL="1600200" indent="-228600" defTabSz="901700">
              <a:defRPr>
                <a:solidFill>
                  <a:schemeClr val="tx1"/>
                </a:solidFill>
                <a:latin typeface="Franklin Gothic Book"/>
              </a:defRPr>
            </a:lvl4pPr>
            <a:lvl5pPr marL="2057400" indent="-228600" defTabSz="901700">
              <a:defRPr>
                <a:solidFill>
                  <a:schemeClr val="tx1"/>
                </a:solidFill>
                <a:latin typeface="Franklin Gothic Book"/>
              </a:defRPr>
            </a:lvl5pPr>
            <a:lvl6pPr marL="2514600" indent="-228600" defTabSz="901700" fontAlgn="base">
              <a:spcBef>
                <a:spcPct val="0"/>
              </a:spcBef>
              <a:spcAft>
                <a:spcPct val="0"/>
              </a:spcAft>
              <a:defRPr>
                <a:solidFill>
                  <a:schemeClr val="tx1"/>
                </a:solidFill>
                <a:latin typeface="Franklin Gothic Book"/>
              </a:defRPr>
            </a:lvl6pPr>
            <a:lvl7pPr marL="2971800" indent="-228600" defTabSz="901700" fontAlgn="base">
              <a:spcBef>
                <a:spcPct val="0"/>
              </a:spcBef>
              <a:spcAft>
                <a:spcPct val="0"/>
              </a:spcAft>
              <a:defRPr>
                <a:solidFill>
                  <a:schemeClr val="tx1"/>
                </a:solidFill>
                <a:latin typeface="Franklin Gothic Book"/>
              </a:defRPr>
            </a:lvl7pPr>
            <a:lvl8pPr marL="3429000" indent="-228600" defTabSz="901700" fontAlgn="base">
              <a:spcBef>
                <a:spcPct val="0"/>
              </a:spcBef>
              <a:spcAft>
                <a:spcPct val="0"/>
              </a:spcAft>
              <a:defRPr>
                <a:solidFill>
                  <a:schemeClr val="tx1"/>
                </a:solidFill>
                <a:latin typeface="Franklin Gothic Book"/>
              </a:defRPr>
            </a:lvl8pPr>
            <a:lvl9pPr marL="3886200" indent="-228600" defTabSz="901700" fontAlgn="base">
              <a:spcBef>
                <a:spcPct val="0"/>
              </a:spcBef>
              <a:spcAft>
                <a:spcPct val="0"/>
              </a:spcAft>
              <a:defRPr>
                <a:solidFill>
                  <a:schemeClr val="tx1"/>
                </a:solidFill>
                <a:latin typeface="Franklin Gothic Book"/>
              </a:defRPr>
            </a:lvl9pPr>
          </a:lstStyle>
          <a:p>
            <a:pPr algn="r" eaLnBrk="0" fontAlgn="base" hangingPunct="0">
              <a:spcBef>
                <a:spcPct val="0"/>
              </a:spcBef>
              <a:spcAft>
                <a:spcPct val="0"/>
              </a:spcAft>
            </a:pPr>
            <a:r>
              <a:rPr lang="en-GB" altLang="en-US" sz="1000" b="1" i="1">
                <a:solidFill>
                  <a:srgbClr val="000000"/>
                </a:solidFill>
                <a:latin typeface="Times New Roman" panose="02020603050405020304" pitchFamily="18" charset="0"/>
              </a:rPr>
              <a:t>7</a:t>
            </a:r>
          </a:p>
        </p:txBody>
      </p:sp>
      <p:sp>
        <p:nvSpPr>
          <p:cNvPr id="81925" name="Rectangle 4"/>
          <p:cNvSpPr>
            <a:spLocks noChangeArrowheads="1"/>
          </p:cNvSpPr>
          <p:nvPr/>
        </p:nvSpPr>
        <p:spPr bwMode="auto">
          <a:xfrm>
            <a:off x="-26988" y="8674100"/>
            <a:ext cx="3008313"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a:solidFill>
                  <a:schemeClr val="tx1"/>
                </a:solidFill>
                <a:latin typeface="Franklin Gothic Book"/>
              </a:defRPr>
            </a:lvl1pPr>
            <a:lvl2pPr marL="742950" indent="-285750">
              <a:defRPr>
                <a:solidFill>
                  <a:schemeClr val="tx1"/>
                </a:solidFill>
                <a:latin typeface="Franklin Gothic Book"/>
              </a:defRPr>
            </a:lvl2pPr>
            <a:lvl3pPr marL="1143000" indent="-228600">
              <a:defRPr>
                <a:solidFill>
                  <a:schemeClr val="tx1"/>
                </a:solidFill>
                <a:latin typeface="Franklin Gothic Book"/>
              </a:defRPr>
            </a:lvl3pPr>
            <a:lvl4pPr marL="1600200" indent="-228600">
              <a:defRPr>
                <a:solidFill>
                  <a:schemeClr val="tx1"/>
                </a:solidFill>
                <a:latin typeface="Franklin Gothic Book"/>
              </a:defRPr>
            </a:lvl4pPr>
            <a:lvl5pPr marL="2057400" indent="-228600">
              <a:defRPr>
                <a:solidFill>
                  <a:schemeClr val="tx1"/>
                </a:solidFill>
                <a:latin typeface="Franklin Gothic Book"/>
              </a:defRPr>
            </a:lvl5pPr>
            <a:lvl6pPr marL="2514600" indent="-228600" fontAlgn="base">
              <a:spcBef>
                <a:spcPct val="0"/>
              </a:spcBef>
              <a:spcAft>
                <a:spcPct val="0"/>
              </a:spcAft>
              <a:defRPr>
                <a:solidFill>
                  <a:schemeClr val="tx1"/>
                </a:solidFill>
                <a:latin typeface="Franklin Gothic Book"/>
              </a:defRPr>
            </a:lvl6pPr>
            <a:lvl7pPr marL="2971800" indent="-228600" fontAlgn="base">
              <a:spcBef>
                <a:spcPct val="0"/>
              </a:spcBef>
              <a:spcAft>
                <a:spcPct val="0"/>
              </a:spcAft>
              <a:defRPr>
                <a:solidFill>
                  <a:schemeClr val="tx1"/>
                </a:solidFill>
                <a:latin typeface="Franklin Gothic Book"/>
              </a:defRPr>
            </a:lvl7pPr>
            <a:lvl8pPr marL="3429000" indent="-228600" fontAlgn="base">
              <a:spcBef>
                <a:spcPct val="0"/>
              </a:spcBef>
              <a:spcAft>
                <a:spcPct val="0"/>
              </a:spcAft>
              <a:defRPr>
                <a:solidFill>
                  <a:schemeClr val="tx1"/>
                </a:solidFill>
                <a:latin typeface="Franklin Gothic Book"/>
              </a:defRPr>
            </a:lvl8pPr>
            <a:lvl9pPr marL="3886200" indent="-228600" fontAlgn="base">
              <a:spcBef>
                <a:spcPct val="0"/>
              </a:spcBef>
              <a:spcAft>
                <a:spcPct val="0"/>
              </a:spcAft>
              <a:defRPr>
                <a:solidFill>
                  <a:schemeClr val="tx1"/>
                </a:solidFill>
                <a:latin typeface="Franklin Gothic Book"/>
              </a:defRPr>
            </a:lvl9pPr>
          </a:lstStyle>
          <a:p>
            <a:pPr eaLnBrk="0" fontAlgn="base" hangingPunct="0">
              <a:spcBef>
                <a:spcPct val="0"/>
              </a:spcBef>
              <a:spcAft>
                <a:spcPct val="0"/>
              </a:spcAft>
            </a:pPr>
            <a:endParaRPr lang="en-GB" altLang="en-US" sz="2400" b="1">
              <a:solidFill>
                <a:srgbClr val="000000"/>
              </a:solidFill>
              <a:latin typeface="Times New Roman" panose="02020603050405020304" pitchFamily="18" charset="0"/>
            </a:endParaRPr>
          </a:p>
        </p:txBody>
      </p:sp>
      <p:sp>
        <p:nvSpPr>
          <p:cNvPr id="81926" name="Rectangle 5"/>
          <p:cNvSpPr>
            <a:spLocks noChangeArrowheads="1"/>
          </p:cNvSpPr>
          <p:nvPr/>
        </p:nvSpPr>
        <p:spPr bwMode="auto">
          <a:xfrm>
            <a:off x="-26988" y="0"/>
            <a:ext cx="3008313" cy="468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a:solidFill>
                  <a:schemeClr val="tx1"/>
                </a:solidFill>
                <a:latin typeface="Franklin Gothic Book"/>
              </a:defRPr>
            </a:lvl1pPr>
            <a:lvl2pPr marL="742950" indent="-285750">
              <a:defRPr>
                <a:solidFill>
                  <a:schemeClr val="tx1"/>
                </a:solidFill>
                <a:latin typeface="Franklin Gothic Book"/>
              </a:defRPr>
            </a:lvl2pPr>
            <a:lvl3pPr marL="1143000" indent="-228600">
              <a:defRPr>
                <a:solidFill>
                  <a:schemeClr val="tx1"/>
                </a:solidFill>
                <a:latin typeface="Franklin Gothic Book"/>
              </a:defRPr>
            </a:lvl3pPr>
            <a:lvl4pPr marL="1600200" indent="-228600">
              <a:defRPr>
                <a:solidFill>
                  <a:schemeClr val="tx1"/>
                </a:solidFill>
                <a:latin typeface="Franklin Gothic Book"/>
              </a:defRPr>
            </a:lvl4pPr>
            <a:lvl5pPr marL="2057400" indent="-228600">
              <a:defRPr>
                <a:solidFill>
                  <a:schemeClr val="tx1"/>
                </a:solidFill>
                <a:latin typeface="Franklin Gothic Book"/>
              </a:defRPr>
            </a:lvl5pPr>
            <a:lvl6pPr marL="2514600" indent="-228600" fontAlgn="base">
              <a:spcBef>
                <a:spcPct val="0"/>
              </a:spcBef>
              <a:spcAft>
                <a:spcPct val="0"/>
              </a:spcAft>
              <a:defRPr>
                <a:solidFill>
                  <a:schemeClr val="tx1"/>
                </a:solidFill>
                <a:latin typeface="Franklin Gothic Book"/>
              </a:defRPr>
            </a:lvl6pPr>
            <a:lvl7pPr marL="2971800" indent="-228600" fontAlgn="base">
              <a:spcBef>
                <a:spcPct val="0"/>
              </a:spcBef>
              <a:spcAft>
                <a:spcPct val="0"/>
              </a:spcAft>
              <a:defRPr>
                <a:solidFill>
                  <a:schemeClr val="tx1"/>
                </a:solidFill>
                <a:latin typeface="Franklin Gothic Book"/>
              </a:defRPr>
            </a:lvl7pPr>
            <a:lvl8pPr marL="3429000" indent="-228600" fontAlgn="base">
              <a:spcBef>
                <a:spcPct val="0"/>
              </a:spcBef>
              <a:spcAft>
                <a:spcPct val="0"/>
              </a:spcAft>
              <a:defRPr>
                <a:solidFill>
                  <a:schemeClr val="tx1"/>
                </a:solidFill>
                <a:latin typeface="Franklin Gothic Book"/>
              </a:defRPr>
            </a:lvl8pPr>
            <a:lvl9pPr marL="3886200" indent="-228600" fontAlgn="base">
              <a:spcBef>
                <a:spcPct val="0"/>
              </a:spcBef>
              <a:spcAft>
                <a:spcPct val="0"/>
              </a:spcAft>
              <a:defRPr>
                <a:solidFill>
                  <a:schemeClr val="tx1"/>
                </a:solidFill>
                <a:latin typeface="Franklin Gothic Book"/>
              </a:defRPr>
            </a:lvl9pPr>
          </a:lstStyle>
          <a:p>
            <a:pPr eaLnBrk="0" fontAlgn="base" hangingPunct="0">
              <a:spcBef>
                <a:spcPct val="0"/>
              </a:spcBef>
              <a:spcAft>
                <a:spcPct val="0"/>
              </a:spcAft>
            </a:pPr>
            <a:endParaRPr lang="en-GB" altLang="en-US" sz="2400" b="1">
              <a:solidFill>
                <a:srgbClr val="000000"/>
              </a:solidFill>
              <a:latin typeface="Times New Roman" panose="02020603050405020304" pitchFamily="18" charset="0"/>
            </a:endParaRPr>
          </a:p>
        </p:txBody>
      </p:sp>
      <p:sp>
        <p:nvSpPr>
          <p:cNvPr id="81927" name="Rectangle 6"/>
          <p:cNvSpPr>
            <a:spLocks noGrp="1" noRot="1" noChangeAspect="1" noChangeArrowheads="1" noTextEdit="1"/>
          </p:cNvSpPr>
          <p:nvPr>
            <p:ph type="sldImg"/>
          </p:nvPr>
        </p:nvSpPr>
        <p:spPr bwMode="auto">
          <a:xfrm>
            <a:off x="2443163" y="692150"/>
            <a:ext cx="3644900" cy="205105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81928" name="Rectangle 7"/>
          <p:cNvSpPr>
            <a:spLocks noGrp="1" noChangeArrowheads="1"/>
          </p:cNvSpPr>
          <p:nvPr>
            <p:ph type="body" idx="1"/>
          </p:nvPr>
        </p:nvSpPr>
        <p:spPr bwMode="auto">
          <a:xfrm>
            <a:off x="914400" y="2971800"/>
            <a:ext cx="5562600" cy="5486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89248" tIns="43841" rIns="89248" bIns="43841" numCol="1" anchor="t" anchorCtr="0" compatLnSpc="1">
            <a:prstTxWarp prst="textNoShape">
              <a:avLst/>
            </a:prstTxWarp>
          </a:bodyPr>
          <a:lstStyle/>
          <a:p>
            <a:pPr>
              <a:spcBef>
                <a:spcPct val="0"/>
              </a:spcBef>
            </a:pPr>
            <a:r>
              <a:rPr lang="en-GB" altLang="en-US" sz="1400" b="1" smtClean="0"/>
              <a:t>1. Intensive investigation of an individual unit of analysis</a:t>
            </a:r>
          </a:p>
          <a:p>
            <a:pPr lvl="1">
              <a:spcBef>
                <a:spcPct val="0"/>
              </a:spcBef>
              <a:buFontTx/>
              <a:buChar char="•"/>
            </a:pPr>
            <a:r>
              <a:rPr lang="en-GB" altLang="en-US" sz="1600" smtClean="0"/>
              <a:t>Person or Group</a:t>
            </a:r>
          </a:p>
          <a:p>
            <a:pPr lvl="1">
              <a:spcBef>
                <a:spcPct val="0"/>
              </a:spcBef>
              <a:buFontTx/>
              <a:buChar char="•"/>
            </a:pPr>
            <a:r>
              <a:rPr lang="en-GB" altLang="en-US" sz="1600" smtClean="0"/>
              <a:t>Situation	</a:t>
            </a:r>
          </a:p>
          <a:p>
            <a:pPr lvl="1">
              <a:spcBef>
                <a:spcPct val="0"/>
              </a:spcBef>
              <a:buFontTx/>
              <a:buChar char="•"/>
            </a:pPr>
            <a:r>
              <a:rPr lang="en-GB" altLang="en-US" sz="1600" smtClean="0"/>
              <a:t>Occasion</a:t>
            </a:r>
            <a:r>
              <a:rPr lang="en-GB" altLang="en-US" sz="1600" b="1" smtClean="0"/>
              <a:t>	</a:t>
            </a:r>
            <a:endParaRPr lang="en-GB" altLang="en-US" sz="1400" b="1" smtClean="0"/>
          </a:p>
          <a:p>
            <a:pPr>
              <a:spcBef>
                <a:spcPct val="0"/>
              </a:spcBef>
            </a:pPr>
            <a:endParaRPr lang="en-GB" altLang="en-US" sz="1400" b="1" smtClean="0"/>
          </a:p>
          <a:p>
            <a:pPr>
              <a:spcBef>
                <a:spcPct val="0"/>
              </a:spcBef>
            </a:pPr>
            <a:r>
              <a:rPr lang="en-GB" altLang="en-US" sz="1400" b="1" smtClean="0"/>
              <a:t>2. Reliance on anecdotal evidence</a:t>
            </a:r>
          </a:p>
          <a:p>
            <a:pPr lvl="1">
              <a:spcBef>
                <a:spcPct val="0"/>
              </a:spcBef>
            </a:pPr>
            <a:endParaRPr lang="en-GB" altLang="en-US" sz="1600" b="1" smtClean="0"/>
          </a:p>
          <a:p>
            <a:pPr>
              <a:spcBef>
                <a:spcPct val="0"/>
              </a:spcBef>
            </a:pPr>
            <a:r>
              <a:rPr lang="en-GB" altLang="en-US" sz="1400" b="1" smtClean="0"/>
              <a:t>3. Absence of controls</a:t>
            </a:r>
          </a:p>
          <a:p>
            <a:pPr lvl="4">
              <a:spcBef>
                <a:spcPct val="0"/>
              </a:spcBef>
              <a:buFontTx/>
              <a:buChar char="•"/>
            </a:pPr>
            <a:r>
              <a:rPr lang="en-GB" altLang="en-US" sz="1600" smtClean="0"/>
              <a:t>Vary to extent to which valid conclusions can be drawn</a:t>
            </a:r>
          </a:p>
          <a:p>
            <a:pPr>
              <a:spcBef>
                <a:spcPct val="0"/>
              </a:spcBef>
            </a:pPr>
            <a:endParaRPr lang="en-GB" altLang="en-US" smtClean="0"/>
          </a:p>
        </p:txBody>
      </p:sp>
    </p:spTree>
    <p:extLst>
      <p:ext uri="{BB962C8B-B14F-4D97-AF65-F5344CB8AC3E}">
        <p14:creationId xmlns:p14="http://schemas.microsoft.com/office/powerpoint/2010/main" val="28189826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5"/>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Franklin Gothic Book"/>
              </a:defRPr>
            </a:lvl1pPr>
            <a:lvl2pPr marL="742950" indent="-285750">
              <a:defRPr>
                <a:solidFill>
                  <a:schemeClr val="tx1"/>
                </a:solidFill>
                <a:latin typeface="Franklin Gothic Book"/>
              </a:defRPr>
            </a:lvl2pPr>
            <a:lvl3pPr marL="1143000" indent="-228600">
              <a:defRPr>
                <a:solidFill>
                  <a:schemeClr val="tx1"/>
                </a:solidFill>
                <a:latin typeface="Franklin Gothic Book"/>
              </a:defRPr>
            </a:lvl3pPr>
            <a:lvl4pPr marL="1600200" indent="-228600">
              <a:defRPr>
                <a:solidFill>
                  <a:schemeClr val="tx1"/>
                </a:solidFill>
                <a:latin typeface="Franklin Gothic Book"/>
              </a:defRPr>
            </a:lvl4pPr>
            <a:lvl5pPr marL="2057400" indent="-228600">
              <a:defRPr>
                <a:solidFill>
                  <a:schemeClr val="tx1"/>
                </a:solidFill>
                <a:latin typeface="Franklin Gothic Book"/>
              </a:defRPr>
            </a:lvl5pPr>
            <a:lvl6pPr marL="2514600" indent="-228600" fontAlgn="base">
              <a:spcBef>
                <a:spcPct val="0"/>
              </a:spcBef>
              <a:spcAft>
                <a:spcPct val="0"/>
              </a:spcAft>
              <a:defRPr>
                <a:solidFill>
                  <a:schemeClr val="tx1"/>
                </a:solidFill>
                <a:latin typeface="Franklin Gothic Book"/>
              </a:defRPr>
            </a:lvl6pPr>
            <a:lvl7pPr marL="2971800" indent="-228600" fontAlgn="base">
              <a:spcBef>
                <a:spcPct val="0"/>
              </a:spcBef>
              <a:spcAft>
                <a:spcPct val="0"/>
              </a:spcAft>
              <a:defRPr>
                <a:solidFill>
                  <a:schemeClr val="tx1"/>
                </a:solidFill>
                <a:latin typeface="Franklin Gothic Book"/>
              </a:defRPr>
            </a:lvl7pPr>
            <a:lvl8pPr marL="3429000" indent="-228600" fontAlgn="base">
              <a:spcBef>
                <a:spcPct val="0"/>
              </a:spcBef>
              <a:spcAft>
                <a:spcPct val="0"/>
              </a:spcAft>
              <a:defRPr>
                <a:solidFill>
                  <a:schemeClr val="tx1"/>
                </a:solidFill>
                <a:latin typeface="Franklin Gothic Book"/>
              </a:defRPr>
            </a:lvl8pPr>
            <a:lvl9pPr marL="3886200" indent="-228600" fontAlgn="base">
              <a:spcBef>
                <a:spcPct val="0"/>
              </a:spcBef>
              <a:spcAft>
                <a:spcPct val="0"/>
              </a:spcAft>
              <a:defRPr>
                <a:solidFill>
                  <a:schemeClr val="tx1"/>
                </a:solidFill>
                <a:latin typeface="Franklin Gothic Book"/>
              </a:defRPr>
            </a:lvl9pPr>
          </a:lstStyle>
          <a:p>
            <a:pPr fontAlgn="base">
              <a:spcBef>
                <a:spcPct val="0"/>
              </a:spcBef>
              <a:spcAft>
                <a:spcPct val="0"/>
              </a:spcAft>
            </a:pPr>
            <a:fld id="{882720E7-5012-48C8-87A1-F4F5B35AD014}" type="slidenum">
              <a:rPr lang="en-US" altLang="en-US">
                <a:solidFill>
                  <a:srgbClr val="000000"/>
                </a:solidFill>
                <a:latin typeface="Calibri" panose="020F0502020204030204" pitchFamily="34" charset="0"/>
                <a:cs typeface="Arial" panose="020B0604020202020204" pitchFamily="34" charset="0"/>
              </a:rPr>
              <a:pPr fontAlgn="base">
                <a:spcBef>
                  <a:spcPct val="0"/>
                </a:spcBef>
                <a:spcAft>
                  <a:spcPct val="0"/>
                </a:spcAft>
              </a:pPr>
              <a:t>20</a:t>
            </a:fld>
            <a:endParaRPr lang="en-US" altLang="en-US">
              <a:solidFill>
                <a:srgbClr val="000000"/>
              </a:solidFill>
              <a:latin typeface="Calibri" panose="020F0502020204030204" pitchFamily="34" charset="0"/>
              <a:cs typeface="Arial" panose="020B0604020202020204" pitchFamily="34" charset="0"/>
            </a:endParaRPr>
          </a:p>
        </p:txBody>
      </p:sp>
      <p:sp>
        <p:nvSpPr>
          <p:cNvPr id="83971" name="Rectangle 2"/>
          <p:cNvSpPr>
            <a:spLocks noGrp="1" noRot="1" noChangeAspect="1" noChangeArrowheads="1" noTextEdit="1"/>
          </p:cNvSpPr>
          <p:nvPr>
            <p:ph type="sldImg"/>
          </p:nvPr>
        </p:nvSpPr>
        <p:spPr bwMode="auto">
          <a:xfrm>
            <a:off x="2443163" y="692150"/>
            <a:ext cx="3644900" cy="2051050"/>
          </a:xfrm>
          <a:solidFill>
            <a:srgbClr val="FFFFFF"/>
          </a:solidFill>
          <a:ln>
            <a:solidFill>
              <a:srgbClr val="000000"/>
            </a:solidFill>
            <a:miter lim="800000"/>
            <a:headEnd/>
            <a:tailEnd/>
          </a:ln>
        </p:spPr>
      </p:sp>
      <p:sp>
        <p:nvSpPr>
          <p:cNvPr id="83972" name="Rectangle 3"/>
          <p:cNvSpPr>
            <a:spLocks noGrp="1" noChangeArrowheads="1"/>
          </p:cNvSpPr>
          <p:nvPr>
            <p:ph type="body" idx="1"/>
          </p:nvPr>
        </p:nvSpPr>
        <p:spPr bwMode="auto">
          <a:xfrm>
            <a:off x="914400" y="2971800"/>
            <a:ext cx="5562600" cy="5486400"/>
          </a:xfrm>
          <a:solidFill>
            <a:srgbClr val="FFFFFF"/>
          </a:solidFill>
          <a:ln>
            <a:solidFill>
              <a:srgbClr val="000000"/>
            </a:solidFill>
            <a:miter lim="800000"/>
            <a:headEnd/>
            <a:tailEnd/>
          </a:ln>
        </p:spPr>
        <p:txBody>
          <a:bodyPr wrap="square" lIns="90187" tIns="45094" rIns="90187" bIns="45094" numCol="1" anchor="t" anchorCtr="0" compatLnSpc="1">
            <a:prstTxWarp prst="textNoShape">
              <a:avLst/>
            </a:prstTxWarp>
          </a:bodyPr>
          <a:lstStyle/>
          <a:p>
            <a:pPr>
              <a:spcBef>
                <a:spcPct val="0"/>
              </a:spcBef>
            </a:pPr>
            <a:r>
              <a:rPr lang="en-GB" altLang="en-US" b="1" smtClean="0"/>
              <a:t>Action Research</a:t>
            </a:r>
            <a:r>
              <a:rPr lang="en-GB" altLang="en-US" smtClean="0"/>
              <a:t>:</a:t>
            </a:r>
          </a:p>
          <a:p>
            <a:pPr>
              <a:spcBef>
                <a:spcPct val="0"/>
              </a:spcBef>
              <a:buFontTx/>
              <a:buChar char="•"/>
            </a:pPr>
            <a:r>
              <a:rPr lang="en-GB" altLang="en-US" smtClean="0"/>
              <a:t>Is educative </a:t>
            </a:r>
          </a:p>
          <a:p>
            <a:pPr>
              <a:spcBef>
                <a:spcPct val="0"/>
              </a:spcBef>
              <a:buFontTx/>
              <a:buChar char="•"/>
            </a:pPr>
            <a:r>
              <a:rPr lang="en-GB" altLang="en-US" smtClean="0"/>
              <a:t>Deals with individuals as members of social groups</a:t>
            </a:r>
          </a:p>
          <a:p>
            <a:pPr>
              <a:spcBef>
                <a:spcPct val="0"/>
              </a:spcBef>
              <a:buFontTx/>
              <a:buChar char="•"/>
            </a:pPr>
            <a:r>
              <a:rPr lang="en-GB" altLang="en-US" smtClean="0"/>
              <a:t>Is problem-focused, context-specific and future-orientated</a:t>
            </a:r>
          </a:p>
          <a:p>
            <a:pPr>
              <a:spcBef>
                <a:spcPct val="0"/>
              </a:spcBef>
              <a:buFontTx/>
              <a:buChar char="•"/>
            </a:pPr>
            <a:r>
              <a:rPr lang="en-GB" altLang="en-US" smtClean="0"/>
              <a:t>Involves a change intervention</a:t>
            </a:r>
          </a:p>
          <a:p>
            <a:pPr>
              <a:spcBef>
                <a:spcPct val="0"/>
              </a:spcBef>
              <a:buFontTx/>
              <a:buChar char="•"/>
            </a:pPr>
            <a:r>
              <a:rPr lang="en-GB" altLang="en-US" smtClean="0"/>
              <a:t>Involves a cyclic process in which research, action and evaluation are interlinked</a:t>
            </a:r>
          </a:p>
          <a:p>
            <a:pPr>
              <a:spcBef>
                <a:spcPct val="0"/>
              </a:spcBef>
              <a:buFontTx/>
              <a:buChar char="•"/>
            </a:pPr>
            <a:r>
              <a:rPr lang="en-GB" altLang="en-US" smtClean="0"/>
              <a:t>Aims at improvement and involvement</a:t>
            </a:r>
          </a:p>
          <a:p>
            <a:pPr>
              <a:spcBef>
                <a:spcPct val="0"/>
              </a:spcBef>
              <a:buFontTx/>
              <a:buChar char="•"/>
            </a:pPr>
            <a:r>
              <a:rPr lang="en-GB" altLang="en-US" smtClean="0"/>
              <a:t>Is founded on a research relationship in which those involved are participants in the change process</a:t>
            </a:r>
          </a:p>
          <a:p>
            <a:pPr>
              <a:spcBef>
                <a:spcPct val="0"/>
              </a:spcBef>
            </a:pPr>
            <a:r>
              <a:rPr lang="en-GB" altLang="en-US" smtClean="0"/>
              <a:t>(Hart E and Bond M (1995)</a:t>
            </a:r>
          </a:p>
        </p:txBody>
      </p:sp>
    </p:spTree>
    <p:extLst>
      <p:ext uri="{BB962C8B-B14F-4D97-AF65-F5344CB8AC3E}">
        <p14:creationId xmlns:p14="http://schemas.microsoft.com/office/powerpoint/2010/main" val="140100633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15"/>
          <p:cNvGrpSpPr>
            <a:grpSpLocks/>
          </p:cNvGrpSpPr>
          <p:nvPr/>
        </p:nvGrpSpPr>
        <p:grpSpPr bwMode="auto">
          <a:xfrm>
            <a:off x="0" y="0"/>
            <a:ext cx="12192000" cy="6858000"/>
            <a:chOff x="0" y="0"/>
            <a:chExt cx="9144000" cy="6858000"/>
          </a:xfrm>
        </p:grpSpPr>
        <p:sp>
          <p:nvSpPr>
            <p:cNvPr id="5" name="Rectangle 4"/>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6" name="Rectangle 5"/>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grpSp>
      <p:sp>
        <p:nvSpPr>
          <p:cNvPr id="7" name="Freeform 6"/>
          <p:cNvSpPr/>
          <p:nvPr/>
        </p:nvSpPr>
        <p:spPr>
          <a:xfrm rot="10800000">
            <a:off x="1189096" y="5617774"/>
            <a:ext cx="9843913"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8" name="Rectangle 7"/>
          <p:cNvSpPr/>
          <p:nvPr/>
        </p:nvSpPr>
        <p:spPr>
          <a:xfrm>
            <a:off x="1320801" y="1017588"/>
            <a:ext cx="9571567" cy="4830762"/>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9" name="Rectangle 8"/>
          <p:cNvSpPr/>
          <p:nvPr/>
        </p:nvSpPr>
        <p:spPr>
          <a:xfrm>
            <a:off x="1320801" y="1009650"/>
            <a:ext cx="9573684" cy="4832350"/>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pic>
        <p:nvPicPr>
          <p:cNvPr id="10" name="Picture 2" descr="C:\Users\Administrator\Desktop\Pushpin Dev\Assets\pushpinLeft.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435684">
            <a:off x="1026585" y="701676"/>
            <a:ext cx="755649" cy="56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2" descr="C:\Users\Administrator\Desktop\Pushpin Dev\Assets\pushpinLeft.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4096196">
            <a:off x="10567723" y="654844"/>
            <a:ext cx="566738" cy="755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2302934" y="1794935"/>
            <a:ext cx="7631291" cy="1828090"/>
          </a:xfrm>
        </p:spPr>
        <p:txBody>
          <a:bodyPr anchor="b">
            <a:normAutofit/>
          </a:bodyPr>
          <a:lstStyle>
            <a:lvl1pPr>
              <a:defRPr sz="4800"/>
            </a:lvl1pPr>
          </a:lstStyle>
          <a:p>
            <a:r>
              <a:rPr lang="en-US" smtClean="0"/>
              <a:t>Click to edit Master title style</a:t>
            </a:r>
            <a:endParaRPr lang="en-US"/>
          </a:p>
        </p:txBody>
      </p:sp>
      <p:sp>
        <p:nvSpPr>
          <p:cNvPr id="3" name="Subtitle 2"/>
          <p:cNvSpPr>
            <a:spLocks noGrp="1"/>
          </p:cNvSpPr>
          <p:nvPr>
            <p:ph type="subTitle" idx="1"/>
          </p:nvPr>
        </p:nvSpPr>
        <p:spPr>
          <a:xfrm>
            <a:off x="2302934" y="3736622"/>
            <a:ext cx="761623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2" name="Date Placeholder 3"/>
          <p:cNvSpPr>
            <a:spLocks noGrp="1"/>
          </p:cNvSpPr>
          <p:nvPr>
            <p:ph type="dt" sz="half" idx="10"/>
          </p:nvPr>
        </p:nvSpPr>
        <p:spPr>
          <a:xfrm>
            <a:off x="9027585" y="5357814"/>
            <a:ext cx="1619249" cy="365125"/>
          </a:xfrm>
        </p:spPr>
        <p:txBody>
          <a:bodyPr/>
          <a:lstStyle>
            <a:lvl1pPr>
              <a:defRPr/>
            </a:lvl1pPr>
          </a:lstStyle>
          <a:p>
            <a:pPr>
              <a:defRPr/>
            </a:pPr>
            <a:fld id="{07866278-5EE3-4226-9AA8-B66364E2BC77}" type="datetimeFigureOut">
              <a:rPr lang="en-GB">
                <a:solidFill>
                  <a:srgbClr val="465E9C"/>
                </a:solidFill>
              </a:rPr>
              <a:pPr>
                <a:defRPr/>
              </a:pPr>
              <a:t>06/02/2017</a:t>
            </a:fld>
            <a:endParaRPr lang="en-GB">
              <a:solidFill>
                <a:srgbClr val="465E9C"/>
              </a:solidFill>
            </a:endParaRPr>
          </a:p>
        </p:txBody>
      </p:sp>
      <p:sp>
        <p:nvSpPr>
          <p:cNvPr id="13" name="Footer Placeholder 4"/>
          <p:cNvSpPr>
            <a:spLocks noGrp="1"/>
          </p:cNvSpPr>
          <p:nvPr>
            <p:ph type="ftr" sz="quarter" idx="11"/>
          </p:nvPr>
        </p:nvSpPr>
        <p:spPr>
          <a:xfrm>
            <a:off x="1566334" y="5357814"/>
            <a:ext cx="6711951" cy="365125"/>
          </a:xfrm>
        </p:spPr>
        <p:txBody>
          <a:bodyPr/>
          <a:lstStyle>
            <a:lvl1pPr>
              <a:defRPr/>
            </a:lvl1pPr>
          </a:lstStyle>
          <a:p>
            <a:pPr>
              <a:defRPr/>
            </a:pPr>
            <a:endParaRPr lang="en-GB">
              <a:solidFill>
                <a:srgbClr val="465E9C"/>
              </a:solidFill>
            </a:endParaRPr>
          </a:p>
        </p:txBody>
      </p:sp>
      <p:sp>
        <p:nvSpPr>
          <p:cNvPr id="14" name="Slide Number Placeholder 5"/>
          <p:cNvSpPr>
            <a:spLocks noGrp="1"/>
          </p:cNvSpPr>
          <p:nvPr>
            <p:ph type="sldNum" sz="quarter" idx="12"/>
          </p:nvPr>
        </p:nvSpPr>
        <p:spPr>
          <a:xfrm>
            <a:off x="8284634" y="5357814"/>
            <a:ext cx="738717" cy="365125"/>
          </a:xfrm>
        </p:spPr>
        <p:txBody>
          <a:bodyPr/>
          <a:lstStyle>
            <a:lvl1pPr algn="ctr">
              <a:defRPr smtClean="0"/>
            </a:lvl1pPr>
          </a:lstStyle>
          <a:p>
            <a:pPr>
              <a:defRPr/>
            </a:pPr>
            <a:fld id="{D5CB85F2-0637-4064-ABD2-663A26009450}" type="slidenum">
              <a:rPr lang="en-GB">
                <a:solidFill>
                  <a:srgbClr val="465E9C"/>
                </a:solidFill>
              </a:rPr>
              <a:pPr>
                <a:defRPr/>
              </a:pPr>
              <a:t>‹#›</a:t>
            </a:fld>
            <a:endParaRPr lang="en-GB">
              <a:solidFill>
                <a:srgbClr val="465E9C"/>
              </a:solidFill>
            </a:endParaRPr>
          </a:p>
        </p:txBody>
      </p:sp>
    </p:spTree>
    <p:extLst>
      <p:ext uri="{BB962C8B-B14F-4D97-AF65-F5344CB8AC3E}">
        <p14:creationId xmlns:p14="http://schemas.microsoft.com/office/powerpoint/2010/main" val="8601606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Slide Number Placeholder 5"/>
          <p:cNvSpPr>
            <a:spLocks noGrp="1"/>
          </p:cNvSpPr>
          <p:nvPr>
            <p:ph type="sldNum" sz="quarter" idx="10"/>
          </p:nvPr>
        </p:nvSpPr>
        <p:spPr/>
        <p:txBody>
          <a:bodyPr/>
          <a:lstStyle>
            <a:lvl1pPr>
              <a:defRPr/>
            </a:lvl1pPr>
          </a:lstStyle>
          <a:p>
            <a:pPr>
              <a:defRPr/>
            </a:pPr>
            <a:fld id="{150C7B04-7F72-4AF4-876A-7D5BEE32BE17}" type="slidenum">
              <a:rPr lang="en-GB">
                <a:solidFill>
                  <a:srgbClr val="465E9C"/>
                </a:solidFill>
              </a:rPr>
              <a:pPr>
                <a:defRPr/>
              </a:pPr>
              <a:t>‹#›</a:t>
            </a:fld>
            <a:endParaRPr lang="en-GB">
              <a:solidFill>
                <a:srgbClr val="465E9C"/>
              </a:solidFill>
            </a:endParaRPr>
          </a:p>
        </p:txBody>
      </p:sp>
    </p:spTree>
    <p:extLst>
      <p:ext uri="{BB962C8B-B14F-4D97-AF65-F5344CB8AC3E}">
        <p14:creationId xmlns:p14="http://schemas.microsoft.com/office/powerpoint/2010/main" val="2925130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26639" y="2239431"/>
            <a:ext cx="8338725" cy="1362075"/>
          </a:xfrm>
        </p:spPr>
        <p:txBody>
          <a:bodyPr anchor="b"/>
          <a:lstStyle>
            <a:lvl1pPr algn="ctr">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941690" y="3725335"/>
            <a:ext cx="8308623" cy="1309511"/>
          </a:xfrm>
        </p:spPr>
        <p:txBody>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7AF66173-C6EF-485A-95A8-2FF325139DA9}" type="datetimeFigureOut">
              <a:rPr lang="en-GB">
                <a:solidFill>
                  <a:srgbClr val="465E9C"/>
                </a:solidFill>
              </a:rPr>
              <a:pPr>
                <a:defRPr/>
              </a:pPr>
              <a:t>06/02/2017</a:t>
            </a:fld>
            <a:endParaRPr lang="en-GB">
              <a:solidFill>
                <a:srgbClr val="465E9C"/>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srgbClr val="465E9C"/>
              </a:solidFill>
            </a:endParaRPr>
          </a:p>
        </p:txBody>
      </p:sp>
      <p:sp>
        <p:nvSpPr>
          <p:cNvPr id="6" name="Slide Number Placeholder 5"/>
          <p:cNvSpPr>
            <a:spLocks noGrp="1"/>
          </p:cNvSpPr>
          <p:nvPr>
            <p:ph type="sldNum" sz="quarter" idx="12"/>
          </p:nvPr>
        </p:nvSpPr>
        <p:spPr/>
        <p:txBody>
          <a:bodyPr/>
          <a:lstStyle>
            <a:lvl1pPr>
              <a:defRPr/>
            </a:lvl1pPr>
          </a:lstStyle>
          <a:p>
            <a:pPr>
              <a:defRPr/>
            </a:pPr>
            <a:fld id="{DFB5D53B-3FE7-4552-B1EB-C5E576C6AA0A}" type="slidenum">
              <a:rPr lang="en-GB">
                <a:solidFill>
                  <a:srgbClr val="465E9C"/>
                </a:solidFill>
              </a:rPr>
              <a:pPr>
                <a:defRPr/>
              </a:pPr>
              <a:t>‹#›</a:t>
            </a:fld>
            <a:endParaRPr lang="en-GB">
              <a:solidFill>
                <a:srgbClr val="465E9C"/>
              </a:solidFill>
            </a:endParaRPr>
          </a:p>
        </p:txBody>
      </p:sp>
    </p:spTree>
    <p:extLst>
      <p:ext uri="{BB962C8B-B14F-4D97-AF65-F5344CB8AC3E}">
        <p14:creationId xmlns:p14="http://schemas.microsoft.com/office/powerpoint/2010/main" val="2702638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9" name="Content Placeholder 8"/>
          <p:cNvSpPr>
            <a:spLocks noGrp="1"/>
          </p:cNvSpPr>
          <p:nvPr>
            <p:ph sz="quarter" idx="13"/>
          </p:nvPr>
        </p:nvSpPr>
        <p:spPr>
          <a:xfrm>
            <a:off x="1731264" y="2121407"/>
            <a:ext cx="4267200" cy="360273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6217920" y="2119313"/>
            <a:ext cx="4267200" cy="36052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5"/>
          </p:nvPr>
        </p:nvSpPr>
        <p:spPr/>
        <p:txBody>
          <a:bodyPr/>
          <a:lstStyle>
            <a:lvl1pPr>
              <a:defRPr/>
            </a:lvl1pPr>
          </a:lstStyle>
          <a:p>
            <a:pPr>
              <a:defRPr/>
            </a:pPr>
            <a:fld id="{C0EA6357-960E-4496-8744-2E92CC081B3A}" type="datetimeFigureOut">
              <a:rPr lang="en-GB">
                <a:solidFill>
                  <a:srgbClr val="465E9C"/>
                </a:solidFill>
              </a:rPr>
              <a:pPr>
                <a:defRPr/>
              </a:pPr>
              <a:t>06/02/2017</a:t>
            </a:fld>
            <a:endParaRPr lang="en-GB">
              <a:solidFill>
                <a:srgbClr val="465E9C"/>
              </a:solidFill>
            </a:endParaRPr>
          </a:p>
        </p:txBody>
      </p:sp>
      <p:sp>
        <p:nvSpPr>
          <p:cNvPr id="6" name="Footer Placeholder 4"/>
          <p:cNvSpPr>
            <a:spLocks noGrp="1"/>
          </p:cNvSpPr>
          <p:nvPr>
            <p:ph type="ftr" sz="quarter" idx="16"/>
          </p:nvPr>
        </p:nvSpPr>
        <p:spPr/>
        <p:txBody>
          <a:bodyPr/>
          <a:lstStyle>
            <a:lvl1pPr>
              <a:defRPr/>
            </a:lvl1pPr>
          </a:lstStyle>
          <a:p>
            <a:pPr>
              <a:defRPr/>
            </a:pPr>
            <a:endParaRPr lang="en-GB">
              <a:solidFill>
                <a:srgbClr val="465E9C"/>
              </a:solidFill>
            </a:endParaRPr>
          </a:p>
        </p:txBody>
      </p:sp>
      <p:sp>
        <p:nvSpPr>
          <p:cNvPr id="7" name="Slide Number Placeholder 5"/>
          <p:cNvSpPr>
            <a:spLocks noGrp="1"/>
          </p:cNvSpPr>
          <p:nvPr>
            <p:ph type="sldNum" sz="quarter" idx="17"/>
          </p:nvPr>
        </p:nvSpPr>
        <p:spPr/>
        <p:txBody>
          <a:bodyPr/>
          <a:lstStyle>
            <a:lvl1pPr>
              <a:defRPr/>
            </a:lvl1pPr>
          </a:lstStyle>
          <a:p>
            <a:pPr>
              <a:defRPr/>
            </a:pPr>
            <a:fld id="{EC73AEAE-1C88-4BA3-9724-001299DDB4ED}" type="slidenum">
              <a:rPr lang="en-GB">
                <a:solidFill>
                  <a:srgbClr val="465E9C"/>
                </a:solidFill>
              </a:rPr>
              <a:pPr>
                <a:defRPr/>
              </a:pPr>
              <a:t>‹#›</a:t>
            </a:fld>
            <a:endParaRPr lang="en-GB">
              <a:solidFill>
                <a:srgbClr val="465E9C"/>
              </a:solidFill>
            </a:endParaRPr>
          </a:p>
        </p:txBody>
      </p:sp>
    </p:spTree>
    <p:extLst>
      <p:ext uri="{BB962C8B-B14F-4D97-AF65-F5344CB8AC3E}">
        <p14:creationId xmlns:p14="http://schemas.microsoft.com/office/powerpoint/2010/main" val="33881887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2077160" y="2122312"/>
            <a:ext cx="391936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6547559" y="2122311"/>
            <a:ext cx="3925824"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1" name="Content Placeholder 10"/>
          <p:cNvSpPr>
            <a:spLocks noGrp="1"/>
          </p:cNvSpPr>
          <p:nvPr>
            <p:ph sz="quarter" idx="13"/>
          </p:nvPr>
        </p:nvSpPr>
        <p:spPr>
          <a:xfrm>
            <a:off x="1731264" y="2944368"/>
            <a:ext cx="4303776"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6193535" y="2944813"/>
            <a:ext cx="4303776"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5"/>
          </p:nvPr>
        </p:nvSpPr>
        <p:spPr/>
        <p:txBody>
          <a:bodyPr/>
          <a:lstStyle>
            <a:lvl1pPr>
              <a:defRPr/>
            </a:lvl1pPr>
          </a:lstStyle>
          <a:p>
            <a:pPr>
              <a:defRPr/>
            </a:pPr>
            <a:fld id="{B7280E84-D344-4B83-83EA-9B472F024F9B}" type="datetimeFigureOut">
              <a:rPr lang="en-GB">
                <a:solidFill>
                  <a:srgbClr val="465E9C"/>
                </a:solidFill>
              </a:rPr>
              <a:pPr>
                <a:defRPr/>
              </a:pPr>
              <a:t>06/02/2017</a:t>
            </a:fld>
            <a:endParaRPr lang="en-GB">
              <a:solidFill>
                <a:srgbClr val="465E9C"/>
              </a:solidFill>
            </a:endParaRPr>
          </a:p>
        </p:txBody>
      </p:sp>
      <p:sp>
        <p:nvSpPr>
          <p:cNvPr id="8" name="Footer Placeholder 4"/>
          <p:cNvSpPr>
            <a:spLocks noGrp="1"/>
          </p:cNvSpPr>
          <p:nvPr>
            <p:ph type="ftr" sz="quarter" idx="16"/>
          </p:nvPr>
        </p:nvSpPr>
        <p:spPr/>
        <p:txBody>
          <a:bodyPr/>
          <a:lstStyle>
            <a:lvl1pPr>
              <a:defRPr/>
            </a:lvl1pPr>
          </a:lstStyle>
          <a:p>
            <a:pPr>
              <a:defRPr/>
            </a:pPr>
            <a:endParaRPr lang="en-GB">
              <a:solidFill>
                <a:srgbClr val="465E9C"/>
              </a:solidFill>
            </a:endParaRPr>
          </a:p>
        </p:txBody>
      </p:sp>
      <p:sp>
        <p:nvSpPr>
          <p:cNvPr id="9" name="Slide Number Placeholder 5"/>
          <p:cNvSpPr>
            <a:spLocks noGrp="1"/>
          </p:cNvSpPr>
          <p:nvPr>
            <p:ph type="sldNum" sz="quarter" idx="17"/>
          </p:nvPr>
        </p:nvSpPr>
        <p:spPr/>
        <p:txBody>
          <a:bodyPr/>
          <a:lstStyle>
            <a:lvl1pPr>
              <a:defRPr/>
            </a:lvl1pPr>
          </a:lstStyle>
          <a:p>
            <a:pPr>
              <a:defRPr/>
            </a:pPr>
            <a:fld id="{867F71EB-7244-40ED-8F87-D2CF94903E30}" type="slidenum">
              <a:rPr lang="en-GB">
                <a:solidFill>
                  <a:srgbClr val="465E9C"/>
                </a:solidFill>
              </a:rPr>
              <a:pPr>
                <a:defRPr/>
              </a:pPr>
              <a:t>‹#›</a:t>
            </a:fld>
            <a:endParaRPr lang="en-GB">
              <a:solidFill>
                <a:srgbClr val="465E9C"/>
              </a:solidFill>
            </a:endParaRPr>
          </a:p>
        </p:txBody>
      </p:sp>
    </p:spTree>
    <p:extLst>
      <p:ext uri="{BB962C8B-B14F-4D97-AF65-F5344CB8AC3E}">
        <p14:creationId xmlns:p14="http://schemas.microsoft.com/office/powerpoint/2010/main" val="3253650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ABB3222E-8612-470A-8B7C-D20CB8CF1C16}" type="datetimeFigureOut">
              <a:rPr lang="en-GB">
                <a:solidFill>
                  <a:srgbClr val="465E9C"/>
                </a:solidFill>
              </a:rPr>
              <a:pPr>
                <a:defRPr/>
              </a:pPr>
              <a:t>06/02/2017</a:t>
            </a:fld>
            <a:endParaRPr lang="en-GB">
              <a:solidFill>
                <a:srgbClr val="465E9C"/>
              </a:solidFill>
            </a:endParaRPr>
          </a:p>
        </p:txBody>
      </p:sp>
      <p:sp>
        <p:nvSpPr>
          <p:cNvPr id="4" name="Footer Placeholder 4"/>
          <p:cNvSpPr>
            <a:spLocks noGrp="1"/>
          </p:cNvSpPr>
          <p:nvPr>
            <p:ph type="ftr" sz="quarter" idx="11"/>
          </p:nvPr>
        </p:nvSpPr>
        <p:spPr/>
        <p:txBody>
          <a:bodyPr/>
          <a:lstStyle>
            <a:lvl1pPr>
              <a:defRPr/>
            </a:lvl1pPr>
          </a:lstStyle>
          <a:p>
            <a:pPr>
              <a:defRPr/>
            </a:pPr>
            <a:endParaRPr lang="en-GB">
              <a:solidFill>
                <a:srgbClr val="465E9C"/>
              </a:solidFill>
            </a:endParaRPr>
          </a:p>
        </p:txBody>
      </p:sp>
      <p:sp>
        <p:nvSpPr>
          <p:cNvPr id="5" name="Slide Number Placeholder 5"/>
          <p:cNvSpPr>
            <a:spLocks noGrp="1"/>
          </p:cNvSpPr>
          <p:nvPr>
            <p:ph type="sldNum" sz="quarter" idx="12"/>
          </p:nvPr>
        </p:nvSpPr>
        <p:spPr/>
        <p:txBody>
          <a:bodyPr/>
          <a:lstStyle>
            <a:lvl1pPr>
              <a:defRPr/>
            </a:lvl1pPr>
          </a:lstStyle>
          <a:p>
            <a:pPr>
              <a:defRPr/>
            </a:pPr>
            <a:fld id="{C40B25B2-C71B-4AE1-AC79-5177DCC8D0CF}" type="slidenum">
              <a:rPr lang="en-GB">
                <a:solidFill>
                  <a:srgbClr val="465E9C"/>
                </a:solidFill>
              </a:rPr>
              <a:pPr>
                <a:defRPr/>
              </a:pPr>
              <a:t>‹#›</a:t>
            </a:fld>
            <a:endParaRPr lang="en-GB">
              <a:solidFill>
                <a:srgbClr val="465E9C"/>
              </a:solidFill>
            </a:endParaRPr>
          </a:p>
        </p:txBody>
      </p:sp>
    </p:spTree>
    <p:extLst>
      <p:ext uri="{BB962C8B-B14F-4D97-AF65-F5344CB8AC3E}">
        <p14:creationId xmlns:p14="http://schemas.microsoft.com/office/powerpoint/2010/main" val="3702321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1EA34890-CDDE-48C5-AAB4-4AB391115780}" type="datetimeFigureOut">
              <a:rPr lang="en-GB">
                <a:solidFill>
                  <a:srgbClr val="465E9C"/>
                </a:solidFill>
              </a:rPr>
              <a:pPr>
                <a:defRPr/>
              </a:pPr>
              <a:t>06/02/2017</a:t>
            </a:fld>
            <a:endParaRPr lang="en-GB">
              <a:solidFill>
                <a:srgbClr val="465E9C"/>
              </a:solidFill>
            </a:endParaRPr>
          </a:p>
        </p:txBody>
      </p:sp>
      <p:sp>
        <p:nvSpPr>
          <p:cNvPr id="3" name="Footer Placeholder 4"/>
          <p:cNvSpPr>
            <a:spLocks noGrp="1"/>
          </p:cNvSpPr>
          <p:nvPr>
            <p:ph type="ftr" sz="quarter" idx="11"/>
          </p:nvPr>
        </p:nvSpPr>
        <p:spPr/>
        <p:txBody>
          <a:bodyPr/>
          <a:lstStyle>
            <a:lvl1pPr>
              <a:defRPr/>
            </a:lvl1pPr>
          </a:lstStyle>
          <a:p>
            <a:pPr>
              <a:defRPr/>
            </a:pPr>
            <a:endParaRPr lang="en-GB">
              <a:solidFill>
                <a:srgbClr val="465E9C"/>
              </a:solidFill>
            </a:endParaRPr>
          </a:p>
        </p:txBody>
      </p:sp>
      <p:sp>
        <p:nvSpPr>
          <p:cNvPr id="4" name="Slide Number Placeholder 5"/>
          <p:cNvSpPr>
            <a:spLocks noGrp="1"/>
          </p:cNvSpPr>
          <p:nvPr>
            <p:ph type="sldNum" sz="quarter" idx="12"/>
          </p:nvPr>
        </p:nvSpPr>
        <p:spPr/>
        <p:txBody>
          <a:bodyPr/>
          <a:lstStyle>
            <a:lvl1pPr>
              <a:defRPr/>
            </a:lvl1pPr>
          </a:lstStyle>
          <a:p>
            <a:pPr>
              <a:defRPr/>
            </a:pPr>
            <a:fld id="{4000CBB6-0871-4DFF-A167-766753009BCC}" type="slidenum">
              <a:rPr lang="en-GB">
                <a:solidFill>
                  <a:srgbClr val="465E9C"/>
                </a:solidFill>
              </a:rPr>
              <a:pPr>
                <a:defRPr/>
              </a:pPr>
              <a:t>‹#›</a:t>
            </a:fld>
            <a:endParaRPr lang="en-GB">
              <a:solidFill>
                <a:srgbClr val="465E9C"/>
              </a:solidFill>
            </a:endParaRPr>
          </a:p>
        </p:txBody>
      </p:sp>
    </p:spTree>
    <p:extLst>
      <p:ext uri="{BB962C8B-B14F-4D97-AF65-F5344CB8AC3E}">
        <p14:creationId xmlns:p14="http://schemas.microsoft.com/office/powerpoint/2010/main" val="1000145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5" name="Group 15"/>
          <p:cNvGrpSpPr>
            <a:grpSpLocks/>
          </p:cNvGrpSpPr>
          <p:nvPr/>
        </p:nvGrpSpPr>
        <p:grpSpPr bwMode="auto">
          <a:xfrm>
            <a:off x="0" y="0"/>
            <a:ext cx="12192000" cy="6858000"/>
            <a:chOff x="0" y="0"/>
            <a:chExt cx="9144000" cy="6858000"/>
          </a:xfrm>
        </p:grpSpPr>
        <p:sp>
          <p:nvSpPr>
            <p:cNvPr id="6" name="Rectangle 5"/>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7" name="Rectangle 6"/>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grpSp>
      <p:sp>
        <p:nvSpPr>
          <p:cNvPr id="8" name="Freeform 7"/>
          <p:cNvSpPr/>
          <p:nvPr/>
        </p:nvSpPr>
        <p:spPr>
          <a:xfrm rot="10800000">
            <a:off x="842903" y="6058038"/>
            <a:ext cx="10295468"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9" name="Rectangle 8"/>
          <p:cNvSpPr/>
          <p:nvPr/>
        </p:nvSpPr>
        <p:spPr>
          <a:xfrm rot="60000">
            <a:off x="5958417" y="604839"/>
            <a:ext cx="5052483" cy="5722937"/>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10" name="Rectangle 9"/>
          <p:cNvSpPr/>
          <p:nvPr/>
        </p:nvSpPr>
        <p:spPr>
          <a:xfrm rot="60000">
            <a:off x="5962651" y="603250"/>
            <a:ext cx="5050367" cy="5722938"/>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11" name="Rectangle 10"/>
          <p:cNvSpPr/>
          <p:nvPr/>
        </p:nvSpPr>
        <p:spPr>
          <a:xfrm rot="21540000">
            <a:off x="999067" y="576263"/>
            <a:ext cx="5052484" cy="5722937"/>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12" name="Rectangle 11"/>
          <p:cNvSpPr/>
          <p:nvPr/>
        </p:nvSpPr>
        <p:spPr>
          <a:xfrm rot="21540000">
            <a:off x="999067" y="576263"/>
            <a:ext cx="5052484" cy="5721350"/>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pic>
        <p:nvPicPr>
          <p:cNvPr id="13" name="Picture 2" descr="C:\Users\Administrator\Desktop\Pushpin Dev\Assets\pushpinLeft.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435684">
            <a:off x="3162300" y="293689"/>
            <a:ext cx="755651" cy="56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2" descr="C:\Users\Administrator\Desktop\Pushpin Dev\Assets\pushpinLeft.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4096196">
            <a:off x="8467990" y="238919"/>
            <a:ext cx="566738" cy="755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rot="-60000">
            <a:off x="1478635" y="2020043"/>
            <a:ext cx="4086436" cy="1503037"/>
          </a:xfrm>
        </p:spPr>
        <p:txBody>
          <a:bodyPr anchor="b">
            <a:normAutofit/>
          </a:bodyPr>
          <a:lstStyle>
            <a:lvl1pPr algn="ctr">
              <a:defRPr sz="2400" b="0"/>
            </a:lvl1pPr>
          </a:lstStyle>
          <a:p>
            <a:r>
              <a:rPr lang="en-US" smtClean="0"/>
              <a:t>Click to edit Master title style</a:t>
            </a:r>
            <a:endParaRPr lang="en-US"/>
          </a:p>
        </p:txBody>
      </p:sp>
      <p:sp>
        <p:nvSpPr>
          <p:cNvPr id="3" name="Content Placeholder 2"/>
          <p:cNvSpPr>
            <a:spLocks noGrp="1"/>
          </p:cNvSpPr>
          <p:nvPr>
            <p:ph idx="1"/>
          </p:nvPr>
        </p:nvSpPr>
        <p:spPr>
          <a:xfrm rot="60000">
            <a:off x="6472388" y="1150993"/>
            <a:ext cx="4027723"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60000">
            <a:off x="1530834" y="3623748"/>
            <a:ext cx="4065188"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5" name="Date Placeholder 4"/>
          <p:cNvSpPr>
            <a:spLocks noGrp="1"/>
          </p:cNvSpPr>
          <p:nvPr>
            <p:ph type="dt" sz="half" idx="10"/>
          </p:nvPr>
        </p:nvSpPr>
        <p:spPr>
          <a:xfrm rot="60000">
            <a:off x="8456084" y="5886451"/>
            <a:ext cx="1617133" cy="365125"/>
          </a:xfrm>
        </p:spPr>
        <p:txBody>
          <a:bodyPr/>
          <a:lstStyle>
            <a:lvl1pPr>
              <a:defRPr/>
            </a:lvl1pPr>
          </a:lstStyle>
          <a:p>
            <a:pPr>
              <a:defRPr/>
            </a:pPr>
            <a:fld id="{42FA3F05-B077-456E-B94F-E048E76163C2}" type="datetimeFigureOut">
              <a:rPr lang="en-GB">
                <a:solidFill>
                  <a:srgbClr val="465E9C"/>
                </a:solidFill>
              </a:rPr>
              <a:pPr>
                <a:defRPr/>
              </a:pPr>
              <a:t>06/02/2017</a:t>
            </a:fld>
            <a:endParaRPr lang="en-GB">
              <a:solidFill>
                <a:srgbClr val="465E9C"/>
              </a:solidFill>
            </a:endParaRPr>
          </a:p>
        </p:txBody>
      </p:sp>
      <p:sp>
        <p:nvSpPr>
          <p:cNvPr id="16" name="Footer Placeholder 5"/>
          <p:cNvSpPr>
            <a:spLocks noGrp="1"/>
          </p:cNvSpPr>
          <p:nvPr>
            <p:ph type="ftr" sz="quarter" idx="11"/>
          </p:nvPr>
        </p:nvSpPr>
        <p:spPr>
          <a:xfrm rot="21540000">
            <a:off x="1219201" y="5829301"/>
            <a:ext cx="4696884" cy="365125"/>
          </a:xfrm>
        </p:spPr>
        <p:txBody>
          <a:bodyPr/>
          <a:lstStyle>
            <a:lvl1pPr>
              <a:defRPr/>
            </a:lvl1pPr>
          </a:lstStyle>
          <a:p>
            <a:pPr>
              <a:defRPr/>
            </a:pPr>
            <a:endParaRPr lang="en-GB">
              <a:solidFill>
                <a:srgbClr val="465E9C"/>
              </a:solidFill>
            </a:endParaRPr>
          </a:p>
        </p:txBody>
      </p:sp>
      <p:sp>
        <p:nvSpPr>
          <p:cNvPr id="17" name="Slide Number Placeholder 6"/>
          <p:cNvSpPr>
            <a:spLocks noGrp="1"/>
          </p:cNvSpPr>
          <p:nvPr>
            <p:ph type="sldNum" sz="quarter" idx="12"/>
          </p:nvPr>
        </p:nvSpPr>
        <p:spPr>
          <a:xfrm rot="60000">
            <a:off x="10077451" y="5897564"/>
            <a:ext cx="738716" cy="365125"/>
          </a:xfrm>
        </p:spPr>
        <p:txBody>
          <a:bodyPr/>
          <a:lstStyle>
            <a:lvl1pPr>
              <a:defRPr/>
            </a:lvl1pPr>
          </a:lstStyle>
          <a:p>
            <a:pPr>
              <a:defRPr/>
            </a:pPr>
            <a:fld id="{DE868677-2B7F-474B-BBF4-4B67AE9E2D96}" type="slidenum">
              <a:rPr lang="en-GB">
                <a:solidFill>
                  <a:srgbClr val="465E9C"/>
                </a:solidFill>
              </a:rPr>
              <a:pPr>
                <a:defRPr/>
              </a:pPr>
              <a:t>‹#›</a:t>
            </a:fld>
            <a:endParaRPr lang="en-GB">
              <a:solidFill>
                <a:srgbClr val="465E9C"/>
              </a:solidFill>
            </a:endParaRPr>
          </a:p>
        </p:txBody>
      </p:sp>
    </p:spTree>
    <p:extLst>
      <p:ext uri="{BB962C8B-B14F-4D97-AF65-F5344CB8AC3E}">
        <p14:creationId xmlns:p14="http://schemas.microsoft.com/office/powerpoint/2010/main" val="40331301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5" name="Group 15"/>
          <p:cNvGrpSpPr>
            <a:grpSpLocks/>
          </p:cNvGrpSpPr>
          <p:nvPr/>
        </p:nvGrpSpPr>
        <p:grpSpPr bwMode="auto">
          <a:xfrm>
            <a:off x="0" y="0"/>
            <a:ext cx="12192000" cy="6858000"/>
            <a:chOff x="0" y="0"/>
            <a:chExt cx="9144000" cy="6858000"/>
          </a:xfrm>
        </p:grpSpPr>
        <p:sp>
          <p:nvSpPr>
            <p:cNvPr id="6" name="Rectangle 5"/>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7" name="Rectangle 6"/>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grpSp>
      <p:sp>
        <p:nvSpPr>
          <p:cNvPr id="8" name="Freeform 7"/>
          <p:cNvSpPr/>
          <p:nvPr/>
        </p:nvSpPr>
        <p:spPr>
          <a:xfrm rot="10800000">
            <a:off x="842903" y="6058038"/>
            <a:ext cx="10295468"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9" name="Rectangle 8"/>
          <p:cNvSpPr/>
          <p:nvPr/>
        </p:nvSpPr>
        <p:spPr>
          <a:xfrm rot="21540000">
            <a:off x="999067" y="576263"/>
            <a:ext cx="5052484" cy="5722937"/>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10" name="Rectangle 9"/>
          <p:cNvSpPr/>
          <p:nvPr/>
        </p:nvSpPr>
        <p:spPr>
          <a:xfrm rot="21540000">
            <a:off x="992717" y="576263"/>
            <a:ext cx="5052483" cy="5721350"/>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11" name="Rectangle 10"/>
          <p:cNvSpPr/>
          <p:nvPr/>
        </p:nvSpPr>
        <p:spPr>
          <a:xfrm rot="60000">
            <a:off x="5958417" y="604839"/>
            <a:ext cx="5052483" cy="5722937"/>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12" name="Rectangle 11"/>
          <p:cNvSpPr/>
          <p:nvPr/>
        </p:nvSpPr>
        <p:spPr>
          <a:xfrm rot="60000">
            <a:off x="5952067" y="603250"/>
            <a:ext cx="5052484" cy="5722938"/>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pic>
        <p:nvPicPr>
          <p:cNvPr id="13" name="Picture 2" descr="C:\Users\Administrator\Desktop\Pushpin Dev\Assets\pushpinLeft.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435684">
            <a:off x="3162300" y="293689"/>
            <a:ext cx="755651" cy="56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2" descr="C:\Users\Administrator\Desktop\Pushpin Dev\Assets\pushpinLeft.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4096196">
            <a:off x="8467990" y="238919"/>
            <a:ext cx="566738" cy="755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rot="-60000">
            <a:off x="1475232" y="2020824"/>
            <a:ext cx="4084320" cy="1499616"/>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rot="60000">
            <a:off x="6531487" y="1207272"/>
            <a:ext cx="3885151" cy="4539412"/>
          </a:xfrm>
          <a:ln w="101600" cap="rnd">
            <a:solidFill>
              <a:srgbClr val="FFFFFF"/>
            </a:solidFill>
          </a:ln>
          <a:effectLst>
            <a:outerShdw blurRad="88900" dir="2700000" algn="tl" rotWithShape="0">
              <a:prstClr val="black">
                <a:alpha val="40000"/>
              </a:prstClr>
            </a:outerShdw>
          </a:effectLst>
        </p:spPr>
        <p:txBody>
          <a:bodyPr rtlCol="0">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a:p>
        </p:txBody>
      </p:sp>
      <p:sp>
        <p:nvSpPr>
          <p:cNvPr id="4" name="Text Placeholder 3"/>
          <p:cNvSpPr>
            <a:spLocks noGrp="1"/>
          </p:cNvSpPr>
          <p:nvPr>
            <p:ph type="body" sz="half" idx="2"/>
          </p:nvPr>
        </p:nvSpPr>
        <p:spPr>
          <a:xfrm rot="-60000">
            <a:off x="1536192" y="3621024"/>
            <a:ext cx="4059936"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5" name="Date Placeholder 4"/>
          <p:cNvSpPr>
            <a:spLocks noGrp="1"/>
          </p:cNvSpPr>
          <p:nvPr>
            <p:ph type="dt" sz="half" idx="10"/>
          </p:nvPr>
        </p:nvSpPr>
        <p:spPr>
          <a:xfrm rot="60000">
            <a:off x="8460318" y="5888039"/>
            <a:ext cx="1619249" cy="365125"/>
          </a:xfrm>
        </p:spPr>
        <p:txBody>
          <a:bodyPr/>
          <a:lstStyle>
            <a:lvl1pPr>
              <a:defRPr/>
            </a:lvl1pPr>
          </a:lstStyle>
          <a:p>
            <a:pPr>
              <a:defRPr/>
            </a:pPr>
            <a:fld id="{35F851E0-C616-4E32-A16C-FD80230D433F}" type="datetimeFigureOut">
              <a:rPr lang="en-GB">
                <a:solidFill>
                  <a:srgbClr val="465E9C"/>
                </a:solidFill>
              </a:rPr>
              <a:pPr>
                <a:defRPr/>
              </a:pPr>
              <a:t>06/02/2017</a:t>
            </a:fld>
            <a:endParaRPr lang="en-GB">
              <a:solidFill>
                <a:srgbClr val="465E9C"/>
              </a:solidFill>
            </a:endParaRPr>
          </a:p>
        </p:txBody>
      </p:sp>
      <p:sp>
        <p:nvSpPr>
          <p:cNvPr id="16" name="Footer Placeholder 5"/>
          <p:cNvSpPr>
            <a:spLocks noGrp="1"/>
          </p:cNvSpPr>
          <p:nvPr>
            <p:ph type="ftr" sz="quarter" idx="11"/>
          </p:nvPr>
        </p:nvSpPr>
        <p:spPr>
          <a:xfrm rot="21540000">
            <a:off x="1219201" y="5830889"/>
            <a:ext cx="4425951" cy="365125"/>
          </a:xfrm>
        </p:spPr>
        <p:txBody>
          <a:bodyPr/>
          <a:lstStyle>
            <a:lvl1pPr>
              <a:defRPr/>
            </a:lvl1pPr>
          </a:lstStyle>
          <a:p>
            <a:pPr>
              <a:defRPr/>
            </a:pPr>
            <a:endParaRPr lang="en-GB">
              <a:solidFill>
                <a:srgbClr val="465E9C"/>
              </a:solidFill>
            </a:endParaRPr>
          </a:p>
        </p:txBody>
      </p:sp>
      <p:sp>
        <p:nvSpPr>
          <p:cNvPr id="17" name="Slide Number Placeholder 6"/>
          <p:cNvSpPr>
            <a:spLocks noGrp="1"/>
          </p:cNvSpPr>
          <p:nvPr>
            <p:ph type="sldNum" sz="quarter" idx="12"/>
          </p:nvPr>
        </p:nvSpPr>
        <p:spPr>
          <a:xfrm rot="60000">
            <a:off x="10083800" y="5900739"/>
            <a:ext cx="738717" cy="365125"/>
          </a:xfrm>
        </p:spPr>
        <p:txBody>
          <a:bodyPr/>
          <a:lstStyle>
            <a:lvl1pPr>
              <a:defRPr/>
            </a:lvl1pPr>
          </a:lstStyle>
          <a:p>
            <a:pPr>
              <a:defRPr/>
            </a:pPr>
            <a:fld id="{F5F54F55-3A8A-479E-ADEB-2092A9F4869A}" type="slidenum">
              <a:rPr lang="en-GB">
                <a:solidFill>
                  <a:srgbClr val="465E9C"/>
                </a:solidFill>
              </a:rPr>
              <a:pPr>
                <a:defRPr/>
              </a:pPr>
              <a:t>‹#›</a:t>
            </a:fld>
            <a:endParaRPr lang="en-GB">
              <a:solidFill>
                <a:srgbClr val="465E9C"/>
              </a:solidFill>
            </a:endParaRPr>
          </a:p>
        </p:txBody>
      </p:sp>
    </p:spTree>
    <p:extLst>
      <p:ext uri="{BB962C8B-B14F-4D97-AF65-F5344CB8AC3E}">
        <p14:creationId xmlns:p14="http://schemas.microsoft.com/office/powerpoint/2010/main" val="1226449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9C36291F-7066-4D49-8494-FCBE8CB40A05}" type="datetimeFigureOut">
              <a:rPr lang="en-GB">
                <a:solidFill>
                  <a:srgbClr val="465E9C"/>
                </a:solidFill>
              </a:rPr>
              <a:pPr>
                <a:defRPr/>
              </a:pPr>
              <a:t>06/02/2017</a:t>
            </a:fld>
            <a:endParaRPr lang="en-GB">
              <a:solidFill>
                <a:srgbClr val="465E9C"/>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srgbClr val="465E9C"/>
              </a:solidFill>
            </a:endParaRPr>
          </a:p>
        </p:txBody>
      </p:sp>
      <p:sp>
        <p:nvSpPr>
          <p:cNvPr id="6" name="Slide Number Placeholder 5"/>
          <p:cNvSpPr>
            <a:spLocks noGrp="1"/>
          </p:cNvSpPr>
          <p:nvPr>
            <p:ph type="sldNum" sz="quarter" idx="12"/>
          </p:nvPr>
        </p:nvSpPr>
        <p:spPr/>
        <p:txBody>
          <a:bodyPr/>
          <a:lstStyle>
            <a:lvl1pPr>
              <a:defRPr/>
            </a:lvl1pPr>
          </a:lstStyle>
          <a:p>
            <a:pPr>
              <a:defRPr/>
            </a:pPr>
            <a:fld id="{011EF9F5-DB31-4F11-975A-4D1AE6F94DD9}" type="slidenum">
              <a:rPr lang="en-GB">
                <a:solidFill>
                  <a:srgbClr val="465E9C"/>
                </a:solidFill>
              </a:rPr>
              <a:pPr>
                <a:defRPr/>
              </a:pPr>
              <a:t>‹#›</a:t>
            </a:fld>
            <a:endParaRPr lang="en-GB">
              <a:solidFill>
                <a:srgbClr val="465E9C"/>
              </a:solidFill>
            </a:endParaRPr>
          </a:p>
        </p:txBody>
      </p:sp>
    </p:spTree>
    <p:extLst>
      <p:ext uri="{BB962C8B-B14F-4D97-AF65-F5344CB8AC3E}">
        <p14:creationId xmlns:p14="http://schemas.microsoft.com/office/powerpoint/2010/main" val="902078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2" y="925691"/>
            <a:ext cx="1907823" cy="476391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730962" y="1106313"/>
            <a:ext cx="6905039" cy="440266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5D9CF5B3-1709-4D5C-BB67-38331849DF48}" type="datetimeFigureOut">
              <a:rPr lang="en-GB">
                <a:solidFill>
                  <a:srgbClr val="465E9C"/>
                </a:solidFill>
              </a:rPr>
              <a:pPr>
                <a:defRPr/>
              </a:pPr>
              <a:t>06/02/2017</a:t>
            </a:fld>
            <a:endParaRPr lang="en-GB">
              <a:solidFill>
                <a:srgbClr val="465E9C"/>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srgbClr val="465E9C"/>
              </a:solidFill>
            </a:endParaRPr>
          </a:p>
        </p:txBody>
      </p:sp>
      <p:sp>
        <p:nvSpPr>
          <p:cNvPr id="6" name="Slide Number Placeholder 5"/>
          <p:cNvSpPr>
            <a:spLocks noGrp="1"/>
          </p:cNvSpPr>
          <p:nvPr>
            <p:ph type="sldNum" sz="quarter" idx="12"/>
          </p:nvPr>
        </p:nvSpPr>
        <p:spPr/>
        <p:txBody>
          <a:bodyPr/>
          <a:lstStyle>
            <a:lvl1pPr>
              <a:defRPr/>
            </a:lvl1pPr>
          </a:lstStyle>
          <a:p>
            <a:pPr>
              <a:defRPr/>
            </a:pPr>
            <a:fld id="{092E4845-A100-4EE5-BC6B-4016C20EC023}" type="slidenum">
              <a:rPr lang="en-GB">
                <a:solidFill>
                  <a:srgbClr val="465E9C"/>
                </a:solidFill>
              </a:rPr>
              <a:pPr>
                <a:defRPr/>
              </a:pPr>
              <a:t>‹#›</a:t>
            </a:fld>
            <a:endParaRPr lang="en-GB">
              <a:solidFill>
                <a:srgbClr val="465E9C"/>
              </a:solidFill>
            </a:endParaRPr>
          </a:p>
        </p:txBody>
      </p:sp>
    </p:spTree>
    <p:extLst>
      <p:ext uri="{BB962C8B-B14F-4D97-AF65-F5344CB8AC3E}">
        <p14:creationId xmlns:p14="http://schemas.microsoft.com/office/powerpoint/2010/main" val="2147438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1026" name="Group 15"/>
          <p:cNvGrpSpPr>
            <a:grpSpLocks/>
          </p:cNvGrpSpPr>
          <p:nvPr/>
        </p:nvGrpSpPr>
        <p:grpSpPr bwMode="auto">
          <a:xfrm>
            <a:off x="0" y="0"/>
            <a:ext cx="12192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grpSp>
      <p:sp>
        <p:nvSpPr>
          <p:cNvPr id="10" name="Freeform 9"/>
          <p:cNvSpPr/>
          <p:nvPr/>
        </p:nvSpPr>
        <p:spPr>
          <a:xfrm rot="10800000">
            <a:off x="838201" y="6069330"/>
            <a:ext cx="1056132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11" name="Rectangle 10"/>
          <p:cNvSpPr/>
          <p:nvPr/>
        </p:nvSpPr>
        <p:spPr>
          <a:xfrm>
            <a:off x="975784" y="574675"/>
            <a:ext cx="102616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12" name="Rectangle 11"/>
          <p:cNvSpPr/>
          <p:nvPr/>
        </p:nvSpPr>
        <p:spPr>
          <a:xfrm>
            <a:off x="975784" y="576263"/>
            <a:ext cx="102616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pic>
        <p:nvPicPr>
          <p:cNvPr id="1032" name="Picture 2" descr="C:\Users\Administrator\Desktop\Pushpin Dev\Assets\pushpinLeft.png"/>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rot="1435684">
            <a:off x="726018" y="273051"/>
            <a:ext cx="755649" cy="56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3" name="Picture 2" descr="C:\Users\Administrator\Desktop\Pushpin Dev\Assets\pushpinLeft.png"/>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rot="4096196">
            <a:off x="10914856" y="203994"/>
            <a:ext cx="566738" cy="755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 name="Title Placeholder 1"/>
          <p:cNvSpPr>
            <a:spLocks noGrp="1"/>
          </p:cNvSpPr>
          <p:nvPr>
            <p:ph type="title"/>
          </p:nvPr>
        </p:nvSpPr>
        <p:spPr bwMode="auto">
          <a:xfrm>
            <a:off x="1460501" y="817564"/>
            <a:ext cx="9285817" cy="1201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35" name="Text Placeholder 2"/>
          <p:cNvSpPr>
            <a:spLocks noGrp="1"/>
          </p:cNvSpPr>
          <p:nvPr>
            <p:ph type="body" idx="1"/>
          </p:nvPr>
        </p:nvSpPr>
        <p:spPr bwMode="auto">
          <a:xfrm>
            <a:off x="1951567" y="2119314"/>
            <a:ext cx="8261351" cy="3603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 name="Date Placeholder 3"/>
          <p:cNvSpPr>
            <a:spLocks noGrp="1"/>
          </p:cNvSpPr>
          <p:nvPr>
            <p:ph type="dt" sz="half" idx="2"/>
          </p:nvPr>
        </p:nvSpPr>
        <p:spPr>
          <a:xfrm>
            <a:off x="8606367" y="5808664"/>
            <a:ext cx="1617133" cy="365125"/>
          </a:xfrm>
          <a:prstGeom prst="rect">
            <a:avLst/>
          </a:prstGeom>
        </p:spPr>
        <p:txBody>
          <a:bodyPr vert="horz" lIns="91440" tIns="45720" rIns="91440" bIns="45720" rtlCol="0" anchor="ctr"/>
          <a:lstStyle>
            <a:lvl1pPr algn="r" eaLnBrk="1" fontAlgn="auto" hangingPunct="1">
              <a:spcBef>
                <a:spcPts val="0"/>
              </a:spcBef>
              <a:spcAft>
                <a:spcPts val="0"/>
              </a:spcAft>
              <a:defRPr sz="1200" smtClean="0">
                <a:solidFill>
                  <a:schemeClr val="tx2"/>
                </a:solidFill>
                <a:latin typeface="Rage Italic" pitchFamily="66" charset="0"/>
              </a:defRPr>
            </a:lvl1pPr>
          </a:lstStyle>
          <a:p>
            <a:pPr>
              <a:defRPr/>
            </a:pPr>
            <a:fld id="{27BD901E-B045-4123-8FAD-EBD49E222156}" type="datetimeFigureOut">
              <a:rPr lang="en-GB">
                <a:solidFill>
                  <a:srgbClr val="465E9C"/>
                </a:solidFill>
              </a:rPr>
              <a:pPr>
                <a:defRPr/>
              </a:pPr>
              <a:t>06/02/2017</a:t>
            </a:fld>
            <a:endParaRPr lang="en-GB">
              <a:solidFill>
                <a:srgbClr val="465E9C"/>
              </a:solidFill>
            </a:endParaRPr>
          </a:p>
        </p:txBody>
      </p:sp>
      <p:sp>
        <p:nvSpPr>
          <p:cNvPr id="5" name="Footer Placeholder 4"/>
          <p:cNvSpPr>
            <a:spLocks noGrp="1"/>
          </p:cNvSpPr>
          <p:nvPr>
            <p:ph type="ftr" sz="quarter" idx="3"/>
          </p:nvPr>
        </p:nvSpPr>
        <p:spPr>
          <a:xfrm>
            <a:off x="1219201" y="5808664"/>
            <a:ext cx="7387167" cy="365125"/>
          </a:xfrm>
          <a:prstGeom prst="rect">
            <a:avLst/>
          </a:prstGeom>
        </p:spPr>
        <p:txBody>
          <a:bodyPr vert="horz" lIns="91440" tIns="45720" rIns="91440" bIns="45720" rtlCol="0" anchor="ctr"/>
          <a:lstStyle>
            <a:lvl1pPr algn="l" eaLnBrk="1" fontAlgn="auto" hangingPunct="1">
              <a:spcBef>
                <a:spcPts val="0"/>
              </a:spcBef>
              <a:spcAft>
                <a:spcPts val="0"/>
              </a:spcAft>
              <a:defRPr sz="1400">
                <a:solidFill>
                  <a:schemeClr val="tx2"/>
                </a:solidFill>
                <a:latin typeface="Rage Italic" pitchFamily="66" charset="0"/>
              </a:defRPr>
            </a:lvl1pPr>
          </a:lstStyle>
          <a:p>
            <a:pPr>
              <a:defRPr/>
            </a:pPr>
            <a:endParaRPr lang="en-GB">
              <a:solidFill>
                <a:srgbClr val="465E9C"/>
              </a:solidFill>
            </a:endParaRPr>
          </a:p>
        </p:txBody>
      </p:sp>
      <p:sp>
        <p:nvSpPr>
          <p:cNvPr id="6" name="Slide Number Placeholder 5"/>
          <p:cNvSpPr>
            <a:spLocks noGrp="1"/>
          </p:cNvSpPr>
          <p:nvPr>
            <p:ph type="sldNum" sz="quarter" idx="4"/>
          </p:nvPr>
        </p:nvSpPr>
        <p:spPr>
          <a:xfrm>
            <a:off x="10227734" y="5808664"/>
            <a:ext cx="738717" cy="365125"/>
          </a:xfrm>
          <a:prstGeom prst="rect">
            <a:avLst/>
          </a:prstGeom>
        </p:spPr>
        <p:txBody>
          <a:bodyPr vert="horz" lIns="91440" tIns="45720" rIns="91440" bIns="45720" rtlCol="0" anchor="ctr"/>
          <a:lstStyle>
            <a:lvl1pPr algn="r" eaLnBrk="1" fontAlgn="auto" hangingPunct="1">
              <a:spcBef>
                <a:spcPts val="0"/>
              </a:spcBef>
              <a:spcAft>
                <a:spcPts val="0"/>
              </a:spcAft>
              <a:defRPr sz="1400" smtClean="0">
                <a:solidFill>
                  <a:schemeClr val="tx2"/>
                </a:solidFill>
                <a:latin typeface="Rage Italic" pitchFamily="66" charset="0"/>
              </a:defRPr>
            </a:lvl1pPr>
          </a:lstStyle>
          <a:p>
            <a:pPr>
              <a:defRPr/>
            </a:pPr>
            <a:fld id="{4CB11E61-421A-4134-9666-27D146A6214E}" type="slidenum">
              <a:rPr lang="en-GB">
                <a:solidFill>
                  <a:srgbClr val="465E9C"/>
                </a:solidFill>
              </a:rPr>
              <a:pPr>
                <a:defRPr/>
              </a:pPr>
              <a:t>‹#›</a:t>
            </a:fld>
            <a:endParaRPr lang="en-GB">
              <a:solidFill>
                <a:srgbClr val="465E9C"/>
              </a:solidFill>
            </a:endParaRPr>
          </a:p>
        </p:txBody>
      </p:sp>
    </p:spTree>
    <p:extLst>
      <p:ext uri="{BB962C8B-B14F-4D97-AF65-F5344CB8AC3E}">
        <p14:creationId xmlns:p14="http://schemas.microsoft.com/office/powerpoint/2010/main" val="12084788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onstantia" panose="02030602050306030303" pitchFamily="18" charset="0"/>
        </a:defRPr>
      </a:lvl2pPr>
      <a:lvl3pPr algn="ctr" rtl="0" fontAlgn="base">
        <a:spcBef>
          <a:spcPct val="0"/>
        </a:spcBef>
        <a:spcAft>
          <a:spcPct val="0"/>
        </a:spcAft>
        <a:defRPr sz="4400">
          <a:solidFill>
            <a:schemeClr val="tx1"/>
          </a:solidFill>
          <a:latin typeface="Constantia" panose="02030602050306030303" pitchFamily="18" charset="0"/>
        </a:defRPr>
      </a:lvl3pPr>
      <a:lvl4pPr algn="ctr" rtl="0" fontAlgn="base">
        <a:spcBef>
          <a:spcPct val="0"/>
        </a:spcBef>
        <a:spcAft>
          <a:spcPct val="0"/>
        </a:spcAft>
        <a:defRPr sz="4400">
          <a:solidFill>
            <a:schemeClr val="tx1"/>
          </a:solidFill>
          <a:latin typeface="Constantia" panose="02030602050306030303" pitchFamily="18" charset="0"/>
        </a:defRPr>
      </a:lvl4pPr>
      <a:lvl5pPr algn="ctr" rtl="0" fontAlgn="base">
        <a:spcBef>
          <a:spcPct val="0"/>
        </a:spcBef>
        <a:spcAft>
          <a:spcPct val="0"/>
        </a:spcAft>
        <a:defRPr sz="4400">
          <a:solidFill>
            <a:schemeClr val="tx1"/>
          </a:solidFill>
          <a:latin typeface="Constantia" panose="02030602050306030303" pitchFamily="18"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3050" indent="-273050" algn="l" rtl="0" fontAlgn="base">
        <a:spcBef>
          <a:spcPct val="20000"/>
        </a:spcBef>
        <a:spcAft>
          <a:spcPct val="0"/>
        </a:spcAft>
        <a:buClr>
          <a:schemeClr val="accent2"/>
        </a:buClr>
        <a:buSzPct val="85000"/>
        <a:buFont typeface="Brush Script MT"/>
        <a:buChar char="O"/>
        <a:defRPr sz="2400" kern="1200">
          <a:solidFill>
            <a:schemeClr val="tx1"/>
          </a:solidFill>
          <a:latin typeface="+mn-lt"/>
          <a:ea typeface="+mn-ea"/>
          <a:cs typeface="+mn-cs"/>
        </a:defRPr>
      </a:lvl1pPr>
      <a:lvl2pPr marL="639763" indent="-273050" algn="l" rtl="0" fontAlgn="base">
        <a:spcBef>
          <a:spcPct val="20000"/>
        </a:spcBef>
        <a:spcAft>
          <a:spcPct val="0"/>
        </a:spcAft>
        <a:buClr>
          <a:schemeClr val="accent2"/>
        </a:buClr>
        <a:buSzPct val="85000"/>
        <a:buFont typeface="Brush Script MT"/>
        <a:buChar char="O"/>
        <a:defRPr sz="2200" kern="1200">
          <a:solidFill>
            <a:schemeClr val="tx1"/>
          </a:solidFill>
          <a:latin typeface="+mn-lt"/>
          <a:ea typeface="+mn-ea"/>
          <a:cs typeface="+mn-cs"/>
        </a:defRPr>
      </a:lvl2pPr>
      <a:lvl3pPr marL="914400" indent="-228600" algn="l" rtl="0" fontAlgn="base">
        <a:spcBef>
          <a:spcPct val="20000"/>
        </a:spcBef>
        <a:spcAft>
          <a:spcPct val="0"/>
        </a:spcAft>
        <a:buClr>
          <a:schemeClr val="accent2"/>
        </a:buClr>
        <a:buSzPct val="85000"/>
        <a:buFont typeface="Brush Script MT"/>
        <a:buChar char="O"/>
        <a:defRPr sz="2000" kern="1200">
          <a:solidFill>
            <a:schemeClr val="tx1"/>
          </a:solidFill>
          <a:latin typeface="+mn-lt"/>
          <a:ea typeface="+mn-ea"/>
          <a:cs typeface="+mn-cs"/>
        </a:defRPr>
      </a:lvl3pPr>
      <a:lvl4pPr marL="1279525" indent="-228600" algn="l" rtl="0" fontAlgn="base">
        <a:spcBef>
          <a:spcPct val="20000"/>
        </a:spcBef>
        <a:spcAft>
          <a:spcPct val="0"/>
        </a:spcAft>
        <a:buClr>
          <a:schemeClr val="accent2"/>
        </a:buClr>
        <a:buSzPct val="85000"/>
        <a:buFont typeface="Brush Script MT"/>
        <a:buChar char="O"/>
        <a:defRPr kern="1200">
          <a:solidFill>
            <a:schemeClr val="tx1"/>
          </a:solidFill>
          <a:latin typeface="+mn-lt"/>
          <a:ea typeface="+mn-ea"/>
          <a:cs typeface="+mn-cs"/>
        </a:defRPr>
      </a:lvl4pPr>
      <a:lvl5pPr marL="1644650" indent="-228600" algn="l" rtl="0" fontAlgn="base">
        <a:spcBef>
          <a:spcPct val="20000"/>
        </a:spcBef>
        <a:spcAft>
          <a:spcPct val="0"/>
        </a:spcAft>
        <a:buClr>
          <a:schemeClr val="accent2"/>
        </a:buClr>
        <a:buSzPct val="85000"/>
        <a:buFont typeface="Brush Script MT"/>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hyperlink" Target="http://www.youtube.com/watch?v=K8jszLiGm9w" TargetMode="External"/><Relationship Id="rId4" Type="http://schemas.openxmlformats.org/officeDocument/2006/relationships/hyperlink" Target="http://youtu.be/9Emna75A170"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image" Target="../media/image10.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8.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ctrTitle"/>
          </p:nvPr>
        </p:nvSpPr>
        <p:spPr>
          <a:xfrm>
            <a:off x="1804086" y="1795463"/>
            <a:ext cx="8476736" cy="1827212"/>
          </a:xfrm>
        </p:spPr>
        <p:txBody>
          <a:bodyPr>
            <a:noAutofit/>
          </a:bodyPr>
          <a:lstStyle/>
          <a:p>
            <a:r>
              <a:rPr lang="en-GB" sz="4000" dirty="0" smtClean="0"/>
              <a:t>Organisational Consultancy </a:t>
            </a:r>
            <a:br>
              <a:rPr lang="en-GB" sz="4000" dirty="0" smtClean="0"/>
            </a:br>
            <a:r>
              <a:rPr lang="en-GB" sz="4000" dirty="0" smtClean="0"/>
              <a:t>Introduction to Research- </a:t>
            </a:r>
            <a:br>
              <a:rPr lang="en-GB" sz="4000" dirty="0" smtClean="0"/>
            </a:br>
            <a:r>
              <a:rPr lang="en-GB" sz="4000" dirty="0" smtClean="0"/>
              <a:t>Data Collection 1</a:t>
            </a:r>
          </a:p>
        </p:txBody>
      </p:sp>
      <p:sp>
        <p:nvSpPr>
          <p:cNvPr id="2" name="Subtitle 1"/>
          <p:cNvSpPr>
            <a:spLocks noGrp="1"/>
          </p:cNvSpPr>
          <p:nvPr>
            <p:ph type="subTitle" idx="1"/>
          </p:nvPr>
        </p:nvSpPr>
        <p:spPr/>
        <p:txBody>
          <a:bodyPr/>
          <a:lstStyle/>
          <a:p>
            <a:endParaRPr lang="en-GB"/>
          </a:p>
        </p:txBody>
      </p:sp>
    </p:spTree>
    <p:extLst>
      <p:ext uri="{BB962C8B-B14F-4D97-AF65-F5344CB8AC3E}">
        <p14:creationId xmlns:p14="http://schemas.microsoft.com/office/powerpoint/2010/main" val="6113458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Today’s session</a:t>
            </a:r>
            <a:endParaRPr lang="en-GB" dirty="0"/>
          </a:p>
        </p:txBody>
      </p:sp>
      <p:sp>
        <p:nvSpPr>
          <p:cNvPr id="3" name="Content Placeholder 2"/>
          <p:cNvSpPr>
            <a:spLocks noGrp="1"/>
          </p:cNvSpPr>
          <p:nvPr>
            <p:ph idx="1"/>
          </p:nvPr>
        </p:nvSpPr>
        <p:spPr/>
        <p:txBody>
          <a:bodyPr/>
          <a:lstStyle/>
          <a:p>
            <a:r>
              <a:rPr lang="en-GB" dirty="0" smtClean="0"/>
              <a:t>The role of secondary and primary data</a:t>
            </a:r>
          </a:p>
          <a:p>
            <a:r>
              <a:rPr lang="en-GB" dirty="0" smtClean="0"/>
              <a:t>Quantitative and qualitative research methods</a:t>
            </a:r>
          </a:p>
          <a:p>
            <a:r>
              <a:rPr lang="en-GB" dirty="0" smtClean="0"/>
              <a:t>Introduction to a range of qualitative methods</a:t>
            </a:r>
            <a:endParaRPr lang="en-GB" dirty="0"/>
          </a:p>
        </p:txBody>
      </p:sp>
    </p:spTree>
    <p:extLst>
      <p:ext uri="{BB962C8B-B14F-4D97-AF65-F5344CB8AC3E}">
        <p14:creationId xmlns:p14="http://schemas.microsoft.com/office/powerpoint/2010/main" val="17609373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1450" y="1628775"/>
            <a:ext cx="6965950" cy="1201738"/>
          </a:xfrm>
        </p:spPr>
        <p:txBody>
          <a:bodyPr rtlCol="0">
            <a:normAutofit fontScale="90000"/>
          </a:bodyPr>
          <a:lstStyle/>
          <a:p>
            <a:pPr fontAlgn="auto">
              <a:spcAft>
                <a:spcPts val="0"/>
              </a:spcAft>
              <a:defRPr/>
            </a:pPr>
            <a:r>
              <a:rPr lang="en-GB" dirty="0" smtClean="0"/>
              <a:t>When we have set the context, we need to look at collecting our own data</a:t>
            </a:r>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19936" y="3573016"/>
            <a:ext cx="1728192" cy="141438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1872046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3"/>
          <p:cNvSpPr>
            <a:spLocks noGrp="1" noChangeArrowheads="1"/>
          </p:cNvSpPr>
          <p:nvPr>
            <p:ph type="body" idx="1"/>
          </p:nvPr>
        </p:nvSpPr>
        <p:spPr>
          <a:xfrm>
            <a:off x="2501900" y="846138"/>
            <a:ext cx="7772400" cy="4800600"/>
          </a:xfrm>
        </p:spPr>
        <p:txBody>
          <a:bodyPr/>
          <a:lstStyle/>
          <a:p>
            <a:pPr marL="0" indent="0" algn="ctr">
              <a:buNone/>
            </a:pPr>
            <a:r>
              <a:rPr lang="en-US" dirty="0" smtClean="0"/>
              <a:t> Secondary data: </a:t>
            </a:r>
          </a:p>
          <a:p>
            <a:pPr marL="0" indent="0" algn="ctr">
              <a:buNone/>
            </a:pPr>
            <a:r>
              <a:rPr lang="en-US" dirty="0" smtClean="0"/>
              <a:t> Already published for another purpose.</a:t>
            </a:r>
          </a:p>
        </p:txBody>
      </p:sp>
      <p:sp>
        <p:nvSpPr>
          <p:cNvPr id="43012" name="Oval 5"/>
          <p:cNvSpPr>
            <a:spLocks noChangeArrowheads="1"/>
          </p:cNvSpPr>
          <p:nvPr/>
        </p:nvSpPr>
        <p:spPr bwMode="auto">
          <a:xfrm>
            <a:off x="2619899" y="2837657"/>
            <a:ext cx="1981200" cy="1295400"/>
          </a:xfrm>
          <a:prstGeom prst="ellipse">
            <a:avLst/>
          </a:prstGeom>
          <a:solidFill>
            <a:srgbClr val="00B0F0"/>
          </a:solidFill>
          <a:ln w="12700">
            <a:solidFill>
              <a:schemeClr val="tx1"/>
            </a:solidFill>
            <a:round/>
            <a:headEnd/>
            <a:tailEnd/>
          </a:ln>
          <a:effectLst>
            <a:outerShdw dist="107763" dir="2700000" algn="ctr" rotWithShape="0">
              <a:schemeClr val="bg2"/>
            </a:outerShdw>
          </a:effectLst>
        </p:spPr>
        <p:txBody>
          <a:bodyPr wrap="none" anchor="ct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algn="ctr" fontAlgn="base">
              <a:spcBef>
                <a:spcPct val="0"/>
              </a:spcBef>
              <a:spcAft>
                <a:spcPct val="0"/>
              </a:spcAft>
              <a:buClrTx/>
              <a:buSzTx/>
              <a:buFontTx/>
              <a:buNone/>
            </a:pPr>
            <a:r>
              <a:rPr lang="en-US" sz="2000" b="1" dirty="0">
                <a:solidFill>
                  <a:prstClr val="black"/>
                </a:solidFill>
                <a:latin typeface="Times" panose="02020603050405020304" pitchFamily="18" charset="0"/>
                <a:cs typeface="Arial" panose="020B0604020202020204" pitchFamily="34" charset="0"/>
              </a:rPr>
              <a:t>Libraries</a:t>
            </a:r>
          </a:p>
        </p:txBody>
      </p:sp>
      <p:sp>
        <p:nvSpPr>
          <p:cNvPr id="43013" name="Oval 6"/>
          <p:cNvSpPr>
            <a:spLocks noChangeArrowheads="1"/>
          </p:cNvSpPr>
          <p:nvPr/>
        </p:nvSpPr>
        <p:spPr bwMode="auto">
          <a:xfrm>
            <a:off x="3492500" y="4376738"/>
            <a:ext cx="2438400" cy="1295400"/>
          </a:xfrm>
          <a:prstGeom prst="ellipse">
            <a:avLst/>
          </a:prstGeom>
          <a:solidFill>
            <a:srgbClr val="00B0F0"/>
          </a:solidFill>
          <a:ln w="12700">
            <a:solidFill>
              <a:schemeClr val="tx1"/>
            </a:solidFill>
            <a:round/>
            <a:headEnd/>
            <a:tailEnd/>
          </a:ln>
          <a:effectLst>
            <a:outerShdw dist="107763" dir="2700000" algn="ctr" rotWithShape="0">
              <a:schemeClr val="bg2"/>
            </a:outerShdw>
          </a:effectLst>
        </p:spPr>
        <p:txBody>
          <a:bodyPr wrap="none" anchor="ct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algn="ctr" fontAlgn="base">
              <a:spcBef>
                <a:spcPct val="0"/>
              </a:spcBef>
              <a:spcAft>
                <a:spcPct val="0"/>
              </a:spcAft>
              <a:buClrTx/>
              <a:buSzTx/>
              <a:buFontTx/>
              <a:buNone/>
            </a:pPr>
            <a:r>
              <a:rPr lang="en-US" sz="2000" b="1">
                <a:solidFill>
                  <a:prstClr val="black"/>
                </a:solidFill>
                <a:latin typeface="Times" panose="02020603050405020304" pitchFamily="18" charset="0"/>
                <a:cs typeface="Arial" panose="020B0604020202020204" pitchFamily="34" charset="0"/>
              </a:rPr>
              <a:t>Directories &amp;</a:t>
            </a:r>
          </a:p>
          <a:p>
            <a:pPr algn="ctr" fontAlgn="base">
              <a:spcBef>
                <a:spcPct val="0"/>
              </a:spcBef>
              <a:spcAft>
                <a:spcPct val="0"/>
              </a:spcAft>
              <a:buClrTx/>
              <a:buSzTx/>
              <a:buFontTx/>
              <a:buNone/>
            </a:pPr>
            <a:r>
              <a:rPr lang="en-US" sz="2000" b="1">
                <a:solidFill>
                  <a:prstClr val="black"/>
                </a:solidFill>
                <a:latin typeface="Times" panose="02020603050405020304" pitchFamily="18" charset="0"/>
                <a:cs typeface="Arial" panose="020B0604020202020204" pitchFamily="34" charset="0"/>
              </a:rPr>
              <a:t>newsletters</a:t>
            </a:r>
          </a:p>
        </p:txBody>
      </p:sp>
      <p:sp>
        <p:nvSpPr>
          <p:cNvPr id="43014" name="Oval 7"/>
          <p:cNvSpPr>
            <a:spLocks noChangeArrowheads="1"/>
          </p:cNvSpPr>
          <p:nvPr/>
        </p:nvSpPr>
        <p:spPr bwMode="auto">
          <a:xfrm>
            <a:off x="5053239" y="2075657"/>
            <a:ext cx="2438400" cy="1524000"/>
          </a:xfrm>
          <a:prstGeom prst="ellipse">
            <a:avLst/>
          </a:prstGeom>
          <a:solidFill>
            <a:srgbClr val="00B0F0"/>
          </a:solidFill>
          <a:ln w="12700">
            <a:solidFill>
              <a:schemeClr val="tx1"/>
            </a:solidFill>
            <a:round/>
            <a:headEnd/>
            <a:tailEnd/>
          </a:ln>
          <a:effectLst>
            <a:outerShdw dist="107763" dir="2700000" algn="ctr" rotWithShape="0">
              <a:schemeClr val="bg2"/>
            </a:outerShdw>
          </a:effectLst>
        </p:spPr>
        <p:txBody>
          <a:bodyPr wrap="none" anchor="ct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algn="ctr" fontAlgn="base">
              <a:spcBef>
                <a:spcPct val="0"/>
              </a:spcBef>
              <a:spcAft>
                <a:spcPct val="0"/>
              </a:spcAft>
              <a:buClrTx/>
              <a:buSzTx/>
              <a:buFontTx/>
              <a:buNone/>
            </a:pPr>
            <a:r>
              <a:rPr lang="en-US" sz="2000" b="1" dirty="0">
                <a:solidFill>
                  <a:prstClr val="black"/>
                </a:solidFill>
                <a:latin typeface="Times" panose="02020603050405020304" pitchFamily="18" charset="0"/>
                <a:cs typeface="Arial" panose="020B0604020202020204" pitchFamily="34" charset="0"/>
              </a:rPr>
              <a:t>Commercial</a:t>
            </a:r>
          </a:p>
          <a:p>
            <a:pPr algn="ctr" fontAlgn="base">
              <a:spcBef>
                <a:spcPct val="0"/>
              </a:spcBef>
              <a:spcAft>
                <a:spcPct val="0"/>
              </a:spcAft>
              <a:buClrTx/>
              <a:buSzTx/>
              <a:buFontTx/>
              <a:buNone/>
            </a:pPr>
            <a:r>
              <a:rPr lang="en-US" sz="2000" b="1" dirty="0">
                <a:solidFill>
                  <a:prstClr val="black"/>
                </a:solidFill>
                <a:latin typeface="Times" panose="02020603050405020304" pitchFamily="18" charset="0"/>
                <a:cs typeface="Arial" panose="020B0604020202020204" pitchFamily="34" charset="0"/>
              </a:rPr>
              <a:t>information</a:t>
            </a:r>
          </a:p>
          <a:p>
            <a:pPr algn="ctr" fontAlgn="base">
              <a:spcBef>
                <a:spcPct val="0"/>
              </a:spcBef>
              <a:spcAft>
                <a:spcPct val="0"/>
              </a:spcAft>
              <a:buClrTx/>
              <a:buSzTx/>
              <a:buFontTx/>
              <a:buNone/>
            </a:pPr>
            <a:r>
              <a:rPr lang="en-US" sz="2000" b="1" dirty="0">
                <a:solidFill>
                  <a:prstClr val="black"/>
                </a:solidFill>
                <a:latin typeface="Times" panose="02020603050405020304" pitchFamily="18" charset="0"/>
                <a:cs typeface="Arial" panose="020B0604020202020204" pitchFamily="34" charset="0"/>
              </a:rPr>
              <a:t>providers</a:t>
            </a:r>
          </a:p>
        </p:txBody>
      </p:sp>
      <p:sp>
        <p:nvSpPr>
          <p:cNvPr id="43015" name="Oval 8"/>
          <p:cNvSpPr>
            <a:spLocks noChangeArrowheads="1"/>
          </p:cNvSpPr>
          <p:nvPr/>
        </p:nvSpPr>
        <p:spPr bwMode="auto">
          <a:xfrm>
            <a:off x="6769100" y="4300538"/>
            <a:ext cx="2438400" cy="1447800"/>
          </a:xfrm>
          <a:prstGeom prst="ellipse">
            <a:avLst/>
          </a:prstGeom>
          <a:solidFill>
            <a:srgbClr val="00B0F0"/>
          </a:solidFill>
          <a:ln w="12700">
            <a:solidFill>
              <a:schemeClr val="tx1"/>
            </a:solidFill>
            <a:round/>
            <a:headEnd/>
            <a:tailEnd/>
          </a:ln>
          <a:effectLst>
            <a:outerShdw dist="107763" dir="2700000" algn="ctr" rotWithShape="0">
              <a:schemeClr val="bg2"/>
            </a:outerShdw>
          </a:effectLst>
        </p:spPr>
        <p:txBody>
          <a:bodyPr wrap="none" anchor="ct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algn="ctr" fontAlgn="base">
              <a:spcBef>
                <a:spcPct val="0"/>
              </a:spcBef>
              <a:spcAft>
                <a:spcPct val="0"/>
              </a:spcAft>
              <a:buClrTx/>
              <a:buSzTx/>
              <a:buFontTx/>
              <a:buNone/>
            </a:pPr>
            <a:r>
              <a:rPr lang="en-US" sz="2000" b="1">
                <a:solidFill>
                  <a:prstClr val="black"/>
                </a:solidFill>
                <a:latin typeface="Times" panose="02020603050405020304" pitchFamily="18" charset="0"/>
                <a:cs typeface="Arial" panose="020B0604020202020204" pitchFamily="34" charset="0"/>
              </a:rPr>
              <a:t>Electronic</a:t>
            </a:r>
          </a:p>
          <a:p>
            <a:pPr algn="ctr" fontAlgn="base">
              <a:spcBef>
                <a:spcPct val="0"/>
              </a:spcBef>
              <a:spcAft>
                <a:spcPct val="0"/>
              </a:spcAft>
              <a:buClrTx/>
              <a:buSzTx/>
              <a:buFontTx/>
              <a:buNone/>
            </a:pPr>
            <a:r>
              <a:rPr lang="en-US" sz="2000" b="1">
                <a:solidFill>
                  <a:prstClr val="black"/>
                </a:solidFill>
                <a:latin typeface="Times" panose="02020603050405020304" pitchFamily="18" charset="0"/>
                <a:cs typeface="Arial" panose="020B0604020202020204" pitchFamily="34" charset="0"/>
              </a:rPr>
              <a:t>information</a:t>
            </a:r>
          </a:p>
          <a:p>
            <a:pPr algn="ctr" fontAlgn="base">
              <a:spcBef>
                <a:spcPct val="0"/>
              </a:spcBef>
              <a:spcAft>
                <a:spcPct val="0"/>
              </a:spcAft>
              <a:buClrTx/>
              <a:buSzTx/>
              <a:buFontTx/>
              <a:buNone/>
            </a:pPr>
            <a:r>
              <a:rPr lang="en-US" sz="2000" b="1">
                <a:solidFill>
                  <a:prstClr val="black"/>
                </a:solidFill>
                <a:latin typeface="Times" panose="02020603050405020304" pitchFamily="18" charset="0"/>
                <a:cs typeface="Arial" panose="020B0604020202020204" pitchFamily="34" charset="0"/>
              </a:rPr>
              <a:t>services</a:t>
            </a:r>
          </a:p>
        </p:txBody>
      </p:sp>
      <p:sp>
        <p:nvSpPr>
          <p:cNvPr id="43016" name="Oval 9"/>
          <p:cNvSpPr>
            <a:spLocks noChangeArrowheads="1"/>
          </p:cNvSpPr>
          <p:nvPr/>
        </p:nvSpPr>
        <p:spPr bwMode="auto">
          <a:xfrm>
            <a:off x="7536160" y="2879657"/>
            <a:ext cx="2286000" cy="1295400"/>
          </a:xfrm>
          <a:prstGeom prst="ellipse">
            <a:avLst/>
          </a:prstGeom>
          <a:solidFill>
            <a:srgbClr val="00B0F0"/>
          </a:solidFill>
          <a:ln w="9525">
            <a:solidFill>
              <a:srgbClr val="000000"/>
            </a:solidFill>
            <a:round/>
            <a:headEnd/>
            <a:tailEnd/>
          </a:ln>
          <a:effectLst>
            <a:outerShdw dist="107763" dir="2700000" algn="ctr" rotWithShape="0">
              <a:schemeClr val="bg2"/>
            </a:outerShdw>
          </a:effectLst>
        </p:spPr>
        <p:txBody>
          <a:bodyPr wrap="none" anchor="ct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algn="ctr" fontAlgn="base">
              <a:spcBef>
                <a:spcPct val="0"/>
              </a:spcBef>
              <a:spcAft>
                <a:spcPct val="0"/>
              </a:spcAft>
              <a:buClrTx/>
              <a:buSzTx/>
              <a:buFontTx/>
              <a:buNone/>
            </a:pPr>
            <a:r>
              <a:rPr lang="en-US" sz="2000" b="1">
                <a:solidFill>
                  <a:prstClr val="black"/>
                </a:solidFill>
                <a:latin typeface="Times" panose="02020603050405020304" pitchFamily="18" charset="0"/>
                <a:cs typeface="Arial" panose="020B0604020202020204" pitchFamily="34" charset="0"/>
              </a:rPr>
              <a:t>Trade</a:t>
            </a:r>
          </a:p>
          <a:p>
            <a:pPr algn="ctr" fontAlgn="base">
              <a:spcBef>
                <a:spcPct val="0"/>
              </a:spcBef>
              <a:spcAft>
                <a:spcPct val="0"/>
              </a:spcAft>
              <a:buClrTx/>
              <a:buSzTx/>
              <a:buFontTx/>
              <a:buNone/>
            </a:pPr>
            <a:r>
              <a:rPr lang="en-US" sz="2000" b="1">
                <a:solidFill>
                  <a:prstClr val="black"/>
                </a:solidFill>
                <a:latin typeface="Times" panose="02020603050405020304" pitchFamily="18" charset="0"/>
                <a:cs typeface="Arial" panose="020B0604020202020204" pitchFamily="34" charset="0"/>
              </a:rPr>
              <a:t>associations</a:t>
            </a:r>
          </a:p>
        </p:txBody>
      </p:sp>
    </p:spTree>
    <p:extLst>
      <p:ext uri="{BB962C8B-B14F-4D97-AF65-F5344CB8AC3E}">
        <p14:creationId xmlns:p14="http://schemas.microsoft.com/office/powerpoint/2010/main" val="2985631846"/>
      </p:ext>
    </p:extLst>
  </p:cSld>
  <p:clrMapOvr>
    <a:masterClrMapping/>
  </p:clrMapOvr>
  <p:transition>
    <p:checke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2209800" y="609600"/>
            <a:ext cx="7772400" cy="803176"/>
          </a:xfrm>
        </p:spPr>
        <p:txBody>
          <a:bodyPr anchor="t"/>
          <a:lstStyle/>
          <a:p>
            <a:r>
              <a:rPr lang="en-US" sz="3600" dirty="0"/>
              <a:t>Evaluating  Secondary Data</a:t>
            </a:r>
          </a:p>
        </p:txBody>
      </p:sp>
      <p:sp>
        <p:nvSpPr>
          <p:cNvPr id="133123" name="AutoShape 3"/>
          <p:cNvSpPr>
            <a:spLocks noChangeArrowheads="1"/>
          </p:cNvSpPr>
          <p:nvPr/>
        </p:nvSpPr>
        <p:spPr bwMode="auto">
          <a:xfrm>
            <a:off x="2495600" y="1628800"/>
            <a:ext cx="2362200" cy="1066800"/>
          </a:xfrm>
          <a:prstGeom prst="homePlate">
            <a:avLst>
              <a:gd name="adj" fmla="val 55357"/>
            </a:avLst>
          </a:prstGeom>
          <a:solidFill>
            <a:srgbClr val="00B0F0"/>
          </a:solidFill>
          <a:ln w="12700">
            <a:solidFill>
              <a:schemeClr val="tx1"/>
            </a:solidFill>
            <a:miter lim="800000"/>
            <a:headEnd/>
            <a:tailEnd/>
          </a:ln>
        </p:spPr>
        <p:txBody>
          <a:bodyPr wrap="none" anchor="ct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algn="ctr" fontAlgn="base">
              <a:spcBef>
                <a:spcPct val="0"/>
              </a:spcBef>
              <a:spcAft>
                <a:spcPct val="0"/>
              </a:spcAft>
              <a:buClrTx/>
              <a:buSzTx/>
              <a:buFontTx/>
              <a:buNone/>
            </a:pPr>
            <a:r>
              <a:rPr lang="en-US" sz="2000" b="1" dirty="0">
                <a:solidFill>
                  <a:prstClr val="black"/>
                </a:solidFill>
                <a:latin typeface="Times" panose="02020603050405020304" pitchFamily="18" charset="0"/>
                <a:cs typeface="Arial" panose="020B0604020202020204" pitchFamily="34" charset="0"/>
              </a:rPr>
              <a:t>Source</a:t>
            </a:r>
          </a:p>
          <a:p>
            <a:pPr algn="ctr" fontAlgn="base">
              <a:spcBef>
                <a:spcPct val="0"/>
              </a:spcBef>
              <a:spcAft>
                <a:spcPct val="0"/>
              </a:spcAft>
              <a:buClrTx/>
              <a:buSzTx/>
              <a:buFontTx/>
              <a:buNone/>
            </a:pPr>
            <a:r>
              <a:rPr lang="en-US" sz="2000" b="1" dirty="0">
                <a:solidFill>
                  <a:prstClr val="black"/>
                </a:solidFill>
                <a:latin typeface="Times" panose="02020603050405020304" pitchFamily="18" charset="0"/>
                <a:cs typeface="Arial" panose="020B0604020202020204" pitchFamily="34" charset="0"/>
              </a:rPr>
              <a:t>quality</a:t>
            </a:r>
          </a:p>
        </p:txBody>
      </p:sp>
      <p:sp>
        <p:nvSpPr>
          <p:cNvPr id="133124" name="AutoShape 4"/>
          <p:cNvSpPr>
            <a:spLocks noChangeArrowheads="1"/>
          </p:cNvSpPr>
          <p:nvPr/>
        </p:nvSpPr>
        <p:spPr bwMode="auto">
          <a:xfrm>
            <a:off x="2743200" y="3239737"/>
            <a:ext cx="2362200" cy="1066800"/>
          </a:xfrm>
          <a:prstGeom prst="homePlate">
            <a:avLst>
              <a:gd name="adj" fmla="val 55357"/>
            </a:avLst>
          </a:prstGeom>
          <a:solidFill>
            <a:srgbClr val="00B0F0"/>
          </a:solidFill>
          <a:ln w="12700">
            <a:solidFill>
              <a:schemeClr val="tx1"/>
            </a:solidFill>
            <a:miter lim="800000"/>
            <a:headEnd/>
            <a:tailEnd/>
          </a:ln>
        </p:spPr>
        <p:txBody>
          <a:bodyPr wrap="none" anchor="ct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algn="ctr" fontAlgn="base">
              <a:spcBef>
                <a:spcPct val="0"/>
              </a:spcBef>
              <a:spcAft>
                <a:spcPct val="0"/>
              </a:spcAft>
              <a:buClrTx/>
              <a:buSzTx/>
              <a:buFontTx/>
              <a:buNone/>
            </a:pPr>
            <a:r>
              <a:rPr lang="en-US" sz="2000" b="1" dirty="0">
                <a:solidFill>
                  <a:prstClr val="black"/>
                </a:solidFill>
                <a:latin typeface="Times" panose="02020603050405020304" pitchFamily="18" charset="0"/>
                <a:cs typeface="Arial" panose="020B0604020202020204" pitchFamily="34" charset="0"/>
              </a:rPr>
              <a:t>Data</a:t>
            </a:r>
          </a:p>
          <a:p>
            <a:pPr algn="ctr" fontAlgn="base">
              <a:spcBef>
                <a:spcPct val="0"/>
              </a:spcBef>
              <a:spcAft>
                <a:spcPct val="0"/>
              </a:spcAft>
              <a:buClrTx/>
              <a:buSzTx/>
              <a:buFontTx/>
              <a:buNone/>
            </a:pPr>
            <a:r>
              <a:rPr lang="en-US" sz="2000" b="1" dirty="0">
                <a:solidFill>
                  <a:prstClr val="black"/>
                </a:solidFill>
                <a:latin typeface="Times" panose="02020603050405020304" pitchFamily="18" charset="0"/>
                <a:cs typeface="Arial" panose="020B0604020202020204" pitchFamily="34" charset="0"/>
              </a:rPr>
              <a:t>quality</a:t>
            </a:r>
          </a:p>
        </p:txBody>
      </p:sp>
      <p:sp>
        <p:nvSpPr>
          <p:cNvPr id="133125" name="AutoShape 5"/>
          <p:cNvSpPr>
            <a:spLocks noChangeArrowheads="1"/>
          </p:cNvSpPr>
          <p:nvPr/>
        </p:nvSpPr>
        <p:spPr bwMode="auto">
          <a:xfrm>
            <a:off x="3431704" y="4807131"/>
            <a:ext cx="2362200" cy="928688"/>
          </a:xfrm>
          <a:prstGeom prst="homePlate">
            <a:avLst>
              <a:gd name="adj" fmla="val 55347"/>
            </a:avLst>
          </a:prstGeom>
          <a:solidFill>
            <a:srgbClr val="00B0F0"/>
          </a:solidFill>
          <a:ln w="12700">
            <a:solidFill>
              <a:schemeClr val="tx1"/>
            </a:solidFill>
            <a:miter lim="800000"/>
            <a:headEnd/>
            <a:tailEnd/>
          </a:ln>
        </p:spPr>
        <p:txBody>
          <a:bodyPr wrap="none" anchor="ct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algn="ctr" fontAlgn="base">
              <a:spcBef>
                <a:spcPct val="0"/>
              </a:spcBef>
              <a:spcAft>
                <a:spcPct val="0"/>
              </a:spcAft>
              <a:buClrTx/>
              <a:buSzTx/>
              <a:buFontTx/>
              <a:buNone/>
            </a:pPr>
            <a:r>
              <a:rPr lang="en-US" sz="2000" b="1">
                <a:solidFill>
                  <a:prstClr val="black"/>
                </a:solidFill>
                <a:latin typeface="Times" panose="02020603050405020304" pitchFamily="18" charset="0"/>
                <a:cs typeface="Arial" panose="020B0604020202020204" pitchFamily="34" charset="0"/>
              </a:rPr>
              <a:t>Data</a:t>
            </a:r>
          </a:p>
          <a:p>
            <a:pPr algn="ctr" fontAlgn="base">
              <a:spcBef>
                <a:spcPct val="0"/>
              </a:spcBef>
              <a:spcAft>
                <a:spcPct val="0"/>
              </a:spcAft>
              <a:buClrTx/>
              <a:buSzTx/>
              <a:buFontTx/>
              <a:buNone/>
            </a:pPr>
            <a:r>
              <a:rPr lang="en-US" sz="2000" b="1">
                <a:solidFill>
                  <a:prstClr val="black"/>
                </a:solidFill>
                <a:latin typeface="Times" panose="02020603050405020304" pitchFamily="18" charset="0"/>
                <a:cs typeface="Arial" panose="020B0604020202020204" pitchFamily="34" charset="0"/>
              </a:rPr>
              <a:t>compatibility</a:t>
            </a:r>
          </a:p>
        </p:txBody>
      </p:sp>
      <p:sp>
        <p:nvSpPr>
          <p:cNvPr id="133126" name="Text Box 6"/>
          <p:cNvSpPr txBox="1">
            <a:spLocks noChangeArrowheads="1"/>
          </p:cNvSpPr>
          <p:nvPr/>
        </p:nvSpPr>
        <p:spPr bwMode="auto">
          <a:xfrm>
            <a:off x="5105400" y="1689126"/>
            <a:ext cx="3672800"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fontAlgn="base">
              <a:spcBef>
                <a:spcPct val="0"/>
              </a:spcBef>
              <a:spcAft>
                <a:spcPct val="0"/>
              </a:spcAft>
              <a:buClrTx/>
              <a:buSzTx/>
              <a:buFontTx/>
              <a:buNone/>
            </a:pPr>
            <a:r>
              <a:rPr lang="en-US" sz="2000" b="1" dirty="0">
                <a:solidFill>
                  <a:prstClr val="black"/>
                </a:solidFill>
                <a:latin typeface="Times" panose="02020603050405020304" pitchFamily="18" charset="0"/>
                <a:cs typeface="Arial" panose="020B0604020202020204" pitchFamily="34" charset="0"/>
              </a:rPr>
              <a:t>Who collected data?</a:t>
            </a:r>
          </a:p>
          <a:p>
            <a:pPr fontAlgn="base">
              <a:spcBef>
                <a:spcPct val="0"/>
              </a:spcBef>
              <a:spcAft>
                <a:spcPct val="0"/>
              </a:spcAft>
              <a:buClrTx/>
              <a:buSzTx/>
              <a:buFontTx/>
              <a:buNone/>
            </a:pPr>
            <a:r>
              <a:rPr lang="en-US" sz="2000" b="1" dirty="0">
                <a:solidFill>
                  <a:prstClr val="black"/>
                </a:solidFill>
                <a:latin typeface="Times" panose="02020603050405020304" pitchFamily="18" charset="0"/>
                <a:cs typeface="Arial" panose="020B0604020202020204" pitchFamily="34" charset="0"/>
              </a:rPr>
              <a:t>What was the original purpose?</a:t>
            </a:r>
          </a:p>
          <a:p>
            <a:pPr fontAlgn="base">
              <a:spcBef>
                <a:spcPct val="0"/>
              </a:spcBef>
              <a:spcAft>
                <a:spcPct val="0"/>
              </a:spcAft>
              <a:buClrTx/>
              <a:buSzTx/>
              <a:buFontTx/>
              <a:buNone/>
            </a:pPr>
            <a:r>
              <a:rPr lang="en-US" sz="2000" b="1" dirty="0">
                <a:solidFill>
                  <a:prstClr val="black"/>
                </a:solidFill>
                <a:latin typeface="Times" panose="02020603050405020304" pitchFamily="18" charset="0"/>
                <a:cs typeface="Arial" panose="020B0604020202020204" pitchFamily="34" charset="0"/>
              </a:rPr>
              <a:t>How was data collected?</a:t>
            </a:r>
          </a:p>
        </p:txBody>
      </p:sp>
      <p:sp>
        <p:nvSpPr>
          <p:cNvPr id="133127" name="Text Box 7"/>
          <p:cNvSpPr txBox="1">
            <a:spLocks noChangeArrowheads="1"/>
          </p:cNvSpPr>
          <p:nvPr/>
        </p:nvSpPr>
        <p:spPr bwMode="auto">
          <a:xfrm>
            <a:off x="5303913" y="3300225"/>
            <a:ext cx="4177939"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fontAlgn="base">
              <a:spcBef>
                <a:spcPct val="0"/>
              </a:spcBef>
              <a:spcAft>
                <a:spcPct val="0"/>
              </a:spcAft>
              <a:buClrTx/>
              <a:buSzTx/>
              <a:buFontTx/>
              <a:buNone/>
            </a:pPr>
            <a:r>
              <a:rPr lang="en-US" sz="2000" b="1" dirty="0">
                <a:solidFill>
                  <a:prstClr val="black"/>
                </a:solidFill>
                <a:latin typeface="Times" panose="02020603050405020304" pitchFamily="18" charset="0"/>
                <a:cs typeface="Arial" panose="020B0604020202020204" pitchFamily="34" charset="0"/>
              </a:rPr>
              <a:t>How relevant is the data?</a:t>
            </a:r>
          </a:p>
          <a:p>
            <a:pPr fontAlgn="base">
              <a:spcBef>
                <a:spcPct val="0"/>
              </a:spcBef>
              <a:spcAft>
                <a:spcPct val="0"/>
              </a:spcAft>
              <a:buClrTx/>
              <a:buSzTx/>
              <a:buFontTx/>
              <a:buNone/>
            </a:pPr>
            <a:r>
              <a:rPr lang="en-US" sz="2000" b="1" dirty="0">
                <a:solidFill>
                  <a:prstClr val="black"/>
                </a:solidFill>
                <a:latin typeface="Times" panose="02020603050405020304" pitchFamily="18" charset="0"/>
                <a:cs typeface="Arial" panose="020B0604020202020204" pitchFamily="34" charset="0"/>
              </a:rPr>
              <a:t>How accurate &amp; reliable is the data?</a:t>
            </a:r>
          </a:p>
          <a:p>
            <a:pPr fontAlgn="base">
              <a:spcBef>
                <a:spcPct val="0"/>
              </a:spcBef>
              <a:spcAft>
                <a:spcPct val="0"/>
              </a:spcAft>
              <a:buClrTx/>
              <a:buSzTx/>
              <a:buFontTx/>
              <a:buNone/>
            </a:pPr>
            <a:r>
              <a:rPr lang="en-US" sz="2000" b="1" dirty="0">
                <a:solidFill>
                  <a:prstClr val="black"/>
                </a:solidFill>
                <a:latin typeface="Times" panose="02020603050405020304" pitchFamily="18" charset="0"/>
                <a:cs typeface="Arial" panose="020B0604020202020204" pitchFamily="34" charset="0"/>
              </a:rPr>
              <a:t>How recent is the data?</a:t>
            </a:r>
          </a:p>
        </p:txBody>
      </p:sp>
      <p:sp>
        <p:nvSpPr>
          <p:cNvPr id="133128" name="Text Box 8"/>
          <p:cNvSpPr txBox="1">
            <a:spLocks noChangeArrowheads="1"/>
          </p:cNvSpPr>
          <p:nvPr/>
        </p:nvSpPr>
        <p:spPr bwMode="auto">
          <a:xfrm>
            <a:off x="6023992" y="4615838"/>
            <a:ext cx="3805850" cy="1323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fontAlgn="base">
              <a:spcBef>
                <a:spcPct val="0"/>
              </a:spcBef>
              <a:spcAft>
                <a:spcPct val="0"/>
              </a:spcAft>
              <a:buClrTx/>
              <a:buSzTx/>
              <a:buFontTx/>
              <a:buNone/>
            </a:pPr>
            <a:r>
              <a:rPr lang="en-US" sz="2000" b="1" dirty="0">
                <a:solidFill>
                  <a:prstClr val="black"/>
                </a:solidFill>
                <a:latin typeface="Times" panose="02020603050405020304" pitchFamily="18" charset="0"/>
                <a:cs typeface="Arial" panose="020B0604020202020204" pitchFamily="34" charset="0"/>
              </a:rPr>
              <a:t>Is the data compatible with other</a:t>
            </a:r>
          </a:p>
          <a:p>
            <a:pPr fontAlgn="base">
              <a:spcBef>
                <a:spcPct val="0"/>
              </a:spcBef>
              <a:spcAft>
                <a:spcPct val="0"/>
              </a:spcAft>
              <a:buClrTx/>
              <a:buSzTx/>
              <a:buFontTx/>
              <a:buNone/>
            </a:pPr>
            <a:r>
              <a:rPr lang="en-US" sz="2000" b="1" dirty="0">
                <a:solidFill>
                  <a:prstClr val="black"/>
                </a:solidFill>
                <a:latin typeface="Times" panose="02020603050405020304" pitchFamily="18" charset="0"/>
                <a:cs typeface="Arial" panose="020B0604020202020204" pitchFamily="34" charset="0"/>
              </a:rPr>
              <a:t>sources?</a:t>
            </a:r>
          </a:p>
          <a:p>
            <a:pPr fontAlgn="base">
              <a:spcBef>
                <a:spcPct val="0"/>
              </a:spcBef>
              <a:spcAft>
                <a:spcPct val="0"/>
              </a:spcAft>
              <a:buClrTx/>
              <a:buSzTx/>
              <a:buFontTx/>
              <a:buNone/>
            </a:pPr>
            <a:r>
              <a:rPr lang="en-US" sz="2000" b="1" dirty="0">
                <a:solidFill>
                  <a:prstClr val="black"/>
                </a:solidFill>
                <a:latin typeface="Times" panose="02020603050405020304" pitchFamily="18" charset="0"/>
                <a:cs typeface="Arial" panose="020B0604020202020204" pitchFamily="34" charset="0"/>
              </a:rPr>
              <a:t>How comparable is the data with</a:t>
            </a:r>
          </a:p>
          <a:p>
            <a:pPr fontAlgn="base">
              <a:spcBef>
                <a:spcPct val="0"/>
              </a:spcBef>
              <a:spcAft>
                <a:spcPct val="0"/>
              </a:spcAft>
              <a:buClrTx/>
              <a:buSzTx/>
              <a:buFontTx/>
              <a:buNone/>
            </a:pPr>
            <a:r>
              <a:rPr lang="en-US" sz="2000" b="1" dirty="0">
                <a:solidFill>
                  <a:prstClr val="black"/>
                </a:solidFill>
                <a:latin typeface="Times" panose="02020603050405020304" pitchFamily="18" charset="0"/>
                <a:cs typeface="Arial" panose="020B0604020202020204" pitchFamily="34" charset="0"/>
              </a:rPr>
              <a:t>other sources?</a:t>
            </a:r>
          </a:p>
        </p:txBody>
      </p:sp>
    </p:spTree>
    <p:extLst>
      <p:ext uri="{BB962C8B-B14F-4D97-AF65-F5344CB8AC3E}">
        <p14:creationId xmlns:p14="http://schemas.microsoft.com/office/powerpoint/2010/main" val="2169689860"/>
      </p:ext>
    </p:extLst>
  </p:cSld>
  <p:clrMapOvr>
    <a:masterClrMapping/>
  </p:clrMapOvr>
  <p:transition>
    <p:checker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33123"/>
                                        </p:tgtEl>
                                        <p:attrNameLst>
                                          <p:attrName>style.visibility</p:attrName>
                                        </p:attrNameLst>
                                      </p:cBhvr>
                                      <p:to>
                                        <p:strVal val="visible"/>
                                      </p:to>
                                    </p:set>
                                    <p:anim calcmode="lin" valueType="num">
                                      <p:cBhvr additive="base">
                                        <p:cTn id="7" dur="500" fill="hold"/>
                                        <p:tgtEl>
                                          <p:spTgt spid="133123"/>
                                        </p:tgtEl>
                                        <p:attrNameLst>
                                          <p:attrName>ppt_x</p:attrName>
                                        </p:attrNameLst>
                                      </p:cBhvr>
                                      <p:tavLst>
                                        <p:tav tm="0">
                                          <p:val>
                                            <p:strVal val="0-#ppt_w/2"/>
                                          </p:val>
                                        </p:tav>
                                        <p:tav tm="100000">
                                          <p:val>
                                            <p:strVal val="#ppt_x"/>
                                          </p:val>
                                        </p:tav>
                                      </p:tavLst>
                                    </p:anim>
                                    <p:anim calcmode="lin" valueType="num">
                                      <p:cBhvr additive="base">
                                        <p:cTn id="8" dur="500" fill="hold"/>
                                        <p:tgtEl>
                                          <p:spTgt spid="133123"/>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33126"/>
                                        </p:tgtEl>
                                        <p:attrNameLst>
                                          <p:attrName>style.visibility</p:attrName>
                                        </p:attrNameLst>
                                      </p:cBhvr>
                                      <p:to>
                                        <p:strVal val="visible"/>
                                      </p:to>
                                    </p:set>
                                    <p:anim calcmode="lin" valueType="num">
                                      <p:cBhvr additive="base">
                                        <p:cTn id="13" dur="500" fill="hold"/>
                                        <p:tgtEl>
                                          <p:spTgt spid="133126"/>
                                        </p:tgtEl>
                                        <p:attrNameLst>
                                          <p:attrName>ppt_x</p:attrName>
                                        </p:attrNameLst>
                                      </p:cBhvr>
                                      <p:tavLst>
                                        <p:tav tm="0">
                                          <p:val>
                                            <p:strVal val="0-#ppt_w/2"/>
                                          </p:val>
                                        </p:tav>
                                        <p:tav tm="100000">
                                          <p:val>
                                            <p:strVal val="#ppt_x"/>
                                          </p:val>
                                        </p:tav>
                                      </p:tavLst>
                                    </p:anim>
                                    <p:anim calcmode="lin" valueType="num">
                                      <p:cBhvr additive="base">
                                        <p:cTn id="14" dur="500" fill="hold"/>
                                        <p:tgtEl>
                                          <p:spTgt spid="133126"/>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33126"/>
                                        </p:tgtEl>
                                        <p:attrNameLst>
                                          <p:attrName>ppt_c</p:attrName>
                                        </p:attrNameLst>
                                      </p:cBhvr>
                                      <p:to>
                                        <a:srgbClr val="969696"/>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33124"/>
                                        </p:tgtEl>
                                        <p:attrNameLst>
                                          <p:attrName>style.visibility</p:attrName>
                                        </p:attrNameLst>
                                      </p:cBhvr>
                                      <p:to>
                                        <p:strVal val="visible"/>
                                      </p:to>
                                    </p:set>
                                    <p:anim calcmode="lin" valueType="num">
                                      <p:cBhvr additive="base">
                                        <p:cTn id="19" dur="500" fill="hold"/>
                                        <p:tgtEl>
                                          <p:spTgt spid="133124"/>
                                        </p:tgtEl>
                                        <p:attrNameLst>
                                          <p:attrName>ppt_x</p:attrName>
                                        </p:attrNameLst>
                                      </p:cBhvr>
                                      <p:tavLst>
                                        <p:tav tm="0">
                                          <p:val>
                                            <p:strVal val="0-#ppt_w/2"/>
                                          </p:val>
                                        </p:tav>
                                        <p:tav tm="100000">
                                          <p:val>
                                            <p:strVal val="#ppt_x"/>
                                          </p:val>
                                        </p:tav>
                                      </p:tavLst>
                                    </p:anim>
                                    <p:anim calcmode="lin" valueType="num">
                                      <p:cBhvr additive="base">
                                        <p:cTn id="20" dur="500" fill="hold"/>
                                        <p:tgtEl>
                                          <p:spTgt spid="133124"/>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33127"/>
                                        </p:tgtEl>
                                        <p:attrNameLst>
                                          <p:attrName>style.visibility</p:attrName>
                                        </p:attrNameLst>
                                      </p:cBhvr>
                                      <p:to>
                                        <p:strVal val="visible"/>
                                      </p:to>
                                    </p:set>
                                    <p:anim calcmode="lin" valueType="num">
                                      <p:cBhvr additive="base">
                                        <p:cTn id="25" dur="500" fill="hold"/>
                                        <p:tgtEl>
                                          <p:spTgt spid="133127"/>
                                        </p:tgtEl>
                                        <p:attrNameLst>
                                          <p:attrName>ppt_x</p:attrName>
                                        </p:attrNameLst>
                                      </p:cBhvr>
                                      <p:tavLst>
                                        <p:tav tm="0">
                                          <p:val>
                                            <p:strVal val="0-#ppt_w/2"/>
                                          </p:val>
                                        </p:tav>
                                        <p:tav tm="100000">
                                          <p:val>
                                            <p:strVal val="#ppt_x"/>
                                          </p:val>
                                        </p:tav>
                                      </p:tavLst>
                                    </p:anim>
                                    <p:anim calcmode="lin" valueType="num">
                                      <p:cBhvr additive="base">
                                        <p:cTn id="26" dur="500" fill="hold"/>
                                        <p:tgtEl>
                                          <p:spTgt spid="133127"/>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33127"/>
                                        </p:tgtEl>
                                        <p:attrNameLst>
                                          <p:attrName>ppt_c</p:attrName>
                                        </p:attrNameLst>
                                      </p:cBhvr>
                                      <p:to>
                                        <a:srgbClr val="969696"/>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33125"/>
                                        </p:tgtEl>
                                        <p:attrNameLst>
                                          <p:attrName>style.visibility</p:attrName>
                                        </p:attrNameLst>
                                      </p:cBhvr>
                                      <p:to>
                                        <p:strVal val="visible"/>
                                      </p:to>
                                    </p:set>
                                    <p:anim calcmode="lin" valueType="num">
                                      <p:cBhvr additive="base">
                                        <p:cTn id="31" dur="500" fill="hold"/>
                                        <p:tgtEl>
                                          <p:spTgt spid="133125"/>
                                        </p:tgtEl>
                                        <p:attrNameLst>
                                          <p:attrName>ppt_x</p:attrName>
                                        </p:attrNameLst>
                                      </p:cBhvr>
                                      <p:tavLst>
                                        <p:tav tm="0">
                                          <p:val>
                                            <p:strVal val="0-#ppt_w/2"/>
                                          </p:val>
                                        </p:tav>
                                        <p:tav tm="100000">
                                          <p:val>
                                            <p:strVal val="#ppt_x"/>
                                          </p:val>
                                        </p:tav>
                                      </p:tavLst>
                                    </p:anim>
                                    <p:anim calcmode="lin" valueType="num">
                                      <p:cBhvr additive="base">
                                        <p:cTn id="32" dur="500" fill="hold"/>
                                        <p:tgtEl>
                                          <p:spTgt spid="133125"/>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33128"/>
                                        </p:tgtEl>
                                        <p:attrNameLst>
                                          <p:attrName>style.visibility</p:attrName>
                                        </p:attrNameLst>
                                      </p:cBhvr>
                                      <p:to>
                                        <p:strVal val="visible"/>
                                      </p:to>
                                    </p:set>
                                    <p:anim calcmode="lin" valueType="num">
                                      <p:cBhvr additive="base">
                                        <p:cTn id="37" dur="500" fill="hold"/>
                                        <p:tgtEl>
                                          <p:spTgt spid="133128"/>
                                        </p:tgtEl>
                                        <p:attrNameLst>
                                          <p:attrName>ppt_x</p:attrName>
                                        </p:attrNameLst>
                                      </p:cBhvr>
                                      <p:tavLst>
                                        <p:tav tm="0">
                                          <p:val>
                                            <p:strVal val="0-#ppt_w/2"/>
                                          </p:val>
                                        </p:tav>
                                        <p:tav tm="100000">
                                          <p:val>
                                            <p:strVal val="#ppt_x"/>
                                          </p:val>
                                        </p:tav>
                                      </p:tavLst>
                                    </p:anim>
                                    <p:anim calcmode="lin" valueType="num">
                                      <p:cBhvr additive="base">
                                        <p:cTn id="38" dur="500" fill="hold"/>
                                        <p:tgtEl>
                                          <p:spTgt spid="133128"/>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133128"/>
                                        </p:tgtEl>
                                        <p:attrNameLst>
                                          <p:attrName>ppt_c</p:attrName>
                                        </p:attrNameLst>
                                      </p:cBhvr>
                                      <p:to>
                                        <a:srgbClr val="969696"/>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23" grpId="0" animBg="1" autoUpdateAnimBg="0"/>
      <p:bldP spid="133124" grpId="0" animBg="1" autoUpdateAnimBg="0"/>
      <p:bldP spid="133125" grpId="0" animBg="1" autoUpdateAnimBg="0"/>
      <p:bldP spid="133126" grpId="0" autoUpdateAnimBg="0"/>
      <p:bldP spid="133127" grpId="0" autoUpdateAnimBg="0"/>
      <p:bldP spid="133128" grpId="0"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2209800" y="754462"/>
            <a:ext cx="7772400" cy="1143000"/>
          </a:xfrm>
        </p:spPr>
        <p:txBody>
          <a:bodyPr anchor="t"/>
          <a:lstStyle/>
          <a:p>
            <a:r>
              <a:rPr lang="en-US" sz="4000" dirty="0"/>
              <a:t>Primary Data</a:t>
            </a:r>
          </a:p>
        </p:txBody>
      </p:sp>
      <p:sp>
        <p:nvSpPr>
          <p:cNvPr id="56323" name="Rectangle 3"/>
          <p:cNvSpPr>
            <a:spLocks noGrp="1" noChangeArrowheads="1"/>
          </p:cNvSpPr>
          <p:nvPr>
            <p:ph type="body" idx="1"/>
          </p:nvPr>
        </p:nvSpPr>
        <p:spPr>
          <a:xfrm>
            <a:off x="2209800" y="1484784"/>
            <a:ext cx="8001000" cy="4591050"/>
          </a:xfrm>
        </p:spPr>
        <p:txBody>
          <a:bodyPr/>
          <a:lstStyle/>
          <a:p>
            <a:pPr marL="0" indent="0" algn="ctr">
              <a:lnSpc>
                <a:spcPct val="90000"/>
              </a:lnSpc>
              <a:buNone/>
            </a:pPr>
            <a:r>
              <a:rPr lang="en-US" sz="2800" dirty="0"/>
              <a:t>Collected for a particular, specific purpose. </a:t>
            </a:r>
            <a:endParaRPr lang="en-US" dirty="0" smtClean="0"/>
          </a:p>
        </p:txBody>
      </p:sp>
      <p:pic>
        <p:nvPicPr>
          <p:cNvPr id="23556"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83832" y="2204865"/>
            <a:ext cx="3716338" cy="371633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39402804"/>
      </p:ext>
    </p:extLst>
  </p:cSld>
  <p:clrMapOvr>
    <a:masterClrMapping/>
  </p:clrMapOvr>
  <p:transition>
    <p:checke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11"/>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fontAlgn="base">
              <a:spcBef>
                <a:spcPct val="0"/>
              </a:spcBef>
              <a:spcAft>
                <a:spcPct val="0"/>
              </a:spcAft>
              <a:buClrTx/>
              <a:buSzTx/>
              <a:buFontTx/>
              <a:buNone/>
            </a:pPr>
            <a:fld id="{3BFA47DD-1F81-489C-A977-D4A3DB12AE7B}" type="slidenum">
              <a:rPr lang="en-GB" altLang="en-US" sz="1200">
                <a:solidFill>
                  <a:srgbClr val="898989"/>
                </a:solidFill>
                <a:latin typeface="Calibri" panose="020F0502020204030204" pitchFamily="34" charset="0"/>
                <a:ea typeface="MS PGothic" panose="020B0600070205080204" pitchFamily="34" charset="-128"/>
                <a:cs typeface="Arial" panose="020B0604020202020204" pitchFamily="34" charset="0"/>
              </a:rPr>
              <a:pPr fontAlgn="base">
                <a:spcBef>
                  <a:spcPct val="0"/>
                </a:spcBef>
                <a:spcAft>
                  <a:spcPct val="0"/>
                </a:spcAft>
                <a:buClrTx/>
                <a:buSzTx/>
                <a:buFontTx/>
                <a:buNone/>
              </a:pPr>
              <a:t>7</a:t>
            </a:fld>
            <a:endParaRPr lang="en-GB" altLang="en-US" sz="1200">
              <a:solidFill>
                <a:srgbClr val="898989"/>
              </a:solidFill>
              <a:latin typeface="Calibri" panose="020F0502020204030204" pitchFamily="34" charset="0"/>
              <a:ea typeface="MS PGothic" panose="020B0600070205080204" pitchFamily="34" charset="-128"/>
              <a:cs typeface="Arial" panose="020B0604020202020204" pitchFamily="34" charset="0"/>
            </a:endParaRPr>
          </a:p>
        </p:txBody>
      </p:sp>
      <p:sp>
        <p:nvSpPr>
          <p:cNvPr id="58371" name="Rectangle 2"/>
          <p:cNvSpPr>
            <a:spLocks noGrp="1" noChangeArrowheads="1"/>
          </p:cNvSpPr>
          <p:nvPr>
            <p:ph type="title" idx="4294967295"/>
          </p:nvPr>
        </p:nvSpPr>
        <p:spPr>
          <a:xfrm>
            <a:off x="3259138" y="523875"/>
            <a:ext cx="5827712" cy="1143000"/>
          </a:xfrm>
        </p:spPr>
        <p:txBody>
          <a:bodyPr/>
          <a:lstStyle/>
          <a:p>
            <a:r>
              <a:rPr lang="en-US" altLang="en-US" sz="2400">
                <a:ea typeface="MS PGothic" panose="020B0600070205080204" pitchFamily="34" charset="-128"/>
              </a:rPr>
              <a:t>The impact research can have: Johnnie Walker’s ‘Walk with Giants’ campaign </a:t>
            </a:r>
            <a:endParaRPr lang="en-GB" altLang="en-US" sz="2400">
              <a:solidFill>
                <a:srgbClr val="000000"/>
              </a:solidFill>
              <a:ea typeface="MS PGothic" panose="020B0600070205080204" pitchFamily="34" charset="-128"/>
            </a:endParaRPr>
          </a:p>
        </p:txBody>
      </p:sp>
      <p:sp>
        <p:nvSpPr>
          <p:cNvPr id="58372" name="Rectangle 4"/>
          <p:cNvSpPr>
            <a:spLocks noChangeArrowheads="1"/>
          </p:cNvSpPr>
          <p:nvPr/>
        </p:nvSpPr>
        <p:spPr bwMode="auto">
          <a:xfrm>
            <a:off x="7860177" y="2349499"/>
            <a:ext cx="2305050" cy="2303463"/>
          </a:xfrm>
          <a:prstGeom prst="rect">
            <a:avLst/>
          </a:prstGeom>
          <a:noFill/>
          <a:ln w="28575">
            <a:solidFill>
              <a:srgbClr val="732888"/>
            </a:solidFill>
            <a:miter lim="800000"/>
            <a:headEnd/>
            <a:tailEnd/>
          </a:ln>
          <a:extLst>
            <a:ext uri="{909E8E84-426E-40DD-AFC4-6F175D3DCCD1}">
              <a14:hiddenFill xmlns:a14="http://schemas.microsoft.com/office/drawing/2010/main">
                <a:solidFill>
                  <a:srgbClr val="FFFFFF"/>
                </a:solidFill>
              </a14:hiddenFill>
            </a:ext>
          </a:extLst>
        </p:spPr>
        <p:txBody>
          <a:bodyPr lIns="92075" tIns="46038" rIns="92075" bIns="46038"/>
          <a:lstStyle>
            <a:lvl1pPr defTabSz="762000">
              <a:spcBef>
                <a:spcPct val="20000"/>
              </a:spcBef>
              <a:buClr>
                <a:schemeClr val="accent2"/>
              </a:buClr>
              <a:buSzPct val="85000"/>
              <a:buFont typeface="Brush Script MT"/>
              <a:buChar char="O"/>
              <a:defRPr sz="2400">
                <a:solidFill>
                  <a:schemeClr val="tx1"/>
                </a:solidFill>
                <a:latin typeface="Franklin Gothic Book"/>
              </a:defRPr>
            </a:lvl1pPr>
            <a:lvl2pPr marL="742950" indent="-285750" defTabSz="762000">
              <a:spcBef>
                <a:spcPct val="20000"/>
              </a:spcBef>
              <a:buClr>
                <a:schemeClr val="accent2"/>
              </a:buClr>
              <a:buSzPct val="85000"/>
              <a:buFont typeface="Brush Script MT"/>
              <a:buChar char="O"/>
              <a:defRPr sz="2200">
                <a:solidFill>
                  <a:schemeClr val="tx1"/>
                </a:solidFill>
                <a:latin typeface="Franklin Gothic Book"/>
              </a:defRPr>
            </a:lvl2pPr>
            <a:lvl3pPr marL="1143000" indent="-228600" defTabSz="762000">
              <a:spcBef>
                <a:spcPct val="20000"/>
              </a:spcBef>
              <a:buClr>
                <a:schemeClr val="accent2"/>
              </a:buClr>
              <a:buSzPct val="85000"/>
              <a:buFont typeface="Brush Script MT"/>
              <a:buChar char="O"/>
              <a:defRPr sz="2000">
                <a:solidFill>
                  <a:schemeClr val="tx1"/>
                </a:solidFill>
                <a:latin typeface="Franklin Gothic Book"/>
              </a:defRPr>
            </a:lvl3pPr>
            <a:lvl4pPr marL="1600200" indent="-228600" defTabSz="762000">
              <a:spcBef>
                <a:spcPct val="20000"/>
              </a:spcBef>
              <a:buClr>
                <a:schemeClr val="accent2"/>
              </a:buClr>
              <a:buSzPct val="85000"/>
              <a:buFont typeface="Brush Script MT"/>
              <a:buChar char="O"/>
              <a:defRPr>
                <a:solidFill>
                  <a:schemeClr val="tx1"/>
                </a:solidFill>
                <a:latin typeface="Franklin Gothic Book"/>
              </a:defRPr>
            </a:lvl4pPr>
            <a:lvl5pPr marL="2057400" indent="-228600" defTabSz="762000">
              <a:spcBef>
                <a:spcPct val="20000"/>
              </a:spcBef>
              <a:buClr>
                <a:schemeClr val="accent2"/>
              </a:buClr>
              <a:buSzPct val="85000"/>
              <a:buFont typeface="Brush Script MT"/>
              <a:buChar char="O"/>
              <a:defRPr sz="1600">
                <a:solidFill>
                  <a:schemeClr val="tx1"/>
                </a:solidFill>
                <a:latin typeface="Franklin Gothic Book"/>
              </a:defRPr>
            </a:lvl5pPr>
            <a:lvl6pPr marL="2514600" indent="-228600" defTabSz="7620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defTabSz="7620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defTabSz="7620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defTabSz="7620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algn="ctr" fontAlgn="base">
              <a:spcBef>
                <a:spcPct val="10000"/>
              </a:spcBef>
              <a:spcAft>
                <a:spcPct val="0"/>
              </a:spcAft>
              <a:buClr>
                <a:srgbClr val="AA2B1E"/>
              </a:buClr>
              <a:buSzPct val="60000"/>
              <a:buFont typeface="Monotype Sorts"/>
              <a:buNone/>
            </a:pPr>
            <a:r>
              <a:rPr lang="en-GB" altLang="en-US" sz="1800">
                <a:solidFill>
                  <a:srgbClr val="FFFF99"/>
                </a:solidFill>
                <a:latin typeface="Arial" panose="020B0604020202020204" pitchFamily="34" charset="0"/>
                <a:ea typeface="MS PGothic" panose="020B0600070205080204" pitchFamily="34" charset="-128"/>
                <a:cs typeface="Arial" panose="020B0604020202020204" pitchFamily="34" charset="0"/>
              </a:rPr>
              <a:t>’ </a:t>
            </a:r>
          </a:p>
        </p:txBody>
      </p:sp>
      <p:sp>
        <p:nvSpPr>
          <p:cNvPr id="15370" name="AutoShape 10"/>
          <p:cNvSpPr>
            <a:spLocks noChangeArrowheads="1"/>
          </p:cNvSpPr>
          <p:nvPr/>
        </p:nvSpPr>
        <p:spPr bwMode="auto">
          <a:xfrm rot="16200000">
            <a:off x="5987721" y="3285330"/>
            <a:ext cx="3313113" cy="431800"/>
          </a:xfrm>
          <a:custGeom>
            <a:avLst/>
            <a:gdLst>
              <a:gd name="G0" fmla="+- 3208 0 0"/>
              <a:gd name="G1" fmla="+- 21600 0 3208"/>
              <a:gd name="G2" fmla="*/ 3208 1 2"/>
              <a:gd name="G3" fmla="+- 21600 0 G2"/>
              <a:gd name="G4" fmla="+/ 3208 21600 2"/>
              <a:gd name="G5" fmla="+/ G1 0 2"/>
              <a:gd name="G6" fmla="*/ 21600 21600 3208"/>
              <a:gd name="G7" fmla="*/ G6 1 2"/>
              <a:gd name="G8" fmla="+- 21600 0 G7"/>
              <a:gd name="G9" fmla="*/ 21600 1 2"/>
              <a:gd name="G10" fmla="+- 3208 0 G9"/>
              <a:gd name="G11" fmla="?: G10 G8 0"/>
              <a:gd name="G12" fmla="?: G10 G7 21600"/>
              <a:gd name="T0" fmla="*/ 19996 w 21600"/>
              <a:gd name="T1" fmla="*/ 10800 h 21600"/>
              <a:gd name="T2" fmla="*/ 10800 w 21600"/>
              <a:gd name="T3" fmla="*/ 21600 h 21600"/>
              <a:gd name="T4" fmla="*/ 1604 w 21600"/>
              <a:gd name="T5" fmla="*/ 10800 h 21600"/>
              <a:gd name="T6" fmla="*/ 10800 w 21600"/>
              <a:gd name="T7" fmla="*/ 0 h 21600"/>
              <a:gd name="T8" fmla="*/ 3404 w 21600"/>
              <a:gd name="T9" fmla="*/ 3404 h 21600"/>
              <a:gd name="T10" fmla="*/ 18196 w 21600"/>
              <a:gd name="T11" fmla="*/ 18196 h 21600"/>
            </a:gdLst>
            <a:ahLst/>
            <a:cxnLst>
              <a:cxn ang="0">
                <a:pos x="T0" y="T1"/>
              </a:cxn>
              <a:cxn ang="0">
                <a:pos x="T2" y="T3"/>
              </a:cxn>
              <a:cxn ang="0">
                <a:pos x="T4" y="T5"/>
              </a:cxn>
              <a:cxn ang="0">
                <a:pos x="T6" y="T7"/>
              </a:cxn>
            </a:cxnLst>
            <a:rect l="T8" t="T9" r="T10" b="T11"/>
            <a:pathLst>
              <a:path w="21600" h="21600">
                <a:moveTo>
                  <a:pt x="0" y="0"/>
                </a:moveTo>
                <a:lnTo>
                  <a:pt x="3208" y="21600"/>
                </a:lnTo>
                <a:lnTo>
                  <a:pt x="18392" y="21600"/>
                </a:lnTo>
                <a:lnTo>
                  <a:pt x="21600" y="0"/>
                </a:lnTo>
                <a:close/>
              </a:path>
            </a:pathLst>
          </a:custGeom>
          <a:solidFill>
            <a:srgbClr val="DDDDDD"/>
          </a:solidFill>
          <a:ln w="12700">
            <a:solidFill>
              <a:srgbClr val="732888"/>
            </a:solidFill>
            <a:miter lim="800000"/>
            <a:headEnd type="none" w="sm" len="sm"/>
            <a:tailEnd type="none" w="sm" len="sm"/>
          </a:ln>
          <a:effectLst>
            <a:prstShdw prst="shdw17" dist="17961" dir="2700000">
              <a:schemeClr val="folHlink">
                <a:gamma/>
                <a:shade val="60000"/>
                <a:invGamma/>
                <a:alpha val="74998"/>
              </a:schemeClr>
            </a:prstShdw>
          </a:effectLst>
        </p:spPr>
        <p:txBody>
          <a:bodyPr wrap="none" anchor="ctr"/>
          <a:lstStyle/>
          <a:p>
            <a:pPr>
              <a:defRPr/>
            </a:pPr>
            <a:endParaRPr lang="en-US">
              <a:solidFill>
                <a:prstClr val="black"/>
              </a:solidFill>
              <a:latin typeface="Arial" pitchFamily="-1" charset="0"/>
              <a:ea typeface="Arial" pitchFamily="-1" charset="0"/>
              <a:cs typeface="Arial" pitchFamily="-1" charset="0"/>
            </a:endParaRPr>
          </a:p>
        </p:txBody>
      </p:sp>
      <p:pic>
        <p:nvPicPr>
          <p:cNvPr id="58374" name="Picture 7"/>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67001" y="1844675"/>
            <a:ext cx="4761375" cy="3379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375" name="TextBox 10"/>
          <p:cNvSpPr txBox="1">
            <a:spLocks noChangeArrowheads="1"/>
          </p:cNvSpPr>
          <p:nvPr/>
        </p:nvSpPr>
        <p:spPr bwMode="auto">
          <a:xfrm>
            <a:off x="7967663" y="2420938"/>
            <a:ext cx="2438400" cy="181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fontAlgn="base">
              <a:spcBef>
                <a:spcPct val="0"/>
              </a:spcBef>
              <a:spcAft>
                <a:spcPct val="0"/>
              </a:spcAft>
              <a:buClrTx/>
              <a:buSzTx/>
              <a:buFontTx/>
              <a:buNone/>
            </a:pPr>
            <a:r>
              <a:rPr lang="en-US" altLang="en-US" sz="1400" dirty="0">
                <a:solidFill>
                  <a:srgbClr val="191918"/>
                </a:solidFill>
                <a:latin typeface="Arial" panose="020B0604020202020204" pitchFamily="34" charset="0"/>
                <a:ea typeface="MS PGothic" panose="020B0600070205080204" pitchFamily="34" charset="-128"/>
                <a:cs typeface="Helvetica" panose="020B0604020202020204" pitchFamily="34" charset="0"/>
              </a:rPr>
              <a:t>      </a:t>
            </a:r>
          </a:p>
          <a:p>
            <a:pPr fontAlgn="base">
              <a:spcBef>
                <a:spcPct val="0"/>
              </a:spcBef>
              <a:spcAft>
                <a:spcPct val="0"/>
              </a:spcAft>
              <a:buClrTx/>
              <a:buSzTx/>
              <a:buFontTx/>
              <a:buNone/>
            </a:pPr>
            <a:r>
              <a:rPr lang="en-US" altLang="en-US" sz="1400" dirty="0">
                <a:solidFill>
                  <a:srgbClr val="124992"/>
                </a:solidFill>
                <a:latin typeface="Arial" panose="020B0604020202020204" pitchFamily="34" charset="0"/>
                <a:ea typeface="MS PGothic" panose="020B0600070205080204" pitchFamily="34" charset="-128"/>
                <a:cs typeface="Helvetica" panose="020B0604020202020204" pitchFamily="34" charset="0"/>
              </a:rPr>
              <a:t>     Johnnie Walker</a:t>
            </a:r>
          </a:p>
          <a:p>
            <a:pPr fontAlgn="base">
              <a:spcBef>
                <a:spcPct val="0"/>
              </a:spcBef>
              <a:spcAft>
                <a:spcPct val="0"/>
              </a:spcAft>
              <a:buClrTx/>
              <a:buSzTx/>
              <a:buFontTx/>
              <a:buNone/>
            </a:pPr>
            <a:r>
              <a:rPr lang="en-US" altLang="en-US" sz="1400" dirty="0">
                <a:solidFill>
                  <a:srgbClr val="124992"/>
                </a:solidFill>
                <a:latin typeface="Arial" panose="020B0604020202020204" pitchFamily="34" charset="0"/>
                <a:ea typeface="MS PGothic" panose="020B0600070205080204" pitchFamily="34" charset="-128"/>
                <a:cs typeface="Helvetica" panose="020B0604020202020204" pitchFamily="34" charset="0"/>
              </a:rPr>
              <a:t>‘Keep Walking’ campaign was created after research showed that modern men (their key target market) </a:t>
            </a:r>
          </a:p>
          <a:p>
            <a:pPr fontAlgn="base">
              <a:spcBef>
                <a:spcPct val="0"/>
              </a:spcBef>
              <a:spcAft>
                <a:spcPct val="0"/>
              </a:spcAft>
              <a:buClrTx/>
              <a:buSzTx/>
              <a:buFontTx/>
              <a:buNone/>
            </a:pPr>
            <a:r>
              <a:rPr lang="en-US" altLang="en-US" sz="1400" dirty="0">
                <a:solidFill>
                  <a:srgbClr val="124992"/>
                </a:solidFill>
                <a:latin typeface="Arial" panose="020B0604020202020204" pitchFamily="34" charset="0"/>
                <a:ea typeface="MS PGothic" panose="020B0600070205080204" pitchFamily="34" charset="-128"/>
                <a:cs typeface="Helvetica" panose="020B0604020202020204" pitchFamily="34" charset="0"/>
              </a:rPr>
              <a:t>increasingly saw life as </a:t>
            </a:r>
          </a:p>
          <a:p>
            <a:pPr fontAlgn="base">
              <a:spcBef>
                <a:spcPct val="0"/>
              </a:spcBef>
              <a:spcAft>
                <a:spcPct val="0"/>
              </a:spcAft>
              <a:buClrTx/>
              <a:buSzTx/>
              <a:buFontTx/>
              <a:buNone/>
            </a:pPr>
            <a:r>
              <a:rPr lang="en-US" altLang="en-US" sz="1400" dirty="0">
                <a:solidFill>
                  <a:srgbClr val="124992"/>
                </a:solidFill>
                <a:latin typeface="Arial" panose="020B0604020202020204" pitchFamily="34" charset="0"/>
                <a:ea typeface="MS PGothic" panose="020B0600070205080204" pitchFamily="34" charset="-128"/>
                <a:cs typeface="Helvetica" panose="020B0604020202020204" pitchFamily="34" charset="0"/>
              </a:rPr>
              <a:t>one long journey</a:t>
            </a:r>
          </a:p>
        </p:txBody>
      </p:sp>
      <p:sp>
        <p:nvSpPr>
          <p:cNvPr id="58376" name="TextBox 1"/>
          <p:cNvSpPr txBox="1">
            <a:spLocks noChangeArrowheads="1"/>
          </p:cNvSpPr>
          <p:nvPr/>
        </p:nvSpPr>
        <p:spPr bwMode="auto">
          <a:xfrm>
            <a:off x="3935414" y="5589588"/>
            <a:ext cx="172878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fontAlgn="base">
              <a:spcBef>
                <a:spcPct val="0"/>
              </a:spcBef>
              <a:spcAft>
                <a:spcPct val="0"/>
              </a:spcAft>
              <a:buClrTx/>
              <a:buSzTx/>
              <a:buFontTx/>
              <a:buNone/>
            </a:pPr>
            <a:r>
              <a:rPr lang="en-GB" altLang="en-US" sz="1800">
                <a:solidFill>
                  <a:prstClr val="black"/>
                </a:solidFill>
                <a:latin typeface="Arial" panose="020B0604020202020204" pitchFamily="34" charset="0"/>
                <a:ea typeface="MS PGothic" panose="020B0600070205080204" pitchFamily="34" charset="-128"/>
                <a:cs typeface="Arial" panose="020B0604020202020204" pitchFamily="34" charset="0"/>
                <a:hlinkClick r:id="rId4"/>
              </a:rPr>
              <a:t>Example 1</a:t>
            </a:r>
            <a:endParaRPr lang="en-GB" altLang="en-US" sz="1800">
              <a:solidFill>
                <a:prstClr val="black"/>
              </a:solidFill>
              <a:latin typeface="Arial" panose="020B0604020202020204" pitchFamily="34" charset="0"/>
              <a:ea typeface="MS PGothic" panose="020B0600070205080204" pitchFamily="34" charset="-128"/>
              <a:cs typeface="Arial" panose="020B0604020202020204" pitchFamily="34" charset="0"/>
            </a:endParaRPr>
          </a:p>
        </p:txBody>
      </p:sp>
      <p:sp>
        <p:nvSpPr>
          <p:cNvPr id="58377" name="TextBox 2"/>
          <p:cNvSpPr txBox="1">
            <a:spLocks noChangeArrowheads="1"/>
          </p:cNvSpPr>
          <p:nvPr/>
        </p:nvSpPr>
        <p:spPr bwMode="auto">
          <a:xfrm>
            <a:off x="5664201" y="5589588"/>
            <a:ext cx="20875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fontAlgn="base">
              <a:spcBef>
                <a:spcPct val="0"/>
              </a:spcBef>
              <a:spcAft>
                <a:spcPct val="0"/>
              </a:spcAft>
              <a:buClrTx/>
              <a:buSzTx/>
              <a:buFontTx/>
              <a:buNone/>
            </a:pPr>
            <a:r>
              <a:rPr lang="en-GB" altLang="en-US" sz="1800">
                <a:solidFill>
                  <a:prstClr val="black"/>
                </a:solidFill>
                <a:latin typeface="Arial" panose="020B0604020202020204" pitchFamily="34" charset="0"/>
                <a:ea typeface="MS PGothic" panose="020B0600070205080204" pitchFamily="34" charset="-128"/>
                <a:cs typeface="Arial" panose="020B0604020202020204" pitchFamily="34" charset="0"/>
                <a:hlinkClick r:id="rId5"/>
              </a:rPr>
              <a:t>Example 2</a:t>
            </a:r>
            <a:endParaRPr lang="en-GB" altLang="en-US" sz="1800">
              <a:solidFill>
                <a:prstClr val="black"/>
              </a:solidFill>
              <a:latin typeface="Arial" panose="020B0604020202020204" pitchFamily="34" charset="0"/>
              <a:ea typeface="MS PGothic" panose="020B0600070205080204" pitchFamily="34" charset="-128"/>
              <a:cs typeface="Arial" panose="020B0604020202020204" pitchFamily="34" charset="0"/>
            </a:endParaRPr>
          </a:p>
        </p:txBody>
      </p:sp>
    </p:spTree>
    <p:extLst>
      <p:ext uri="{BB962C8B-B14F-4D97-AF65-F5344CB8AC3E}">
        <p14:creationId xmlns:p14="http://schemas.microsoft.com/office/powerpoint/2010/main" val="75677844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2351089" y="333376"/>
            <a:ext cx="7559675" cy="1090613"/>
          </a:xfrm>
        </p:spPr>
        <p:txBody>
          <a:bodyPr/>
          <a:lstStyle/>
          <a:p>
            <a:r>
              <a:rPr lang="en-US" altLang="en-US" smtClean="0"/>
              <a:t>Qualitative or Quantitative?</a:t>
            </a:r>
          </a:p>
        </p:txBody>
      </p:sp>
      <p:sp>
        <p:nvSpPr>
          <p:cNvPr id="64515" name="Rectangle 3"/>
          <p:cNvSpPr>
            <a:spLocks noGrp="1" noChangeArrowheads="1"/>
          </p:cNvSpPr>
          <p:nvPr>
            <p:ph type="body" idx="1"/>
          </p:nvPr>
        </p:nvSpPr>
        <p:spPr>
          <a:xfrm>
            <a:off x="2351088" y="1484313"/>
            <a:ext cx="6481762" cy="4343400"/>
          </a:xfrm>
        </p:spPr>
        <p:txBody>
          <a:bodyPr/>
          <a:lstStyle/>
          <a:p>
            <a:pPr>
              <a:spcBef>
                <a:spcPct val="75000"/>
              </a:spcBef>
            </a:pPr>
            <a:r>
              <a:rPr lang="en-US" altLang="en-US" smtClean="0"/>
              <a:t>Qualitative and quantitative data serve different purposes. The best type of data to collect depends on </a:t>
            </a:r>
          </a:p>
          <a:p>
            <a:pPr lvl="1">
              <a:spcAft>
                <a:spcPts val="600"/>
              </a:spcAft>
            </a:pPr>
            <a:r>
              <a:rPr lang="en-US" altLang="en-US" smtClean="0"/>
              <a:t>the research problem (exploratory, descriptive or causal)</a:t>
            </a:r>
          </a:p>
          <a:p>
            <a:pPr lvl="1">
              <a:spcAft>
                <a:spcPts val="600"/>
              </a:spcAft>
            </a:pPr>
            <a:r>
              <a:rPr lang="en-US" altLang="en-US" smtClean="0"/>
              <a:t>the type of response you need (general or in-depth?)</a:t>
            </a:r>
          </a:p>
          <a:p>
            <a:pPr lvl="1">
              <a:spcAft>
                <a:spcPts val="600"/>
              </a:spcAft>
            </a:pPr>
            <a:r>
              <a:rPr lang="en-US" altLang="en-US" smtClean="0"/>
              <a:t>the resources available (what can you realistically do?)</a:t>
            </a:r>
          </a:p>
        </p:txBody>
      </p:sp>
      <p:pic>
        <p:nvPicPr>
          <p:cNvPr id="2053" name="Picture 5" descr="C:\Documents and Settings\mscockea\Local Settings\Temporary Internet Files\Content.IE5\BZSETTOE\MP900442931[1].jpg"/>
          <p:cNvPicPr>
            <a:picLocks noChangeAspect="1" noChangeArrowheads="1"/>
          </p:cNvPicPr>
          <p:nvPr/>
        </p:nvPicPr>
        <p:blipFill>
          <a:blip r:embed="rId3"/>
          <a:srcRect/>
          <a:stretch>
            <a:fillRect/>
          </a:stretch>
        </p:blipFill>
        <p:spPr bwMode="auto">
          <a:xfrm>
            <a:off x="8256588" y="3860800"/>
            <a:ext cx="1497012" cy="2159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8341813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p:cNvSpPr/>
          <p:nvPr/>
        </p:nvSpPr>
        <p:spPr>
          <a:xfrm>
            <a:off x="4937919" y="1412553"/>
            <a:ext cx="2520280" cy="43204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prstClr val="white"/>
              </a:solidFill>
            </a:endParaRPr>
          </a:p>
        </p:txBody>
      </p:sp>
      <p:sp>
        <p:nvSpPr>
          <p:cNvPr id="22" name="Rectangle 21"/>
          <p:cNvSpPr/>
          <p:nvPr/>
        </p:nvSpPr>
        <p:spPr>
          <a:xfrm>
            <a:off x="4721895" y="2564681"/>
            <a:ext cx="2952328" cy="43204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prstClr val="white"/>
              </a:solidFill>
            </a:endParaRPr>
          </a:p>
        </p:txBody>
      </p:sp>
      <p:sp>
        <p:nvSpPr>
          <p:cNvPr id="23" name="Rectangle 22"/>
          <p:cNvSpPr/>
          <p:nvPr/>
        </p:nvSpPr>
        <p:spPr>
          <a:xfrm>
            <a:off x="2592976" y="4221163"/>
            <a:ext cx="2952328" cy="43204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prstClr val="white"/>
              </a:solidFill>
            </a:endParaRPr>
          </a:p>
        </p:txBody>
      </p:sp>
      <p:sp>
        <p:nvSpPr>
          <p:cNvPr id="24" name="Rectangle 23"/>
          <p:cNvSpPr/>
          <p:nvPr/>
        </p:nvSpPr>
        <p:spPr>
          <a:xfrm>
            <a:off x="6828279" y="4194721"/>
            <a:ext cx="2952328" cy="43204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prstClr val="white"/>
              </a:solidFill>
            </a:endParaRPr>
          </a:p>
        </p:txBody>
      </p:sp>
      <p:sp>
        <p:nvSpPr>
          <p:cNvPr id="25" name="Rectangle 24"/>
          <p:cNvSpPr/>
          <p:nvPr/>
        </p:nvSpPr>
        <p:spPr>
          <a:xfrm>
            <a:off x="5080967" y="5653633"/>
            <a:ext cx="2160240" cy="43204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prstClr val="white"/>
              </a:solidFill>
            </a:endParaRPr>
          </a:p>
        </p:txBody>
      </p:sp>
      <p:sp>
        <p:nvSpPr>
          <p:cNvPr id="60433" name="Rectangle 11"/>
          <p:cNvSpPr>
            <a:spLocks noGrp="1" noChangeArrowheads="1"/>
          </p:cNvSpPr>
          <p:nvPr>
            <p:ph type="sldNum" sz="quarter" idx="12"/>
          </p:nvPr>
        </p:nvSpPr>
        <p:spPr bwMode="auto">
          <a:xfrm>
            <a:off x="8143875" y="6572251"/>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fontAlgn="base">
              <a:spcBef>
                <a:spcPct val="0"/>
              </a:spcBef>
              <a:spcAft>
                <a:spcPct val="0"/>
              </a:spcAft>
              <a:buClrTx/>
              <a:buSzTx/>
              <a:buFontTx/>
              <a:buNone/>
            </a:pPr>
            <a:fld id="{0FD607B9-3F65-4989-8FBF-25957F9848AA}" type="slidenum">
              <a:rPr lang="en-GB" altLang="en-US" sz="1200">
                <a:solidFill>
                  <a:srgbClr val="898989"/>
                </a:solidFill>
                <a:latin typeface="Calibri" panose="020F0502020204030204" pitchFamily="34" charset="0"/>
                <a:ea typeface="MS PGothic" panose="020B0600070205080204" pitchFamily="34" charset="-128"/>
                <a:cs typeface="Arial" panose="020B0604020202020204" pitchFamily="34" charset="0"/>
              </a:rPr>
              <a:pPr fontAlgn="base">
                <a:spcBef>
                  <a:spcPct val="0"/>
                </a:spcBef>
                <a:spcAft>
                  <a:spcPct val="0"/>
                </a:spcAft>
                <a:buClrTx/>
                <a:buSzTx/>
                <a:buFontTx/>
                <a:buNone/>
              </a:pPr>
              <a:t>9</a:t>
            </a:fld>
            <a:endParaRPr lang="en-GB" altLang="en-US" sz="1200">
              <a:solidFill>
                <a:srgbClr val="898989"/>
              </a:solidFill>
              <a:latin typeface="Calibri" panose="020F0502020204030204" pitchFamily="34" charset="0"/>
              <a:ea typeface="MS PGothic" panose="020B0600070205080204" pitchFamily="34" charset="-128"/>
              <a:cs typeface="Arial" panose="020B0604020202020204" pitchFamily="34" charset="0"/>
            </a:endParaRPr>
          </a:p>
        </p:txBody>
      </p:sp>
      <p:sp>
        <p:nvSpPr>
          <p:cNvPr id="60434" name="Rectangle 2"/>
          <p:cNvSpPr>
            <a:spLocks noChangeArrowheads="1"/>
          </p:cNvSpPr>
          <p:nvPr/>
        </p:nvSpPr>
        <p:spPr bwMode="auto">
          <a:xfrm>
            <a:off x="8724900" y="6629400"/>
            <a:ext cx="19050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algn="r" fontAlgn="base">
              <a:spcBef>
                <a:spcPct val="0"/>
              </a:spcBef>
              <a:spcAft>
                <a:spcPct val="0"/>
              </a:spcAft>
              <a:buClrTx/>
              <a:buSzTx/>
              <a:buFontTx/>
              <a:buNone/>
            </a:pPr>
            <a:endParaRPr lang="en-US" altLang="en-US" sz="1000">
              <a:solidFill>
                <a:prstClr val="black"/>
              </a:solidFill>
              <a:latin typeface="Arial" panose="020B0604020202020204" pitchFamily="34" charset="0"/>
              <a:ea typeface="MS PGothic" panose="020B0600070205080204" pitchFamily="34" charset="-128"/>
              <a:cs typeface="Arial" panose="020B0604020202020204" pitchFamily="34" charset="0"/>
            </a:endParaRPr>
          </a:p>
        </p:txBody>
      </p:sp>
      <p:sp>
        <p:nvSpPr>
          <p:cNvPr id="60435" name="Rectangle 3"/>
          <p:cNvSpPr>
            <a:spLocks noChangeArrowheads="1"/>
          </p:cNvSpPr>
          <p:nvPr/>
        </p:nvSpPr>
        <p:spPr bwMode="auto">
          <a:xfrm>
            <a:off x="1524001" y="6629401"/>
            <a:ext cx="42132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algn="ctr" fontAlgn="base">
              <a:spcBef>
                <a:spcPct val="0"/>
              </a:spcBef>
              <a:spcAft>
                <a:spcPct val="0"/>
              </a:spcAft>
              <a:buClrTx/>
              <a:buSzTx/>
              <a:buFontTx/>
              <a:buNone/>
            </a:pPr>
            <a:endParaRPr lang="en-US" altLang="en-US" sz="1000">
              <a:solidFill>
                <a:prstClr val="black"/>
              </a:solidFill>
              <a:latin typeface="Arial" panose="020B0604020202020204" pitchFamily="34" charset="0"/>
              <a:ea typeface="MS PGothic" panose="020B0600070205080204" pitchFamily="34" charset="-128"/>
              <a:cs typeface="Arial" panose="020B0604020202020204" pitchFamily="34" charset="0"/>
            </a:endParaRPr>
          </a:p>
        </p:txBody>
      </p:sp>
      <p:sp>
        <p:nvSpPr>
          <p:cNvPr id="60436" name="Rectangle 9"/>
          <p:cNvSpPr>
            <a:spLocks noGrp="1" noChangeArrowheads="1"/>
          </p:cNvSpPr>
          <p:nvPr>
            <p:ph type="title"/>
          </p:nvPr>
        </p:nvSpPr>
        <p:spPr>
          <a:xfrm>
            <a:off x="3351214" y="333375"/>
            <a:ext cx="6911975" cy="869950"/>
          </a:xfrm>
        </p:spPr>
        <p:txBody>
          <a:bodyPr vert="horz" wrap="square" lIns="90488" tIns="44450" rIns="90488" bIns="44450" numCol="1" anchor="ctr" anchorCtr="0" compatLnSpc="1">
            <a:prstTxWarp prst="textNoShape">
              <a:avLst/>
            </a:prstTxWarp>
          </a:bodyPr>
          <a:lstStyle/>
          <a:p>
            <a:r>
              <a:rPr lang="en-US" altLang="en-US" sz="3600" dirty="0">
                <a:solidFill>
                  <a:srgbClr val="000000"/>
                </a:solidFill>
                <a:ea typeface="MS PGothic" panose="020B0600070205080204" pitchFamily="34" charset="-128"/>
              </a:rPr>
              <a:t>The Sampling Process</a:t>
            </a:r>
          </a:p>
        </p:txBody>
      </p:sp>
      <p:sp>
        <p:nvSpPr>
          <p:cNvPr id="7180" name="Rectangle 10"/>
          <p:cNvSpPr>
            <a:spLocks noChangeArrowheads="1"/>
          </p:cNvSpPr>
          <p:nvPr/>
        </p:nvSpPr>
        <p:spPr bwMode="auto">
          <a:xfrm>
            <a:off x="5016500" y="1412876"/>
            <a:ext cx="23622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Clr>
                <a:schemeClr val="accent2"/>
              </a:buClr>
              <a:buSzPct val="85000"/>
              <a:buFont typeface="Brush Script MT"/>
              <a:buChar char="O"/>
              <a:defRPr sz="2400">
                <a:solidFill>
                  <a:schemeClr val="tx1"/>
                </a:solidFill>
                <a:latin typeface="Franklin Gothic Book"/>
              </a:defRPr>
            </a:lvl1pPr>
            <a:lvl2pPr marL="742950" indent="-285750" defTabSz="762000">
              <a:spcBef>
                <a:spcPct val="20000"/>
              </a:spcBef>
              <a:buClr>
                <a:schemeClr val="accent2"/>
              </a:buClr>
              <a:buSzPct val="85000"/>
              <a:buFont typeface="Brush Script MT"/>
              <a:buChar char="O"/>
              <a:defRPr sz="2200">
                <a:solidFill>
                  <a:schemeClr val="tx1"/>
                </a:solidFill>
                <a:latin typeface="Franklin Gothic Book"/>
              </a:defRPr>
            </a:lvl2pPr>
            <a:lvl3pPr marL="1143000" indent="-228600" defTabSz="762000">
              <a:spcBef>
                <a:spcPct val="20000"/>
              </a:spcBef>
              <a:buClr>
                <a:schemeClr val="accent2"/>
              </a:buClr>
              <a:buSzPct val="85000"/>
              <a:buFont typeface="Brush Script MT"/>
              <a:buChar char="O"/>
              <a:defRPr sz="2000">
                <a:solidFill>
                  <a:schemeClr val="tx1"/>
                </a:solidFill>
                <a:latin typeface="Franklin Gothic Book"/>
              </a:defRPr>
            </a:lvl3pPr>
            <a:lvl4pPr marL="1600200" indent="-228600" defTabSz="762000">
              <a:spcBef>
                <a:spcPct val="20000"/>
              </a:spcBef>
              <a:buClr>
                <a:schemeClr val="accent2"/>
              </a:buClr>
              <a:buSzPct val="85000"/>
              <a:buFont typeface="Brush Script MT"/>
              <a:buChar char="O"/>
              <a:defRPr>
                <a:solidFill>
                  <a:schemeClr val="tx1"/>
                </a:solidFill>
                <a:latin typeface="Franklin Gothic Book"/>
              </a:defRPr>
            </a:lvl4pPr>
            <a:lvl5pPr marL="2057400" indent="-228600" defTabSz="762000">
              <a:spcBef>
                <a:spcPct val="20000"/>
              </a:spcBef>
              <a:buClr>
                <a:schemeClr val="accent2"/>
              </a:buClr>
              <a:buSzPct val="85000"/>
              <a:buFont typeface="Brush Script MT"/>
              <a:buChar char="O"/>
              <a:defRPr sz="1600">
                <a:solidFill>
                  <a:schemeClr val="tx1"/>
                </a:solidFill>
                <a:latin typeface="Franklin Gothic Book"/>
              </a:defRPr>
            </a:lvl5pPr>
            <a:lvl6pPr marL="2514600" indent="-228600" defTabSz="7620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defTabSz="7620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defTabSz="7620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defTabSz="7620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algn="ctr" fontAlgn="base">
              <a:spcBef>
                <a:spcPct val="0"/>
              </a:spcBef>
              <a:spcAft>
                <a:spcPct val="0"/>
              </a:spcAft>
              <a:buClrTx/>
              <a:buSzTx/>
              <a:buFontTx/>
              <a:buNone/>
            </a:pPr>
            <a:r>
              <a:rPr lang="en-US" altLang="en-US" sz="1800">
                <a:solidFill>
                  <a:srgbClr val="124992"/>
                </a:solidFill>
                <a:latin typeface="Arial" panose="020B0604020202020204" pitchFamily="34" charset="0"/>
                <a:ea typeface="MS PGothic" panose="020B0600070205080204" pitchFamily="34" charset="-128"/>
                <a:cs typeface="Arial" panose="020B0604020202020204" pitchFamily="34" charset="0"/>
              </a:rPr>
              <a:t>Define the population</a:t>
            </a:r>
          </a:p>
        </p:txBody>
      </p:sp>
      <p:sp>
        <p:nvSpPr>
          <p:cNvPr id="7181" name="Rectangle 11"/>
          <p:cNvSpPr>
            <a:spLocks noChangeArrowheads="1"/>
          </p:cNvSpPr>
          <p:nvPr/>
        </p:nvSpPr>
        <p:spPr bwMode="auto">
          <a:xfrm>
            <a:off x="4716463" y="2497138"/>
            <a:ext cx="2889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Clr>
                <a:schemeClr val="accent2"/>
              </a:buClr>
              <a:buSzPct val="85000"/>
              <a:buFont typeface="Brush Script MT"/>
              <a:buChar char="O"/>
              <a:defRPr sz="2400">
                <a:solidFill>
                  <a:schemeClr val="tx1"/>
                </a:solidFill>
                <a:latin typeface="Franklin Gothic Book"/>
              </a:defRPr>
            </a:lvl1pPr>
            <a:lvl2pPr marL="742950" indent="-285750" defTabSz="762000">
              <a:spcBef>
                <a:spcPct val="20000"/>
              </a:spcBef>
              <a:buClr>
                <a:schemeClr val="accent2"/>
              </a:buClr>
              <a:buSzPct val="85000"/>
              <a:buFont typeface="Brush Script MT"/>
              <a:buChar char="O"/>
              <a:defRPr sz="2200">
                <a:solidFill>
                  <a:schemeClr val="tx1"/>
                </a:solidFill>
                <a:latin typeface="Franklin Gothic Book"/>
              </a:defRPr>
            </a:lvl2pPr>
            <a:lvl3pPr marL="1143000" indent="-228600" defTabSz="762000">
              <a:spcBef>
                <a:spcPct val="20000"/>
              </a:spcBef>
              <a:buClr>
                <a:schemeClr val="accent2"/>
              </a:buClr>
              <a:buSzPct val="85000"/>
              <a:buFont typeface="Brush Script MT"/>
              <a:buChar char="O"/>
              <a:defRPr sz="2000">
                <a:solidFill>
                  <a:schemeClr val="tx1"/>
                </a:solidFill>
                <a:latin typeface="Franklin Gothic Book"/>
              </a:defRPr>
            </a:lvl3pPr>
            <a:lvl4pPr marL="1600200" indent="-228600" defTabSz="762000">
              <a:spcBef>
                <a:spcPct val="20000"/>
              </a:spcBef>
              <a:buClr>
                <a:schemeClr val="accent2"/>
              </a:buClr>
              <a:buSzPct val="85000"/>
              <a:buFont typeface="Brush Script MT"/>
              <a:buChar char="O"/>
              <a:defRPr>
                <a:solidFill>
                  <a:schemeClr val="tx1"/>
                </a:solidFill>
                <a:latin typeface="Franklin Gothic Book"/>
              </a:defRPr>
            </a:lvl4pPr>
            <a:lvl5pPr marL="2057400" indent="-228600" defTabSz="762000">
              <a:spcBef>
                <a:spcPct val="20000"/>
              </a:spcBef>
              <a:buClr>
                <a:schemeClr val="accent2"/>
              </a:buClr>
              <a:buSzPct val="85000"/>
              <a:buFont typeface="Brush Script MT"/>
              <a:buChar char="O"/>
              <a:defRPr sz="1600">
                <a:solidFill>
                  <a:schemeClr val="tx1"/>
                </a:solidFill>
                <a:latin typeface="Franklin Gothic Book"/>
              </a:defRPr>
            </a:lvl5pPr>
            <a:lvl6pPr marL="2514600" indent="-228600" defTabSz="7620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defTabSz="7620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defTabSz="7620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defTabSz="7620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algn="ctr" fontAlgn="base">
              <a:spcBef>
                <a:spcPct val="0"/>
              </a:spcBef>
              <a:spcAft>
                <a:spcPct val="0"/>
              </a:spcAft>
              <a:buClrTx/>
              <a:buSzTx/>
              <a:buFontTx/>
              <a:buNone/>
            </a:pPr>
            <a:r>
              <a:rPr lang="en-US" altLang="en-US" sz="1800">
                <a:solidFill>
                  <a:srgbClr val="124992"/>
                </a:solidFill>
                <a:latin typeface="Arial" panose="020B0604020202020204" pitchFamily="34" charset="0"/>
                <a:ea typeface="MS PGothic" panose="020B0600070205080204" pitchFamily="34" charset="-128"/>
                <a:cs typeface="Arial" panose="020B0604020202020204" pitchFamily="34" charset="0"/>
              </a:rPr>
              <a:t>Search for sampling frame</a:t>
            </a:r>
          </a:p>
        </p:txBody>
      </p:sp>
      <p:sp>
        <p:nvSpPr>
          <p:cNvPr id="7182" name="Rectangle 12"/>
          <p:cNvSpPr>
            <a:spLocks noChangeArrowheads="1"/>
          </p:cNvSpPr>
          <p:nvPr/>
        </p:nvSpPr>
        <p:spPr bwMode="auto">
          <a:xfrm>
            <a:off x="2592977" y="4233069"/>
            <a:ext cx="27590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Clr>
                <a:schemeClr val="accent2"/>
              </a:buClr>
              <a:buSzPct val="85000"/>
              <a:buFont typeface="Brush Script MT"/>
              <a:buChar char="O"/>
              <a:defRPr sz="2400">
                <a:solidFill>
                  <a:schemeClr val="tx1"/>
                </a:solidFill>
                <a:latin typeface="Franklin Gothic Book"/>
              </a:defRPr>
            </a:lvl1pPr>
            <a:lvl2pPr marL="742950" indent="-285750" defTabSz="762000">
              <a:spcBef>
                <a:spcPct val="20000"/>
              </a:spcBef>
              <a:buClr>
                <a:schemeClr val="accent2"/>
              </a:buClr>
              <a:buSzPct val="85000"/>
              <a:buFont typeface="Brush Script MT"/>
              <a:buChar char="O"/>
              <a:defRPr sz="2200">
                <a:solidFill>
                  <a:schemeClr val="tx1"/>
                </a:solidFill>
                <a:latin typeface="Franklin Gothic Book"/>
              </a:defRPr>
            </a:lvl2pPr>
            <a:lvl3pPr marL="1143000" indent="-228600" defTabSz="762000">
              <a:spcBef>
                <a:spcPct val="20000"/>
              </a:spcBef>
              <a:buClr>
                <a:schemeClr val="accent2"/>
              </a:buClr>
              <a:buSzPct val="85000"/>
              <a:buFont typeface="Brush Script MT"/>
              <a:buChar char="O"/>
              <a:defRPr sz="2000">
                <a:solidFill>
                  <a:schemeClr val="tx1"/>
                </a:solidFill>
                <a:latin typeface="Franklin Gothic Book"/>
              </a:defRPr>
            </a:lvl3pPr>
            <a:lvl4pPr marL="1600200" indent="-228600" defTabSz="762000">
              <a:spcBef>
                <a:spcPct val="20000"/>
              </a:spcBef>
              <a:buClr>
                <a:schemeClr val="accent2"/>
              </a:buClr>
              <a:buSzPct val="85000"/>
              <a:buFont typeface="Brush Script MT"/>
              <a:buChar char="O"/>
              <a:defRPr>
                <a:solidFill>
                  <a:schemeClr val="tx1"/>
                </a:solidFill>
                <a:latin typeface="Franklin Gothic Book"/>
              </a:defRPr>
            </a:lvl4pPr>
            <a:lvl5pPr marL="2057400" indent="-228600" defTabSz="762000">
              <a:spcBef>
                <a:spcPct val="20000"/>
              </a:spcBef>
              <a:buClr>
                <a:schemeClr val="accent2"/>
              </a:buClr>
              <a:buSzPct val="85000"/>
              <a:buFont typeface="Brush Script MT"/>
              <a:buChar char="O"/>
              <a:defRPr sz="1600">
                <a:solidFill>
                  <a:schemeClr val="tx1"/>
                </a:solidFill>
                <a:latin typeface="Franklin Gothic Book"/>
              </a:defRPr>
            </a:lvl5pPr>
            <a:lvl6pPr marL="2514600" indent="-228600" defTabSz="7620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defTabSz="7620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defTabSz="7620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defTabSz="7620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algn="ctr" fontAlgn="base">
              <a:spcBef>
                <a:spcPct val="0"/>
              </a:spcBef>
              <a:spcAft>
                <a:spcPct val="0"/>
              </a:spcAft>
              <a:buClrTx/>
              <a:buSzTx/>
              <a:buFontTx/>
              <a:buNone/>
            </a:pPr>
            <a:r>
              <a:rPr lang="en-US" altLang="en-US" sz="1800" dirty="0">
                <a:solidFill>
                  <a:srgbClr val="124992"/>
                </a:solidFill>
                <a:latin typeface="Arial" panose="020B0604020202020204" pitchFamily="34" charset="0"/>
                <a:ea typeface="MS PGothic" panose="020B0600070205080204" pitchFamily="34" charset="-128"/>
                <a:cs typeface="Arial" panose="020B0604020202020204" pitchFamily="34" charset="0"/>
              </a:rPr>
              <a:t>Specify sampling method</a:t>
            </a:r>
          </a:p>
        </p:txBody>
      </p:sp>
      <p:sp>
        <p:nvSpPr>
          <p:cNvPr id="7183" name="Rectangle 13"/>
          <p:cNvSpPr>
            <a:spLocks noChangeArrowheads="1"/>
          </p:cNvSpPr>
          <p:nvPr/>
        </p:nvSpPr>
        <p:spPr bwMode="auto">
          <a:xfrm>
            <a:off x="6985001" y="4176714"/>
            <a:ext cx="25304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Clr>
                <a:schemeClr val="accent2"/>
              </a:buClr>
              <a:buSzPct val="85000"/>
              <a:buFont typeface="Brush Script MT"/>
              <a:buChar char="O"/>
              <a:defRPr sz="2400">
                <a:solidFill>
                  <a:schemeClr val="tx1"/>
                </a:solidFill>
                <a:latin typeface="Franklin Gothic Book"/>
              </a:defRPr>
            </a:lvl1pPr>
            <a:lvl2pPr marL="742950" indent="-285750" defTabSz="762000">
              <a:spcBef>
                <a:spcPct val="20000"/>
              </a:spcBef>
              <a:buClr>
                <a:schemeClr val="accent2"/>
              </a:buClr>
              <a:buSzPct val="85000"/>
              <a:buFont typeface="Brush Script MT"/>
              <a:buChar char="O"/>
              <a:defRPr sz="2200">
                <a:solidFill>
                  <a:schemeClr val="tx1"/>
                </a:solidFill>
                <a:latin typeface="Franklin Gothic Book"/>
              </a:defRPr>
            </a:lvl2pPr>
            <a:lvl3pPr marL="1143000" indent="-228600" defTabSz="762000">
              <a:spcBef>
                <a:spcPct val="20000"/>
              </a:spcBef>
              <a:buClr>
                <a:schemeClr val="accent2"/>
              </a:buClr>
              <a:buSzPct val="85000"/>
              <a:buFont typeface="Brush Script MT"/>
              <a:buChar char="O"/>
              <a:defRPr sz="2000">
                <a:solidFill>
                  <a:schemeClr val="tx1"/>
                </a:solidFill>
                <a:latin typeface="Franklin Gothic Book"/>
              </a:defRPr>
            </a:lvl3pPr>
            <a:lvl4pPr marL="1600200" indent="-228600" defTabSz="762000">
              <a:spcBef>
                <a:spcPct val="20000"/>
              </a:spcBef>
              <a:buClr>
                <a:schemeClr val="accent2"/>
              </a:buClr>
              <a:buSzPct val="85000"/>
              <a:buFont typeface="Brush Script MT"/>
              <a:buChar char="O"/>
              <a:defRPr>
                <a:solidFill>
                  <a:schemeClr val="tx1"/>
                </a:solidFill>
                <a:latin typeface="Franklin Gothic Book"/>
              </a:defRPr>
            </a:lvl4pPr>
            <a:lvl5pPr marL="2057400" indent="-228600" defTabSz="762000">
              <a:spcBef>
                <a:spcPct val="20000"/>
              </a:spcBef>
              <a:buClr>
                <a:schemeClr val="accent2"/>
              </a:buClr>
              <a:buSzPct val="85000"/>
              <a:buFont typeface="Brush Script MT"/>
              <a:buChar char="O"/>
              <a:defRPr sz="1600">
                <a:solidFill>
                  <a:schemeClr val="tx1"/>
                </a:solidFill>
                <a:latin typeface="Franklin Gothic Book"/>
              </a:defRPr>
            </a:lvl5pPr>
            <a:lvl6pPr marL="2514600" indent="-228600" defTabSz="7620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defTabSz="7620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defTabSz="7620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defTabSz="7620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algn="ctr" fontAlgn="base">
              <a:spcBef>
                <a:spcPct val="0"/>
              </a:spcBef>
              <a:spcAft>
                <a:spcPct val="0"/>
              </a:spcAft>
              <a:buClrTx/>
              <a:buSzTx/>
              <a:buFontTx/>
              <a:buNone/>
            </a:pPr>
            <a:r>
              <a:rPr lang="en-US" altLang="en-US" sz="1800" dirty="0">
                <a:solidFill>
                  <a:srgbClr val="124992"/>
                </a:solidFill>
                <a:latin typeface="Arial" panose="020B0604020202020204" pitchFamily="34" charset="0"/>
                <a:ea typeface="MS PGothic" panose="020B0600070205080204" pitchFamily="34" charset="-128"/>
                <a:cs typeface="Arial" panose="020B0604020202020204" pitchFamily="34" charset="0"/>
              </a:rPr>
              <a:t>Determine sample size</a:t>
            </a:r>
          </a:p>
        </p:txBody>
      </p:sp>
      <p:sp>
        <p:nvSpPr>
          <p:cNvPr id="7184" name="Rectangle 14"/>
          <p:cNvSpPr>
            <a:spLocks noChangeArrowheads="1"/>
          </p:cNvSpPr>
          <p:nvPr/>
        </p:nvSpPr>
        <p:spPr bwMode="auto">
          <a:xfrm>
            <a:off x="5153025" y="5691981"/>
            <a:ext cx="20161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Clr>
                <a:schemeClr val="accent2"/>
              </a:buClr>
              <a:buSzPct val="85000"/>
              <a:buFont typeface="Brush Script MT"/>
              <a:buChar char="O"/>
              <a:defRPr sz="2400">
                <a:solidFill>
                  <a:schemeClr val="tx1"/>
                </a:solidFill>
                <a:latin typeface="Franklin Gothic Book"/>
              </a:defRPr>
            </a:lvl1pPr>
            <a:lvl2pPr marL="742950" indent="-285750" defTabSz="762000">
              <a:spcBef>
                <a:spcPct val="20000"/>
              </a:spcBef>
              <a:buClr>
                <a:schemeClr val="accent2"/>
              </a:buClr>
              <a:buSzPct val="85000"/>
              <a:buFont typeface="Brush Script MT"/>
              <a:buChar char="O"/>
              <a:defRPr sz="2200">
                <a:solidFill>
                  <a:schemeClr val="tx1"/>
                </a:solidFill>
                <a:latin typeface="Franklin Gothic Book"/>
              </a:defRPr>
            </a:lvl2pPr>
            <a:lvl3pPr marL="1143000" indent="-228600" defTabSz="762000">
              <a:spcBef>
                <a:spcPct val="20000"/>
              </a:spcBef>
              <a:buClr>
                <a:schemeClr val="accent2"/>
              </a:buClr>
              <a:buSzPct val="85000"/>
              <a:buFont typeface="Brush Script MT"/>
              <a:buChar char="O"/>
              <a:defRPr sz="2000">
                <a:solidFill>
                  <a:schemeClr val="tx1"/>
                </a:solidFill>
                <a:latin typeface="Franklin Gothic Book"/>
              </a:defRPr>
            </a:lvl3pPr>
            <a:lvl4pPr marL="1600200" indent="-228600" defTabSz="762000">
              <a:spcBef>
                <a:spcPct val="20000"/>
              </a:spcBef>
              <a:buClr>
                <a:schemeClr val="accent2"/>
              </a:buClr>
              <a:buSzPct val="85000"/>
              <a:buFont typeface="Brush Script MT"/>
              <a:buChar char="O"/>
              <a:defRPr>
                <a:solidFill>
                  <a:schemeClr val="tx1"/>
                </a:solidFill>
                <a:latin typeface="Franklin Gothic Book"/>
              </a:defRPr>
            </a:lvl4pPr>
            <a:lvl5pPr marL="2057400" indent="-228600" defTabSz="762000">
              <a:spcBef>
                <a:spcPct val="20000"/>
              </a:spcBef>
              <a:buClr>
                <a:schemeClr val="accent2"/>
              </a:buClr>
              <a:buSzPct val="85000"/>
              <a:buFont typeface="Brush Script MT"/>
              <a:buChar char="O"/>
              <a:defRPr sz="1600">
                <a:solidFill>
                  <a:schemeClr val="tx1"/>
                </a:solidFill>
                <a:latin typeface="Franklin Gothic Book"/>
              </a:defRPr>
            </a:lvl5pPr>
            <a:lvl6pPr marL="2514600" indent="-228600" defTabSz="7620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defTabSz="7620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defTabSz="7620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defTabSz="7620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algn="ctr" fontAlgn="base">
              <a:spcBef>
                <a:spcPct val="0"/>
              </a:spcBef>
              <a:spcAft>
                <a:spcPct val="0"/>
              </a:spcAft>
              <a:buClrTx/>
              <a:buSzTx/>
              <a:buFontTx/>
              <a:buNone/>
            </a:pPr>
            <a:r>
              <a:rPr lang="en-US" altLang="en-US" sz="1800" dirty="0">
                <a:solidFill>
                  <a:srgbClr val="124992"/>
                </a:solidFill>
                <a:latin typeface="Arial" panose="020B0604020202020204" pitchFamily="34" charset="0"/>
                <a:ea typeface="MS PGothic" panose="020B0600070205080204" pitchFamily="34" charset="-128"/>
                <a:cs typeface="Arial" panose="020B0604020202020204" pitchFamily="34" charset="0"/>
              </a:rPr>
              <a:t>Select the sample</a:t>
            </a:r>
          </a:p>
        </p:txBody>
      </p:sp>
      <p:sp>
        <p:nvSpPr>
          <p:cNvPr id="60442" name="Freeform 16"/>
          <p:cNvSpPr>
            <a:spLocks/>
          </p:cNvSpPr>
          <p:nvPr/>
        </p:nvSpPr>
        <p:spPr bwMode="auto">
          <a:xfrm>
            <a:off x="3468688" y="3644900"/>
            <a:ext cx="5389562" cy="603250"/>
          </a:xfrm>
          <a:custGeom>
            <a:avLst/>
            <a:gdLst>
              <a:gd name="T0" fmla="*/ 0 w 3395"/>
              <a:gd name="T1" fmla="*/ 2147483646 h 380"/>
              <a:gd name="T2" fmla="*/ 0 w 3395"/>
              <a:gd name="T3" fmla="*/ 0 h 380"/>
              <a:gd name="T4" fmla="*/ 2147483646 w 3395"/>
              <a:gd name="T5" fmla="*/ 0 h 380"/>
              <a:gd name="T6" fmla="*/ 2147483646 w 3395"/>
              <a:gd name="T7" fmla="*/ 2147483646 h 380"/>
              <a:gd name="T8" fmla="*/ 0 60000 65536"/>
              <a:gd name="T9" fmla="*/ 0 60000 65536"/>
              <a:gd name="T10" fmla="*/ 0 60000 65536"/>
              <a:gd name="T11" fmla="*/ 0 60000 65536"/>
              <a:gd name="T12" fmla="*/ 0 w 3395"/>
              <a:gd name="T13" fmla="*/ 0 h 380"/>
              <a:gd name="T14" fmla="*/ 3395 w 3395"/>
              <a:gd name="T15" fmla="*/ 380 h 380"/>
            </a:gdLst>
            <a:ahLst/>
            <a:cxnLst>
              <a:cxn ang="T8">
                <a:pos x="T0" y="T1"/>
              </a:cxn>
              <a:cxn ang="T9">
                <a:pos x="T2" y="T3"/>
              </a:cxn>
              <a:cxn ang="T10">
                <a:pos x="T4" y="T5"/>
              </a:cxn>
              <a:cxn ang="T11">
                <a:pos x="T6" y="T7"/>
              </a:cxn>
            </a:cxnLst>
            <a:rect l="T12" t="T13" r="T14" b="T15"/>
            <a:pathLst>
              <a:path w="3395" h="380">
                <a:moveTo>
                  <a:pt x="0" y="355"/>
                </a:moveTo>
                <a:lnTo>
                  <a:pt x="0" y="0"/>
                </a:lnTo>
                <a:lnTo>
                  <a:pt x="3394" y="0"/>
                </a:lnTo>
                <a:lnTo>
                  <a:pt x="3394" y="379"/>
                </a:lnTo>
              </a:path>
            </a:pathLst>
          </a:custGeom>
          <a:noFill/>
          <a:ln w="50800" cap="rnd">
            <a:solidFill>
              <a:srgbClr val="732888"/>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a:lstStyle/>
          <a:p>
            <a:pPr eaLnBrk="0" fontAlgn="base" hangingPunct="0">
              <a:spcBef>
                <a:spcPct val="0"/>
              </a:spcBef>
              <a:spcAft>
                <a:spcPct val="0"/>
              </a:spcAft>
            </a:pPr>
            <a:endParaRPr lang="en-GB">
              <a:solidFill>
                <a:prstClr val="black"/>
              </a:solidFill>
            </a:endParaRPr>
          </a:p>
        </p:txBody>
      </p:sp>
      <p:sp>
        <p:nvSpPr>
          <p:cNvPr id="60443" name="Line 17"/>
          <p:cNvSpPr>
            <a:spLocks noChangeShapeType="1"/>
          </p:cNvSpPr>
          <p:nvPr/>
        </p:nvSpPr>
        <p:spPr bwMode="auto">
          <a:xfrm flipV="1">
            <a:off x="6162675" y="2930526"/>
            <a:ext cx="0" cy="739775"/>
          </a:xfrm>
          <a:prstGeom prst="line">
            <a:avLst/>
          </a:prstGeom>
          <a:noFill/>
          <a:ln w="50800">
            <a:solidFill>
              <a:srgbClr val="732888"/>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pPr>
            <a:endParaRPr lang="en-GB">
              <a:solidFill>
                <a:prstClr val="black"/>
              </a:solidFill>
            </a:endParaRPr>
          </a:p>
        </p:txBody>
      </p:sp>
      <p:sp>
        <p:nvSpPr>
          <p:cNvPr id="60444" name="Freeform 18"/>
          <p:cNvSpPr>
            <a:spLocks/>
          </p:cNvSpPr>
          <p:nvPr/>
        </p:nvSpPr>
        <p:spPr bwMode="auto">
          <a:xfrm>
            <a:off x="3468688" y="4567238"/>
            <a:ext cx="5389562" cy="603250"/>
          </a:xfrm>
          <a:custGeom>
            <a:avLst/>
            <a:gdLst>
              <a:gd name="T0" fmla="*/ 0 w 3395"/>
              <a:gd name="T1" fmla="*/ 2147483646 h 380"/>
              <a:gd name="T2" fmla="*/ 0 w 3395"/>
              <a:gd name="T3" fmla="*/ 2147483646 h 380"/>
              <a:gd name="T4" fmla="*/ 2147483646 w 3395"/>
              <a:gd name="T5" fmla="*/ 2147483646 h 380"/>
              <a:gd name="T6" fmla="*/ 2147483646 w 3395"/>
              <a:gd name="T7" fmla="*/ 0 h 380"/>
              <a:gd name="T8" fmla="*/ 0 60000 65536"/>
              <a:gd name="T9" fmla="*/ 0 60000 65536"/>
              <a:gd name="T10" fmla="*/ 0 60000 65536"/>
              <a:gd name="T11" fmla="*/ 0 60000 65536"/>
              <a:gd name="T12" fmla="*/ 0 w 3395"/>
              <a:gd name="T13" fmla="*/ 0 h 380"/>
              <a:gd name="T14" fmla="*/ 3395 w 3395"/>
              <a:gd name="T15" fmla="*/ 380 h 380"/>
            </a:gdLst>
            <a:ahLst/>
            <a:cxnLst>
              <a:cxn ang="T8">
                <a:pos x="T0" y="T1"/>
              </a:cxn>
              <a:cxn ang="T9">
                <a:pos x="T2" y="T3"/>
              </a:cxn>
              <a:cxn ang="T10">
                <a:pos x="T4" y="T5"/>
              </a:cxn>
              <a:cxn ang="T11">
                <a:pos x="T6" y="T7"/>
              </a:cxn>
            </a:cxnLst>
            <a:rect l="T12" t="T13" r="T14" b="T15"/>
            <a:pathLst>
              <a:path w="3395" h="380">
                <a:moveTo>
                  <a:pt x="0" y="24"/>
                </a:moveTo>
                <a:lnTo>
                  <a:pt x="0" y="379"/>
                </a:lnTo>
                <a:lnTo>
                  <a:pt x="3394" y="379"/>
                </a:lnTo>
                <a:lnTo>
                  <a:pt x="3394" y="0"/>
                </a:lnTo>
              </a:path>
            </a:pathLst>
          </a:custGeom>
          <a:noFill/>
          <a:ln w="50800" cap="rnd">
            <a:solidFill>
              <a:srgbClr val="732888"/>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a:lstStyle/>
          <a:p>
            <a:pPr eaLnBrk="0" fontAlgn="base" hangingPunct="0">
              <a:spcBef>
                <a:spcPct val="0"/>
              </a:spcBef>
              <a:spcAft>
                <a:spcPct val="0"/>
              </a:spcAft>
            </a:pPr>
            <a:endParaRPr lang="en-GB">
              <a:solidFill>
                <a:prstClr val="black"/>
              </a:solidFill>
            </a:endParaRPr>
          </a:p>
        </p:txBody>
      </p:sp>
      <p:sp>
        <p:nvSpPr>
          <p:cNvPr id="60445" name="Line 19"/>
          <p:cNvSpPr>
            <a:spLocks noChangeShapeType="1"/>
          </p:cNvSpPr>
          <p:nvPr/>
        </p:nvSpPr>
        <p:spPr bwMode="auto">
          <a:xfrm>
            <a:off x="6161087" y="5170489"/>
            <a:ext cx="0" cy="515711"/>
          </a:xfrm>
          <a:prstGeom prst="line">
            <a:avLst/>
          </a:prstGeom>
          <a:noFill/>
          <a:ln w="508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pPr>
            <a:endParaRPr lang="en-GB">
              <a:solidFill>
                <a:prstClr val="black"/>
              </a:solidFill>
            </a:endParaRPr>
          </a:p>
        </p:txBody>
      </p:sp>
      <p:sp>
        <p:nvSpPr>
          <p:cNvPr id="60446" name="Line 20"/>
          <p:cNvSpPr>
            <a:spLocks noChangeShapeType="1"/>
          </p:cNvSpPr>
          <p:nvPr/>
        </p:nvSpPr>
        <p:spPr bwMode="auto">
          <a:xfrm>
            <a:off x="6162675" y="1844676"/>
            <a:ext cx="0" cy="638175"/>
          </a:xfrm>
          <a:prstGeom prst="line">
            <a:avLst/>
          </a:prstGeom>
          <a:noFill/>
          <a:ln w="508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pPr>
            <a:endParaRPr lang="en-GB">
              <a:solidFill>
                <a:prstClr val="black"/>
              </a:solidFill>
            </a:endParaRPr>
          </a:p>
        </p:txBody>
      </p:sp>
      <p:sp>
        <p:nvSpPr>
          <p:cNvPr id="2" name="Cloud Callout 1"/>
          <p:cNvSpPr/>
          <p:nvPr/>
        </p:nvSpPr>
        <p:spPr>
          <a:xfrm>
            <a:off x="7785894" y="1440335"/>
            <a:ext cx="2089150" cy="1268413"/>
          </a:xfrm>
          <a:prstGeom prst="cloudCallout">
            <a:avLst>
              <a:gd name="adj1" fmla="val -96155"/>
              <a:gd name="adj2" fmla="val -21586"/>
            </a:avLst>
          </a:prstGeom>
          <a:solidFill>
            <a:srgbClr val="DDB1E9"/>
          </a:soli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prstClr val="white"/>
              </a:solidFill>
            </a:endParaRPr>
          </a:p>
        </p:txBody>
      </p:sp>
      <p:sp>
        <p:nvSpPr>
          <p:cNvPr id="60448" name="TextBox 2"/>
          <p:cNvSpPr txBox="1">
            <a:spLocks noChangeArrowheads="1"/>
          </p:cNvSpPr>
          <p:nvPr/>
        </p:nvSpPr>
        <p:spPr bwMode="auto">
          <a:xfrm>
            <a:off x="8304566" y="1567261"/>
            <a:ext cx="151606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fontAlgn="base">
              <a:spcBef>
                <a:spcPct val="0"/>
              </a:spcBef>
              <a:spcAft>
                <a:spcPct val="0"/>
              </a:spcAft>
              <a:buClrTx/>
              <a:buSzTx/>
              <a:buFontTx/>
              <a:buNone/>
            </a:pPr>
            <a:r>
              <a:rPr lang="en-GB" altLang="en-US" sz="1800" dirty="0">
                <a:solidFill>
                  <a:prstClr val="black"/>
                </a:solidFill>
                <a:latin typeface="Arial" panose="020B0604020202020204" pitchFamily="34" charset="0"/>
                <a:ea typeface="MS PGothic" panose="020B0600070205080204" pitchFamily="34" charset="-128"/>
                <a:cs typeface="Arial" panose="020B0604020202020204" pitchFamily="34" charset="0"/>
              </a:rPr>
              <a:t>Who can give you the answer?</a:t>
            </a:r>
          </a:p>
        </p:txBody>
      </p:sp>
    </p:spTree>
    <p:extLst>
      <p:ext uri="{BB962C8B-B14F-4D97-AF65-F5344CB8AC3E}">
        <p14:creationId xmlns:p14="http://schemas.microsoft.com/office/powerpoint/2010/main" val="2777853908"/>
      </p:ext>
    </p:extLst>
  </p:cSld>
  <p:clrMapOvr>
    <a:masterClrMapping/>
  </p:clrMapOvr>
  <p:transition>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180"/>
                                        </p:tgtEl>
                                        <p:attrNameLst>
                                          <p:attrName>style.visibility</p:attrName>
                                        </p:attrNameLst>
                                      </p:cBhvr>
                                      <p:to>
                                        <p:strVal val="visible"/>
                                      </p:to>
                                    </p:set>
                                    <p:animEffect transition="in" filter="fade">
                                      <p:cBhvr>
                                        <p:cTn id="7" dur="2000"/>
                                        <p:tgtEl>
                                          <p:spTgt spid="718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181"/>
                                        </p:tgtEl>
                                        <p:attrNameLst>
                                          <p:attrName>style.visibility</p:attrName>
                                        </p:attrNameLst>
                                      </p:cBhvr>
                                      <p:to>
                                        <p:strVal val="visible"/>
                                      </p:to>
                                    </p:set>
                                    <p:animEffect transition="in" filter="fade">
                                      <p:cBhvr>
                                        <p:cTn id="10" dur="2000"/>
                                        <p:tgtEl>
                                          <p:spTgt spid="7181"/>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182"/>
                                        </p:tgtEl>
                                        <p:attrNameLst>
                                          <p:attrName>style.visibility</p:attrName>
                                        </p:attrNameLst>
                                      </p:cBhvr>
                                      <p:to>
                                        <p:strVal val="visible"/>
                                      </p:to>
                                    </p:set>
                                    <p:animEffect transition="in" filter="fade">
                                      <p:cBhvr>
                                        <p:cTn id="13" dur="2000"/>
                                        <p:tgtEl>
                                          <p:spTgt spid="718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7183"/>
                                        </p:tgtEl>
                                        <p:attrNameLst>
                                          <p:attrName>style.visibility</p:attrName>
                                        </p:attrNameLst>
                                      </p:cBhvr>
                                      <p:to>
                                        <p:strVal val="visible"/>
                                      </p:to>
                                    </p:set>
                                    <p:animEffect transition="in" filter="fade">
                                      <p:cBhvr>
                                        <p:cTn id="16" dur="2000"/>
                                        <p:tgtEl>
                                          <p:spTgt spid="7183"/>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7184"/>
                                        </p:tgtEl>
                                        <p:attrNameLst>
                                          <p:attrName>style.visibility</p:attrName>
                                        </p:attrNameLst>
                                      </p:cBhvr>
                                      <p:to>
                                        <p:strVal val="visible"/>
                                      </p:to>
                                    </p:set>
                                    <p:animEffect transition="in" filter="fade">
                                      <p:cBhvr>
                                        <p:cTn id="19" dur="2000"/>
                                        <p:tgtEl>
                                          <p:spTgt spid="71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80" grpId="0"/>
      <p:bldP spid="7181" grpId="0"/>
      <p:bldP spid="7182" grpId="0"/>
      <p:bldP spid="7183" grpId="0"/>
      <p:bldP spid="7184"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2209800" y="609600"/>
            <a:ext cx="7772400" cy="1143000"/>
          </a:xfrm>
        </p:spPr>
        <p:txBody>
          <a:bodyPr anchor="t"/>
          <a:lstStyle/>
          <a:p>
            <a:r>
              <a:rPr lang="en-US" sz="4000" dirty="0"/>
              <a:t>Sampling</a:t>
            </a:r>
          </a:p>
        </p:txBody>
      </p:sp>
      <p:sp>
        <p:nvSpPr>
          <p:cNvPr id="143363" name="Rectangle 3"/>
          <p:cNvSpPr>
            <a:spLocks noGrp="1" noChangeArrowheads="1"/>
          </p:cNvSpPr>
          <p:nvPr>
            <p:ph type="body" idx="1"/>
          </p:nvPr>
        </p:nvSpPr>
        <p:spPr>
          <a:xfrm>
            <a:off x="2388704" y="1628800"/>
            <a:ext cx="7414592" cy="4876800"/>
          </a:xfrm>
        </p:spPr>
        <p:txBody>
          <a:bodyPr rtlCol="0">
            <a:normAutofit/>
          </a:bodyPr>
          <a:lstStyle/>
          <a:p>
            <a:pPr marL="0" indent="0" fontAlgn="auto">
              <a:spcAft>
                <a:spcPts val="0"/>
              </a:spcAft>
              <a:buNone/>
              <a:defRPr/>
            </a:pPr>
            <a:r>
              <a:rPr lang="en-US" sz="2000" dirty="0"/>
              <a:t>Random sample: select every “</a:t>
            </a:r>
            <a:r>
              <a:rPr lang="en-US" sz="2000" i="1" dirty="0"/>
              <a:t>nth</a:t>
            </a:r>
            <a:r>
              <a:rPr lang="en-US" sz="2000" dirty="0"/>
              <a:t>” name from total population</a:t>
            </a:r>
          </a:p>
          <a:p>
            <a:pPr marL="274320" indent="-274320" fontAlgn="auto">
              <a:spcAft>
                <a:spcPts val="0"/>
              </a:spcAft>
              <a:buFont typeface="Brush Script MT" pitchFamily="66" charset="0"/>
              <a:buChar char="O"/>
              <a:defRPr/>
            </a:pPr>
            <a:r>
              <a:rPr lang="en-US" sz="2000" dirty="0"/>
              <a:t>Variations:</a:t>
            </a:r>
          </a:p>
          <a:p>
            <a:pPr marL="640080" lvl="1" indent="-274320" fontAlgn="auto">
              <a:spcAft>
                <a:spcPts val="0"/>
              </a:spcAft>
              <a:buFont typeface="Brush Script MT" pitchFamily="66" charset="0"/>
              <a:buChar char="O"/>
              <a:defRPr/>
            </a:pPr>
            <a:r>
              <a:rPr lang="en-US" sz="2000" dirty="0"/>
              <a:t>Cluster sample</a:t>
            </a:r>
          </a:p>
          <a:p>
            <a:pPr marL="640080" lvl="1" indent="-274320" fontAlgn="auto">
              <a:spcAft>
                <a:spcPts val="0"/>
              </a:spcAft>
              <a:buFont typeface="Brush Script MT" pitchFamily="66" charset="0"/>
              <a:buChar char="O"/>
              <a:defRPr/>
            </a:pPr>
            <a:r>
              <a:rPr lang="en-US" sz="2000" dirty="0"/>
              <a:t>Stratified random sample</a:t>
            </a:r>
          </a:p>
          <a:p>
            <a:pPr marL="0" indent="0" fontAlgn="auto">
              <a:spcAft>
                <a:spcPts val="0"/>
              </a:spcAft>
              <a:buNone/>
              <a:defRPr/>
            </a:pPr>
            <a:endParaRPr lang="en-US" sz="2000" dirty="0"/>
          </a:p>
          <a:p>
            <a:pPr marL="274320" indent="-274320" fontAlgn="auto">
              <a:spcAft>
                <a:spcPts val="0"/>
              </a:spcAft>
              <a:buFont typeface="Brush Script MT" pitchFamily="66" charset="0"/>
              <a:buChar char="O"/>
              <a:defRPr/>
            </a:pPr>
            <a:r>
              <a:rPr lang="en-US" sz="2000" dirty="0"/>
              <a:t>Quota sample: </a:t>
            </a:r>
          </a:p>
          <a:p>
            <a:pPr marL="0" indent="0" fontAlgn="auto">
              <a:spcAft>
                <a:spcPts val="0"/>
              </a:spcAft>
              <a:buNone/>
              <a:defRPr/>
            </a:pPr>
            <a:r>
              <a:rPr lang="en-US" sz="2000" dirty="0"/>
              <a:t>recruit respondents to match an </a:t>
            </a:r>
          </a:p>
          <a:p>
            <a:pPr marL="0" indent="0" fontAlgn="auto">
              <a:spcAft>
                <a:spcPts val="0"/>
              </a:spcAft>
              <a:buNone/>
              <a:defRPr/>
            </a:pPr>
            <a:r>
              <a:rPr lang="en-US" sz="2000" dirty="0"/>
              <a:t>agreed quota of subsamples. </a:t>
            </a:r>
          </a:p>
          <a:p>
            <a:pPr marL="274320" indent="-274320" fontAlgn="auto">
              <a:spcAft>
                <a:spcPts val="0"/>
              </a:spcAft>
              <a:buFont typeface="Monotype Sorts" pitchFamily="1" charset="2"/>
              <a:buChar char="l"/>
              <a:defRPr/>
            </a:pPr>
            <a:endParaRPr lang="en-US" sz="2000" dirty="0"/>
          </a:p>
        </p:txBody>
      </p:sp>
      <p:pic>
        <p:nvPicPr>
          <p:cNvPr id="62468"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00056" y="2132857"/>
            <a:ext cx="3073086" cy="26160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83209572"/>
      </p:ext>
    </p:extLst>
  </p:cSld>
  <p:clrMapOvr>
    <a:masterClrMapping/>
  </p:clrMapOvr>
  <p:transition>
    <p:checke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rtlCol="0">
            <a:normAutofit fontScale="90000"/>
          </a:bodyPr>
          <a:lstStyle/>
          <a:p>
            <a:pPr fontAlgn="auto">
              <a:spcAft>
                <a:spcPts val="0"/>
              </a:spcAft>
              <a:defRPr/>
            </a:pPr>
            <a:r>
              <a:rPr lang="en-GB" altLang="en-US" smtClean="0"/>
              <a:t>Characteristics of</a:t>
            </a:r>
            <a:br>
              <a:rPr lang="en-GB" altLang="en-US" smtClean="0"/>
            </a:br>
            <a:r>
              <a:rPr lang="en-GB" altLang="en-US" smtClean="0"/>
              <a:t> Qualitative Research </a:t>
            </a:r>
          </a:p>
        </p:txBody>
      </p:sp>
      <p:sp>
        <p:nvSpPr>
          <p:cNvPr id="67587" name="Rectangle 3"/>
          <p:cNvSpPr>
            <a:spLocks noGrp="1" noChangeArrowheads="1"/>
          </p:cNvSpPr>
          <p:nvPr>
            <p:ph type="body" idx="1"/>
          </p:nvPr>
        </p:nvSpPr>
        <p:spPr>
          <a:xfrm>
            <a:off x="2284413" y="1773238"/>
            <a:ext cx="7772400" cy="4114800"/>
          </a:xfrm>
        </p:spPr>
        <p:txBody>
          <a:bodyPr/>
          <a:lstStyle/>
          <a:p>
            <a:r>
              <a:rPr lang="en-GB" altLang="en-US" smtClean="0"/>
              <a:t>In-depth, unstructured &amp; unquantifiable information</a:t>
            </a:r>
          </a:p>
          <a:p>
            <a:r>
              <a:rPr lang="en-GB" altLang="en-US" smtClean="0"/>
              <a:t>Attitudes, opinions, beliefs</a:t>
            </a:r>
          </a:p>
          <a:p>
            <a:r>
              <a:rPr lang="en-GB" altLang="en-US" smtClean="0"/>
              <a:t>Small scale</a:t>
            </a:r>
          </a:p>
          <a:p>
            <a:r>
              <a:rPr lang="en-GB" altLang="en-US" smtClean="0"/>
              <a:t>Holistic</a:t>
            </a:r>
          </a:p>
          <a:p>
            <a:r>
              <a:rPr lang="en-GB" altLang="en-US" smtClean="0"/>
              <a:t>Flexible</a:t>
            </a:r>
          </a:p>
          <a:p>
            <a:r>
              <a:rPr lang="en-GB" altLang="en-US" smtClean="0"/>
              <a:t>Context sensitive</a:t>
            </a:r>
          </a:p>
        </p:txBody>
      </p:sp>
      <p:pic>
        <p:nvPicPr>
          <p:cNvPr id="3074" name="Picture 2" descr="C:\Documents and Settings\mscockea\Local Settings\Temporary Internet Files\Content.IE5\BZSETTOE\MC900311832[1].wmf"/>
          <p:cNvPicPr>
            <a:picLocks noChangeAspect="1" noChangeArrowheads="1"/>
          </p:cNvPicPr>
          <p:nvPr/>
        </p:nvPicPr>
        <p:blipFill>
          <a:blip r:embed="rId2"/>
          <a:srcRect/>
          <a:stretch>
            <a:fillRect/>
          </a:stretch>
        </p:blipFill>
        <p:spPr bwMode="auto">
          <a:xfrm>
            <a:off x="8183563" y="2708275"/>
            <a:ext cx="1873250" cy="1519238"/>
          </a:xfrm>
          <a:prstGeom prst="rect">
            <a:avLst/>
          </a:prstGeom>
          <a:ln>
            <a:noFill/>
          </a:ln>
          <a:effectLst>
            <a:outerShdw blurRad="292100" dist="139700" dir="2700000" algn="tl" rotWithShape="0">
              <a:srgbClr val="333333">
                <a:alpha val="65000"/>
              </a:srgbClr>
            </a:outerShdw>
          </a:effectLst>
        </p:spPr>
      </p:pic>
      <p:pic>
        <p:nvPicPr>
          <p:cNvPr id="3075" name="Picture 3" descr="C:\Documents and Settings\mscockea\Local Settings\Temporary Internet Files\Content.IE5\N377SII3\MC900295581[1].wmf"/>
          <p:cNvPicPr>
            <a:picLocks noChangeAspect="1" noChangeArrowheads="1"/>
          </p:cNvPicPr>
          <p:nvPr/>
        </p:nvPicPr>
        <p:blipFill>
          <a:blip r:embed="rId3"/>
          <a:srcRect/>
          <a:stretch>
            <a:fillRect/>
          </a:stretch>
        </p:blipFill>
        <p:spPr bwMode="auto">
          <a:xfrm>
            <a:off x="5951538" y="4149726"/>
            <a:ext cx="2051050" cy="154146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4621417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r>
              <a:rPr lang="en-GB" altLang="en-US" smtClean="0"/>
              <a:t>Qualitative Methods</a:t>
            </a:r>
          </a:p>
        </p:txBody>
      </p:sp>
      <p:sp>
        <p:nvSpPr>
          <p:cNvPr id="68611" name="Rectangle 3"/>
          <p:cNvSpPr>
            <a:spLocks noGrp="1" noChangeArrowheads="1"/>
          </p:cNvSpPr>
          <p:nvPr>
            <p:ph type="body" idx="1"/>
          </p:nvPr>
        </p:nvSpPr>
        <p:spPr>
          <a:xfrm>
            <a:off x="2424113" y="1855788"/>
            <a:ext cx="6781800" cy="4191000"/>
          </a:xfrm>
        </p:spPr>
        <p:txBody>
          <a:bodyPr/>
          <a:lstStyle/>
          <a:p>
            <a:r>
              <a:rPr lang="en-GB" altLang="en-US" smtClean="0"/>
              <a:t>Interviews</a:t>
            </a:r>
          </a:p>
          <a:p>
            <a:r>
              <a:rPr lang="en-GB" altLang="en-US" smtClean="0"/>
              <a:t>Case studies</a:t>
            </a:r>
          </a:p>
          <a:p>
            <a:r>
              <a:rPr lang="en-GB" altLang="en-US" smtClean="0"/>
              <a:t>Action research</a:t>
            </a:r>
          </a:p>
          <a:p>
            <a:r>
              <a:rPr lang="en-GB" altLang="en-US" smtClean="0"/>
              <a:t>Focus groups</a:t>
            </a:r>
          </a:p>
          <a:p>
            <a:r>
              <a:rPr lang="en-GB" altLang="en-US" smtClean="0"/>
              <a:t>Diary studies</a:t>
            </a:r>
          </a:p>
          <a:p>
            <a:r>
              <a:rPr lang="en-GB" altLang="en-US" smtClean="0"/>
              <a:t>Observation</a:t>
            </a:r>
          </a:p>
        </p:txBody>
      </p:sp>
      <p:pic>
        <p:nvPicPr>
          <p:cNvPr id="4109" name="Picture 13" descr="C:\Documents and Settings\mscockea\Local Settings\Temporary Internet Files\Content.IE5\BZSETTOE\MP900443427[1].jpg"/>
          <p:cNvPicPr>
            <a:picLocks noChangeAspect="1" noChangeArrowheads="1"/>
          </p:cNvPicPr>
          <p:nvPr/>
        </p:nvPicPr>
        <p:blipFill>
          <a:blip r:embed="rId2"/>
          <a:srcRect/>
          <a:stretch>
            <a:fillRect/>
          </a:stretch>
        </p:blipFill>
        <p:spPr bwMode="auto">
          <a:xfrm>
            <a:off x="6167439" y="1628775"/>
            <a:ext cx="2636837" cy="1754188"/>
          </a:xfrm>
          <a:prstGeom prst="rect">
            <a:avLst/>
          </a:prstGeom>
          <a:ln>
            <a:noFill/>
          </a:ln>
          <a:effectLst>
            <a:outerShdw blurRad="292100" dist="139700" dir="2700000" algn="tl" rotWithShape="0">
              <a:srgbClr val="333333">
                <a:alpha val="65000"/>
              </a:srgbClr>
            </a:outerShdw>
          </a:effectLst>
        </p:spPr>
      </p:pic>
      <p:pic>
        <p:nvPicPr>
          <p:cNvPr id="4110" name="Picture 14" descr="C:\Documents and Settings\mscockea\Local Settings\Temporary Internet Files\Content.IE5\BZSETTOE\MP900443244[1].jpg"/>
          <p:cNvPicPr>
            <a:picLocks noChangeAspect="1" noChangeArrowheads="1"/>
          </p:cNvPicPr>
          <p:nvPr/>
        </p:nvPicPr>
        <p:blipFill>
          <a:blip r:embed="rId3"/>
          <a:srcRect/>
          <a:stretch>
            <a:fillRect/>
          </a:stretch>
        </p:blipFill>
        <p:spPr bwMode="auto">
          <a:xfrm>
            <a:off x="8399464" y="3141663"/>
            <a:ext cx="2001837" cy="2995612"/>
          </a:xfrm>
          <a:prstGeom prst="rect">
            <a:avLst/>
          </a:prstGeom>
          <a:noFill/>
          <a:ln>
            <a:noFill/>
          </a:ln>
          <a:effectLst>
            <a:outerShdw blurRad="292100" dist="139700" dir="2700000" algn="tl" rotWithShape="0">
              <a:srgbClr val="333333">
                <a:alpha val="64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332664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r>
              <a:rPr lang="en-GB" altLang="en-US" smtClean="0"/>
              <a:t>Interview Types</a:t>
            </a:r>
          </a:p>
        </p:txBody>
      </p:sp>
      <p:sp>
        <p:nvSpPr>
          <p:cNvPr id="69635" name="Rectangle 3"/>
          <p:cNvSpPr>
            <a:spLocks noGrp="1" noChangeArrowheads="1"/>
          </p:cNvSpPr>
          <p:nvPr>
            <p:ph type="body" idx="1"/>
          </p:nvPr>
        </p:nvSpPr>
        <p:spPr/>
        <p:txBody>
          <a:bodyPr/>
          <a:lstStyle/>
          <a:p>
            <a:r>
              <a:rPr lang="en-GB" altLang="en-US" smtClean="0"/>
              <a:t>In-depth interviews</a:t>
            </a:r>
          </a:p>
          <a:p>
            <a:r>
              <a:rPr lang="en-GB" altLang="en-US" smtClean="0"/>
              <a:t>Elite interviews</a:t>
            </a:r>
          </a:p>
          <a:p>
            <a:r>
              <a:rPr lang="en-GB" altLang="en-US" smtClean="0"/>
              <a:t>Focus groups</a:t>
            </a:r>
          </a:p>
          <a:p>
            <a:r>
              <a:rPr lang="en-GB" altLang="en-US" smtClean="0"/>
              <a:t>Telephone interviews        </a:t>
            </a:r>
          </a:p>
          <a:p>
            <a:r>
              <a:rPr lang="en-GB" altLang="en-US" smtClean="0"/>
              <a:t>Online interviews</a:t>
            </a:r>
          </a:p>
          <a:p>
            <a:pPr>
              <a:buFontTx/>
              <a:buNone/>
            </a:pPr>
            <a:endParaRPr lang="en-GB" altLang="en-US" sz="800"/>
          </a:p>
        </p:txBody>
      </p:sp>
      <p:pic>
        <p:nvPicPr>
          <p:cNvPr id="4" name="Picture 3" descr="Focus group.jpg"/>
          <p:cNvPicPr>
            <a:picLocks noChangeAspect="1"/>
          </p:cNvPicPr>
          <p:nvPr/>
        </p:nvPicPr>
        <p:blipFill>
          <a:blip r:embed="rId2"/>
          <a:stretch>
            <a:fillRect/>
          </a:stretch>
        </p:blipFill>
        <p:spPr>
          <a:xfrm>
            <a:off x="6024564" y="3933826"/>
            <a:ext cx="4454525" cy="1871663"/>
          </a:xfrm>
          <a:prstGeom prst="rect">
            <a:avLst/>
          </a:prstGeom>
          <a:ln>
            <a:noFill/>
          </a:ln>
          <a:effectLst>
            <a:outerShdw blurRad="292100" dist="139700" dir="2700000" algn="tl" rotWithShape="0">
              <a:srgbClr val="333333">
                <a:alpha val="65000"/>
              </a:srgbClr>
            </a:outerShdw>
          </a:effectLst>
        </p:spPr>
      </p:pic>
      <p:sp>
        <p:nvSpPr>
          <p:cNvPr id="69637" name="Rectangle 4"/>
          <p:cNvSpPr>
            <a:spLocks noChangeArrowheads="1"/>
          </p:cNvSpPr>
          <p:nvPr/>
        </p:nvSpPr>
        <p:spPr bwMode="auto">
          <a:xfrm>
            <a:off x="6527800" y="6021388"/>
            <a:ext cx="3779838"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eaLnBrk="0" fontAlgn="base" hangingPunct="0">
              <a:spcBef>
                <a:spcPct val="0"/>
              </a:spcBef>
              <a:spcAft>
                <a:spcPct val="0"/>
              </a:spcAft>
              <a:buClrTx/>
              <a:buSzTx/>
              <a:buFontTx/>
              <a:buNone/>
            </a:pPr>
            <a:r>
              <a:rPr lang="en-GB" altLang="en-US" sz="800" b="1">
                <a:solidFill>
                  <a:srgbClr val="CCDDEA"/>
                </a:solidFill>
                <a:latin typeface="Times New Roman" panose="02020603050405020304" pitchFamily="18" charset="0"/>
              </a:rPr>
              <a:t>http://</a:t>
            </a:r>
            <a:r>
              <a:rPr lang="en-GB" altLang="en-US" sz="800">
                <a:solidFill>
                  <a:srgbClr val="CCDDEA"/>
                </a:solidFill>
                <a:latin typeface="Times New Roman" panose="02020603050405020304" pitchFamily="18" charset="0"/>
              </a:rPr>
              <a:t>www.dwightburton.com/research/traini2.jpg</a:t>
            </a:r>
          </a:p>
        </p:txBody>
      </p:sp>
      <p:pic>
        <p:nvPicPr>
          <p:cNvPr id="6" name="Picture 5" descr="interview.jpg"/>
          <p:cNvPicPr>
            <a:picLocks noChangeAspect="1"/>
          </p:cNvPicPr>
          <p:nvPr/>
        </p:nvPicPr>
        <p:blipFill>
          <a:blip r:embed="rId3"/>
          <a:stretch>
            <a:fillRect/>
          </a:stretch>
        </p:blipFill>
        <p:spPr>
          <a:xfrm>
            <a:off x="7824788" y="1557339"/>
            <a:ext cx="2419350" cy="1931987"/>
          </a:xfrm>
          <a:prstGeom prst="rect">
            <a:avLst/>
          </a:prstGeom>
          <a:ln>
            <a:noFill/>
          </a:ln>
          <a:effectLst>
            <a:outerShdw blurRad="292100" dist="139700" dir="2700000" algn="tl" rotWithShape="0">
              <a:srgbClr val="333333">
                <a:alpha val="65000"/>
              </a:srgbClr>
            </a:outerShdw>
          </a:effectLst>
        </p:spPr>
      </p:pic>
      <p:sp>
        <p:nvSpPr>
          <p:cNvPr id="69639" name="Rectangle 6"/>
          <p:cNvSpPr>
            <a:spLocks noChangeArrowheads="1"/>
          </p:cNvSpPr>
          <p:nvPr/>
        </p:nvSpPr>
        <p:spPr bwMode="auto">
          <a:xfrm>
            <a:off x="7608889" y="3471864"/>
            <a:ext cx="2987675"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eaLnBrk="0" fontAlgn="base" hangingPunct="0">
              <a:spcBef>
                <a:spcPct val="0"/>
              </a:spcBef>
              <a:spcAft>
                <a:spcPct val="0"/>
              </a:spcAft>
              <a:buClrTx/>
              <a:buSzTx/>
              <a:buFontTx/>
              <a:buNone/>
            </a:pPr>
            <a:r>
              <a:rPr lang="en-GB" altLang="en-US" sz="800">
                <a:solidFill>
                  <a:srgbClr val="CCDDEA"/>
                </a:solidFill>
                <a:latin typeface="Times New Roman" panose="02020603050405020304" pitchFamily="18" charset="0"/>
              </a:rPr>
              <a:t>http://onyc.co.uk/wp-content/gallery/resourcing/woman_interview_000008723595small</a:t>
            </a:r>
          </a:p>
        </p:txBody>
      </p:sp>
    </p:spTree>
    <p:extLst>
      <p:ext uri="{BB962C8B-B14F-4D97-AF65-F5344CB8AC3E}">
        <p14:creationId xmlns:p14="http://schemas.microsoft.com/office/powerpoint/2010/main" val="42803243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2135188" y="481014"/>
            <a:ext cx="7772400" cy="1219200"/>
          </a:xfrm>
        </p:spPr>
        <p:txBody>
          <a:bodyPr/>
          <a:lstStyle/>
          <a:p>
            <a:r>
              <a:rPr lang="en-GB" altLang="en-US" sz="3200" dirty="0"/>
              <a:t>In-depth Interviews, Elite Interviews, Focus Groups</a:t>
            </a:r>
          </a:p>
        </p:txBody>
      </p:sp>
      <p:sp>
        <p:nvSpPr>
          <p:cNvPr id="70659" name="Rectangle 3"/>
          <p:cNvSpPr>
            <a:spLocks noGrp="1" noChangeArrowheads="1"/>
          </p:cNvSpPr>
          <p:nvPr>
            <p:ph type="body" idx="1"/>
          </p:nvPr>
        </p:nvSpPr>
        <p:spPr>
          <a:xfrm>
            <a:off x="2135188" y="1700214"/>
            <a:ext cx="7694612" cy="4471987"/>
          </a:xfrm>
        </p:spPr>
        <p:txBody>
          <a:bodyPr/>
          <a:lstStyle/>
          <a:p>
            <a:r>
              <a:rPr lang="en-GB" altLang="en-US" smtClean="0"/>
              <a:t>Rapport between respondent &amp; interviewer needed</a:t>
            </a:r>
          </a:p>
          <a:p>
            <a:r>
              <a:rPr lang="en-GB" altLang="en-US" smtClean="0"/>
              <a:t>Body language can be observed</a:t>
            </a:r>
          </a:p>
          <a:p>
            <a:r>
              <a:rPr lang="en-GB" altLang="en-US" smtClean="0"/>
              <a:t>Expensive in cost and time</a:t>
            </a:r>
          </a:p>
          <a:p>
            <a:r>
              <a:rPr lang="en-GB" altLang="en-US" smtClean="0"/>
              <a:t>Interviewer bias</a:t>
            </a:r>
          </a:p>
          <a:p>
            <a:r>
              <a:rPr lang="en-GB" altLang="en-US" smtClean="0"/>
              <a:t>Interviewer must be trained</a:t>
            </a:r>
          </a:p>
          <a:p>
            <a:endParaRPr lang="en-GB" altLang="en-US" smtClean="0"/>
          </a:p>
        </p:txBody>
      </p:sp>
      <p:pic>
        <p:nvPicPr>
          <p:cNvPr id="4" name="Picture 3" descr="ethnicity.jpg"/>
          <p:cNvPicPr>
            <a:picLocks noChangeAspect="1"/>
          </p:cNvPicPr>
          <p:nvPr/>
        </p:nvPicPr>
        <p:blipFill>
          <a:blip r:embed="rId3"/>
          <a:stretch>
            <a:fillRect/>
          </a:stretch>
        </p:blipFill>
        <p:spPr>
          <a:xfrm>
            <a:off x="8183564" y="3541713"/>
            <a:ext cx="2314575" cy="1903412"/>
          </a:xfrm>
          <a:prstGeom prst="rect">
            <a:avLst/>
          </a:prstGeom>
          <a:ln>
            <a:noFill/>
          </a:ln>
          <a:effectLst>
            <a:outerShdw blurRad="292100" dist="139700" dir="2700000" algn="tl" rotWithShape="0">
              <a:srgbClr val="333333">
                <a:alpha val="65000"/>
              </a:srgbClr>
            </a:outerShdw>
          </a:effectLst>
        </p:spPr>
      </p:pic>
      <p:sp>
        <p:nvSpPr>
          <p:cNvPr id="70661" name="Rectangle 4"/>
          <p:cNvSpPr>
            <a:spLocks noChangeArrowheads="1"/>
          </p:cNvSpPr>
          <p:nvPr/>
        </p:nvSpPr>
        <p:spPr bwMode="auto">
          <a:xfrm>
            <a:off x="8256589" y="5589589"/>
            <a:ext cx="2232025"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eaLnBrk="0" fontAlgn="base" hangingPunct="0">
              <a:spcBef>
                <a:spcPct val="0"/>
              </a:spcBef>
              <a:spcAft>
                <a:spcPct val="0"/>
              </a:spcAft>
              <a:buClrTx/>
              <a:buSzTx/>
              <a:buFontTx/>
              <a:buNone/>
            </a:pPr>
            <a:r>
              <a:rPr lang="en-GB" altLang="en-US" sz="800">
                <a:solidFill>
                  <a:srgbClr val="CCDDEA"/>
                </a:solidFill>
                <a:latin typeface="Times New Roman" panose="02020603050405020304" pitchFamily="18" charset="0"/>
              </a:rPr>
              <a:t>http://rollermarketingresearch.files.wordpress.com/2011/03/ethnicity.jpeg </a:t>
            </a:r>
          </a:p>
        </p:txBody>
      </p:sp>
    </p:spTree>
    <p:extLst>
      <p:ext uri="{BB962C8B-B14F-4D97-AF65-F5344CB8AC3E}">
        <p14:creationId xmlns:p14="http://schemas.microsoft.com/office/powerpoint/2010/main" val="34106752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2286001" y="381001"/>
            <a:ext cx="8131175" cy="815975"/>
          </a:xfrm>
        </p:spPr>
        <p:txBody>
          <a:bodyPr rtlCol="0">
            <a:normAutofit fontScale="90000"/>
          </a:bodyPr>
          <a:lstStyle/>
          <a:p>
            <a:pPr fontAlgn="auto">
              <a:spcAft>
                <a:spcPts val="0"/>
              </a:spcAft>
              <a:defRPr/>
            </a:pPr>
            <a:r>
              <a:rPr lang="en-GB" altLang="en-US" smtClean="0"/>
              <a:t>Telephone and Online Interviews</a:t>
            </a:r>
          </a:p>
        </p:txBody>
      </p:sp>
      <p:sp>
        <p:nvSpPr>
          <p:cNvPr id="72707" name="Rectangle 3"/>
          <p:cNvSpPr>
            <a:spLocks noGrp="1" noChangeArrowheads="1"/>
          </p:cNvSpPr>
          <p:nvPr>
            <p:ph type="body" idx="1"/>
          </p:nvPr>
        </p:nvSpPr>
        <p:spPr>
          <a:xfrm>
            <a:off x="2640013" y="1484313"/>
            <a:ext cx="6781800" cy="4191000"/>
          </a:xfrm>
        </p:spPr>
        <p:txBody>
          <a:bodyPr/>
          <a:lstStyle/>
          <a:p>
            <a:r>
              <a:rPr lang="en-GB" altLang="en-US" smtClean="0"/>
              <a:t>Inexpensive</a:t>
            </a:r>
          </a:p>
          <a:p>
            <a:r>
              <a:rPr lang="en-GB" altLang="en-US" smtClean="0"/>
              <a:t>Fast</a:t>
            </a:r>
          </a:p>
          <a:p>
            <a:r>
              <a:rPr lang="en-GB" altLang="en-US" smtClean="0"/>
              <a:t>Less interviewer bias</a:t>
            </a:r>
          </a:p>
          <a:p>
            <a:r>
              <a:rPr lang="en-GB" altLang="en-US" smtClean="0"/>
              <a:t>Less personal rapport</a:t>
            </a:r>
          </a:p>
          <a:p>
            <a:r>
              <a:rPr lang="en-GB" altLang="en-US" smtClean="0"/>
              <a:t>Body language cannot </a:t>
            </a:r>
          </a:p>
          <a:p>
            <a:pPr>
              <a:buFontTx/>
              <a:buNone/>
            </a:pPr>
            <a:r>
              <a:rPr lang="en-GB" altLang="en-US" smtClean="0"/>
              <a:t>   be observed</a:t>
            </a:r>
          </a:p>
          <a:p>
            <a:pPr>
              <a:buFontTx/>
              <a:buNone/>
            </a:pPr>
            <a:endParaRPr lang="en-GB" altLang="en-US" smtClean="0"/>
          </a:p>
        </p:txBody>
      </p:sp>
      <p:pic>
        <p:nvPicPr>
          <p:cNvPr id="89090" name="Picture 2" descr="http://t1.gstatic.com/images?q=tbn:ANd9GcRIke8-DGpYZyCFJooVr9Qt8OWPycQFyw7IMFuVdof6Xq387-Z09abIoyTK"/>
          <p:cNvPicPr>
            <a:picLocks noChangeAspect="1" noChangeArrowheads="1"/>
          </p:cNvPicPr>
          <p:nvPr/>
        </p:nvPicPr>
        <p:blipFill>
          <a:blip r:embed="rId3"/>
          <a:srcRect/>
          <a:stretch>
            <a:fillRect/>
          </a:stretch>
        </p:blipFill>
        <p:spPr bwMode="auto">
          <a:xfrm>
            <a:off x="7391401" y="2565400"/>
            <a:ext cx="2466975" cy="1847850"/>
          </a:xfrm>
          <a:prstGeom prst="rect">
            <a:avLst/>
          </a:prstGeom>
          <a:ln>
            <a:noFill/>
          </a:ln>
          <a:effectLst>
            <a:outerShdw blurRad="292100" dist="139700" dir="2700000" algn="tl" rotWithShape="0">
              <a:srgbClr val="333333">
                <a:alpha val="65000"/>
              </a:srgbClr>
            </a:outerShdw>
          </a:effectLst>
        </p:spPr>
      </p:pic>
      <p:sp>
        <p:nvSpPr>
          <p:cNvPr id="72709" name="Rectangle 4"/>
          <p:cNvSpPr>
            <a:spLocks noChangeArrowheads="1"/>
          </p:cNvSpPr>
          <p:nvPr/>
        </p:nvSpPr>
        <p:spPr bwMode="auto">
          <a:xfrm>
            <a:off x="7391400" y="4581525"/>
            <a:ext cx="273685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eaLnBrk="0" fontAlgn="base" hangingPunct="0">
              <a:spcBef>
                <a:spcPct val="0"/>
              </a:spcBef>
              <a:spcAft>
                <a:spcPct val="0"/>
              </a:spcAft>
              <a:buClrTx/>
              <a:buSzTx/>
              <a:buFontTx/>
              <a:buNone/>
            </a:pPr>
            <a:r>
              <a:rPr lang="en-GB" altLang="en-US" sz="800">
                <a:solidFill>
                  <a:srgbClr val="CCDDEA"/>
                </a:solidFill>
                <a:latin typeface="Times New Roman" panose="02020603050405020304" pitchFamily="18" charset="0"/>
              </a:rPr>
              <a:t>http://t1.gstatic.com/images?q=tbn:ANd9GcRIke8-DGpYZyCFJooVr9Qt8OWPycQFyw7IMFuVdof6Xq387</a:t>
            </a:r>
          </a:p>
        </p:txBody>
      </p:sp>
    </p:spTree>
    <p:extLst>
      <p:ext uri="{BB962C8B-B14F-4D97-AF65-F5344CB8AC3E}">
        <p14:creationId xmlns:p14="http://schemas.microsoft.com/office/powerpoint/2010/main" val="16490860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4" name="Rectangle 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eaLnBrk="0" fontAlgn="base" hangingPunct="0">
              <a:spcBef>
                <a:spcPct val="0"/>
              </a:spcBef>
              <a:spcAft>
                <a:spcPct val="0"/>
              </a:spcAft>
              <a:buClrTx/>
              <a:buSzTx/>
              <a:buFontTx/>
              <a:buNone/>
            </a:pPr>
            <a:endParaRPr lang="en-GB" altLang="en-US" b="1">
              <a:solidFill>
                <a:srgbClr val="000000"/>
              </a:solidFill>
              <a:latin typeface="Times New Roman" panose="02020603050405020304" pitchFamily="18" charset="0"/>
            </a:endParaRPr>
          </a:p>
        </p:txBody>
      </p:sp>
      <p:sp>
        <p:nvSpPr>
          <p:cNvPr id="74755"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eaLnBrk="0" fontAlgn="base" hangingPunct="0">
              <a:spcBef>
                <a:spcPct val="0"/>
              </a:spcBef>
              <a:spcAft>
                <a:spcPct val="0"/>
              </a:spcAft>
              <a:buClrTx/>
              <a:buSzTx/>
              <a:buFontTx/>
              <a:buNone/>
            </a:pPr>
            <a:endParaRPr lang="en-GB" altLang="en-US" b="1">
              <a:solidFill>
                <a:srgbClr val="000000"/>
              </a:solidFill>
              <a:latin typeface="Times New Roman" panose="02020603050405020304" pitchFamily="18" charset="0"/>
            </a:endParaRPr>
          </a:p>
        </p:txBody>
      </p:sp>
      <p:sp>
        <p:nvSpPr>
          <p:cNvPr id="74756" name="Rectangle 4"/>
          <p:cNvSpPr>
            <a:spLocks noGrp="1" noChangeArrowheads="1"/>
          </p:cNvSpPr>
          <p:nvPr>
            <p:ph type="title"/>
          </p:nvPr>
        </p:nvSpPr>
        <p:spPr>
          <a:xfrm>
            <a:off x="2209800" y="457200"/>
            <a:ext cx="7543800" cy="1143000"/>
          </a:xfrm>
        </p:spPr>
        <p:txBody>
          <a:bodyPr vert="horz" wrap="square" lIns="90488" tIns="44450" rIns="90488" bIns="44450" numCol="1" anchor="ctr" anchorCtr="0" compatLnSpc="1">
            <a:prstTxWarp prst="textNoShape">
              <a:avLst/>
            </a:prstTxWarp>
          </a:bodyPr>
          <a:lstStyle/>
          <a:p>
            <a:r>
              <a:rPr lang="en-GB" altLang="en-US" smtClean="0"/>
              <a:t>Issues to look out for</a:t>
            </a:r>
          </a:p>
        </p:txBody>
      </p:sp>
      <p:sp>
        <p:nvSpPr>
          <p:cNvPr id="275461" name="Rectangle 5"/>
          <p:cNvSpPr>
            <a:spLocks noGrp="1" noChangeArrowheads="1"/>
          </p:cNvSpPr>
          <p:nvPr>
            <p:ph type="body" idx="1"/>
          </p:nvPr>
        </p:nvSpPr>
        <p:spPr>
          <a:xfrm>
            <a:off x="2351088" y="1484313"/>
            <a:ext cx="7696200" cy="4648200"/>
          </a:xfrm>
        </p:spPr>
        <p:txBody>
          <a:bodyPr vert="horz" wrap="square" lIns="90488" tIns="44450" rIns="90488" bIns="44450" numCol="1" anchor="t" anchorCtr="0" compatLnSpc="1">
            <a:prstTxWarp prst="textNoShape">
              <a:avLst/>
            </a:prstTxWarp>
          </a:bodyPr>
          <a:lstStyle/>
          <a:p>
            <a:r>
              <a:rPr lang="en-GB" altLang="en-US" smtClean="0"/>
              <a:t>Interviewer bias</a:t>
            </a:r>
          </a:p>
          <a:p>
            <a:r>
              <a:rPr lang="en-GB" altLang="en-US" smtClean="0"/>
              <a:t>Common understanding of study</a:t>
            </a:r>
          </a:p>
          <a:p>
            <a:r>
              <a:rPr lang="en-GB" altLang="en-US" smtClean="0"/>
              <a:t>Confidentiality</a:t>
            </a:r>
          </a:p>
          <a:p>
            <a:r>
              <a:rPr lang="en-GB" altLang="en-US" smtClean="0"/>
              <a:t>Confidence in subject matter or experience </a:t>
            </a:r>
          </a:p>
          <a:p>
            <a:r>
              <a:rPr lang="en-GB" altLang="en-US" smtClean="0"/>
              <a:t>Use of jargon</a:t>
            </a:r>
          </a:p>
          <a:p>
            <a:r>
              <a:rPr lang="en-GB" altLang="en-US" smtClean="0"/>
              <a:t>Professional rather than personal interaction</a:t>
            </a:r>
          </a:p>
        </p:txBody>
      </p:sp>
    </p:spTree>
    <p:extLst>
      <p:ext uri="{BB962C8B-B14F-4D97-AF65-F5344CB8AC3E}">
        <p14:creationId xmlns:p14="http://schemas.microsoft.com/office/powerpoint/2010/main" val="341628012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275461">
                                            <p:txEl>
                                              <p:pRg st="0" end="0"/>
                                            </p:txEl>
                                          </p:spTgt>
                                        </p:tgtEl>
                                        <p:attrNameLst>
                                          <p:attrName>style.visibility</p:attrName>
                                        </p:attrNameLst>
                                      </p:cBhvr>
                                      <p:to>
                                        <p:strVal val="visible"/>
                                      </p:to>
                                    </p:set>
                                    <p:anim calcmode="lin" valueType="num">
                                      <p:cBhvr additive="base">
                                        <p:cTn id="7" dur="500" fill="hold"/>
                                        <p:tgtEl>
                                          <p:spTgt spid="275461">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275461">
                                            <p:txEl>
                                              <p:pRg st="0" end="0"/>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275461">
                                            <p:txEl>
                                              <p:pRg st="0" end="0"/>
                                            </p:txEl>
                                          </p:spTgt>
                                        </p:tgtEl>
                                        <p:attrNameLst>
                                          <p:attrName>ppt_c</p:attrName>
                                        </p:attrNameLst>
                                      </p:cBhvr>
                                      <p:to>
                                        <a:schemeClr val="bg2"/>
                                      </p:to>
                                    </p:animClr>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275461">
                                            <p:txEl>
                                              <p:pRg st="1" end="1"/>
                                            </p:txEl>
                                          </p:spTgt>
                                        </p:tgtEl>
                                        <p:attrNameLst>
                                          <p:attrName>style.visibility</p:attrName>
                                        </p:attrNameLst>
                                      </p:cBhvr>
                                      <p:to>
                                        <p:strVal val="visible"/>
                                      </p:to>
                                    </p:set>
                                    <p:anim calcmode="lin" valueType="num">
                                      <p:cBhvr additive="base">
                                        <p:cTn id="13" dur="500" fill="hold"/>
                                        <p:tgtEl>
                                          <p:spTgt spid="275461">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275461">
                                            <p:txEl>
                                              <p:pRg st="1" end="1"/>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275461">
                                            <p:txEl>
                                              <p:pRg st="1" end="1"/>
                                            </p:txEl>
                                          </p:spTgt>
                                        </p:tgtEl>
                                        <p:attrNameLst>
                                          <p:attrName>ppt_c</p:attrName>
                                        </p:attrNameLst>
                                      </p:cBhvr>
                                      <p:to>
                                        <a:schemeClr val="bg2"/>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275461">
                                            <p:txEl>
                                              <p:pRg st="2" end="2"/>
                                            </p:txEl>
                                          </p:spTgt>
                                        </p:tgtEl>
                                        <p:attrNameLst>
                                          <p:attrName>style.visibility</p:attrName>
                                        </p:attrNameLst>
                                      </p:cBhvr>
                                      <p:to>
                                        <p:strVal val="visible"/>
                                      </p:to>
                                    </p:set>
                                    <p:anim calcmode="lin" valueType="num">
                                      <p:cBhvr additive="base">
                                        <p:cTn id="19" dur="500" fill="hold"/>
                                        <p:tgtEl>
                                          <p:spTgt spid="275461">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275461">
                                            <p:txEl>
                                              <p:pRg st="2" end="2"/>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275461">
                                            <p:txEl>
                                              <p:pRg st="2" end="2"/>
                                            </p:txEl>
                                          </p:spTgt>
                                        </p:tgtEl>
                                        <p:attrNameLst>
                                          <p:attrName>ppt_c</p:attrName>
                                        </p:attrNameLst>
                                      </p:cBhvr>
                                      <p:to>
                                        <a:schemeClr val="bg2"/>
                                      </p:to>
                                    </p:animClr>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275461">
                                            <p:txEl>
                                              <p:pRg st="3" end="3"/>
                                            </p:txEl>
                                          </p:spTgt>
                                        </p:tgtEl>
                                        <p:attrNameLst>
                                          <p:attrName>style.visibility</p:attrName>
                                        </p:attrNameLst>
                                      </p:cBhvr>
                                      <p:to>
                                        <p:strVal val="visible"/>
                                      </p:to>
                                    </p:set>
                                    <p:anim calcmode="lin" valueType="num">
                                      <p:cBhvr additive="base">
                                        <p:cTn id="25" dur="500" fill="hold"/>
                                        <p:tgtEl>
                                          <p:spTgt spid="275461">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275461">
                                            <p:txEl>
                                              <p:pRg st="3" end="3"/>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275461">
                                            <p:txEl>
                                              <p:pRg st="3" end="3"/>
                                            </p:txEl>
                                          </p:spTgt>
                                        </p:tgtEl>
                                        <p:attrNameLst>
                                          <p:attrName>ppt_c</p:attrName>
                                        </p:attrNameLst>
                                      </p:cBhvr>
                                      <p:to>
                                        <a:schemeClr val="bg2"/>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275461">
                                            <p:txEl>
                                              <p:pRg st="4" end="4"/>
                                            </p:txEl>
                                          </p:spTgt>
                                        </p:tgtEl>
                                        <p:attrNameLst>
                                          <p:attrName>style.visibility</p:attrName>
                                        </p:attrNameLst>
                                      </p:cBhvr>
                                      <p:to>
                                        <p:strVal val="visible"/>
                                      </p:to>
                                    </p:set>
                                    <p:anim calcmode="lin" valueType="num">
                                      <p:cBhvr additive="base">
                                        <p:cTn id="31" dur="500" fill="hold"/>
                                        <p:tgtEl>
                                          <p:spTgt spid="275461">
                                            <p:txEl>
                                              <p:pRg st="4" end="4"/>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275461">
                                            <p:txEl>
                                              <p:pRg st="4" end="4"/>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275461">
                                            <p:txEl>
                                              <p:pRg st="4" end="4"/>
                                            </p:txEl>
                                          </p:spTgt>
                                        </p:tgtEl>
                                        <p:attrNameLst>
                                          <p:attrName>ppt_c</p:attrName>
                                        </p:attrNameLst>
                                      </p:cBhvr>
                                      <p:to>
                                        <a:schemeClr val="bg2"/>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275461">
                                            <p:txEl>
                                              <p:pRg st="5" end="5"/>
                                            </p:txEl>
                                          </p:spTgt>
                                        </p:tgtEl>
                                        <p:attrNameLst>
                                          <p:attrName>style.visibility</p:attrName>
                                        </p:attrNameLst>
                                      </p:cBhvr>
                                      <p:to>
                                        <p:strVal val="visible"/>
                                      </p:to>
                                    </p:set>
                                    <p:anim calcmode="lin" valueType="num">
                                      <p:cBhvr additive="base">
                                        <p:cTn id="37" dur="500" fill="hold"/>
                                        <p:tgtEl>
                                          <p:spTgt spid="275461">
                                            <p:txEl>
                                              <p:pRg st="5" end="5"/>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275461">
                                            <p:txEl>
                                              <p:pRg st="5" end="5"/>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275461">
                                            <p:txEl>
                                              <p:pRg st="5" end="5"/>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5461"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GB" altLang="en-US" smtClean="0"/>
              <a:t>More issues…</a:t>
            </a:r>
          </a:p>
        </p:txBody>
      </p:sp>
      <p:sp>
        <p:nvSpPr>
          <p:cNvPr id="76803" name="Rectangle 3"/>
          <p:cNvSpPr>
            <a:spLocks noGrp="1" noChangeArrowheads="1"/>
          </p:cNvSpPr>
          <p:nvPr>
            <p:ph type="body" idx="1"/>
          </p:nvPr>
        </p:nvSpPr>
        <p:spPr>
          <a:xfrm>
            <a:off x="2208213" y="1700213"/>
            <a:ext cx="7772400" cy="3810000"/>
          </a:xfrm>
        </p:spPr>
        <p:txBody>
          <a:bodyPr/>
          <a:lstStyle/>
          <a:p>
            <a:r>
              <a:rPr lang="en-GB" altLang="en-US" smtClean="0"/>
              <a:t>Judging responses</a:t>
            </a:r>
          </a:p>
          <a:p>
            <a:r>
              <a:rPr lang="en-GB" altLang="en-US" smtClean="0"/>
              <a:t>Body language </a:t>
            </a:r>
          </a:p>
          <a:p>
            <a:r>
              <a:rPr lang="en-GB" altLang="en-US" smtClean="0"/>
              <a:t>Inconsistencies in the data</a:t>
            </a:r>
          </a:p>
          <a:p>
            <a:r>
              <a:rPr lang="en-GB" altLang="en-US" smtClean="0"/>
              <a:t>Informal chats before and after the interview – can give you the most valuable information</a:t>
            </a:r>
          </a:p>
          <a:p>
            <a:endParaRPr lang="en-GB" altLang="en-US" smtClean="0"/>
          </a:p>
        </p:txBody>
      </p:sp>
      <p:pic>
        <p:nvPicPr>
          <p:cNvPr id="4" name="Picture 3" descr="Body langauage.jpg"/>
          <p:cNvPicPr>
            <a:picLocks noChangeAspect="1"/>
          </p:cNvPicPr>
          <p:nvPr/>
        </p:nvPicPr>
        <p:blipFill>
          <a:blip r:embed="rId3"/>
          <a:stretch>
            <a:fillRect/>
          </a:stretch>
        </p:blipFill>
        <p:spPr>
          <a:xfrm>
            <a:off x="9024938" y="3933825"/>
            <a:ext cx="1454150" cy="2179638"/>
          </a:xfrm>
          <a:prstGeom prst="rect">
            <a:avLst/>
          </a:prstGeom>
          <a:ln>
            <a:noFill/>
          </a:ln>
          <a:effectLst>
            <a:outerShdw blurRad="292100" dist="139700" dir="2700000" algn="tl" rotWithShape="0">
              <a:srgbClr val="333333">
                <a:alpha val="65000"/>
              </a:srgbClr>
            </a:outerShdw>
          </a:effectLst>
        </p:spPr>
      </p:pic>
      <p:pic>
        <p:nvPicPr>
          <p:cNvPr id="5" name="Picture 4" descr="body language 2.jpg"/>
          <p:cNvPicPr>
            <a:picLocks noChangeAspect="1"/>
          </p:cNvPicPr>
          <p:nvPr/>
        </p:nvPicPr>
        <p:blipFill>
          <a:blip r:embed="rId4"/>
          <a:stretch>
            <a:fillRect/>
          </a:stretch>
        </p:blipFill>
        <p:spPr>
          <a:xfrm>
            <a:off x="8040688" y="1557338"/>
            <a:ext cx="2360612" cy="1492250"/>
          </a:xfrm>
          <a:prstGeom prst="rect">
            <a:avLst/>
          </a:prstGeom>
          <a:ln>
            <a:noFill/>
          </a:ln>
          <a:effectLst>
            <a:outerShdw blurRad="292100" dist="139700" dir="2700000" algn="tl" rotWithShape="0">
              <a:srgbClr val="333333">
                <a:alpha val="65000"/>
              </a:srgbClr>
            </a:outerShdw>
          </a:effectLst>
        </p:spPr>
      </p:pic>
      <p:sp>
        <p:nvSpPr>
          <p:cNvPr id="76806" name="Rectangle 5"/>
          <p:cNvSpPr>
            <a:spLocks noChangeArrowheads="1"/>
          </p:cNvSpPr>
          <p:nvPr/>
        </p:nvSpPr>
        <p:spPr bwMode="auto">
          <a:xfrm>
            <a:off x="3935413" y="6237289"/>
            <a:ext cx="457200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eaLnBrk="0" fontAlgn="base" hangingPunct="0">
              <a:spcBef>
                <a:spcPct val="0"/>
              </a:spcBef>
              <a:spcAft>
                <a:spcPct val="0"/>
              </a:spcAft>
              <a:buClrTx/>
              <a:buSzTx/>
              <a:buFontTx/>
              <a:buNone/>
            </a:pPr>
            <a:r>
              <a:rPr lang="en-GB" altLang="en-US" sz="800" b="1">
                <a:solidFill>
                  <a:srgbClr val="000000"/>
                </a:solidFill>
                <a:latin typeface="Times New Roman" panose="02020603050405020304" pitchFamily="18" charset="0"/>
              </a:rPr>
              <a:t>Images from: http://forum.xcitefun.net/body-language-actions-do-speak-louder-than-words-t13371.html</a:t>
            </a:r>
          </a:p>
        </p:txBody>
      </p:sp>
    </p:spTree>
    <p:extLst>
      <p:ext uri="{BB962C8B-B14F-4D97-AF65-F5344CB8AC3E}">
        <p14:creationId xmlns:p14="http://schemas.microsoft.com/office/powerpoint/2010/main" val="12061321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eaLnBrk="0" fontAlgn="base" hangingPunct="0">
              <a:spcBef>
                <a:spcPct val="0"/>
              </a:spcBef>
              <a:spcAft>
                <a:spcPct val="0"/>
              </a:spcAft>
              <a:buClrTx/>
              <a:buSzTx/>
              <a:buFontTx/>
              <a:buNone/>
            </a:pPr>
            <a:endParaRPr lang="en-GB" altLang="en-US" b="1">
              <a:solidFill>
                <a:srgbClr val="000000"/>
              </a:solidFill>
              <a:latin typeface="Times New Roman" panose="02020603050405020304" pitchFamily="18" charset="0"/>
            </a:endParaRPr>
          </a:p>
        </p:txBody>
      </p:sp>
      <p:sp>
        <p:nvSpPr>
          <p:cNvPr id="78851"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eaLnBrk="0" fontAlgn="base" hangingPunct="0">
              <a:spcBef>
                <a:spcPct val="0"/>
              </a:spcBef>
              <a:spcAft>
                <a:spcPct val="0"/>
              </a:spcAft>
              <a:buClrTx/>
              <a:buSzTx/>
              <a:buFontTx/>
              <a:buNone/>
            </a:pPr>
            <a:endParaRPr lang="en-GB" altLang="en-US" b="1">
              <a:solidFill>
                <a:srgbClr val="000000"/>
              </a:solidFill>
              <a:latin typeface="Times New Roman" panose="02020603050405020304" pitchFamily="18" charset="0"/>
            </a:endParaRPr>
          </a:p>
        </p:txBody>
      </p:sp>
      <p:sp>
        <p:nvSpPr>
          <p:cNvPr id="78852" name="Rectangle 4"/>
          <p:cNvSpPr>
            <a:spLocks noGrp="1" noChangeArrowheads="1"/>
          </p:cNvSpPr>
          <p:nvPr>
            <p:ph type="title"/>
          </p:nvPr>
        </p:nvSpPr>
        <p:spPr/>
        <p:txBody>
          <a:bodyPr vert="horz" wrap="square" lIns="90488" tIns="44450" rIns="90488" bIns="44450" numCol="1" anchor="ctr" anchorCtr="0" compatLnSpc="1">
            <a:prstTxWarp prst="textNoShape">
              <a:avLst/>
            </a:prstTxWarp>
          </a:bodyPr>
          <a:lstStyle/>
          <a:p>
            <a:r>
              <a:rPr lang="en-GB" altLang="en-US" smtClean="0"/>
              <a:t>Observation</a:t>
            </a:r>
          </a:p>
        </p:txBody>
      </p:sp>
      <p:sp>
        <p:nvSpPr>
          <p:cNvPr id="302085" name="Rectangle 5"/>
          <p:cNvSpPr>
            <a:spLocks noGrp="1" noChangeArrowheads="1"/>
          </p:cNvSpPr>
          <p:nvPr>
            <p:ph type="body" idx="1"/>
          </p:nvPr>
        </p:nvSpPr>
        <p:spPr>
          <a:xfrm>
            <a:off x="2286001" y="1773238"/>
            <a:ext cx="5897563" cy="4464050"/>
          </a:xfrm>
        </p:spPr>
        <p:txBody>
          <a:bodyPr vert="horz" wrap="square" lIns="90488" tIns="44450" rIns="90488" bIns="44450" numCol="1" anchor="t" anchorCtr="0" compatLnSpc="1">
            <a:prstTxWarp prst="textNoShape">
              <a:avLst/>
            </a:prstTxWarp>
          </a:bodyPr>
          <a:lstStyle/>
          <a:p>
            <a:r>
              <a:rPr lang="en-GB" altLang="en-US" smtClean="0"/>
              <a:t>Variably intrusive: How far intrude?</a:t>
            </a:r>
          </a:p>
          <a:p>
            <a:pPr lvl="1"/>
            <a:r>
              <a:rPr lang="en-GB" altLang="en-US" smtClean="0"/>
              <a:t>Participant/non-participant</a:t>
            </a:r>
          </a:p>
          <a:p>
            <a:pPr lvl="1"/>
            <a:r>
              <a:rPr lang="en-GB" altLang="en-US" smtClean="0"/>
              <a:t>Covert/overt</a:t>
            </a:r>
          </a:p>
          <a:p>
            <a:r>
              <a:rPr lang="en-GB" altLang="en-US" smtClean="0"/>
              <a:t>Can be used </a:t>
            </a:r>
          </a:p>
          <a:p>
            <a:pPr>
              <a:buFontTx/>
              <a:buNone/>
            </a:pPr>
            <a:r>
              <a:rPr lang="en-GB" altLang="en-US" smtClean="0"/>
              <a:t>   qualitatively and </a:t>
            </a:r>
          </a:p>
          <a:p>
            <a:pPr>
              <a:buFontTx/>
              <a:buNone/>
            </a:pPr>
            <a:r>
              <a:rPr lang="en-GB" altLang="en-US" smtClean="0"/>
              <a:t>   quantitatively</a:t>
            </a:r>
          </a:p>
          <a:p>
            <a:endParaRPr lang="en-GB" altLang="en-US" smtClean="0"/>
          </a:p>
        </p:txBody>
      </p:sp>
      <p:pic>
        <p:nvPicPr>
          <p:cNvPr id="9218" name="Picture 2" descr="C:\Documents and Settings\mscockea\Local Settings\Temporary Internet Files\Content.IE5\N377SII3\MC900358963[1].wmf"/>
          <p:cNvPicPr>
            <a:picLocks noChangeAspect="1" noChangeArrowheads="1"/>
          </p:cNvPicPr>
          <p:nvPr/>
        </p:nvPicPr>
        <p:blipFill>
          <a:blip r:embed="rId3"/>
          <a:srcRect/>
          <a:stretch>
            <a:fillRect/>
          </a:stretch>
        </p:blipFill>
        <p:spPr bwMode="auto">
          <a:xfrm>
            <a:off x="7896225" y="2781300"/>
            <a:ext cx="1828800" cy="18288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11740117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02085">
                                            <p:txEl>
                                              <p:pRg st="0" end="0"/>
                                            </p:txEl>
                                          </p:spTgt>
                                        </p:tgtEl>
                                        <p:attrNameLst>
                                          <p:attrName>style.visibility</p:attrName>
                                        </p:attrNameLst>
                                      </p:cBhvr>
                                      <p:to>
                                        <p:strVal val="visible"/>
                                      </p:to>
                                    </p:set>
                                    <p:anim calcmode="lin" valueType="num">
                                      <p:cBhvr additive="base">
                                        <p:cTn id="7" dur="500" fill="hold"/>
                                        <p:tgtEl>
                                          <p:spTgt spid="302085">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02085">
                                            <p:txEl>
                                              <p:pRg st="0" end="0"/>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02085">
                                            <p:txEl>
                                              <p:pRg st="0" end="0"/>
                                            </p:txEl>
                                          </p:spTgt>
                                        </p:tgtEl>
                                        <p:attrNameLst>
                                          <p:attrName>ppt_c</p:attrName>
                                        </p:attrNameLst>
                                      </p:cBhvr>
                                      <p:to>
                                        <a:schemeClr val="bg2"/>
                                      </p:to>
                                    </p:animClr>
                                  </p:subTnLst>
                                </p:cTn>
                              </p:par>
                              <p:par>
                                <p:cTn id="9" presetID="2" presetClass="entr" presetSubtype="2" fill="hold" grpId="0" nodeType="withEffect">
                                  <p:stCondLst>
                                    <p:cond delay="0"/>
                                  </p:stCondLst>
                                  <p:childTnLst>
                                    <p:set>
                                      <p:cBhvr>
                                        <p:cTn id="10" dur="1" fill="hold">
                                          <p:stCondLst>
                                            <p:cond delay="0"/>
                                          </p:stCondLst>
                                        </p:cTn>
                                        <p:tgtEl>
                                          <p:spTgt spid="302085">
                                            <p:txEl>
                                              <p:pRg st="1" end="1"/>
                                            </p:txEl>
                                          </p:spTgt>
                                        </p:tgtEl>
                                        <p:attrNameLst>
                                          <p:attrName>style.visibility</p:attrName>
                                        </p:attrNameLst>
                                      </p:cBhvr>
                                      <p:to>
                                        <p:strVal val="visible"/>
                                      </p:to>
                                    </p:set>
                                    <p:anim calcmode="lin" valueType="num">
                                      <p:cBhvr additive="base">
                                        <p:cTn id="11" dur="500" fill="hold"/>
                                        <p:tgtEl>
                                          <p:spTgt spid="302085">
                                            <p:txEl>
                                              <p:pRg st="1" end="1"/>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302085">
                                            <p:txEl>
                                              <p:pRg st="1" end="1"/>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02085">
                                            <p:txEl>
                                              <p:pRg st="1" end="1"/>
                                            </p:txEl>
                                          </p:spTgt>
                                        </p:tgtEl>
                                        <p:attrNameLst>
                                          <p:attrName>ppt_c</p:attrName>
                                        </p:attrNameLst>
                                      </p:cBhvr>
                                      <p:to>
                                        <a:schemeClr val="bg2"/>
                                      </p:to>
                                    </p:animClr>
                                  </p:subTnLst>
                                </p:cTn>
                              </p:par>
                              <p:par>
                                <p:cTn id="13" presetID="2" presetClass="entr" presetSubtype="2" fill="hold" grpId="0" nodeType="withEffect">
                                  <p:stCondLst>
                                    <p:cond delay="0"/>
                                  </p:stCondLst>
                                  <p:childTnLst>
                                    <p:set>
                                      <p:cBhvr>
                                        <p:cTn id="14" dur="1" fill="hold">
                                          <p:stCondLst>
                                            <p:cond delay="0"/>
                                          </p:stCondLst>
                                        </p:cTn>
                                        <p:tgtEl>
                                          <p:spTgt spid="302085">
                                            <p:txEl>
                                              <p:pRg st="2" end="2"/>
                                            </p:txEl>
                                          </p:spTgt>
                                        </p:tgtEl>
                                        <p:attrNameLst>
                                          <p:attrName>style.visibility</p:attrName>
                                        </p:attrNameLst>
                                      </p:cBhvr>
                                      <p:to>
                                        <p:strVal val="visible"/>
                                      </p:to>
                                    </p:set>
                                    <p:anim calcmode="lin" valueType="num">
                                      <p:cBhvr additive="base">
                                        <p:cTn id="15" dur="500" fill="hold"/>
                                        <p:tgtEl>
                                          <p:spTgt spid="302085">
                                            <p:txEl>
                                              <p:pRg st="2" end="2"/>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302085">
                                            <p:txEl>
                                              <p:pRg st="2" end="2"/>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02085">
                                            <p:txEl>
                                              <p:pRg st="2" end="2"/>
                                            </p:txEl>
                                          </p:spTgt>
                                        </p:tgtEl>
                                        <p:attrNameLst>
                                          <p:attrName>ppt_c</p:attrName>
                                        </p:attrNameLst>
                                      </p:cBhvr>
                                      <p:to>
                                        <a:schemeClr val="bg2"/>
                                      </p:to>
                                    </p:animClr>
                                  </p:subTnLst>
                                </p:cTn>
                              </p:par>
                            </p:childTnLst>
                          </p:cTn>
                        </p:par>
                      </p:childTnLst>
                    </p:cTn>
                  </p:par>
                  <p:par>
                    <p:cTn id="17" fill="hold" nodeType="clickPar">
                      <p:stCondLst>
                        <p:cond delay="indefinite"/>
                      </p:stCondLst>
                      <p:childTnLst>
                        <p:par>
                          <p:cTn id="18" fill="hold" nodeType="withGroup">
                            <p:stCondLst>
                              <p:cond delay="0"/>
                            </p:stCondLst>
                            <p:childTnLst>
                              <p:par>
                                <p:cTn id="19" presetID="2" presetClass="entr" presetSubtype="2" fill="hold" grpId="0" nodeType="clickEffect">
                                  <p:stCondLst>
                                    <p:cond delay="0"/>
                                  </p:stCondLst>
                                  <p:childTnLst>
                                    <p:set>
                                      <p:cBhvr>
                                        <p:cTn id="20" dur="1" fill="hold">
                                          <p:stCondLst>
                                            <p:cond delay="0"/>
                                          </p:stCondLst>
                                        </p:cTn>
                                        <p:tgtEl>
                                          <p:spTgt spid="302085">
                                            <p:txEl>
                                              <p:pRg st="3" end="3"/>
                                            </p:txEl>
                                          </p:spTgt>
                                        </p:tgtEl>
                                        <p:attrNameLst>
                                          <p:attrName>style.visibility</p:attrName>
                                        </p:attrNameLst>
                                      </p:cBhvr>
                                      <p:to>
                                        <p:strVal val="visible"/>
                                      </p:to>
                                    </p:set>
                                    <p:anim calcmode="lin" valueType="num">
                                      <p:cBhvr additive="base">
                                        <p:cTn id="21" dur="500" fill="hold"/>
                                        <p:tgtEl>
                                          <p:spTgt spid="302085">
                                            <p:txEl>
                                              <p:pRg st="3" end="3"/>
                                            </p:txEl>
                                          </p:spTgt>
                                        </p:tgtEl>
                                        <p:attrNameLst>
                                          <p:attrName>ppt_x</p:attrName>
                                        </p:attrNameLst>
                                      </p:cBhvr>
                                      <p:tavLst>
                                        <p:tav tm="0">
                                          <p:val>
                                            <p:strVal val="1+#ppt_w/2"/>
                                          </p:val>
                                        </p:tav>
                                        <p:tav tm="100000">
                                          <p:val>
                                            <p:strVal val="#ppt_x"/>
                                          </p:val>
                                        </p:tav>
                                      </p:tavLst>
                                    </p:anim>
                                    <p:anim calcmode="lin" valueType="num">
                                      <p:cBhvr additive="base">
                                        <p:cTn id="22" dur="500" fill="hold"/>
                                        <p:tgtEl>
                                          <p:spTgt spid="302085">
                                            <p:txEl>
                                              <p:pRg st="3" end="3"/>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02085">
                                            <p:txEl>
                                              <p:pRg st="3" end="3"/>
                                            </p:txEl>
                                          </p:spTgt>
                                        </p:tgtEl>
                                        <p:attrNameLst>
                                          <p:attrName>ppt_c</p:attrName>
                                        </p:attrNameLst>
                                      </p:cBhvr>
                                      <p:to>
                                        <a:schemeClr val="bg2"/>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2" fill="hold" grpId="0" nodeType="clickEffect">
                                  <p:stCondLst>
                                    <p:cond delay="0"/>
                                  </p:stCondLst>
                                  <p:childTnLst>
                                    <p:set>
                                      <p:cBhvr>
                                        <p:cTn id="26" dur="1" fill="hold">
                                          <p:stCondLst>
                                            <p:cond delay="0"/>
                                          </p:stCondLst>
                                        </p:cTn>
                                        <p:tgtEl>
                                          <p:spTgt spid="302085">
                                            <p:txEl>
                                              <p:pRg st="4" end="4"/>
                                            </p:txEl>
                                          </p:spTgt>
                                        </p:tgtEl>
                                        <p:attrNameLst>
                                          <p:attrName>style.visibility</p:attrName>
                                        </p:attrNameLst>
                                      </p:cBhvr>
                                      <p:to>
                                        <p:strVal val="visible"/>
                                      </p:to>
                                    </p:set>
                                    <p:anim calcmode="lin" valueType="num">
                                      <p:cBhvr additive="base">
                                        <p:cTn id="27" dur="500" fill="hold"/>
                                        <p:tgtEl>
                                          <p:spTgt spid="302085">
                                            <p:txEl>
                                              <p:pRg st="4" end="4"/>
                                            </p:txEl>
                                          </p:spTgt>
                                        </p:tgtEl>
                                        <p:attrNameLst>
                                          <p:attrName>ppt_x</p:attrName>
                                        </p:attrNameLst>
                                      </p:cBhvr>
                                      <p:tavLst>
                                        <p:tav tm="0">
                                          <p:val>
                                            <p:strVal val="1+#ppt_w/2"/>
                                          </p:val>
                                        </p:tav>
                                        <p:tav tm="100000">
                                          <p:val>
                                            <p:strVal val="#ppt_x"/>
                                          </p:val>
                                        </p:tav>
                                      </p:tavLst>
                                    </p:anim>
                                    <p:anim calcmode="lin" valueType="num">
                                      <p:cBhvr additive="base">
                                        <p:cTn id="28" dur="500" fill="hold"/>
                                        <p:tgtEl>
                                          <p:spTgt spid="302085">
                                            <p:txEl>
                                              <p:pRg st="4" end="4"/>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02085">
                                            <p:txEl>
                                              <p:pRg st="4" end="4"/>
                                            </p:txEl>
                                          </p:spTgt>
                                        </p:tgtEl>
                                        <p:attrNameLst>
                                          <p:attrName>ppt_c</p:attrName>
                                        </p:attrNameLst>
                                      </p:cBhvr>
                                      <p:to>
                                        <a:schemeClr val="bg2"/>
                                      </p:to>
                                    </p:animClr>
                                  </p:subTnLst>
                                </p:cTn>
                              </p:par>
                            </p:childTnLst>
                          </p:cTn>
                        </p:par>
                      </p:childTnLst>
                    </p:cTn>
                  </p:par>
                  <p:par>
                    <p:cTn id="29" fill="hold" nodeType="clickPar">
                      <p:stCondLst>
                        <p:cond delay="indefinite"/>
                      </p:stCondLst>
                      <p:childTnLst>
                        <p:par>
                          <p:cTn id="30" fill="hold" nodeType="withGroup">
                            <p:stCondLst>
                              <p:cond delay="0"/>
                            </p:stCondLst>
                            <p:childTnLst>
                              <p:par>
                                <p:cTn id="31" presetID="2" presetClass="entr" presetSubtype="2" fill="hold" grpId="0" nodeType="clickEffect">
                                  <p:stCondLst>
                                    <p:cond delay="0"/>
                                  </p:stCondLst>
                                  <p:childTnLst>
                                    <p:set>
                                      <p:cBhvr>
                                        <p:cTn id="32" dur="1" fill="hold">
                                          <p:stCondLst>
                                            <p:cond delay="0"/>
                                          </p:stCondLst>
                                        </p:cTn>
                                        <p:tgtEl>
                                          <p:spTgt spid="302085">
                                            <p:txEl>
                                              <p:pRg st="5" end="5"/>
                                            </p:txEl>
                                          </p:spTgt>
                                        </p:tgtEl>
                                        <p:attrNameLst>
                                          <p:attrName>style.visibility</p:attrName>
                                        </p:attrNameLst>
                                      </p:cBhvr>
                                      <p:to>
                                        <p:strVal val="visible"/>
                                      </p:to>
                                    </p:set>
                                    <p:anim calcmode="lin" valueType="num">
                                      <p:cBhvr additive="base">
                                        <p:cTn id="33" dur="500" fill="hold"/>
                                        <p:tgtEl>
                                          <p:spTgt spid="302085">
                                            <p:txEl>
                                              <p:pRg st="5" end="5"/>
                                            </p:txEl>
                                          </p:spTgt>
                                        </p:tgtEl>
                                        <p:attrNameLst>
                                          <p:attrName>ppt_x</p:attrName>
                                        </p:attrNameLst>
                                      </p:cBhvr>
                                      <p:tavLst>
                                        <p:tav tm="0">
                                          <p:val>
                                            <p:strVal val="1+#ppt_w/2"/>
                                          </p:val>
                                        </p:tav>
                                        <p:tav tm="100000">
                                          <p:val>
                                            <p:strVal val="#ppt_x"/>
                                          </p:val>
                                        </p:tav>
                                      </p:tavLst>
                                    </p:anim>
                                    <p:anim calcmode="lin" valueType="num">
                                      <p:cBhvr additive="base">
                                        <p:cTn id="34" dur="500" fill="hold"/>
                                        <p:tgtEl>
                                          <p:spTgt spid="302085">
                                            <p:txEl>
                                              <p:pRg st="5" end="5"/>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02085">
                                            <p:txEl>
                                              <p:pRg st="5" end="5"/>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2085"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0898" name="Rectangle 2"/>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eaLnBrk="0" fontAlgn="base" hangingPunct="0">
              <a:spcBef>
                <a:spcPct val="0"/>
              </a:spcBef>
              <a:spcAft>
                <a:spcPct val="0"/>
              </a:spcAft>
              <a:buClrTx/>
              <a:buSzTx/>
              <a:buFontTx/>
              <a:buNone/>
            </a:pPr>
            <a:endParaRPr lang="en-GB" altLang="en-US" b="1">
              <a:solidFill>
                <a:srgbClr val="000000"/>
              </a:solidFill>
              <a:latin typeface="Times New Roman" panose="02020603050405020304" pitchFamily="18" charset="0"/>
            </a:endParaRPr>
          </a:p>
        </p:txBody>
      </p:sp>
      <p:sp>
        <p:nvSpPr>
          <p:cNvPr id="80899"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lr>
                <a:schemeClr val="accent2"/>
              </a:buClr>
              <a:buSzPct val="85000"/>
              <a:buFont typeface="Brush Script MT"/>
              <a:buChar char="O"/>
              <a:defRPr sz="2400">
                <a:solidFill>
                  <a:schemeClr val="tx1"/>
                </a:solidFill>
                <a:latin typeface="Franklin Gothic Book"/>
              </a:defRPr>
            </a:lvl1pPr>
            <a:lvl2pPr marL="742950" indent="-285750">
              <a:spcBef>
                <a:spcPct val="20000"/>
              </a:spcBef>
              <a:buClr>
                <a:schemeClr val="accent2"/>
              </a:buClr>
              <a:buSzPct val="85000"/>
              <a:buFont typeface="Brush Script MT"/>
              <a:buChar char="O"/>
              <a:defRPr sz="2200">
                <a:solidFill>
                  <a:schemeClr val="tx1"/>
                </a:solidFill>
                <a:latin typeface="Franklin Gothic Book"/>
              </a:defRPr>
            </a:lvl2pPr>
            <a:lvl3pPr marL="1143000" indent="-228600">
              <a:spcBef>
                <a:spcPct val="20000"/>
              </a:spcBef>
              <a:buClr>
                <a:schemeClr val="accent2"/>
              </a:buClr>
              <a:buSzPct val="85000"/>
              <a:buFont typeface="Brush Script MT"/>
              <a:buChar char="O"/>
              <a:defRPr sz="2000">
                <a:solidFill>
                  <a:schemeClr val="tx1"/>
                </a:solidFill>
                <a:latin typeface="Franklin Gothic Book"/>
              </a:defRPr>
            </a:lvl3pPr>
            <a:lvl4pPr marL="1600200" indent="-228600">
              <a:spcBef>
                <a:spcPct val="20000"/>
              </a:spcBef>
              <a:buClr>
                <a:schemeClr val="accent2"/>
              </a:buClr>
              <a:buSzPct val="85000"/>
              <a:buFont typeface="Brush Script MT"/>
              <a:buChar char="O"/>
              <a:defRPr>
                <a:solidFill>
                  <a:schemeClr val="tx1"/>
                </a:solidFill>
                <a:latin typeface="Franklin Gothic Book"/>
              </a:defRPr>
            </a:lvl4pPr>
            <a:lvl5pPr marL="2057400" indent="-228600">
              <a:spcBef>
                <a:spcPct val="20000"/>
              </a:spcBef>
              <a:buClr>
                <a:schemeClr val="accent2"/>
              </a:buClr>
              <a:buSzPct val="85000"/>
              <a:buFont typeface="Brush Script MT"/>
              <a:buChar char="O"/>
              <a:defRPr sz="1600">
                <a:solidFill>
                  <a:schemeClr val="tx1"/>
                </a:solidFill>
                <a:latin typeface="Franklin Gothic Book"/>
              </a:defRPr>
            </a:lvl5pPr>
            <a:lvl6pPr marL="25146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6pPr>
            <a:lvl7pPr marL="29718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7pPr>
            <a:lvl8pPr marL="34290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8pPr>
            <a:lvl9pPr marL="3886200" indent="-228600" fontAlgn="base">
              <a:spcBef>
                <a:spcPct val="20000"/>
              </a:spcBef>
              <a:spcAft>
                <a:spcPct val="0"/>
              </a:spcAft>
              <a:buClr>
                <a:schemeClr val="accent2"/>
              </a:buClr>
              <a:buSzPct val="85000"/>
              <a:buFont typeface="Brush Script MT"/>
              <a:buChar char="O"/>
              <a:defRPr sz="1600">
                <a:solidFill>
                  <a:schemeClr val="tx1"/>
                </a:solidFill>
                <a:latin typeface="Franklin Gothic Book"/>
              </a:defRPr>
            </a:lvl9pPr>
          </a:lstStyle>
          <a:p>
            <a:pPr eaLnBrk="0" fontAlgn="base" hangingPunct="0">
              <a:spcBef>
                <a:spcPct val="0"/>
              </a:spcBef>
              <a:spcAft>
                <a:spcPct val="0"/>
              </a:spcAft>
              <a:buClrTx/>
              <a:buSzTx/>
              <a:buFontTx/>
              <a:buNone/>
            </a:pPr>
            <a:endParaRPr lang="en-GB" altLang="en-US" b="1">
              <a:solidFill>
                <a:srgbClr val="000000"/>
              </a:solidFill>
              <a:latin typeface="Times New Roman" panose="02020603050405020304" pitchFamily="18" charset="0"/>
            </a:endParaRPr>
          </a:p>
        </p:txBody>
      </p:sp>
      <p:sp>
        <p:nvSpPr>
          <p:cNvPr id="80900" name="Rectangle 4"/>
          <p:cNvSpPr>
            <a:spLocks noGrp="1" noChangeArrowheads="1"/>
          </p:cNvSpPr>
          <p:nvPr>
            <p:ph type="title"/>
          </p:nvPr>
        </p:nvSpPr>
        <p:spPr/>
        <p:txBody>
          <a:bodyPr vert="horz" wrap="square" lIns="90488" tIns="44450" rIns="90488" bIns="44450" numCol="1" anchor="ctr" anchorCtr="0" compatLnSpc="1">
            <a:prstTxWarp prst="textNoShape">
              <a:avLst/>
            </a:prstTxWarp>
          </a:bodyPr>
          <a:lstStyle/>
          <a:p>
            <a:r>
              <a:rPr lang="en-GB" altLang="en-US" smtClean="0"/>
              <a:t>Case Studies</a:t>
            </a:r>
          </a:p>
        </p:txBody>
      </p:sp>
      <p:sp>
        <p:nvSpPr>
          <p:cNvPr id="312325" name="Rectangle 5"/>
          <p:cNvSpPr>
            <a:spLocks noGrp="1" noChangeArrowheads="1"/>
          </p:cNvSpPr>
          <p:nvPr>
            <p:ph type="body" idx="1"/>
          </p:nvPr>
        </p:nvSpPr>
        <p:spPr>
          <a:xfrm>
            <a:off x="2135188" y="1557338"/>
            <a:ext cx="8151812" cy="4538662"/>
          </a:xfrm>
        </p:spPr>
        <p:txBody>
          <a:bodyPr vert="horz" wrap="square" lIns="90488" tIns="44450" rIns="90488" bIns="44450" numCol="1" anchor="t" anchorCtr="0" compatLnSpc="1">
            <a:prstTxWarp prst="textNoShape">
              <a:avLst/>
            </a:prstTxWarp>
          </a:bodyPr>
          <a:lstStyle/>
          <a:p>
            <a:pPr marL="609600" indent="-609600"/>
            <a:r>
              <a:rPr lang="en-GB" altLang="en-US" smtClean="0"/>
              <a:t>Intensive investigation of an individual or an organisation</a:t>
            </a:r>
          </a:p>
          <a:p>
            <a:pPr marL="609600" indent="-609600"/>
            <a:r>
              <a:rPr lang="en-GB" altLang="en-US" smtClean="0"/>
              <a:t>Reliance on anecdotal evidence</a:t>
            </a:r>
          </a:p>
          <a:p>
            <a:pPr marL="609600" indent="-609600"/>
            <a:r>
              <a:rPr lang="en-GB" altLang="en-US" smtClean="0"/>
              <a:t>Much cheaper than large-sample research</a:t>
            </a:r>
          </a:p>
          <a:p>
            <a:pPr marL="609600" indent="-609600"/>
            <a:r>
              <a:rPr lang="en-GB" altLang="en-US" smtClean="0"/>
              <a:t>Detailed information </a:t>
            </a:r>
          </a:p>
          <a:p>
            <a:pPr marL="609600" indent="-609600"/>
            <a:r>
              <a:rPr lang="en-GB" altLang="en-US" smtClean="0"/>
              <a:t>Absence of controls</a:t>
            </a:r>
          </a:p>
        </p:txBody>
      </p:sp>
    </p:spTree>
    <p:extLst>
      <p:ext uri="{BB962C8B-B14F-4D97-AF65-F5344CB8AC3E}">
        <p14:creationId xmlns:p14="http://schemas.microsoft.com/office/powerpoint/2010/main" val="292570871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12325">
                                            <p:txEl>
                                              <p:pRg st="0" end="0"/>
                                            </p:txEl>
                                          </p:spTgt>
                                        </p:tgtEl>
                                        <p:attrNameLst>
                                          <p:attrName>style.visibility</p:attrName>
                                        </p:attrNameLst>
                                      </p:cBhvr>
                                      <p:to>
                                        <p:strVal val="visible"/>
                                      </p:to>
                                    </p:set>
                                    <p:anim calcmode="lin" valueType="num">
                                      <p:cBhvr additive="base">
                                        <p:cTn id="7" dur="500" fill="hold"/>
                                        <p:tgtEl>
                                          <p:spTgt spid="312325">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12325">
                                            <p:txEl>
                                              <p:pRg st="0" end="0"/>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12325">
                                            <p:txEl>
                                              <p:pRg st="0" end="0"/>
                                            </p:txEl>
                                          </p:spTgt>
                                        </p:tgtEl>
                                        <p:attrNameLst>
                                          <p:attrName>ppt_c</p:attrName>
                                        </p:attrNameLst>
                                      </p:cBhvr>
                                      <p:to>
                                        <a:schemeClr val="bg2"/>
                                      </p:to>
                                    </p:animClr>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12325">
                                            <p:txEl>
                                              <p:pRg st="1" end="1"/>
                                            </p:txEl>
                                          </p:spTgt>
                                        </p:tgtEl>
                                        <p:attrNameLst>
                                          <p:attrName>style.visibility</p:attrName>
                                        </p:attrNameLst>
                                      </p:cBhvr>
                                      <p:to>
                                        <p:strVal val="visible"/>
                                      </p:to>
                                    </p:set>
                                    <p:anim calcmode="lin" valueType="num">
                                      <p:cBhvr additive="base">
                                        <p:cTn id="13" dur="500" fill="hold"/>
                                        <p:tgtEl>
                                          <p:spTgt spid="312325">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12325">
                                            <p:txEl>
                                              <p:pRg st="1" end="1"/>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12325">
                                            <p:txEl>
                                              <p:pRg st="1" end="1"/>
                                            </p:txEl>
                                          </p:spTgt>
                                        </p:tgtEl>
                                        <p:attrNameLst>
                                          <p:attrName>ppt_c</p:attrName>
                                        </p:attrNameLst>
                                      </p:cBhvr>
                                      <p:to>
                                        <a:schemeClr val="bg2"/>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312325">
                                            <p:txEl>
                                              <p:pRg st="2" end="2"/>
                                            </p:txEl>
                                          </p:spTgt>
                                        </p:tgtEl>
                                        <p:attrNameLst>
                                          <p:attrName>style.visibility</p:attrName>
                                        </p:attrNameLst>
                                      </p:cBhvr>
                                      <p:to>
                                        <p:strVal val="visible"/>
                                      </p:to>
                                    </p:set>
                                    <p:anim calcmode="lin" valueType="num">
                                      <p:cBhvr additive="base">
                                        <p:cTn id="19" dur="500" fill="hold"/>
                                        <p:tgtEl>
                                          <p:spTgt spid="312325">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12325">
                                            <p:txEl>
                                              <p:pRg st="2" end="2"/>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12325">
                                            <p:txEl>
                                              <p:pRg st="2" end="2"/>
                                            </p:txEl>
                                          </p:spTgt>
                                        </p:tgtEl>
                                        <p:attrNameLst>
                                          <p:attrName>ppt_c</p:attrName>
                                        </p:attrNameLst>
                                      </p:cBhvr>
                                      <p:to>
                                        <a:schemeClr val="bg2"/>
                                      </p:to>
                                    </p:animClr>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12325">
                                            <p:txEl>
                                              <p:pRg st="3" end="3"/>
                                            </p:txEl>
                                          </p:spTgt>
                                        </p:tgtEl>
                                        <p:attrNameLst>
                                          <p:attrName>style.visibility</p:attrName>
                                        </p:attrNameLst>
                                      </p:cBhvr>
                                      <p:to>
                                        <p:strVal val="visible"/>
                                      </p:to>
                                    </p:set>
                                    <p:anim calcmode="lin" valueType="num">
                                      <p:cBhvr additive="base">
                                        <p:cTn id="25" dur="500" fill="hold"/>
                                        <p:tgtEl>
                                          <p:spTgt spid="312325">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12325">
                                            <p:txEl>
                                              <p:pRg st="3" end="3"/>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12325">
                                            <p:txEl>
                                              <p:pRg st="3" end="3"/>
                                            </p:txEl>
                                          </p:spTgt>
                                        </p:tgtEl>
                                        <p:attrNameLst>
                                          <p:attrName>ppt_c</p:attrName>
                                        </p:attrNameLst>
                                      </p:cBhvr>
                                      <p:to>
                                        <a:schemeClr val="bg2"/>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312325">
                                            <p:txEl>
                                              <p:pRg st="4" end="4"/>
                                            </p:txEl>
                                          </p:spTgt>
                                        </p:tgtEl>
                                        <p:attrNameLst>
                                          <p:attrName>style.visibility</p:attrName>
                                        </p:attrNameLst>
                                      </p:cBhvr>
                                      <p:to>
                                        <p:strVal val="visible"/>
                                      </p:to>
                                    </p:set>
                                    <p:anim calcmode="lin" valueType="num">
                                      <p:cBhvr additive="base">
                                        <p:cTn id="31" dur="500" fill="hold"/>
                                        <p:tgtEl>
                                          <p:spTgt spid="312325">
                                            <p:txEl>
                                              <p:pRg st="4" end="4"/>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312325">
                                            <p:txEl>
                                              <p:pRg st="4" end="4"/>
                                            </p:txEl>
                                          </p:spTgt>
                                        </p:tgtEl>
                                        <p:attrNameLst>
                                          <p:attrName>ppt_y</p:attrName>
                                        </p:attrNameLst>
                                      </p:cBhvr>
                                      <p:tavLst>
                                        <p:tav tm="0">
                                          <p:val>
                                            <p:strVal val="#ppt_y"/>
                                          </p:val>
                                        </p:tav>
                                        <p:tav tm="100000">
                                          <p:val>
                                            <p:strVal val="#ppt_y"/>
                                          </p:val>
                                        </p:tav>
                                      </p:tavLst>
                                    </p:anim>
                                  </p:childTnLst>
                                  <p:subTnLst>
                                    <p:animClr clrSpc="rgb" dir="cw">
                                      <p:cBhvr override="childStyle">
                                        <p:cTn dur="1" fill="hold" display="0" masterRel="nextClick" afterEffect="1"/>
                                        <p:tgtEl>
                                          <p:spTgt spid="312325">
                                            <p:txEl>
                                              <p:pRg st="4" end="4"/>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2325"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r>
              <a:rPr lang="en-GB" altLang="en-US" smtClean="0"/>
              <a:t>Action research</a:t>
            </a:r>
          </a:p>
        </p:txBody>
      </p:sp>
      <p:sp>
        <p:nvSpPr>
          <p:cNvPr id="82947" name="Rectangle 3"/>
          <p:cNvSpPr>
            <a:spLocks noGrp="1" noChangeArrowheads="1"/>
          </p:cNvSpPr>
          <p:nvPr>
            <p:ph type="body" idx="1"/>
          </p:nvPr>
        </p:nvSpPr>
        <p:spPr>
          <a:xfrm>
            <a:off x="1613815" y="1913368"/>
            <a:ext cx="8261351" cy="3603625"/>
          </a:xfrm>
        </p:spPr>
        <p:txBody>
          <a:bodyPr/>
          <a:lstStyle/>
          <a:p>
            <a:r>
              <a:rPr lang="en-GB" altLang="en-US" dirty="0" smtClean="0"/>
              <a:t>Cyclic process of action, research and evaluation</a:t>
            </a:r>
          </a:p>
          <a:p>
            <a:r>
              <a:rPr lang="en-GB" altLang="en-US" dirty="0" smtClean="0"/>
              <a:t>Problem focused</a:t>
            </a:r>
          </a:p>
          <a:p>
            <a:r>
              <a:rPr lang="en-GB" altLang="en-US" dirty="0" smtClean="0"/>
              <a:t>Context specific</a:t>
            </a:r>
          </a:p>
          <a:p>
            <a:r>
              <a:rPr lang="en-GB" altLang="en-US" dirty="0" smtClean="0"/>
              <a:t>The researcher participates </a:t>
            </a:r>
          </a:p>
          <a:p>
            <a:pPr>
              <a:buFontTx/>
              <a:buNone/>
            </a:pPr>
            <a:r>
              <a:rPr lang="en-GB" altLang="en-US" dirty="0" smtClean="0"/>
              <a:t>    in the change process</a:t>
            </a:r>
          </a:p>
          <a:p>
            <a:pPr>
              <a:buFontTx/>
              <a:buNone/>
            </a:pPr>
            <a:endParaRPr lang="en-GB" altLang="en-US" dirty="0"/>
          </a:p>
          <a:p>
            <a:pPr>
              <a:buFontTx/>
              <a:buNone/>
            </a:pPr>
            <a:endParaRPr lang="en-GB" altLang="en-US" sz="800" dirty="0" smtClean="0"/>
          </a:p>
          <a:p>
            <a:pPr>
              <a:buFontTx/>
              <a:buNone/>
            </a:pPr>
            <a:endParaRPr lang="en-GB" altLang="en-US" sz="800" dirty="0"/>
          </a:p>
          <a:p>
            <a:pPr>
              <a:buFontTx/>
              <a:buNone/>
            </a:pPr>
            <a:endParaRPr lang="en-GB" altLang="en-US" sz="800" dirty="0" smtClean="0"/>
          </a:p>
          <a:p>
            <a:pPr>
              <a:buFontTx/>
              <a:buNone/>
            </a:pPr>
            <a:endParaRPr lang="en-GB" altLang="en-US" sz="800" dirty="0"/>
          </a:p>
          <a:p>
            <a:pPr>
              <a:buFontTx/>
              <a:buNone/>
            </a:pPr>
            <a:r>
              <a:rPr lang="en-GB" altLang="en-US" sz="800" dirty="0" smtClean="0"/>
              <a:t>Image from: http://agqtp-actionresearchceo.wikispaces.com/file/</a:t>
            </a:r>
          </a:p>
          <a:p>
            <a:pPr>
              <a:buFontTx/>
              <a:buNone/>
            </a:pPr>
            <a:r>
              <a:rPr lang="en-GB" altLang="en-US" sz="800" dirty="0" smtClean="0"/>
              <a:t>view/ar_cycle2.jpg/45265837/ar_cycle2.jpg</a:t>
            </a:r>
          </a:p>
        </p:txBody>
      </p:sp>
      <p:pic>
        <p:nvPicPr>
          <p:cNvPr id="3076" name="Picture 4" descr="ar_cycle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4518" y="2353962"/>
            <a:ext cx="2971800" cy="3343275"/>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78508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 the end of today’s session</a:t>
            </a:r>
            <a:endParaRPr lang="en-GB" dirty="0"/>
          </a:p>
        </p:txBody>
      </p:sp>
      <p:sp>
        <p:nvSpPr>
          <p:cNvPr id="3" name="Content Placeholder 2"/>
          <p:cNvSpPr>
            <a:spLocks noGrp="1"/>
          </p:cNvSpPr>
          <p:nvPr>
            <p:ph idx="1"/>
          </p:nvPr>
        </p:nvSpPr>
        <p:spPr/>
        <p:txBody>
          <a:bodyPr/>
          <a:lstStyle/>
          <a:p>
            <a:r>
              <a:rPr lang="en-GB" dirty="0" smtClean="0"/>
              <a:t>You should know the difference between secondary and primary data</a:t>
            </a:r>
          </a:p>
          <a:p>
            <a:r>
              <a:rPr lang="en-GB" dirty="0" smtClean="0"/>
              <a:t>Be aware of the role of different sampling techniques</a:t>
            </a:r>
          </a:p>
          <a:p>
            <a:r>
              <a:rPr lang="en-GB" dirty="0" smtClean="0"/>
              <a:t>Understand the advantages and disadvantages of a range of qualitative research methods, and be able to choose between them.</a:t>
            </a:r>
            <a:endParaRPr lang="en-GB" dirty="0"/>
          </a:p>
        </p:txBody>
      </p:sp>
    </p:spTree>
    <p:extLst>
      <p:ext uri="{BB962C8B-B14F-4D97-AF65-F5344CB8AC3E}">
        <p14:creationId xmlns:p14="http://schemas.microsoft.com/office/powerpoint/2010/main" val="314361568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943</Words>
  <Application>Microsoft Office PowerPoint</Application>
  <PresentationFormat>Widescreen</PresentationFormat>
  <Paragraphs>284</Paragraphs>
  <Slides>21</Slides>
  <Notes>14</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21</vt:i4>
      </vt:variant>
    </vt:vector>
  </HeadingPairs>
  <TitlesOfParts>
    <vt:vector size="34" baseType="lpstr">
      <vt:lpstr>MS PGothic</vt:lpstr>
      <vt:lpstr>Arial</vt:lpstr>
      <vt:lpstr>Brush Script MT</vt:lpstr>
      <vt:lpstr>Calibri</vt:lpstr>
      <vt:lpstr>Constantia</vt:lpstr>
      <vt:lpstr>Franklin Gothic Book</vt:lpstr>
      <vt:lpstr>Helvetica</vt:lpstr>
      <vt:lpstr>Monotype Sorts</vt:lpstr>
      <vt:lpstr>Rage Italic</vt:lpstr>
      <vt:lpstr>Symbol</vt:lpstr>
      <vt:lpstr>Times</vt:lpstr>
      <vt:lpstr>Times New Roman</vt:lpstr>
      <vt:lpstr>Pushpin</vt:lpstr>
      <vt:lpstr>Organisational Consultancy  Introduction to Research-  Data Collection 1</vt:lpstr>
      <vt:lpstr>Today’s session</vt:lpstr>
      <vt:lpstr>When we have set the context, we need to look at collecting our own data</vt:lpstr>
      <vt:lpstr>PowerPoint Presentation</vt:lpstr>
      <vt:lpstr>Evaluating  Secondary Data</vt:lpstr>
      <vt:lpstr>Primary Data</vt:lpstr>
      <vt:lpstr>The impact research can have: Johnnie Walker’s ‘Walk with Giants’ campaign </vt:lpstr>
      <vt:lpstr>Qualitative or Quantitative?</vt:lpstr>
      <vt:lpstr>The Sampling Process</vt:lpstr>
      <vt:lpstr>Sampling</vt:lpstr>
      <vt:lpstr>Characteristics of  Qualitative Research </vt:lpstr>
      <vt:lpstr>Qualitative Methods</vt:lpstr>
      <vt:lpstr>Interview Types</vt:lpstr>
      <vt:lpstr>In-depth Interviews, Elite Interviews, Focus Groups</vt:lpstr>
      <vt:lpstr>Telephone and Online Interviews</vt:lpstr>
      <vt:lpstr>Issues to look out for</vt:lpstr>
      <vt:lpstr>More issues…</vt:lpstr>
      <vt:lpstr>Observation</vt:lpstr>
      <vt:lpstr>Case Studies</vt:lpstr>
      <vt:lpstr>Action research</vt:lpstr>
      <vt:lpstr>At the end of today’s session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Consultancy  Introduction to Research-  Data Collection 1</dc:title>
  <dc:creator>Cockrill</dc:creator>
  <cp:lastModifiedBy>L0237_User</cp:lastModifiedBy>
  <cp:revision>3</cp:revision>
  <dcterms:created xsi:type="dcterms:W3CDTF">2015-02-01T21:56:04Z</dcterms:created>
  <dcterms:modified xsi:type="dcterms:W3CDTF">2017-02-06T11:11:54Z</dcterms:modified>
</cp:coreProperties>
</file>