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034" r:id="rId1"/>
  </p:sldMasterIdLst>
  <p:notesMasterIdLst>
    <p:notesMasterId r:id="rId12"/>
  </p:notesMasterIdLst>
  <p:sldIdLst>
    <p:sldId id="256" r:id="rId2"/>
    <p:sldId id="259" r:id="rId3"/>
    <p:sldId id="261" r:id="rId4"/>
    <p:sldId id="271" r:id="rId5"/>
    <p:sldId id="260" r:id="rId6"/>
    <p:sldId id="262" r:id="rId7"/>
    <p:sldId id="264" r:id="rId8"/>
    <p:sldId id="268"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577"/>
    <p:restoredTop sz="94726"/>
  </p:normalViewPr>
  <p:slideViewPr>
    <p:cSldViewPr snapToGrid="0">
      <p:cViewPr varScale="1">
        <p:scale>
          <a:sx n="88" d="100"/>
          <a:sy n="88" d="100"/>
        </p:scale>
        <p:origin x="192" y="8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CBCE16-DF4C-46B8-970A-4C600E074D35}" type="doc">
      <dgm:prSet loTypeId="urn:microsoft.com/office/officeart/2005/8/layout/vList2" loCatId="list" qsTypeId="urn:microsoft.com/office/officeart/2005/8/quickstyle/simple2" qsCatId="simple" csTypeId="urn:microsoft.com/office/officeart/2005/8/colors/accent1_2" csCatId="accent1" phldr="1"/>
      <dgm:spPr/>
      <dgm:t>
        <a:bodyPr/>
        <a:lstStyle/>
        <a:p>
          <a:endParaRPr lang="en-US"/>
        </a:p>
      </dgm:t>
    </dgm:pt>
    <dgm:pt modelId="{097E942E-2A20-4DC1-BDDF-CA361616848B}">
      <dgm:prSet/>
      <dgm:spPr/>
      <dgm:t>
        <a:bodyPr/>
        <a:lstStyle/>
        <a:p>
          <a:r>
            <a:rPr lang="en-US" dirty="0"/>
            <a:t>The Role Of Road Policing</a:t>
          </a:r>
        </a:p>
      </dgm:t>
    </dgm:pt>
    <dgm:pt modelId="{4BE9A60F-20C1-463C-9642-6EB961971364}" type="parTrans" cxnId="{300827C9-6C18-46E6-8DA3-111FFC76E9F4}">
      <dgm:prSet/>
      <dgm:spPr/>
      <dgm:t>
        <a:bodyPr/>
        <a:lstStyle/>
        <a:p>
          <a:endParaRPr lang="en-US"/>
        </a:p>
      </dgm:t>
    </dgm:pt>
    <dgm:pt modelId="{C23B8689-BB90-4347-AA94-044FB4EEBA17}" type="sibTrans" cxnId="{300827C9-6C18-46E6-8DA3-111FFC76E9F4}">
      <dgm:prSet/>
      <dgm:spPr/>
      <dgm:t>
        <a:bodyPr/>
        <a:lstStyle/>
        <a:p>
          <a:endParaRPr lang="en-US"/>
        </a:p>
      </dgm:t>
    </dgm:pt>
    <dgm:pt modelId="{DE521C70-312C-49A0-9B95-33EA3119B0F6}">
      <dgm:prSet/>
      <dgm:spPr/>
      <dgm:t>
        <a:bodyPr/>
        <a:lstStyle/>
        <a:p>
          <a:r>
            <a:rPr lang="en-US" dirty="0"/>
            <a:t>Importance Of Road Policing </a:t>
          </a:r>
        </a:p>
      </dgm:t>
    </dgm:pt>
    <dgm:pt modelId="{BB3887A4-3100-428E-A39A-474DC51A436A}" type="parTrans" cxnId="{5D6FDC73-1DDA-48AE-90EF-234E4950A4A2}">
      <dgm:prSet/>
      <dgm:spPr/>
      <dgm:t>
        <a:bodyPr/>
        <a:lstStyle/>
        <a:p>
          <a:endParaRPr lang="en-US"/>
        </a:p>
      </dgm:t>
    </dgm:pt>
    <dgm:pt modelId="{AEE35D1E-9951-4D03-A74E-CC1E9F121383}" type="sibTrans" cxnId="{5D6FDC73-1DDA-48AE-90EF-234E4950A4A2}">
      <dgm:prSet/>
      <dgm:spPr/>
      <dgm:t>
        <a:bodyPr/>
        <a:lstStyle/>
        <a:p>
          <a:endParaRPr lang="en-US"/>
        </a:p>
      </dgm:t>
    </dgm:pt>
    <dgm:pt modelId="{C4ED9FFF-CCCE-4683-AADB-B9E8EA17AE43}">
      <dgm:prSet/>
      <dgm:spPr/>
      <dgm:t>
        <a:bodyPr/>
        <a:lstStyle/>
        <a:p>
          <a:r>
            <a:rPr lang="en-US" dirty="0"/>
            <a:t>Summary</a:t>
          </a:r>
        </a:p>
      </dgm:t>
    </dgm:pt>
    <dgm:pt modelId="{FF42A9B4-E085-40DE-A164-7E5F52153152}" type="parTrans" cxnId="{EF21F1F7-A5DA-470E-97A5-8D6BB559E14F}">
      <dgm:prSet/>
      <dgm:spPr/>
      <dgm:t>
        <a:bodyPr/>
        <a:lstStyle/>
        <a:p>
          <a:endParaRPr lang="en-US"/>
        </a:p>
      </dgm:t>
    </dgm:pt>
    <dgm:pt modelId="{954C6660-E890-4DE2-8286-DC100582D095}" type="sibTrans" cxnId="{EF21F1F7-A5DA-470E-97A5-8D6BB559E14F}">
      <dgm:prSet/>
      <dgm:spPr/>
      <dgm:t>
        <a:bodyPr/>
        <a:lstStyle/>
        <a:p>
          <a:endParaRPr lang="en-US"/>
        </a:p>
      </dgm:t>
    </dgm:pt>
    <dgm:pt modelId="{D6EB0615-58C5-4156-9E9C-69F70669EFFD}">
      <dgm:prSet/>
      <dgm:spPr/>
      <dgm:t>
        <a:bodyPr/>
        <a:lstStyle/>
        <a:p>
          <a:r>
            <a:rPr lang="en-US"/>
            <a:t>References</a:t>
          </a:r>
        </a:p>
      </dgm:t>
    </dgm:pt>
    <dgm:pt modelId="{3839E925-89D1-4D06-BA1A-95A127E18E54}" type="parTrans" cxnId="{F67C4040-3922-4D3E-BDF2-AF615916A212}">
      <dgm:prSet/>
      <dgm:spPr/>
      <dgm:t>
        <a:bodyPr/>
        <a:lstStyle/>
        <a:p>
          <a:endParaRPr lang="en-US"/>
        </a:p>
      </dgm:t>
    </dgm:pt>
    <dgm:pt modelId="{A53B7547-1141-460D-B4C8-389A8CEDBE56}" type="sibTrans" cxnId="{F67C4040-3922-4D3E-BDF2-AF615916A212}">
      <dgm:prSet/>
      <dgm:spPr/>
      <dgm:t>
        <a:bodyPr/>
        <a:lstStyle/>
        <a:p>
          <a:endParaRPr lang="en-US"/>
        </a:p>
      </dgm:t>
    </dgm:pt>
    <dgm:pt modelId="{C30F6B70-E72B-4144-8A9C-688D5D1ED172}">
      <dgm:prSet/>
      <dgm:spPr/>
      <dgm:t>
        <a:bodyPr/>
        <a:lstStyle/>
        <a:p>
          <a:r>
            <a:rPr lang="en-US" dirty="0"/>
            <a:t>Overview Of County Lines</a:t>
          </a:r>
          <a:endParaRPr lang="en-GB" dirty="0"/>
        </a:p>
      </dgm:t>
    </dgm:pt>
    <dgm:pt modelId="{FA09D5CA-9B45-714B-A96C-2817FF020BA9}" type="parTrans" cxnId="{B9D719D4-D9C9-7345-A4AB-7D5FAFCAC169}">
      <dgm:prSet/>
      <dgm:spPr/>
      <dgm:t>
        <a:bodyPr/>
        <a:lstStyle/>
        <a:p>
          <a:endParaRPr lang="en-GB"/>
        </a:p>
      </dgm:t>
    </dgm:pt>
    <dgm:pt modelId="{9BE20216-107F-314C-9480-376F5F3B63C7}" type="sibTrans" cxnId="{B9D719D4-D9C9-7345-A4AB-7D5FAFCAC169}">
      <dgm:prSet/>
      <dgm:spPr/>
      <dgm:t>
        <a:bodyPr/>
        <a:lstStyle/>
        <a:p>
          <a:endParaRPr lang="en-GB"/>
        </a:p>
      </dgm:t>
    </dgm:pt>
    <dgm:pt modelId="{DA73C94C-4F43-D64D-91A0-E118130F4CB7}" type="pres">
      <dgm:prSet presAssocID="{32CBCE16-DF4C-46B8-970A-4C600E074D35}" presName="linear" presStyleCnt="0">
        <dgm:presLayoutVars>
          <dgm:animLvl val="lvl"/>
          <dgm:resizeHandles val="exact"/>
        </dgm:presLayoutVars>
      </dgm:prSet>
      <dgm:spPr/>
    </dgm:pt>
    <dgm:pt modelId="{2F3D4043-A586-EB4B-9EE5-D1D2F730FA1F}" type="pres">
      <dgm:prSet presAssocID="{097E942E-2A20-4DC1-BDDF-CA361616848B}" presName="parentText" presStyleLbl="node1" presStyleIdx="0" presStyleCnt="5">
        <dgm:presLayoutVars>
          <dgm:chMax val="0"/>
          <dgm:bulletEnabled val="1"/>
        </dgm:presLayoutVars>
      </dgm:prSet>
      <dgm:spPr/>
    </dgm:pt>
    <dgm:pt modelId="{6F8E19D2-6ADE-F94F-9B0F-F05AC6937EC1}" type="pres">
      <dgm:prSet presAssocID="{C23B8689-BB90-4347-AA94-044FB4EEBA17}" presName="spacer" presStyleCnt="0"/>
      <dgm:spPr/>
    </dgm:pt>
    <dgm:pt modelId="{A4BA9305-CE60-F743-B17D-FC9A7621E80B}" type="pres">
      <dgm:prSet presAssocID="{C30F6B70-E72B-4144-8A9C-688D5D1ED172}" presName="parentText" presStyleLbl="node1" presStyleIdx="1" presStyleCnt="5">
        <dgm:presLayoutVars>
          <dgm:chMax val="0"/>
          <dgm:bulletEnabled val="1"/>
        </dgm:presLayoutVars>
      </dgm:prSet>
      <dgm:spPr/>
    </dgm:pt>
    <dgm:pt modelId="{FB591E1D-07B6-5848-8CC6-9EA0D7AB18A5}" type="pres">
      <dgm:prSet presAssocID="{9BE20216-107F-314C-9480-376F5F3B63C7}" presName="spacer" presStyleCnt="0"/>
      <dgm:spPr/>
    </dgm:pt>
    <dgm:pt modelId="{ABF2405E-BAA8-4040-B14B-7371D7CBF5C3}" type="pres">
      <dgm:prSet presAssocID="{DE521C70-312C-49A0-9B95-33EA3119B0F6}" presName="parentText" presStyleLbl="node1" presStyleIdx="2" presStyleCnt="5">
        <dgm:presLayoutVars>
          <dgm:chMax val="0"/>
          <dgm:bulletEnabled val="1"/>
        </dgm:presLayoutVars>
      </dgm:prSet>
      <dgm:spPr/>
    </dgm:pt>
    <dgm:pt modelId="{17D46767-3A74-3241-BF97-C95197D3DCDC}" type="pres">
      <dgm:prSet presAssocID="{AEE35D1E-9951-4D03-A74E-CC1E9F121383}" presName="spacer" presStyleCnt="0"/>
      <dgm:spPr/>
    </dgm:pt>
    <dgm:pt modelId="{458B5A84-DC19-6E45-A9A4-6FCF2E02A6A6}" type="pres">
      <dgm:prSet presAssocID="{C4ED9FFF-CCCE-4683-AADB-B9E8EA17AE43}" presName="parentText" presStyleLbl="node1" presStyleIdx="3" presStyleCnt="5">
        <dgm:presLayoutVars>
          <dgm:chMax val="0"/>
          <dgm:bulletEnabled val="1"/>
        </dgm:presLayoutVars>
      </dgm:prSet>
      <dgm:spPr/>
    </dgm:pt>
    <dgm:pt modelId="{2A250C6A-CA5F-4441-A0EA-F02EF18D26EE}" type="pres">
      <dgm:prSet presAssocID="{954C6660-E890-4DE2-8286-DC100582D095}" presName="spacer" presStyleCnt="0"/>
      <dgm:spPr/>
    </dgm:pt>
    <dgm:pt modelId="{B62AFEC9-5C36-B749-9685-FDD25AA3D9E7}" type="pres">
      <dgm:prSet presAssocID="{D6EB0615-58C5-4156-9E9C-69F70669EFFD}" presName="parentText" presStyleLbl="node1" presStyleIdx="4" presStyleCnt="5">
        <dgm:presLayoutVars>
          <dgm:chMax val="0"/>
          <dgm:bulletEnabled val="1"/>
        </dgm:presLayoutVars>
      </dgm:prSet>
      <dgm:spPr/>
    </dgm:pt>
  </dgm:ptLst>
  <dgm:cxnLst>
    <dgm:cxn modelId="{F67C4040-3922-4D3E-BDF2-AF615916A212}" srcId="{32CBCE16-DF4C-46B8-970A-4C600E074D35}" destId="{D6EB0615-58C5-4156-9E9C-69F70669EFFD}" srcOrd="4" destOrd="0" parTransId="{3839E925-89D1-4D06-BA1A-95A127E18E54}" sibTransId="{A53B7547-1141-460D-B4C8-389A8CEDBE56}"/>
    <dgm:cxn modelId="{5D6FDC73-1DDA-48AE-90EF-234E4950A4A2}" srcId="{32CBCE16-DF4C-46B8-970A-4C600E074D35}" destId="{DE521C70-312C-49A0-9B95-33EA3119B0F6}" srcOrd="2" destOrd="0" parTransId="{BB3887A4-3100-428E-A39A-474DC51A436A}" sibTransId="{AEE35D1E-9951-4D03-A74E-CC1E9F121383}"/>
    <dgm:cxn modelId="{4E374982-5D44-F647-A094-2AC8A914CBE2}" type="presOf" srcId="{097E942E-2A20-4DC1-BDDF-CA361616848B}" destId="{2F3D4043-A586-EB4B-9EE5-D1D2F730FA1F}" srcOrd="0" destOrd="0" presId="urn:microsoft.com/office/officeart/2005/8/layout/vList2"/>
    <dgm:cxn modelId="{267D7A8A-B5C8-1849-901A-FC4740D641ED}" type="presOf" srcId="{DE521C70-312C-49A0-9B95-33EA3119B0F6}" destId="{ABF2405E-BAA8-4040-B14B-7371D7CBF5C3}" srcOrd="0" destOrd="0" presId="urn:microsoft.com/office/officeart/2005/8/layout/vList2"/>
    <dgm:cxn modelId="{300827C9-6C18-46E6-8DA3-111FFC76E9F4}" srcId="{32CBCE16-DF4C-46B8-970A-4C600E074D35}" destId="{097E942E-2A20-4DC1-BDDF-CA361616848B}" srcOrd="0" destOrd="0" parTransId="{4BE9A60F-20C1-463C-9642-6EB961971364}" sibTransId="{C23B8689-BB90-4347-AA94-044FB4EEBA17}"/>
    <dgm:cxn modelId="{B9D719D4-D9C9-7345-A4AB-7D5FAFCAC169}" srcId="{32CBCE16-DF4C-46B8-970A-4C600E074D35}" destId="{C30F6B70-E72B-4144-8A9C-688D5D1ED172}" srcOrd="1" destOrd="0" parTransId="{FA09D5CA-9B45-714B-A96C-2817FF020BA9}" sibTransId="{9BE20216-107F-314C-9480-376F5F3B63C7}"/>
    <dgm:cxn modelId="{B381B2DF-05BA-AF45-B9D2-205A9AF45BF0}" type="presOf" srcId="{32CBCE16-DF4C-46B8-970A-4C600E074D35}" destId="{DA73C94C-4F43-D64D-91A0-E118130F4CB7}" srcOrd="0" destOrd="0" presId="urn:microsoft.com/office/officeart/2005/8/layout/vList2"/>
    <dgm:cxn modelId="{D6667EE3-6C5F-2F4A-A8BD-C8A97B01E2CE}" type="presOf" srcId="{D6EB0615-58C5-4156-9E9C-69F70669EFFD}" destId="{B62AFEC9-5C36-B749-9685-FDD25AA3D9E7}" srcOrd="0" destOrd="0" presId="urn:microsoft.com/office/officeart/2005/8/layout/vList2"/>
    <dgm:cxn modelId="{A3DDC5EE-A2A3-8A48-9F3F-E15E39DF981C}" type="presOf" srcId="{C4ED9FFF-CCCE-4683-AADB-B9E8EA17AE43}" destId="{458B5A84-DC19-6E45-A9A4-6FCF2E02A6A6}" srcOrd="0" destOrd="0" presId="urn:microsoft.com/office/officeart/2005/8/layout/vList2"/>
    <dgm:cxn modelId="{EF21F1F7-A5DA-470E-97A5-8D6BB559E14F}" srcId="{32CBCE16-DF4C-46B8-970A-4C600E074D35}" destId="{C4ED9FFF-CCCE-4683-AADB-B9E8EA17AE43}" srcOrd="3" destOrd="0" parTransId="{FF42A9B4-E085-40DE-A164-7E5F52153152}" sibTransId="{954C6660-E890-4DE2-8286-DC100582D095}"/>
    <dgm:cxn modelId="{25F2F6FD-56BE-D745-82E2-DF655D581824}" type="presOf" srcId="{C30F6B70-E72B-4144-8A9C-688D5D1ED172}" destId="{A4BA9305-CE60-F743-B17D-FC9A7621E80B}" srcOrd="0" destOrd="0" presId="urn:microsoft.com/office/officeart/2005/8/layout/vList2"/>
    <dgm:cxn modelId="{2322C7D2-FA11-8443-B1CF-13D37B3DD8A0}" type="presParOf" srcId="{DA73C94C-4F43-D64D-91A0-E118130F4CB7}" destId="{2F3D4043-A586-EB4B-9EE5-D1D2F730FA1F}" srcOrd="0" destOrd="0" presId="urn:microsoft.com/office/officeart/2005/8/layout/vList2"/>
    <dgm:cxn modelId="{373231DA-06E8-B144-8B17-6449FECB829F}" type="presParOf" srcId="{DA73C94C-4F43-D64D-91A0-E118130F4CB7}" destId="{6F8E19D2-6ADE-F94F-9B0F-F05AC6937EC1}" srcOrd="1" destOrd="0" presId="urn:microsoft.com/office/officeart/2005/8/layout/vList2"/>
    <dgm:cxn modelId="{E0BF07C9-5148-5D45-8421-B82B3239CD87}" type="presParOf" srcId="{DA73C94C-4F43-D64D-91A0-E118130F4CB7}" destId="{A4BA9305-CE60-F743-B17D-FC9A7621E80B}" srcOrd="2" destOrd="0" presId="urn:microsoft.com/office/officeart/2005/8/layout/vList2"/>
    <dgm:cxn modelId="{E1E024FA-BF78-6247-B989-9BEAF39ABD5B}" type="presParOf" srcId="{DA73C94C-4F43-D64D-91A0-E118130F4CB7}" destId="{FB591E1D-07B6-5848-8CC6-9EA0D7AB18A5}" srcOrd="3" destOrd="0" presId="urn:microsoft.com/office/officeart/2005/8/layout/vList2"/>
    <dgm:cxn modelId="{A7B69155-40DE-324E-B69A-9F24A28764BF}" type="presParOf" srcId="{DA73C94C-4F43-D64D-91A0-E118130F4CB7}" destId="{ABF2405E-BAA8-4040-B14B-7371D7CBF5C3}" srcOrd="4" destOrd="0" presId="urn:microsoft.com/office/officeart/2005/8/layout/vList2"/>
    <dgm:cxn modelId="{CFA412DA-54EA-FD4A-BF22-FDFB61B238AC}" type="presParOf" srcId="{DA73C94C-4F43-D64D-91A0-E118130F4CB7}" destId="{17D46767-3A74-3241-BF97-C95197D3DCDC}" srcOrd="5" destOrd="0" presId="urn:microsoft.com/office/officeart/2005/8/layout/vList2"/>
    <dgm:cxn modelId="{B92266A2-CDD9-7145-8FB2-B615E85E9E16}" type="presParOf" srcId="{DA73C94C-4F43-D64D-91A0-E118130F4CB7}" destId="{458B5A84-DC19-6E45-A9A4-6FCF2E02A6A6}" srcOrd="6" destOrd="0" presId="urn:microsoft.com/office/officeart/2005/8/layout/vList2"/>
    <dgm:cxn modelId="{6E317740-044C-5042-9060-628F7628D06F}" type="presParOf" srcId="{DA73C94C-4F43-D64D-91A0-E118130F4CB7}" destId="{2A250C6A-CA5F-4441-A0EA-F02EF18D26EE}" srcOrd="7" destOrd="0" presId="urn:microsoft.com/office/officeart/2005/8/layout/vList2"/>
    <dgm:cxn modelId="{75C79C0F-6516-EE44-8984-307C1DC5A2A3}" type="presParOf" srcId="{DA73C94C-4F43-D64D-91A0-E118130F4CB7}" destId="{B62AFEC9-5C36-B749-9685-FDD25AA3D9E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4891544-298D-430C-8865-CDA7AD36523E}"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EA7E4AE7-E2D4-4380-B99D-1B90A0FDFFF9}">
      <dgm:prSet/>
      <dgm:spPr/>
      <dgm:t>
        <a:bodyPr/>
        <a:lstStyle/>
        <a:p>
          <a:r>
            <a:rPr lang="en-US" b="1" dirty="0">
              <a:latin typeface="Arial Nova" panose="020B0504020202020204" pitchFamily="34" charset="0"/>
            </a:rPr>
            <a:t>Deter and detect illegal, dangerous and careless </a:t>
          </a:r>
          <a:r>
            <a:rPr lang="en-GB" b="1" noProof="0" dirty="0">
              <a:latin typeface="Arial Nova" panose="020B0504020202020204" pitchFamily="34" charset="0"/>
            </a:rPr>
            <a:t>behaviour</a:t>
          </a:r>
          <a:r>
            <a:rPr lang="en-US" b="1" dirty="0">
              <a:latin typeface="Arial Nova" panose="020B0504020202020204" pitchFamily="34" charset="0"/>
            </a:rPr>
            <a:t> on the road</a:t>
          </a:r>
        </a:p>
      </dgm:t>
    </dgm:pt>
    <dgm:pt modelId="{7431C09E-73D5-4211-B7B7-65F02611276D}" type="parTrans" cxnId="{9CC3DBE1-0E12-451E-8CEE-DB7E8C5015DC}">
      <dgm:prSet/>
      <dgm:spPr/>
      <dgm:t>
        <a:bodyPr/>
        <a:lstStyle/>
        <a:p>
          <a:endParaRPr lang="en-US"/>
        </a:p>
      </dgm:t>
    </dgm:pt>
    <dgm:pt modelId="{659F6E9B-8D6D-4457-83D9-131B7EADEF90}" type="sibTrans" cxnId="{9CC3DBE1-0E12-451E-8CEE-DB7E8C5015DC}">
      <dgm:prSet/>
      <dgm:spPr/>
      <dgm:t>
        <a:bodyPr/>
        <a:lstStyle/>
        <a:p>
          <a:endParaRPr lang="en-US"/>
        </a:p>
      </dgm:t>
    </dgm:pt>
    <dgm:pt modelId="{EB2149F6-689D-4B14-8CF9-8CE409EFD8F2}">
      <dgm:prSet/>
      <dgm:spPr/>
      <dgm:t>
        <a:bodyPr/>
        <a:lstStyle/>
        <a:p>
          <a:r>
            <a:rPr lang="en-US" b="1" dirty="0">
              <a:latin typeface="Arial Nova" panose="020B0504020202020204" pitchFamily="34" charset="0"/>
            </a:rPr>
            <a:t>Identifies offenders and the causes of crashes</a:t>
          </a:r>
        </a:p>
      </dgm:t>
    </dgm:pt>
    <dgm:pt modelId="{6A9C1314-A970-492A-B357-FAA90377B72B}" type="parTrans" cxnId="{2EB4C6A2-C887-47E6-906A-A34BD8784042}">
      <dgm:prSet/>
      <dgm:spPr/>
      <dgm:t>
        <a:bodyPr/>
        <a:lstStyle/>
        <a:p>
          <a:endParaRPr lang="en-US"/>
        </a:p>
      </dgm:t>
    </dgm:pt>
    <dgm:pt modelId="{FB16BE89-9089-4296-83AA-C70FA3864D9D}" type="sibTrans" cxnId="{2EB4C6A2-C887-47E6-906A-A34BD8784042}">
      <dgm:prSet/>
      <dgm:spPr/>
      <dgm:t>
        <a:bodyPr/>
        <a:lstStyle/>
        <a:p>
          <a:endParaRPr lang="en-US"/>
        </a:p>
      </dgm:t>
    </dgm:pt>
    <dgm:pt modelId="{6F41A0A3-0C38-4A37-894E-D7CD48068C46}">
      <dgm:prSet/>
      <dgm:spPr/>
      <dgm:t>
        <a:bodyPr/>
        <a:lstStyle/>
        <a:p>
          <a:r>
            <a:rPr lang="en-US" b="1" dirty="0">
              <a:latin typeface="Arial Nova" panose="020B0504020202020204" pitchFamily="34" charset="0"/>
            </a:rPr>
            <a:t>Educates and seeks to change the attitude of road users</a:t>
          </a:r>
        </a:p>
      </dgm:t>
    </dgm:pt>
    <dgm:pt modelId="{18026B2A-875B-4C3E-84CB-A5834F21F719}" type="parTrans" cxnId="{433A9CE2-7A3D-4BDD-B269-D361BAA34EBC}">
      <dgm:prSet/>
      <dgm:spPr/>
      <dgm:t>
        <a:bodyPr/>
        <a:lstStyle/>
        <a:p>
          <a:endParaRPr lang="en-US"/>
        </a:p>
      </dgm:t>
    </dgm:pt>
    <dgm:pt modelId="{061F5FCB-407A-4D5C-A794-F5081B8D9EF9}" type="sibTrans" cxnId="{433A9CE2-7A3D-4BDD-B269-D361BAA34EBC}">
      <dgm:prSet/>
      <dgm:spPr/>
      <dgm:t>
        <a:bodyPr/>
        <a:lstStyle/>
        <a:p>
          <a:endParaRPr lang="en-US"/>
        </a:p>
      </dgm:t>
    </dgm:pt>
    <dgm:pt modelId="{B698E215-02F6-40AE-A0D1-D783D4C17E97}">
      <dgm:prSet/>
      <dgm:spPr/>
      <dgm:t>
        <a:bodyPr/>
        <a:lstStyle/>
        <a:p>
          <a:r>
            <a:rPr lang="en-US" b="1" dirty="0">
              <a:latin typeface="Arial Nova" panose="020B0504020202020204" pitchFamily="34" charset="0"/>
            </a:rPr>
            <a:t>Identifies and removes dangerous vehicles</a:t>
          </a:r>
        </a:p>
      </dgm:t>
    </dgm:pt>
    <dgm:pt modelId="{6D647DCD-A3A1-4883-B043-4A1D37D0A9A1}" type="parTrans" cxnId="{E225721B-127E-45FA-92AB-8FD529052BA4}">
      <dgm:prSet/>
      <dgm:spPr/>
      <dgm:t>
        <a:bodyPr/>
        <a:lstStyle/>
        <a:p>
          <a:endParaRPr lang="en-US"/>
        </a:p>
      </dgm:t>
    </dgm:pt>
    <dgm:pt modelId="{8DB0F800-8074-4AE7-9477-4380ACCEBFD3}" type="sibTrans" cxnId="{E225721B-127E-45FA-92AB-8FD529052BA4}">
      <dgm:prSet/>
      <dgm:spPr/>
      <dgm:t>
        <a:bodyPr/>
        <a:lstStyle/>
        <a:p>
          <a:endParaRPr lang="en-US"/>
        </a:p>
      </dgm:t>
    </dgm:pt>
    <dgm:pt modelId="{46497768-0F4B-4240-83E2-3922C7A5B760}">
      <dgm:prSet custT="1"/>
      <dgm:spPr/>
      <dgm:t>
        <a:bodyPr/>
        <a:lstStyle/>
        <a:p>
          <a:r>
            <a:rPr lang="en-US" sz="2000" b="1" dirty="0">
              <a:latin typeface="Arial Nova" panose="020B0504020202020204" pitchFamily="34" charset="0"/>
            </a:rPr>
            <a:t>Prevents other forms of crime</a:t>
          </a:r>
        </a:p>
      </dgm:t>
    </dgm:pt>
    <dgm:pt modelId="{F2ED4FF2-A814-42A4-8FAD-866D94A556A6}" type="parTrans" cxnId="{85FFE5BC-CD91-48E1-9B11-CD1CD8D46865}">
      <dgm:prSet/>
      <dgm:spPr/>
      <dgm:t>
        <a:bodyPr/>
        <a:lstStyle/>
        <a:p>
          <a:endParaRPr lang="en-US"/>
        </a:p>
      </dgm:t>
    </dgm:pt>
    <dgm:pt modelId="{E0E7BC5B-0A64-466D-BE8E-61FC6322971B}" type="sibTrans" cxnId="{85FFE5BC-CD91-48E1-9B11-CD1CD8D46865}">
      <dgm:prSet/>
      <dgm:spPr/>
      <dgm:t>
        <a:bodyPr/>
        <a:lstStyle/>
        <a:p>
          <a:endParaRPr lang="en-US"/>
        </a:p>
      </dgm:t>
    </dgm:pt>
    <dgm:pt modelId="{0DBF67DF-5B69-D84C-8105-66FCB7186446}" type="pres">
      <dgm:prSet presAssocID="{94891544-298D-430C-8865-CDA7AD36523E}" presName="linear" presStyleCnt="0">
        <dgm:presLayoutVars>
          <dgm:animLvl val="lvl"/>
          <dgm:resizeHandles val="exact"/>
        </dgm:presLayoutVars>
      </dgm:prSet>
      <dgm:spPr/>
    </dgm:pt>
    <dgm:pt modelId="{282B8081-0DCA-A04A-930A-77BA6BD6C96C}" type="pres">
      <dgm:prSet presAssocID="{EA7E4AE7-E2D4-4380-B99D-1B90A0FDFFF9}" presName="parentText" presStyleLbl="node1" presStyleIdx="0" presStyleCnt="5">
        <dgm:presLayoutVars>
          <dgm:chMax val="0"/>
          <dgm:bulletEnabled val="1"/>
        </dgm:presLayoutVars>
      </dgm:prSet>
      <dgm:spPr/>
    </dgm:pt>
    <dgm:pt modelId="{9255012B-61AB-3544-8311-92A7C35A6052}" type="pres">
      <dgm:prSet presAssocID="{659F6E9B-8D6D-4457-83D9-131B7EADEF90}" presName="spacer" presStyleCnt="0"/>
      <dgm:spPr/>
    </dgm:pt>
    <dgm:pt modelId="{685C6C72-9302-8A43-B488-9182FBC8795B}" type="pres">
      <dgm:prSet presAssocID="{EB2149F6-689D-4B14-8CF9-8CE409EFD8F2}" presName="parentText" presStyleLbl="node1" presStyleIdx="1" presStyleCnt="5">
        <dgm:presLayoutVars>
          <dgm:chMax val="0"/>
          <dgm:bulletEnabled val="1"/>
        </dgm:presLayoutVars>
      </dgm:prSet>
      <dgm:spPr/>
    </dgm:pt>
    <dgm:pt modelId="{074CB568-35E5-5C43-AC46-2FE75B38FF1C}" type="pres">
      <dgm:prSet presAssocID="{FB16BE89-9089-4296-83AA-C70FA3864D9D}" presName="spacer" presStyleCnt="0"/>
      <dgm:spPr/>
    </dgm:pt>
    <dgm:pt modelId="{91CD9F31-CF10-9448-9C81-9E73233B10AB}" type="pres">
      <dgm:prSet presAssocID="{6F41A0A3-0C38-4A37-894E-D7CD48068C46}" presName="parentText" presStyleLbl="node1" presStyleIdx="2" presStyleCnt="5">
        <dgm:presLayoutVars>
          <dgm:chMax val="0"/>
          <dgm:bulletEnabled val="1"/>
        </dgm:presLayoutVars>
      </dgm:prSet>
      <dgm:spPr/>
    </dgm:pt>
    <dgm:pt modelId="{43013A27-A213-5141-8C6E-C8D880D64DE6}" type="pres">
      <dgm:prSet presAssocID="{061F5FCB-407A-4D5C-A794-F5081B8D9EF9}" presName="spacer" presStyleCnt="0"/>
      <dgm:spPr/>
    </dgm:pt>
    <dgm:pt modelId="{9F48BB96-A2F2-EC45-A50A-22A4005FB056}" type="pres">
      <dgm:prSet presAssocID="{B698E215-02F6-40AE-A0D1-D783D4C17E97}" presName="parentText" presStyleLbl="node1" presStyleIdx="3" presStyleCnt="5">
        <dgm:presLayoutVars>
          <dgm:chMax val="0"/>
          <dgm:bulletEnabled val="1"/>
        </dgm:presLayoutVars>
      </dgm:prSet>
      <dgm:spPr/>
    </dgm:pt>
    <dgm:pt modelId="{0E4F5394-D407-C541-B242-354E447AD5AE}" type="pres">
      <dgm:prSet presAssocID="{8DB0F800-8074-4AE7-9477-4380ACCEBFD3}" presName="spacer" presStyleCnt="0"/>
      <dgm:spPr/>
    </dgm:pt>
    <dgm:pt modelId="{6C47F415-A95B-8C42-A6DD-F8FB56AE6762}" type="pres">
      <dgm:prSet presAssocID="{46497768-0F4B-4240-83E2-3922C7A5B760}" presName="parentText" presStyleLbl="node1" presStyleIdx="4" presStyleCnt="5">
        <dgm:presLayoutVars>
          <dgm:chMax val="0"/>
          <dgm:bulletEnabled val="1"/>
        </dgm:presLayoutVars>
      </dgm:prSet>
      <dgm:spPr/>
    </dgm:pt>
  </dgm:ptLst>
  <dgm:cxnLst>
    <dgm:cxn modelId="{E225721B-127E-45FA-92AB-8FD529052BA4}" srcId="{94891544-298D-430C-8865-CDA7AD36523E}" destId="{B698E215-02F6-40AE-A0D1-D783D4C17E97}" srcOrd="3" destOrd="0" parTransId="{6D647DCD-A3A1-4883-B043-4A1D37D0A9A1}" sibTransId="{8DB0F800-8074-4AE7-9477-4380ACCEBFD3}"/>
    <dgm:cxn modelId="{60980739-2AB1-054B-A46D-13E43FBF159E}" type="presOf" srcId="{46497768-0F4B-4240-83E2-3922C7A5B760}" destId="{6C47F415-A95B-8C42-A6DD-F8FB56AE6762}" srcOrd="0" destOrd="0" presId="urn:microsoft.com/office/officeart/2005/8/layout/vList2"/>
    <dgm:cxn modelId="{1A9C6B6B-160F-DA48-A742-C3BD1D44CD27}" type="presOf" srcId="{6F41A0A3-0C38-4A37-894E-D7CD48068C46}" destId="{91CD9F31-CF10-9448-9C81-9E73233B10AB}" srcOrd="0" destOrd="0" presId="urn:microsoft.com/office/officeart/2005/8/layout/vList2"/>
    <dgm:cxn modelId="{24B24972-85B1-CD41-B5FB-1F41818C77DF}" type="presOf" srcId="{EA7E4AE7-E2D4-4380-B99D-1B90A0FDFFF9}" destId="{282B8081-0DCA-A04A-930A-77BA6BD6C96C}" srcOrd="0" destOrd="0" presId="urn:microsoft.com/office/officeart/2005/8/layout/vList2"/>
    <dgm:cxn modelId="{979A6582-8FDD-434D-91EF-6E878DC1675E}" type="presOf" srcId="{B698E215-02F6-40AE-A0D1-D783D4C17E97}" destId="{9F48BB96-A2F2-EC45-A50A-22A4005FB056}" srcOrd="0" destOrd="0" presId="urn:microsoft.com/office/officeart/2005/8/layout/vList2"/>
    <dgm:cxn modelId="{2EB4C6A2-C887-47E6-906A-A34BD8784042}" srcId="{94891544-298D-430C-8865-CDA7AD36523E}" destId="{EB2149F6-689D-4B14-8CF9-8CE409EFD8F2}" srcOrd="1" destOrd="0" parTransId="{6A9C1314-A970-492A-B357-FAA90377B72B}" sibTransId="{FB16BE89-9089-4296-83AA-C70FA3864D9D}"/>
    <dgm:cxn modelId="{85FFE5BC-CD91-48E1-9B11-CD1CD8D46865}" srcId="{94891544-298D-430C-8865-CDA7AD36523E}" destId="{46497768-0F4B-4240-83E2-3922C7A5B760}" srcOrd="4" destOrd="0" parTransId="{F2ED4FF2-A814-42A4-8FAD-866D94A556A6}" sibTransId="{E0E7BC5B-0A64-466D-BE8E-61FC6322971B}"/>
    <dgm:cxn modelId="{49AF42CC-159B-7A4F-9040-AAC79F2390F9}" type="presOf" srcId="{EB2149F6-689D-4B14-8CF9-8CE409EFD8F2}" destId="{685C6C72-9302-8A43-B488-9182FBC8795B}" srcOrd="0" destOrd="0" presId="urn:microsoft.com/office/officeart/2005/8/layout/vList2"/>
    <dgm:cxn modelId="{95EF1FDF-EACE-CA45-9182-6CACB3F26AA7}" type="presOf" srcId="{94891544-298D-430C-8865-CDA7AD36523E}" destId="{0DBF67DF-5B69-D84C-8105-66FCB7186446}" srcOrd="0" destOrd="0" presId="urn:microsoft.com/office/officeart/2005/8/layout/vList2"/>
    <dgm:cxn modelId="{9CC3DBE1-0E12-451E-8CEE-DB7E8C5015DC}" srcId="{94891544-298D-430C-8865-CDA7AD36523E}" destId="{EA7E4AE7-E2D4-4380-B99D-1B90A0FDFFF9}" srcOrd="0" destOrd="0" parTransId="{7431C09E-73D5-4211-B7B7-65F02611276D}" sibTransId="{659F6E9B-8D6D-4457-83D9-131B7EADEF90}"/>
    <dgm:cxn modelId="{433A9CE2-7A3D-4BDD-B269-D361BAA34EBC}" srcId="{94891544-298D-430C-8865-CDA7AD36523E}" destId="{6F41A0A3-0C38-4A37-894E-D7CD48068C46}" srcOrd="2" destOrd="0" parTransId="{18026B2A-875B-4C3E-84CB-A5834F21F719}" sibTransId="{061F5FCB-407A-4D5C-A794-F5081B8D9EF9}"/>
    <dgm:cxn modelId="{50BD7B50-B84A-A143-8DDE-56A056E276B5}" type="presParOf" srcId="{0DBF67DF-5B69-D84C-8105-66FCB7186446}" destId="{282B8081-0DCA-A04A-930A-77BA6BD6C96C}" srcOrd="0" destOrd="0" presId="urn:microsoft.com/office/officeart/2005/8/layout/vList2"/>
    <dgm:cxn modelId="{56BDCC16-D5A5-BA45-BD75-7A7B804A19FA}" type="presParOf" srcId="{0DBF67DF-5B69-D84C-8105-66FCB7186446}" destId="{9255012B-61AB-3544-8311-92A7C35A6052}" srcOrd="1" destOrd="0" presId="urn:microsoft.com/office/officeart/2005/8/layout/vList2"/>
    <dgm:cxn modelId="{4C550855-E559-CC45-A741-5990289A6815}" type="presParOf" srcId="{0DBF67DF-5B69-D84C-8105-66FCB7186446}" destId="{685C6C72-9302-8A43-B488-9182FBC8795B}" srcOrd="2" destOrd="0" presId="urn:microsoft.com/office/officeart/2005/8/layout/vList2"/>
    <dgm:cxn modelId="{846C7569-A466-7444-A7B7-0450862C0BE5}" type="presParOf" srcId="{0DBF67DF-5B69-D84C-8105-66FCB7186446}" destId="{074CB568-35E5-5C43-AC46-2FE75B38FF1C}" srcOrd="3" destOrd="0" presId="urn:microsoft.com/office/officeart/2005/8/layout/vList2"/>
    <dgm:cxn modelId="{7576880B-3147-2944-81C1-E11362F5A906}" type="presParOf" srcId="{0DBF67DF-5B69-D84C-8105-66FCB7186446}" destId="{91CD9F31-CF10-9448-9C81-9E73233B10AB}" srcOrd="4" destOrd="0" presId="urn:microsoft.com/office/officeart/2005/8/layout/vList2"/>
    <dgm:cxn modelId="{5F6F09D6-D25E-6847-9DA3-79EC636E66E9}" type="presParOf" srcId="{0DBF67DF-5B69-D84C-8105-66FCB7186446}" destId="{43013A27-A213-5141-8C6E-C8D880D64DE6}" srcOrd="5" destOrd="0" presId="urn:microsoft.com/office/officeart/2005/8/layout/vList2"/>
    <dgm:cxn modelId="{E7974FCB-F5DD-B644-B930-7AA4DB2F6130}" type="presParOf" srcId="{0DBF67DF-5B69-D84C-8105-66FCB7186446}" destId="{9F48BB96-A2F2-EC45-A50A-22A4005FB056}" srcOrd="6" destOrd="0" presId="urn:microsoft.com/office/officeart/2005/8/layout/vList2"/>
    <dgm:cxn modelId="{C1E41658-EAC7-2F4E-AAC5-6BAD663765D7}" type="presParOf" srcId="{0DBF67DF-5B69-D84C-8105-66FCB7186446}" destId="{0E4F5394-D407-C541-B242-354E447AD5AE}" srcOrd="7" destOrd="0" presId="urn:microsoft.com/office/officeart/2005/8/layout/vList2"/>
    <dgm:cxn modelId="{335A60D9-4341-3742-B06E-DEC286448B2C}" type="presParOf" srcId="{0DBF67DF-5B69-D84C-8105-66FCB7186446}" destId="{6C47F415-A95B-8C42-A6DD-F8FB56AE6762}"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0B8E6A-D331-4440-8260-4FB6E7DCF6C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0010482-FB43-44EE-BD15-3735D91674C7}">
      <dgm:prSet/>
      <dgm:spPr/>
      <dgm:t>
        <a:bodyPr/>
        <a:lstStyle/>
        <a:p>
          <a:r>
            <a:rPr lang="en-US" b="1"/>
            <a:t>Road policing is a vital part of road safety. </a:t>
          </a:r>
          <a:endParaRPr lang="en-US"/>
        </a:p>
      </dgm:t>
    </dgm:pt>
    <dgm:pt modelId="{76906138-39EC-4BCA-A2C8-DED43DFE9119}" type="parTrans" cxnId="{4884ED81-68B6-4FF6-AD71-758FACB591E0}">
      <dgm:prSet/>
      <dgm:spPr/>
      <dgm:t>
        <a:bodyPr/>
        <a:lstStyle/>
        <a:p>
          <a:endParaRPr lang="en-US"/>
        </a:p>
      </dgm:t>
    </dgm:pt>
    <dgm:pt modelId="{977B4347-A33D-476D-A5B8-36AEAAB70789}" type="sibTrans" cxnId="{4884ED81-68B6-4FF6-AD71-758FACB591E0}">
      <dgm:prSet/>
      <dgm:spPr/>
      <dgm:t>
        <a:bodyPr/>
        <a:lstStyle/>
        <a:p>
          <a:endParaRPr lang="en-US"/>
        </a:p>
      </dgm:t>
    </dgm:pt>
    <dgm:pt modelId="{98BCC914-2D13-47EA-8654-2A2B9F9635E6}">
      <dgm:prSet/>
      <dgm:spPr/>
      <dgm:t>
        <a:bodyPr/>
        <a:lstStyle/>
        <a:p>
          <a:r>
            <a:rPr lang="en-US" b="1"/>
            <a:t>They enforce traffic laws and ensure that anyone that is driving dangerously is caught and appropriately punished. </a:t>
          </a:r>
          <a:endParaRPr lang="en-US"/>
        </a:p>
      </dgm:t>
    </dgm:pt>
    <dgm:pt modelId="{767C372F-BBAC-48F5-AEC7-A1DF52AB08BD}" type="parTrans" cxnId="{5C4F8A11-CB94-4363-8BBB-B536D417262A}">
      <dgm:prSet/>
      <dgm:spPr/>
      <dgm:t>
        <a:bodyPr/>
        <a:lstStyle/>
        <a:p>
          <a:endParaRPr lang="en-US"/>
        </a:p>
      </dgm:t>
    </dgm:pt>
    <dgm:pt modelId="{C65F40E4-E572-460C-AC77-E536A8C83B07}" type="sibTrans" cxnId="{5C4F8A11-CB94-4363-8BBB-B536D417262A}">
      <dgm:prSet/>
      <dgm:spPr/>
      <dgm:t>
        <a:bodyPr/>
        <a:lstStyle/>
        <a:p>
          <a:endParaRPr lang="en-US"/>
        </a:p>
      </dgm:t>
    </dgm:pt>
    <dgm:pt modelId="{A01B054D-C318-4648-89EB-90C9FD605975}">
      <dgm:prSet/>
      <dgm:spPr/>
      <dgm:t>
        <a:bodyPr/>
        <a:lstStyle/>
        <a:p>
          <a:r>
            <a:rPr lang="en-US" b="1" dirty="0"/>
            <a:t>Often focusing their enforcement action around the ‘fatal four’</a:t>
          </a:r>
          <a:endParaRPr lang="en-US" dirty="0"/>
        </a:p>
      </dgm:t>
    </dgm:pt>
    <dgm:pt modelId="{1D232517-3EA6-4CB6-B6ED-6DC0148917FD}" type="parTrans" cxnId="{2BA44CFB-55B6-45F6-AEC7-0963034C4A74}">
      <dgm:prSet/>
      <dgm:spPr/>
      <dgm:t>
        <a:bodyPr/>
        <a:lstStyle/>
        <a:p>
          <a:endParaRPr lang="en-US"/>
        </a:p>
      </dgm:t>
    </dgm:pt>
    <dgm:pt modelId="{4561316F-9705-4C0B-BC38-67C9287C405B}" type="sibTrans" cxnId="{2BA44CFB-55B6-45F6-AEC7-0963034C4A74}">
      <dgm:prSet/>
      <dgm:spPr/>
      <dgm:t>
        <a:bodyPr/>
        <a:lstStyle/>
        <a:p>
          <a:endParaRPr lang="en-US"/>
        </a:p>
      </dgm:t>
    </dgm:pt>
    <dgm:pt modelId="{B67BD64F-42C4-1C4E-A0EC-7973D8C8FBC1}" type="pres">
      <dgm:prSet presAssocID="{1E0B8E6A-D331-4440-8260-4FB6E7DCF6CB}" presName="hierChild1" presStyleCnt="0">
        <dgm:presLayoutVars>
          <dgm:chPref val="1"/>
          <dgm:dir/>
          <dgm:animOne val="branch"/>
          <dgm:animLvl val="lvl"/>
          <dgm:resizeHandles/>
        </dgm:presLayoutVars>
      </dgm:prSet>
      <dgm:spPr/>
    </dgm:pt>
    <dgm:pt modelId="{DAD6FA52-4732-A14A-8BA3-823BCF8753E9}" type="pres">
      <dgm:prSet presAssocID="{A0010482-FB43-44EE-BD15-3735D91674C7}" presName="hierRoot1" presStyleCnt="0"/>
      <dgm:spPr/>
    </dgm:pt>
    <dgm:pt modelId="{6912FD44-E57E-1C47-86B4-4A58E30D7B03}" type="pres">
      <dgm:prSet presAssocID="{A0010482-FB43-44EE-BD15-3735D91674C7}" presName="composite" presStyleCnt="0"/>
      <dgm:spPr/>
    </dgm:pt>
    <dgm:pt modelId="{E9A7E964-E400-2947-BFF0-A2FF110EB33C}" type="pres">
      <dgm:prSet presAssocID="{A0010482-FB43-44EE-BD15-3735D91674C7}" presName="background" presStyleLbl="node0" presStyleIdx="0" presStyleCnt="3"/>
      <dgm:spPr/>
    </dgm:pt>
    <dgm:pt modelId="{E78AF6D6-C69E-144B-8887-13309F38258E}" type="pres">
      <dgm:prSet presAssocID="{A0010482-FB43-44EE-BD15-3735D91674C7}" presName="text" presStyleLbl="fgAcc0" presStyleIdx="0" presStyleCnt="3">
        <dgm:presLayoutVars>
          <dgm:chPref val="3"/>
        </dgm:presLayoutVars>
      </dgm:prSet>
      <dgm:spPr/>
    </dgm:pt>
    <dgm:pt modelId="{99ECDFB1-1746-DF4D-A2DC-A915FAF7F9CD}" type="pres">
      <dgm:prSet presAssocID="{A0010482-FB43-44EE-BD15-3735D91674C7}" presName="hierChild2" presStyleCnt="0"/>
      <dgm:spPr/>
    </dgm:pt>
    <dgm:pt modelId="{777F108A-02A3-704E-B9D9-F49C993CF31A}" type="pres">
      <dgm:prSet presAssocID="{98BCC914-2D13-47EA-8654-2A2B9F9635E6}" presName="hierRoot1" presStyleCnt="0"/>
      <dgm:spPr/>
    </dgm:pt>
    <dgm:pt modelId="{ABD80145-81A6-694C-A532-CDC6100CBDED}" type="pres">
      <dgm:prSet presAssocID="{98BCC914-2D13-47EA-8654-2A2B9F9635E6}" presName="composite" presStyleCnt="0"/>
      <dgm:spPr/>
    </dgm:pt>
    <dgm:pt modelId="{D74ABE17-F5D0-824C-8D69-BC48FFA2F809}" type="pres">
      <dgm:prSet presAssocID="{98BCC914-2D13-47EA-8654-2A2B9F9635E6}" presName="background" presStyleLbl="node0" presStyleIdx="1" presStyleCnt="3"/>
      <dgm:spPr/>
    </dgm:pt>
    <dgm:pt modelId="{20139B8C-70F7-FF43-B29F-D1EE344E3343}" type="pres">
      <dgm:prSet presAssocID="{98BCC914-2D13-47EA-8654-2A2B9F9635E6}" presName="text" presStyleLbl="fgAcc0" presStyleIdx="1" presStyleCnt="3">
        <dgm:presLayoutVars>
          <dgm:chPref val="3"/>
        </dgm:presLayoutVars>
      </dgm:prSet>
      <dgm:spPr/>
    </dgm:pt>
    <dgm:pt modelId="{BE926D5C-1C42-544D-89B7-1AC0D225AE53}" type="pres">
      <dgm:prSet presAssocID="{98BCC914-2D13-47EA-8654-2A2B9F9635E6}" presName="hierChild2" presStyleCnt="0"/>
      <dgm:spPr/>
    </dgm:pt>
    <dgm:pt modelId="{E9606993-01E9-F94E-BBF5-80307404A8B3}" type="pres">
      <dgm:prSet presAssocID="{A01B054D-C318-4648-89EB-90C9FD605975}" presName="hierRoot1" presStyleCnt="0"/>
      <dgm:spPr/>
    </dgm:pt>
    <dgm:pt modelId="{76C39FEE-2C38-BC49-8C3A-CFFD198C29D3}" type="pres">
      <dgm:prSet presAssocID="{A01B054D-C318-4648-89EB-90C9FD605975}" presName="composite" presStyleCnt="0"/>
      <dgm:spPr/>
    </dgm:pt>
    <dgm:pt modelId="{85924AFE-70EE-DB4D-843A-53964B5EBE0C}" type="pres">
      <dgm:prSet presAssocID="{A01B054D-C318-4648-89EB-90C9FD605975}" presName="background" presStyleLbl="node0" presStyleIdx="2" presStyleCnt="3"/>
      <dgm:spPr/>
    </dgm:pt>
    <dgm:pt modelId="{E3EC9D64-220E-7A4E-8EEA-DCD63AF62F7C}" type="pres">
      <dgm:prSet presAssocID="{A01B054D-C318-4648-89EB-90C9FD605975}" presName="text" presStyleLbl="fgAcc0" presStyleIdx="2" presStyleCnt="3">
        <dgm:presLayoutVars>
          <dgm:chPref val="3"/>
        </dgm:presLayoutVars>
      </dgm:prSet>
      <dgm:spPr/>
    </dgm:pt>
    <dgm:pt modelId="{A786C1C2-B5E1-2D49-8A1B-35787AEAB1D0}" type="pres">
      <dgm:prSet presAssocID="{A01B054D-C318-4648-89EB-90C9FD605975}" presName="hierChild2" presStyleCnt="0"/>
      <dgm:spPr/>
    </dgm:pt>
  </dgm:ptLst>
  <dgm:cxnLst>
    <dgm:cxn modelId="{5C4F8A11-CB94-4363-8BBB-B536D417262A}" srcId="{1E0B8E6A-D331-4440-8260-4FB6E7DCF6CB}" destId="{98BCC914-2D13-47EA-8654-2A2B9F9635E6}" srcOrd="1" destOrd="0" parTransId="{767C372F-BBAC-48F5-AEC7-A1DF52AB08BD}" sibTransId="{C65F40E4-E572-460C-AC77-E536A8C83B07}"/>
    <dgm:cxn modelId="{17D9F77E-84DB-DD4F-B279-939987D3D462}" type="presOf" srcId="{A01B054D-C318-4648-89EB-90C9FD605975}" destId="{E3EC9D64-220E-7A4E-8EEA-DCD63AF62F7C}" srcOrd="0" destOrd="0" presId="urn:microsoft.com/office/officeart/2005/8/layout/hierarchy1"/>
    <dgm:cxn modelId="{4884ED81-68B6-4FF6-AD71-758FACB591E0}" srcId="{1E0B8E6A-D331-4440-8260-4FB6E7DCF6CB}" destId="{A0010482-FB43-44EE-BD15-3735D91674C7}" srcOrd="0" destOrd="0" parTransId="{76906138-39EC-4BCA-A2C8-DED43DFE9119}" sibTransId="{977B4347-A33D-476D-A5B8-36AEAAB70789}"/>
    <dgm:cxn modelId="{C5DB9185-35C2-3E46-900A-7A689BC3EC91}" type="presOf" srcId="{98BCC914-2D13-47EA-8654-2A2B9F9635E6}" destId="{20139B8C-70F7-FF43-B29F-D1EE344E3343}" srcOrd="0" destOrd="0" presId="urn:microsoft.com/office/officeart/2005/8/layout/hierarchy1"/>
    <dgm:cxn modelId="{3F13128F-F4C1-294F-BE3A-6B019C328A4B}" type="presOf" srcId="{1E0B8E6A-D331-4440-8260-4FB6E7DCF6CB}" destId="{B67BD64F-42C4-1C4E-A0EC-7973D8C8FBC1}" srcOrd="0" destOrd="0" presId="urn:microsoft.com/office/officeart/2005/8/layout/hierarchy1"/>
    <dgm:cxn modelId="{2BA44CFB-55B6-45F6-AEC7-0963034C4A74}" srcId="{1E0B8E6A-D331-4440-8260-4FB6E7DCF6CB}" destId="{A01B054D-C318-4648-89EB-90C9FD605975}" srcOrd="2" destOrd="0" parTransId="{1D232517-3EA6-4CB6-B6ED-6DC0148917FD}" sibTransId="{4561316F-9705-4C0B-BC38-67C9287C405B}"/>
    <dgm:cxn modelId="{05C696FE-2E82-5F40-8E4B-03F9D0264FBC}" type="presOf" srcId="{A0010482-FB43-44EE-BD15-3735D91674C7}" destId="{E78AF6D6-C69E-144B-8887-13309F38258E}" srcOrd="0" destOrd="0" presId="urn:microsoft.com/office/officeart/2005/8/layout/hierarchy1"/>
    <dgm:cxn modelId="{D9847777-9569-454E-B6FF-033F1B6013C1}" type="presParOf" srcId="{B67BD64F-42C4-1C4E-A0EC-7973D8C8FBC1}" destId="{DAD6FA52-4732-A14A-8BA3-823BCF8753E9}" srcOrd="0" destOrd="0" presId="urn:microsoft.com/office/officeart/2005/8/layout/hierarchy1"/>
    <dgm:cxn modelId="{E2E6B7D8-8365-C746-B277-2FC93341AE25}" type="presParOf" srcId="{DAD6FA52-4732-A14A-8BA3-823BCF8753E9}" destId="{6912FD44-E57E-1C47-86B4-4A58E30D7B03}" srcOrd="0" destOrd="0" presId="urn:microsoft.com/office/officeart/2005/8/layout/hierarchy1"/>
    <dgm:cxn modelId="{1739756B-B35E-E64E-8169-BFDC0C1C6A27}" type="presParOf" srcId="{6912FD44-E57E-1C47-86B4-4A58E30D7B03}" destId="{E9A7E964-E400-2947-BFF0-A2FF110EB33C}" srcOrd="0" destOrd="0" presId="urn:microsoft.com/office/officeart/2005/8/layout/hierarchy1"/>
    <dgm:cxn modelId="{739D61B5-12D3-1E40-9772-35786128F99B}" type="presParOf" srcId="{6912FD44-E57E-1C47-86B4-4A58E30D7B03}" destId="{E78AF6D6-C69E-144B-8887-13309F38258E}" srcOrd="1" destOrd="0" presId="urn:microsoft.com/office/officeart/2005/8/layout/hierarchy1"/>
    <dgm:cxn modelId="{CED5A8F6-339F-0745-8440-454753191053}" type="presParOf" srcId="{DAD6FA52-4732-A14A-8BA3-823BCF8753E9}" destId="{99ECDFB1-1746-DF4D-A2DC-A915FAF7F9CD}" srcOrd="1" destOrd="0" presId="urn:microsoft.com/office/officeart/2005/8/layout/hierarchy1"/>
    <dgm:cxn modelId="{233D9569-9656-1745-A522-8C2814C12746}" type="presParOf" srcId="{B67BD64F-42C4-1C4E-A0EC-7973D8C8FBC1}" destId="{777F108A-02A3-704E-B9D9-F49C993CF31A}" srcOrd="1" destOrd="0" presId="urn:microsoft.com/office/officeart/2005/8/layout/hierarchy1"/>
    <dgm:cxn modelId="{DE2E8693-6845-A94E-BED2-38C0CE2B67C5}" type="presParOf" srcId="{777F108A-02A3-704E-B9D9-F49C993CF31A}" destId="{ABD80145-81A6-694C-A532-CDC6100CBDED}" srcOrd="0" destOrd="0" presId="urn:microsoft.com/office/officeart/2005/8/layout/hierarchy1"/>
    <dgm:cxn modelId="{E51340B1-C96B-B24E-A228-883806197AD6}" type="presParOf" srcId="{ABD80145-81A6-694C-A532-CDC6100CBDED}" destId="{D74ABE17-F5D0-824C-8D69-BC48FFA2F809}" srcOrd="0" destOrd="0" presId="urn:microsoft.com/office/officeart/2005/8/layout/hierarchy1"/>
    <dgm:cxn modelId="{37E778B3-06A3-3D48-8F8D-1F8807794F4E}" type="presParOf" srcId="{ABD80145-81A6-694C-A532-CDC6100CBDED}" destId="{20139B8C-70F7-FF43-B29F-D1EE344E3343}" srcOrd="1" destOrd="0" presId="urn:microsoft.com/office/officeart/2005/8/layout/hierarchy1"/>
    <dgm:cxn modelId="{DCB3700A-8DFD-3443-BEBC-B5F6BFC0D59F}" type="presParOf" srcId="{777F108A-02A3-704E-B9D9-F49C993CF31A}" destId="{BE926D5C-1C42-544D-89B7-1AC0D225AE53}" srcOrd="1" destOrd="0" presId="urn:microsoft.com/office/officeart/2005/8/layout/hierarchy1"/>
    <dgm:cxn modelId="{18446EFD-4BBA-8A44-BEE5-8A12CFADD33B}" type="presParOf" srcId="{B67BD64F-42C4-1C4E-A0EC-7973D8C8FBC1}" destId="{E9606993-01E9-F94E-BBF5-80307404A8B3}" srcOrd="2" destOrd="0" presId="urn:microsoft.com/office/officeart/2005/8/layout/hierarchy1"/>
    <dgm:cxn modelId="{287E6148-44F5-564B-94A3-4F2D346C8E1E}" type="presParOf" srcId="{E9606993-01E9-F94E-BBF5-80307404A8B3}" destId="{76C39FEE-2C38-BC49-8C3A-CFFD198C29D3}" srcOrd="0" destOrd="0" presId="urn:microsoft.com/office/officeart/2005/8/layout/hierarchy1"/>
    <dgm:cxn modelId="{71B0B732-2D3E-5D45-A774-56479C90B6DA}" type="presParOf" srcId="{76C39FEE-2C38-BC49-8C3A-CFFD198C29D3}" destId="{85924AFE-70EE-DB4D-843A-53964B5EBE0C}" srcOrd="0" destOrd="0" presId="urn:microsoft.com/office/officeart/2005/8/layout/hierarchy1"/>
    <dgm:cxn modelId="{DFCE8703-6589-4F45-9303-72CC0F96FC86}" type="presParOf" srcId="{76C39FEE-2C38-BC49-8C3A-CFFD198C29D3}" destId="{E3EC9D64-220E-7A4E-8EEA-DCD63AF62F7C}" srcOrd="1" destOrd="0" presId="urn:microsoft.com/office/officeart/2005/8/layout/hierarchy1"/>
    <dgm:cxn modelId="{79A7447F-1E0C-314E-B0A5-625D636FA016}" type="presParOf" srcId="{E9606993-01E9-F94E-BBF5-80307404A8B3}" destId="{A786C1C2-B5E1-2D49-8A1B-35787AEAB1D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9BF9569-FC92-4656-A871-8E63AF0374B5}"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211D42DE-A650-4B30-93C3-05B507854DA7}">
      <dgm:prSet/>
      <dgm:spPr>
        <a:solidFill>
          <a:schemeClr val="tx1"/>
        </a:solidFill>
      </dgm:spPr>
      <dgm:t>
        <a:bodyPr/>
        <a:lstStyle/>
        <a:p>
          <a:pPr algn="ctr"/>
          <a:r>
            <a:rPr lang="en-GB" b="1" dirty="0">
              <a:latin typeface="Arial" panose="020B0604020202020204" pitchFamily="34" charset="0"/>
              <a:cs typeface="Arial" panose="020B0604020202020204" pitchFamily="34" charset="0"/>
            </a:rPr>
            <a:t>A ‘County Line’ is where an organised crime group run a drug dealing operation in a country location outside their usual urban operating area.</a:t>
          </a:r>
        </a:p>
      </dgm:t>
    </dgm:pt>
    <dgm:pt modelId="{A3DA822E-FAA1-4E75-B912-B0109A32FF5B}" type="parTrans" cxnId="{BBD488D8-EBF4-4EA2-8D1E-9FB921253BE5}">
      <dgm:prSet/>
      <dgm:spPr/>
      <dgm:t>
        <a:bodyPr/>
        <a:lstStyle/>
        <a:p>
          <a:endParaRPr lang="en-US"/>
        </a:p>
      </dgm:t>
    </dgm:pt>
    <dgm:pt modelId="{C5E5C6F1-FEEB-4FCA-86AC-6E7BF9C4C2C1}" type="sibTrans" cxnId="{BBD488D8-EBF4-4EA2-8D1E-9FB921253BE5}">
      <dgm:prSet/>
      <dgm:spPr>
        <a:solidFill>
          <a:schemeClr val="bg1">
            <a:lumMod val="50000"/>
            <a:alpha val="90000"/>
          </a:schemeClr>
        </a:solidFill>
      </dgm:spPr>
      <dgm:t>
        <a:bodyPr/>
        <a:lstStyle/>
        <a:p>
          <a:endParaRPr lang="en-GB" dirty="0"/>
        </a:p>
      </dgm:t>
    </dgm:pt>
    <dgm:pt modelId="{A3D2885E-D76D-468F-938B-C5F0678E0E44}">
      <dgm:prSet/>
      <dgm:spPr>
        <a:solidFill>
          <a:schemeClr val="tx1"/>
        </a:solidFill>
      </dgm:spPr>
      <dgm:t>
        <a:bodyPr/>
        <a:lstStyle/>
        <a:p>
          <a:pPr algn="ctr"/>
          <a:r>
            <a:rPr lang="en-GB" b="1" dirty="0">
              <a:latin typeface="Arial" panose="020B0604020202020204" pitchFamily="34" charset="0"/>
              <a:cs typeface="Arial" panose="020B0604020202020204" pitchFamily="34" charset="0"/>
            </a:rPr>
            <a:t>Criminal groups often referred to as gangs create these networks and county locations to supply recreational and other types of illegal drugs.</a:t>
          </a:r>
        </a:p>
      </dgm:t>
    </dgm:pt>
    <dgm:pt modelId="{9C2F54E5-0444-4180-8B33-14EEF322AA67}" type="parTrans" cxnId="{919F8A5D-6585-463E-BD24-D090DCC2A280}">
      <dgm:prSet/>
      <dgm:spPr/>
      <dgm:t>
        <a:bodyPr/>
        <a:lstStyle/>
        <a:p>
          <a:endParaRPr lang="en-US"/>
        </a:p>
      </dgm:t>
    </dgm:pt>
    <dgm:pt modelId="{7E913DB0-8656-43F2-8363-48EB751555F0}" type="sibTrans" cxnId="{919F8A5D-6585-463E-BD24-D090DCC2A280}">
      <dgm:prSet/>
      <dgm:spPr>
        <a:solidFill>
          <a:schemeClr val="bg1">
            <a:lumMod val="50000"/>
            <a:alpha val="90000"/>
          </a:schemeClr>
        </a:solidFill>
      </dgm:spPr>
      <dgm:t>
        <a:bodyPr/>
        <a:lstStyle/>
        <a:p>
          <a:endParaRPr lang="en-GB" dirty="0"/>
        </a:p>
      </dgm:t>
    </dgm:pt>
    <dgm:pt modelId="{765C8C03-4E0E-D246-BCD8-267010D02D76}">
      <dgm:prSet/>
      <dgm:spPr>
        <a:solidFill>
          <a:schemeClr val="tx1"/>
        </a:solidFill>
      </dgm:spPr>
      <dgm:t>
        <a:bodyPr/>
        <a:lstStyle/>
        <a:p>
          <a:pPr algn="ctr"/>
          <a:r>
            <a:rPr lang="en-GB" b="1" dirty="0">
              <a:solidFill>
                <a:schemeClr val="bg1"/>
              </a:solidFill>
              <a:latin typeface="Arial" panose="020B0604020202020204" pitchFamily="34" charset="0"/>
              <a:cs typeface="Arial" panose="020B0604020202020204" pitchFamily="34" charset="0"/>
            </a:rPr>
            <a:t>County lines is a form of criminal exploitation. The ‘lines’ refer to mobile phones that are used to control a young person who is delivering the drugs.</a:t>
          </a:r>
          <a:endParaRPr lang="en-GB" b="1" dirty="0">
            <a:latin typeface="Arial" panose="020B0604020202020204" pitchFamily="34" charset="0"/>
            <a:cs typeface="Arial" panose="020B0604020202020204" pitchFamily="34" charset="0"/>
          </a:endParaRPr>
        </a:p>
      </dgm:t>
    </dgm:pt>
    <dgm:pt modelId="{F9491959-16AA-3943-891F-29039150443E}" type="parTrans" cxnId="{2BCAC09A-5D20-0F43-9C2B-B7E1C3C5C34F}">
      <dgm:prSet/>
      <dgm:spPr/>
      <dgm:t>
        <a:bodyPr/>
        <a:lstStyle/>
        <a:p>
          <a:endParaRPr lang="en-GB"/>
        </a:p>
      </dgm:t>
    </dgm:pt>
    <dgm:pt modelId="{D2EE2B6E-DF02-234D-8106-6D278ADB0C9F}" type="sibTrans" cxnId="{2BCAC09A-5D20-0F43-9C2B-B7E1C3C5C34F}">
      <dgm:prSet/>
      <dgm:spPr/>
      <dgm:t>
        <a:bodyPr/>
        <a:lstStyle/>
        <a:p>
          <a:endParaRPr lang="en-GB"/>
        </a:p>
      </dgm:t>
    </dgm:pt>
    <dgm:pt modelId="{F1B1D6DE-99BD-4242-8DF7-228EFEA15E13}" type="pres">
      <dgm:prSet presAssocID="{69BF9569-FC92-4656-A871-8E63AF0374B5}" presName="outerComposite" presStyleCnt="0">
        <dgm:presLayoutVars>
          <dgm:chMax val="5"/>
          <dgm:dir/>
          <dgm:resizeHandles val="exact"/>
        </dgm:presLayoutVars>
      </dgm:prSet>
      <dgm:spPr/>
    </dgm:pt>
    <dgm:pt modelId="{628B1139-D3C4-674C-AFF4-87868FF8D3F8}" type="pres">
      <dgm:prSet presAssocID="{69BF9569-FC92-4656-A871-8E63AF0374B5}" presName="dummyMaxCanvas" presStyleCnt="0">
        <dgm:presLayoutVars/>
      </dgm:prSet>
      <dgm:spPr/>
    </dgm:pt>
    <dgm:pt modelId="{338519B9-7E9E-894E-B29C-8ADF1AE15378}" type="pres">
      <dgm:prSet presAssocID="{69BF9569-FC92-4656-A871-8E63AF0374B5}" presName="ThreeNodes_1" presStyleLbl="node1" presStyleIdx="0" presStyleCnt="3">
        <dgm:presLayoutVars>
          <dgm:bulletEnabled val="1"/>
        </dgm:presLayoutVars>
      </dgm:prSet>
      <dgm:spPr/>
    </dgm:pt>
    <dgm:pt modelId="{DA64B090-5944-9F44-A8D4-307C1DCCC305}" type="pres">
      <dgm:prSet presAssocID="{69BF9569-FC92-4656-A871-8E63AF0374B5}" presName="ThreeNodes_2" presStyleLbl="node1" presStyleIdx="1" presStyleCnt="3">
        <dgm:presLayoutVars>
          <dgm:bulletEnabled val="1"/>
        </dgm:presLayoutVars>
      </dgm:prSet>
      <dgm:spPr/>
    </dgm:pt>
    <dgm:pt modelId="{37152E73-835D-1E44-A21D-694C316DB472}" type="pres">
      <dgm:prSet presAssocID="{69BF9569-FC92-4656-A871-8E63AF0374B5}" presName="ThreeNodes_3" presStyleLbl="node1" presStyleIdx="2" presStyleCnt="3">
        <dgm:presLayoutVars>
          <dgm:bulletEnabled val="1"/>
        </dgm:presLayoutVars>
      </dgm:prSet>
      <dgm:spPr/>
    </dgm:pt>
    <dgm:pt modelId="{1C2AE471-69A6-C845-9C90-48D95CEEF100}" type="pres">
      <dgm:prSet presAssocID="{69BF9569-FC92-4656-A871-8E63AF0374B5}" presName="ThreeConn_1-2" presStyleLbl="fgAccFollowNode1" presStyleIdx="0" presStyleCnt="2">
        <dgm:presLayoutVars>
          <dgm:bulletEnabled val="1"/>
        </dgm:presLayoutVars>
      </dgm:prSet>
      <dgm:spPr/>
    </dgm:pt>
    <dgm:pt modelId="{F263190F-9A58-7E4D-A647-1EB875C7B7BF}" type="pres">
      <dgm:prSet presAssocID="{69BF9569-FC92-4656-A871-8E63AF0374B5}" presName="ThreeConn_2-3" presStyleLbl="fgAccFollowNode1" presStyleIdx="1" presStyleCnt="2">
        <dgm:presLayoutVars>
          <dgm:bulletEnabled val="1"/>
        </dgm:presLayoutVars>
      </dgm:prSet>
      <dgm:spPr/>
    </dgm:pt>
    <dgm:pt modelId="{72E1D6B6-FB75-0B48-A5CD-450494B2908C}" type="pres">
      <dgm:prSet presAssocID="{69BF9569-FC92-4656-A871-8E63AF0374B5}" presName="ThreeNodes_1_text" presStyleLbl="node1" presStyleIdx="2" presStyleCnt="3">
        <dgm:presLayoutVars>
          <dgm:bulletEnabled val="1"/>
        </dgm:presLayoutVars>
      </dgm:prSet>
      <dgm:spPr/>
    </dgm:pt>
    <dgm:pt modelId="{980CECC9-A107-6344-8F36-DDA273EEE1EC}" type="pres">
      <dgm:prSet presAssocID="{69BF9569-FC92-4656-A871-8E63AF0374B5}" presName="ThreeNodes_2_text" presStyleLbl="node1" presStyleIdx="2" presStyleCnt="3">
        <dgm:presLayoutVars>
          <dgm:bulletEnabled val="1"/>
        </dgm:presLayoutVars>
      </dgm:prSet>
      <dgm:spPr/>
    </dgm:pt>
    <dgm:pt modelId="{8767FE58-9AB5-6A41-AE80-A65826C85B5D}" type="pres">
      <dgm:prSet presAssocID="{69BF9569-FC92-4656-A871-8E63AF0374B5}" presName="ThreeNodes_3_text" presStyleLbl="node1" presStyleIdx="2" presStyleCnt="3">
        <dgm:presLayoutVars>
          <dgm:bulletEnabled val="1"/>
        </dgm:presLayoutVars>
      </dgm:prSet>
      <dgm:spPr/>
    </dgm:pt>
  </dgm:ptLst>
  <dgm:cxnLst>
    <dgm:cxn modelId="{BDC71A10-0A4E-4747-81D3-018E92D5BEEF}" type="presOf" srcId="{C5E5C6F1-FEEB-4FCA-86AC-6E7BF9C4C2C1}" destId="{1C2AE471-69A6-C845-9C90-48D95CEEF100}" srcOrd="0" destOrd="0" presId="urn:microsoft.com/office/officeart/2005/8/layout/vProcess5"/>
    <dgm:cxn modelId="{00A7B02B-F374-B746-922D-20F9E8F336D0}" type="presOf" srcId="{765C8C03-4E0E-D246-BCD8-267010D02D76}" destId="{8767FE58-9AB5-6A41-AE80-A65826C85B5D}" srcOrd="1" destOrd="0" presId="urn:microsoft.com/office/officeart/2005/8/layout/vProcess5"/>
    <dgm:cxn modelId="{D8DEF52E-FFB5-BC4E-8EC2-A7CC59C0BE6D}" type="presOf" srcId="{211D42DE-A650-4B30-93C3-05B507854DA7}" destId="{72E1D6B6-FB75-0B48-A5CD-450494B2908C}" srcOrd="1" destOrd="0" presId="urn:microsoft.com/office/officeart/2005/8/layout/vProcess5"/>
    <dgm:cxn modelId="{FDAB3E42-8FEF-2E4B-8552-EF2F5E1F5FE3}" type="presOf" srcId="{765C8C03-4E0E-D246-BCD8-267010D02D76}" destId="{37152E73-835D-1E44-A21D-694C316DB472}" srcOrd="0" destOrd="0" presId="urn:microsoft.com/office/officeart/2005/8/layout/vProcess5"/>
    <dgm:cxn modelId="{61C53346-8250-8A46-94ED-70892EAD9E8F}" type="presOf" srcId="{A3D2885E-D76D-468F-938B-C5F0678E0E44}" destId="{DA64B090-5944-9F44-A8D4-307C1DCCC305}" srcOrd="0" destOrd="0" presId="urn:microsoft.com/office/officeart/2005/8/layout/vProcess5"/>
    <dgm:cxn modelId="{919F8A5D-6585-463E-BD24-D090DCC2A280}" srcId="{69BF9569-FC92-4656-A871-8E63AF0374B5}" destId="{A3D2885E-D76D-468F-938B-C5F0678E0E44}" srcOrd="1" destOrd="0" parTransId="{9C2F54E5-0444-4180-8B33-14EEF322AA67}" sibTransId="{7E913DB0-8656-43F2-8363-48EB751555F0}"/>
    <dgm:cxn modelId="{2A8D4E7A-9647-FD43-99C9-CF7E1A42EB0D}" type="presOf" srcId="{A3D2885E-D76D-468F-938B-C5F0678E0E44}" destId="{980CECC9-A107-6344-8F36-DDA273EEE1EC}" srcOrd="1" destOrd="0" presId="urn:microsoft.com/office/officeart/2005/8/layout/vProcess5"/>
    <dgm:cxn modelId="{0E10A590-EE52-0E4B-8EB2-DFBA08C81D31}" type="presOf" srcId="{69BF9569-FC92-4656-A871-8E63AF0374B5}" destId="{F1B1D6DE-99BD-4242-8DF7-228EFEA15E13}" srcOrd="0" destOrd="0" presId="urn:microsoft.com/office/officeart/2005/8/layout/vProcess5"/>
    <dgm:cxn modelId="{2BCAC09A-5D20-0F43-9C2B-B7E1C3C5C34F}" srcId="{69BF9569-FC92-4656-A871-8E63AF0374B5}" destId="{765C8C03-4E0E-D246-BCD8-267010D02D76}" srcOrd="2" destOrd="0" parTransId="{F9491959-16AA-3943-891F-29039150443E}" sibTransId="{D2EE2B6E-DF02-234D-8106-6D278ADB0C9F}"/>
    <dgm:cxn modelId="{EB345FCB-E8F0-4E4F-BAF2-5F5B8DB3EAFF}" type="presOf" srcId="{211D42DE-A650-4B30-93C3-05B507854DA7}" destId="{338519B9-7E9E-894E-B29C-8ADF1AE15378}" srcOrd="0" destOrd="0" presId="urn:microsoft.com/office/officeart/2005/8/layout/vProcess5"/>
    <dgm:cxn modelId="{4ACD07D6-AFC9-0B40-816A-C0EE1CBDF040}" type="presOf" srcId="{7E913DB0-8656-43F2-8363-48EB751555F0}" destId="{F263190F-9A58-7E4D-A647-1EB875C7B7BF}" srcOrd="0" destOrd="0" presId="urn:microsoft.com/office/officeart/2005/8/layout/vProcess5"/>
    <dgm:cxn modelId="{BBD488D8-EBF4-4EA2-8D1E-9FB921253BE5}" srcId="{69BF9569-FC92-4656-A871-8E63AF0374B5}" destId="{211D42DE-A650-4B30-93C3-05B507854DA7}" srcOrd="0" destOrd="0" parTransId="{A3DA822E-FAA1-4E75-B912-B0109A32FF5B}" sibTransId="{C5E5C6F1-FEEB-4FCA-86AC-6E7BF9C4C2C1}"/>
    <dgm:cxn modelId="{CB6CE383-09AB-544F-832A-E293723A35F8}" type="presParOf" srcId="{F1B1D6DE-99BD-4242-8DF7-228EFEA15E13}" destId="{628B1139-D3C4-674C-AFF4-87868FF8D3F8}" srcOrd="0" destOrd="0" presId="urn:microsoft.com/office/officeart/2005/8/layout/vProcess5"/>
    <dgm:cxn modelId="{3EAF0C49-7AFD-F64D-8F6D-B949F65164C5}" type="presParOf" srcId="{F1B1D6DE-99BD-4242-8DF7-228EFEA15E13}" destId="{338519B9-7E9E-894E-B29C-8ADF1AE15378}" srcOrd="1" destOrd="0" presId="urn:microsoft.com/office/officeart/2005/8/layout/vProcess5"/>
    <dgm:cxn modelId="{E56AA5E2-C486-084E-A330-2F1FE46315E5}" type="presParOf" srcId="{F1B1D6DE-99BD-4242-8DF7-228EFEA15E13}" destId="{DA64B090-5944-9F44-A8D4-307C1DCCC305}" srcOrd="2" destOrd="0" presId="urn:microsoft.com/office/officeart/2005/8/layout/vProcess5"/>
    <dgm:cxn modelId="{E7E48958-6413-1843-A949-F8FC977CE132}" type="presParOf" srcId="{F1B1D6DE-99BD-4242-8DF7-228EFEA15E13}" destId="{37152E73-835D-1E44-A21D-694C316DB472}" srcOrd="3" destOrd="0" presId="urn:microsoft.com/office/officeart/2005/8/layout/vProcess5"/>
    <dgm:cxn modelId="{F67CB5B6-5FB8-6A42-B3C8-3F24F9091EF9}" type="presParOf" srcId="{F1B1D6DE-99BD-4242-8DF7-228EFEA15E13}" destId="{1C2AE471-69A6-C845-9C90-48D95CEEF100}" srcOrd="4" destOrd="0" presId="urn:microsoft.com/office/officeart/2005/8/layout/vProcess5"/>
    <dgm:cxn modelId="{9DF603D5-3819-534E-8531-EA93723E98CC}" type="presParOf" srcId="{F1B1D6DE-99BD-4242-8DF7-228EFEA15E13}" destId="{F263190F-9A58-7E4D-A647-1EB875C7B7BF}" srcOrd="5" destOrd="0" presId="urn:microsoft.com/office/officeart/2005/8/layout/vProcess5"/>
    <dgm:cxn modelId="{7157A73E-4436-F244-B52B-937F611D769D}" type="presParOf" srcId="{F1B1D6DE-99BD-4242-8DF7-228EFEA15E13}" destId="{72E1D6B6-FB75-0B48-A5CD-450494B2908C}" srcOrd="6" destOrd="0" presId="urn:microsoft.com/office/officeart/2005/8/layout/vProcess5"/>
    <dgm:cxn modelId="{91F3E6CD-4744-2F48-A469-AC9427155E73}" type="presParOf" srcId="{F1B1D6DE-99BD-4242-8DF7-228EFEA15E13}" destId="{980CECC9-A107-6344-8F36-DDA273EEE1EC}" srcOrd="7" destOrd="0" presId="urn:microsoft.com/office/officeart/2005/8/layout/vProcess5"/>
    <dgm:cxn modelId="{C6140747-CAF5-1B46-94EC-2F77F341E598}" type="presParOf" srcId="{F1B1D6DE-99BD-4242-8DF7-228EFEA15E13}" destId="{8767FE58-9AB5-6A41-AE80-A65826C85B5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9BF9569-FC92-4656-A871-8E63AF0374B5}"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F1B1D6DE-99BD-4242-8DF7-228EFEA15E13}" type="pres">
      <dgm:prSet presAssocID="{69BF9569-FC92-4656-A871-8E63AF0374B5}" presName="outerComposite" presStyleCnt="0">
        <dgm:presLayoutVars>
          <dgm:chMax val="5"/>
          <dgm:dir/>
          <dgm:resizeHandles val="exact"/>
        </dgm:presLayoutVars>
      </dgm:prSet>
      <dgm:spPr/>
    </dgm:pt>
    <dgm:pt modelId="{628B1139-D3C4-674C-AFF4-87868FF8D3F8}" type="pres">
      <dgm:prSet presAssocID="{69BF9569-FC92-4656-A871-8E63AF0374B5}" presName="dummyMaxCanvas" presStyleCnt="0">
        <dgm:presLayoutVars/>
      </dgm:prSet>
      <dgm:spPr/>
    </dgm:pt>
  </dgm:ptLst>
  <dgm:cxnLst>
    <dgm:cxn modelId="{0E10A590-EE52-0E4B-8EB2-DFBA08C81D31}" type="presOf" srcId="{69BF9569-FC92-4656-A871-8E63AF0374B5}" destId="{F1B1D6DE-99BD-4242-8DF7-228EFEA15E13}" srcOrd="0" destOrd="0" presId="urn:microsoft.com/office/officeart/2005/8/layout/vProcess5"/>
    <dgm:cxn modelId="{CB6CE383-09AB-544F-832A-E293723A35F8}" type="presParOf" srcId="{F1B1D6DE-99BD-4242-8DF7-228EFEA15E13}" destId="{628B1139-D3C4-674C-AFF4-87868FF8D3F8}" srcOrd="0"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3D4043-A586-EB4B-9EE5-D1D2F730FA1F}">
      <dsp:nvSpPr>
        <dsp:cNvPr id="0" name=""/>
        <dsp:cNvSpPr/>
      </dsp:nvSpPr>
      <dsp:spPr>
        <a:xfrm>
          <a:off x="0" y="36140"/>
          <a:ext cx="6085090" cy="8424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The Role Of Road Policing</a:t>
          </a:r>
        </a:p>
      </dsp:txBody>
      <dsp:txXfrm>
        <a:off x="41123" y="77263"/>
        <a:ext cx="6002844" cy="760154"/>
      </dsp:txXfrm>
    </dsp:sp>
    <dsp:sp modelId="{A4BA9305-CE60-F743-B17D-FC9A7621E80B}">
      <dsp:nvSpPr>
        <dsp:cNvPr id="0" name=""/>
        <dsp:cNvSpPr/>
      </dsp:nvSpPr>
      <dsp:spPr>
        <a:xfrm>
          <a:off x="0" y="982220"/>
          <a:ext cx="6085090" cy="8424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Overview Of County Lines</a:t>
          </a:r>
          <a:endParaRPr lang="en-GB" sz="3600" kern="1200" dirty="0"/>
        </a:p>
      </dsp:txBody>
      <dsp:txXfrm>
        <a:off x="41123" y="1023343"/>
        <a:ext cx="6002844" cy="760154"/>
      </dsp:txXfrm>
    </dsp:sp>
    <dsp:sp modelId="{ABF2405E-BAA8-4040-B14B-7371D7CBF5C3}">
      <dsp:nvSpPr>
        <dsp:cNvPr id="0" name=""/>
        <dsp:cNvSpPr/>
      </dsp:nvSpPr>
      <dsp:spPr>
        <a:xfrm>
          <a:off x="0" y="1928300"/>
          <a:ext cx="6085090" cy="8424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Importance Of Road Policing </a:t>
          </a:r>
        </a:p>
      </dsp:txBody>
      <dsp:txXfrm>
        <a:off x="41123" y="1969423"/>
        <a:ext cx="6002844" cy="760154"/>
      </dsp:txXfrm>
    </dsp:sp>
    <dsp:sp modelId="{458B5A84-DC19-6E45-A9A4-6FCF2E02A6A6}">
      <dsp:nvSpPr>
        <dsp:cNvPr id="0" name=""/>
        <dsp:cNvSpPr/>
      </dsp:nvSpPr>
      <dsp:spPr>
        <a:xfrm>
          <a:off x="0" y="2874380"/>
          <a:ext cx="6085090" cy="8424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dirty="0"/>
            <a:t>Summary</a:t>
          </a:r>
        </a:p>
      </dsp:txBody>
      <dsp:txXfrm>
        <a:off x="41123" y="2915503"/>
        <a:ext cx="6002844" cy="760154"/>
      </dsp:txXfrm>
    </dsp:sp>
    <dsp:sp modelId="{B62AFEC9-5C36-B749-9685-FDD25AA3D9E7}">
      <dsp:nvSpPr>
        <dsp:cNvPr id="0" name=""/>
        <dsp:cNvSpPr/>
      </dsp:nvSpPr>
      <dsp:spPr>
        <a:xfrm>
          <a:off x="0" y="3820459"/>
          <a:ext cx="6085090" cy="842400"/>
        </a:xfrm>
        <a:prstGeom prst="roundRect">
          <a:avLst/>
        </a:prstGeom>
        <a:solidFill>
          <a:schemeClr val="accent1">
            <a:hueOff val="0"/>
            <a:satOff val="0"/>
            <a:lumOff val="0"/>
            <a:alphaOff val="0"/>
          </a:schemeClr>
        </a:solidFill>
        <a:ln w="22225"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References</a:t>
          </a:r>
        </a:p>
      </dsp:txBody>
      <dsp:txXfrm>
        <a:off x="41123" y="3861582"/>
        <a:ext cx="6002844" cy="7601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2B8081-0DCA-A04A-930A-77BA6BD6C96C}">
      <dsp:nvSpPr>
        <dsp:cNvPr id="0" name=""/>
        <dsp:cNvSpPr/>
      </dsp:nvSpPr>
      <dsp:spPr>
        <a:xfrm>
          <a:off x="0" y="11643"/>
          <a:ext cx="6815731" cy="755820"/>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dirty="0">
              <a:latin typeface="Arial Nova" panose="020B0504020202020204" pitchFamily="34" charset="0"/>
            </a:rPr>
            <a:t>Deter and detect illegal, dangerous and careless </a:t>
          </a:r>
          <a:r>
            <a:rPr lang="en-GB" sz="1900" b="1" kern="1200" noProof="0" dirty="0">
              <a:latin typeface="Arial Nova" panose="020B0504020202020204" pitchFamily="34" charset="0"/>
            </a:rPr>
            <a:t>behaviour</a:t>
          </a:r>
          <a:r>
            <a:rPr lang="en-US" sz="1900" b="1" kern="1200" dirty="0">
              <a:latin typeface="Arial Nova" panose="020B0504020202020204" pitchFamily="34" charset="0"/>
            </a:rPr>
            <a:t> on the road</a:t>
          </a:r>
        </a:p>
      </dsp:txBody>
      <dsp:txXfrm>
        <a:off x="36896" y="48539"/>
        <a:ext cx="6741939" cy="682028"/>
      </dsp:txXfrm>
    </dsp:sp>
    <dsp:sp modelId="{685C6C72-9302-8A43-B488-9182FBC8795B}">
      <dsp:nvSpPr>
        <dsp:cNvPr id="0" name=""/>
        <dsp:cNvSpPr/>
      </dsp:nvSpPr>
      <dsp:spPr>
        <a:xfrm>
          <a:off x="0" y="822183"/>
          <a:ext cx="6815731" cy="755820"/>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dirty="0">
              <a:latin typeface="Arial Nova" panose="020B0504020202020204" pitchFamily="34" charset="0"/>
            </a:rPr>
            <a:t>Identifies offenders and the causes of crashes</a:t>
          </a:r>
        </a:p>
      </dsp:txBody>
      <dsp:txXfrm>
        <a:off x="36896" y="859079"/>
        <a:ext cx="6741939" cy="682028"/>
      </dsp:txXfrm>
    </dsp:sp>
    <dsp:sp modelId="{91CD9F31-CF10-9448-9C81-9E73233B10AB}">
      <dsp:nvSpPr>
        <dsp:cNvPr id="0" name=""/>
        <dsp:cNvSpPr/>
      </dsp:nvSpPr>
      <dsp:spPr>
        <a:xfrm>
          <a:off x="0" y="1632723"/>
          <a:ext cx="6815731" cy="755820"/>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dirty="0">
              <a:latin typeface="Arial Nova" panose="020B0504020202020204" pitchFamily="34" charset="0"/>
            </a:rPr>
            <a:t>Educates and seeks to change the attitude of road users</a:t>
          </a:r>
        </a:p>
      </dsp:txBody>
      <dsp:txXfrm>
        <a:off x="36896" y="1669619"/>
        <a:ext cx="6741939" cy="682028"/>
      </dsp:txXfrm>
    </dsp:sp>
    <dsp:sp modelId="{9F48BB96-A2F2-EC45-A50A-22A4005FB056}">
      <dsp:nvSpPr>
        <dsp:cNvPr id="0" name=""/>
        <dsp:cNvSpPr/>
      </dsp:nvSpPr>
      <dsp:spPr>
        <a:xfrm>
          <a:off x="0" y="2443263"/>
          <a:ext cx="6815731" cy="755820"/>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dirty="0">
              <a:latin typeface="Arial Nova" panose="020B0504020202020204" pitchFamily="34" charset="0"/>
            </a:rPr>
            <a:t>Identifies and removes dangerous vehicles</a:t>
          </a:r>
        </a:p>
      </dsp:txBody>
      <dsp:txXfrm>
        <a:off x="36896" y="2480159"/>
        <a:ext cx="6741939" cy="682028"/>
      </dsp:txXfrm>
    </dsp:sp>
    <dsp:sp modelId="{6C47F415-A95B-8C42-A6DD-F8FB56AE6762}">
      <dsp:nvSpPr>
        <dsp:cNvPr id="0" name=""/>
        <dsp:cNvSpPr/>
      </dsp:nvSpPr>
      <dsp:spPr>
        <a:xfrm>
          <a:off x="0" y="3253803"/>
          <a:ext cx="6815731" cy="755820"/>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latin typeface="Arial Nova" panose="020B0504020202020204" pitchFamily="34" charset="0"/>
            </a:rPr>
            <a:t>Prevents other forms of crime</a:t>
          </a:r>
        </a:p>
      </dsp:txBody>
      <dsp:txXfrm>
        <a:off x="36896" y="3290699"/>
        <a:ext cx="6741939" cy="6820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A7E964-E400-2947-BFF0-A2FF110EB33C}">
      <dsp:nvSpPr>
        <dsp:cNvPr id="0" name=""/>
        <dsp:cNvSpPr/>
      </dsp:nvSpPr>
      <dsp:spPr>
        <a:xfrm>
          <a:off x="0" y="282480"/>
          <a:ext cx="3270933" cy="207704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8AF6D6-C69E-144B-8887-13309F38258E}">
      <dsp:nvSpPr>
        <dsp:cNvPr id="0" name=""/>
        <dsp:cNvSpPr/>
      </dsp:nvSpPr>
      <dsp:spPr>
        <a:xfrm>
          <a:off x="363437" y="627745"/>
          <a:ext cx="3270933" cy="207704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Road policing is a vital part of road safety. </a:t>
          </a:r>
          <a:endParaRPr lang="en-US" sz="2200" kern="1200"/>
        </a:p>
      </dsp:txBody>
      <dsp:txXfrm>
        <a:off x="424271" y="688579"/>
        <a:ext cx="3149265" cy="1955374"/>
      </dsp:txXfrm>
    </dsp:sp>
    <dsp:sp modelId="{D74ABE17-F5D0-824C-8D69-BC48FFA2F809}">
      <dsp:nvSpPr>
        <dsp:cNvPr id="0" name=""/>
        <dsp:cNvSpPr/>
      </dsp:nvSpPr>
      <dsp:spPr>
        <a:xfrm>
          <a:off x="3997807" y="282480"/>
          <a:ext cx="3270933" cy="207704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139B8C-70F7-FF43-B29F-D1EE344E3343}">
      <dsp:nvSpPr>
        <dsp:cNvPr id="0" name=""/>
        <dsp:cNvSpPr/>
      </dsp:nvSpPr>
      <dsp:spPr>
        <a:xfrm>
          <a:off x="4361244" y="627745"/>
          <a:ext cx="3270933" cy="207704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a:t>They enforce traffic laws and ensure that anyone that is driving dangerously is caught and appropriately punished. </a:t>
          </a:r>
          <a:endParaRPr lang="en-US" sz="2200" kern="1200"/>
        </a:p>
      </dsp:txBody>
      <dsp:txXfrm>
        <a:off x="4422078" y="688579"/>
        <a:ext cx="3149265" cy="1955374"/>
      </dsp:txXfrm>
    </dsp:sp>
    <dsp:sp modelId="{85924AFE-70EE-DB4D-843A-53964B5EBE0C}">
      <dsp:nvSpPr>
        <dsp:cNvPr id="0" name=""/>
        <dsp:cNvSpPr/>
      </dsp:nvSpPr>
      <dsp:spPr>
        <a:xfrm>
          <a:off x="7995615" y="282480"/>
          <a:ext cx="3270933" cy="207704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EC9D64-220E-7A4E-8EEA-DCD63AF62F7C}">
      <dsp:nvSpPr>
        <dsp:cNvPr id="0" name=""/>
        <dsp:cNvSpPr/>
      </dsp:nvSpPr>
      <dsp:spPr>
        <a:xfrm>
          <a:off x="8359052" y="627745"/>
          <a:ext cx="3270933" cy="207704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t>Often focusing their enforcement action around the ‘fatal four’</a:t>
          </a:r>
          <a:endParaRPr lang="en-US" sz="2200" kern="1200" dirty="0"/>
        </a:p>
      </dsp:txBody>
      <dsp:txXfrm>
        <a:off x="8419886" y="688579"/>
        <a:ext cx="3149265" cy="19553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8519B9-7E9E-894E-B29C-8ADF1AE15378}">
      <dsp:nvSpPr>
        <dsp:cNvPr id="0" name=""/>
        <dsp:cNvSpPr/>
      </dsp:nvSpPr>
      <dsp:spPr>
        <a:xfrm>
          <a:off x="0" y="0"/>
          <a:ext cx="9778519" cy="1612556"/>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latin typeface="Arial" panose="020B0604020202020204" pitchFamily="34" charset="0"/>
              <a:cs typeface="Arial" panose="020B0604020202020204" pitchFamily="34" charset="0"/>
            </a:rPr>
            <a:t>A ‘County Line’ is where an organised crime group run a drug dealing operation in a country location outside their usual urban operating area.</a:t>
          </a:r>
        </a:p>
      </dsp:txBody>
      <dsp:txXfrm>
        <a:off x="47230" y="47230"/>
        <a:ext cx="8038444" cy="1518096"/>
      </dsp:txXfrm>
    </dsp:sp>
    <dsp:sp modelId="{DA64B090-5944-9F44-A8D4-307C1DCCC305}">
      <dsp:nvSpPr>
        <dsp:cNvPr id="0" name=""/>
        <dsp:cNvSpPr/>
      </dsp:nvSpPr>
      <dsp:spPr>
        <a:xfrm>
          <a:off x="862810" y="1881316"/>
          <a:ext cx="9778519" cy="1612556"/>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latin typeface="Arial" panose="020B0604020202020204" pitchFamily="34" charset="0"/>
              <a:cs typeface="Arial" panose="020B0604020202020204" pitchFamily="34" charset="0"/>
            </a:rPr>
            <a:t>Criminal groups often referred to as gangs create these networks and county locations to supply recreational and other types of illegal drugs.</a:t>
          </a:r>
        </a:p>
      </dsp:txBody>
      <dsp:txXfrm>
        <a:off x="910040" y="1928546"/>
        <a:ext cx="7773086" cy="1518096"/>
      </dsp:txXfrm>
    </dsp:sp>
    <dsp:sp modelId="{37152E73-835D-1E44-A21D-694C316DB472}">
      <dsp:nvSpPr>
        <dsp:cNvPr id="0" name=""/>
        <dsp:cNvSpPr/>
      </dsp:nvSpPr>
      <dsp:spPr>
        <a:xfrm>
          <a:off x="1725621" y="3762632"/>
          <a:ext cx="9778519" cy="1612556"/>
        </a:xfrm>
        <a:prstGeom prst="roundRect">
          <a:avLst>
            <a:gd name="adj" fmla="val 10000"/>
          </a:avLst>
        </a:prstGeom>
        <a:solidFill>
          <a:schemeClr val="tx1"/>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dirty="0">
              <a:solidFill>
                <a:schemeClr val="bg1"/>
              </a:solidFill>
              <a:latin typeface="Arial" panose="020B0604020202020204" pitchFamily="34" charset="0"/>
              <a:cs typeface="Arial" panose="020B0604020202020204" pitchFamily="34" charset="0"/>
            </a:rPr>
            <a:t>County lines is a form of criminal exploitation. The ‘lines’ refer to mobile phones that are used to control a young person who is delivering the drugs.</a:t>
          </a:r>
          <a:endParaRPr lang="en-GB" sz="2500" b="1" kern="1200" dirty="0">
            <a:latin typeface="Arial" panose="020B0604020202020204" pitchFamily="34" charset="0"/>
            <a:cs typeface="Arial" panose="020B0604020202020204" pitchFamily="34" charset="0"/>
          </a:endParaRPr>
        </a:p>
      </dsp:txBody>
      <dsp:txXfrm>
        <a:off x="1772851" y="3809862"/>
        <a:ext cx="7773086" cy="1518096"/>
      </dsp:txXfrm>
    </dsp:sp>
    <dsp:sp modelId="{1C2AE471-69A6-C845-9C90-48D95CEEF100}">
      <dsp:nvSpPr>
        <dsp:cNvPr id="0" name=""/>
        <dsp:cNvSpPr/>
      </dsp:nvSpPr>
      <dsp:spPr>
        <a:xfrm>
          <a:off x="8730357" y="1222855"/>
          <a:ext cx="1048161" cy="1048161"/>
        </a:xfrm>
        <a:prstGeom prst="downArrow">
          <a:avLst>
            <a:gd name="adj1" fmla="val 55000"/>
            <a:gd name="adj2" fmla="val 45000"/>
          </a:avLst>
        </a:prstGeom>
        <a:solidFill>
          <a:schemeClr val="bg1">
            <a:lumMod val="50000"/>
            <a:alpha val="9000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dirty="0"/>
        </a:p>
      </dsp:txBody>
      <dsp:txXfrm>
        <a:off x="8966193" y="1222855"/>
        <a:ext cx="576489" cy="788741"/>
      </dsp:txXfrm>
    </dsp:sp>
    <dsp:sp modelId="{F263190F-9A58-7E4D-A647-1EB875C7B7BF}">
      <dsp:nvSpPr>
        <dsp:cNvPr id="0" name=""/>
        <dsp:cNvSpPr/>
      </dsp:nvSpPr>
      <dsp:spPr>
        <a:xfrm>
          <a:off x="9593167" y="3093421"/>
          <a:ext cx="1048161" cy="1048161"/>
        </a:xfrm>
        <a:prstGeom prst="downArrow">
          <a:avLst>
            <a:gd name="adj1" fmla="val 55000"/>
            <a:gd name="adj2" fmla="val 45000"/>
          </a:avLst>
        </a:prstGeom>
        <a:solidFill>
          <a:schemeClr val="bg1">
            <a:lumMod val="50000"/>
            <a:alpha val="9000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dirty="0"/>
        </a:p>
      </dsp:txBody>
      <dsp:txXfrm>
        <a:off x="9829003" y="3093421"/>
        <a:ext cx="576489" cy="7887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F9F9AB-175D-1A42-BBC2-973F5F11FA98}" type="datetimeFigureOut">
              <a:rPr lang="en-US" smtClean="0"/>
              <a:t>2/27/25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646787-180A-E541-883F-A0A60BB4EF8C}" type="slidenum">
              <a:rPr lang="en-US" smtClean="0"/>
              <a:t>‹#›</a:t>
            </a:fld>
            <a:endParaRPr lang="en-US"/>
          </a:p>
        </p:txBody>
      </p:sp>
    </p:spTree>
    <p:extLst>
      <p:ext uri="{BB962C8B-B14F-4D97-AF65-F5344CB8AC3E}">
        <p14:creationId xmlns:p14="http://schemas.microsoft.com/office/powerpoint/2010/main" val="27535904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646787-180A-E541-883F-A0A60BB4EF8C}" type="slidenum">
              <a:rPr lang="en-US" smtClean="0"/>
              <a:t>3</a:t>
            </a:fld>
            <a:endParaRPr lang="en-US"/>
          </a:p>
        </p:txBody>
      </p:sp>
    </p:spTree>
    <p:extLst>
      <p:ext uri="{BB962C8B-B14F-4D97-AF65-F5344CB8AC3E}">
        <p14:creationId xmlns:p14="http://schemas.microsoft.com/office/powerpoint/2010/main" val="20122678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646787-180A-E541-883F-A0A60BB4EF8C}" type="slidenum">
              <a:rPr lang="en-US" smtClean="0"/>
              <a:t>4</a:t>
            </a:fld>
            <a:endParaRPr lang="en-US"/>
          </a:p>
        </p:txBody>
      </p:sp>
    </p:spTree>
    <p:extLst>
      <p:ext uri="{BB962C8B-B14F-4D97-AF65-F5344CB8AC3E}">
        <p14:creationId xmlns:p14="http://schemas.microsoft.com/office/powerpoint/2010/main" val="16040162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141413"/>
                </a:solidFill>
                <a:effectLst/>
                <a:latin typeface="Helvetica" pitchFamily="2" charset="0"/>
              </a:rPr>
              <a:t>“A term used to describe gangs and organised</a:t>
            </a:r>
          </a:p>
          <a:p>
            <a:r>
              <a:rPr lang="en-GB" dirty="0">
                <a:solidFill>
                  <a:srgbClr val="141413"/>
                </a:solidFill>
                <a:effectLst/>
                <a:latin typeface="Helvetica" pitchFamily="2" charset="0"/>
              </a:rPr>
              <a:t>criminal networks involved in exporting illegal</a:t>
            </a:r>
          </a:p>
          <a:p>
            <a:r>
              <a:rPr lang="en-GB" dirty="0">
                <a:solidFill>
                  <a:srgbClr val="141413"/>
                </a:solidFill>
                <a:effectLst/>
                <a:latin typeface="Helvetica" pitchFamily="2" charset="0"/>
              </a:rPr>
              <a:t>drugs into one or more importing areas within</a:t>
            </a:r>
          </a:p>
          <a:p>
            <a:r>
              <a:rPr lang="en-GB" dirty="0">
                <a:solidFill>
                  <a:srgbClr val="141413"/>
                </a:solidFill>
                <a:effectLst/>
                <a:latin typeface="Helvetica" pitchFamily="2" charset="0"/>
              </a:rPr>
              <a:t>the UK, using dedicated mobile phone lines or</a:t>
            </a:r>
          </a:p>
          <a:p>
            <a:r>
              <a:rPr lang="en-GB" dirty="0">
                <a:solidFill>
                  <a:srgbClr val="141413"/>
                </a:solidFill>
                <a:effectLst/>
                <a:latin typeface="Helvetica" pitchFamily="2" charset="0"/>
              </a:rPr>
              <a:t>other form of ‘deal line’. They are likely to exploit</a:t>
            </a:r>
          </a:p>
          <a:p>
            <a:r>
              <a:rPr lang="en-GB" dirty="0">
                <a:solidFill>
                  <a:srgbClr val="141413"/>
                </a:solidFill>
                <a:effectLst/>
                <a:latin typeface="Helvetica" pitchFamily="2" charset="0"/>
              </a:rPr>
              <a:t>children and vulnerable adults to move and store</a:t>
            </a:r>
          </a:p>
          <a:p>
            <a:r>
              <a:rPr lang="en-GB" dirty="0">
                <a:solidFill>
                  <a:srgbClr val="141413"/>
                </a:solidFill>
                <a:effectLst/>
                <a:latin typeface="Helvetica" pitchFamily="2" charset="0"/>
              </a:rPr>
              <a:t>the drugs and money and they will often use</a:t>
            </a:r>
          </a:p>
          <a:p>
            <a:r>
              <a:rPr lang="en-GB" dirty="0">
                <a:solidFill>
                  <a:srgbClr val="141413"/>
                </a:solidFill>
                <a:effectLst/>
                <a:latin typeface="Helvetica" pitchFamily="2" charset="0"/>
              </a:rPr>
              <a:t>coercion, intimidation, violence (including sexual</a:t>
            </a:r>
          </a:p>
          <a:p>
            <a:r>
              <a:rPr lang="en-GB" dirty="0">
                <a:solidFill>
                  <a:srgbClr val="141413"/>
                </a:solidFill>
                <a:effectLst/>
                <a:latin typeface="Helvetica" pitchFamily="2" charset="0"/>
              </a:rPr>
              <a:t>violence) and weapons.” NPCC</a:t>
            </a:r>
          </a:p>
          <a:p>
            <a:endParaRPr lang="en-US" dirty="0"/>
          </a:p>
          <a:p>
            <a:r>
              <a:rPr lang="en-GB" dirty="0">
                <a:solidFill>
                  <a:srgbClr val="141413"/>
                </a:solidFill>
                <a:effectLst/>
                <a:latin typeface="Helvetica" pitchFamily="2" charset="0"/>
              </a:rPr>
              <a:t>County Lines have a devastating impact on</a:t>
            </a:r>
          </a:p>
          <a:p>
            <a:r>
              <a:rPr lang="en-GB" dirty="0">
                <a:solidFill>
                  <a:srgbClr val="141413"/>
                </a:solidFill>
                <a:effectLst/>
                <a:latin typeface="Helvetica" pitchFamily="2" charset="0"/>
              </a:rPr>
              <a:t>communities and brings serious harm to people,</a:t>
            </a:r>
          </a:p>
          <a:p>
            <a:r>
              <a:rPr lang="en-GB" dirty="0">
                <a:solidFill>
                  <a:srgbClr val="141413"/>
                </a:solidFill>
                <a:effectLst/>
                <a:latin typeface="Helvetica" pitchFamily="2" charset="0"/>
              </a:rPr>
              <a:t>through the supply of drugs and associated</a:t>
            </a:r>
          </a:p>
          <a:p>
            <a:r>
              <a:rPr lang="en-GB" dirty="0">
                <a:solidFill>
                  <a:srgbClr val="141413"/>
                </a:solidFill>
                <a:effectLst/>
                <a:latin typeface="Helvetica" pitchFamily="2" charset="0"/>
              </a:rPr>
              <a:t>violence and exploitation of vulnerable people.</a:t>
            </a:r>
          </a:p>
          <a:p>
            <a:r>
              <a:rPr lang="en-US" dirty="0"/>
              <a:t>NPCC</a:t>
            </a:r>
          </a:p>
          <a:p>
            <a:endParaRPr lang="en-US" dirty="0"/>
          </a:p>
        </p:txBody>
      </p:sp>
      <p:sp>
        <p:nvSpPr>
          <p:cNvPr id="4" name="Slide Number Placeholder 3"/>
          <p:cNvSpPr>
            <a:spLocks noGrp="1"/>
          </p:cNvSpPr>
          <p:nvPr>
            <p:ph type="sldNum" sz="quarter" idx="5"/>
          </p:nvPr>
        </p:nvSpPr>
        <p:spPr/>
        <p:txBody>
          <a:bodyPr/>
          <a:lstStyle/>
          <a:p>
            <a:fld id="{89646787-180A-E541-883F-A0A60BB4EF8C}" type="slidenum">
              <a:rPr lang="en-US" smtClean="0"/>
              <a:t>5</a:t>
            </a:fld>
            <a:endParaRPr lang="en-US"/>
          </a:p>
        </p:txBody>
      </p:sp>
    </p:spTree>
    <p:extLst>
      <p:ext uri="{BB962C8B-B14F-4D97-AF65-F5344CB8AC3E}">
        <p14:creationId xmlns:p14="http://schemas.microsoft.com/office/powerpoint/2010/main" val="20570216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u="none" strike="noStrike" dirty="0">
              <a:solidFill>
                <a:srgbClr val="000000"/>
              </a:solidFill>
              <a:effectLst/>
              <a:latin typeface="Benton Sans"/>
            </a:endParaRPr>
          </a:p>
          <a:p>
            <a:endParaRPr lang="en-US" dirty="0"/>
          </a:p>
        </p:txBody>
      </p:sp>
      <p:sp>
        <p:nvSpPr>
          <p:cNvPr id="4" name="Slide Number Placeholder 3"/>
          <p:cNvSpPr>
            <a:spLocks noGrp="1"/>
          </p:cNvSpPr>
          <p:nvPr>
            <p:ph type="sldNum" sz="quarter" idx="5"/>
          </p:nvPr>
        </p:nvSpPr>
        <p:spPr/>
        <p:txBody>
          <a:bodyPr/>
          <a:lstStyle/>
          <a:p>
            <a:fld id="{89646787-180A-E541-883F-A0A60BB4EF8C}" type="slidenum">
              <a:rPr lang="en-US" smtClean="0"/>
              <a:t>6</a:t>
            </a:fld>
            <a:endParaRPr lang="en-US"/>
          </a:p>
        </p:txBody>
      </p:sp>
    </p:spTree>
    <p:extLst>
      <p:ext uri="{BB962C8B-B14F-4D97-AF65-F5344CB8AC3E}">
        <p14:creationId xmlns:p14="http://schemas.microsoft.com/office/powerpoint/2010/main" val="28473218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646787-180A-E541-883F-A0A60BB4EF8C}" type="slidenum">
              <a:rPr lang="en-US" smtClean="0"/>
              <a:t>7</a:t>
            </a:fld>
            <a:endParaRPr lang="en-US"/>
          </a:p>
        </p:txBody>
      </p:sp>
    </p:spTree>
    <p:extLst>
      <p:ext uri="{BB962C8B-B14F-4D97-AF65-F5344CB8AC3E}">
        <p14:creationId xmlns:p14="http://schemas.microsoft.com/office/powerpoint/2010/main" val="21100267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2241623-A064-4BED-B073-BA4D61433402}" type="datetime1">
              <a:rPr lang="en-US" smtClean="0"/>
              <a:t>2/27/25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FAEF9944-A4F6-4C59-AEBD-678D6480B8EA}" type="slidenum">
              <a:rPr lang="en-US" smtClean="0"/>
              <a:pPr/>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92153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2F3E5F3-28EE-488F-BD53-B744C06C3DEC}" type="datetime1">
              <a:rPr lang="en-US" smtClean="0"/>
              <a:t>2/27/25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09633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72EB70D-CD01-44DA-83B3-8FEB3383D307}" type="datetime1">
              <a:rPr lang="en-US" smtClean="0"/>
              <a:t>2/27/25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09327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0158CFD-9357-46BE-A189-D637A67C8730}" type="datetime1">
              <a:rPr lang="en-US" smtClean="0"/>
              <a:t>2/27/25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63720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B4742EE-B331-4632-BD10-A82FED6B6FC0}" type="datetime1">
              <a:rPr lang="en-US" smtClean="0"/>
              <a:t>2/27/25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89068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51BA835-D13F-49F4-8F11-5D576AC65FAD}" type="datetime1">
              <a:rPr lang="en-US" smtClean="0"/>
              <a:t>2/27/25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32325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BD1799-ACB5-4CB2-86A2-5C574F1C8706}" type="datetime1">
              <a:rPr lang="en-US" smtClean="0"/>
              <a:t>2/27/25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989362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D5DD0D6-7A82-473E-879B-C6ECD6CCCFEC}" type="datetime1">
              <a:rPr lang="en-US" smtClean="0"/>
              <a:t>2/27/25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87753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D4605E03-BC17-41A7-854C-DFAB672737DC}" type="datetime1">
              <a:rPr lang="en-US" smtClean="0"/>
              <a:t>2/27/25</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46751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6F86ED0C-1DA7-41F0-94CF-6218B1FEDFF1}" type="datetime1">
              <a:rPr lang="en-US" smtClean="0"/>
              <a:t>2/27/25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lgn="l"/>
            <a:fld id="{FAEF9944-A4F6-4C59-AEBD-678D6480B8EA}" type="slidenum">
              <a:rPr lang="en-US" smtClean="0"/>
              <a:pPr algn="l"/>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27627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ECF02AB-6034-4B88-BC5A-7C17CB0EF809}" type="datetime1">
              <a:rPr lang="en-US" smtClean="0"/>
              <a:t>2/27/25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smtClean="0"/>
              <a:pPr/>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66671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bg2">
                <a:tint val="94000"/>
                <a:satMod val="80000"/>
                <a:lumMod val="106000"/>
              </a:schemeClr>
            </a:gs>
            <a:gs pos="100000">
              <a:schemeClr val="bg2">
                <a:shade val="80000"/>
              </a:schemeClr>
            </a:gs>
          </a:gsLst>
          <a:path path="circle">
            <a:fillToRect l="43000" r="43000" b="100000"/>
          </a:path>
          <a:tileRect/>
        </a:gradFill>
        <a:effectLst/>
      </p:bgPr>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4408324-A84C-4A45-93B6-78D079CCE772}" type="datetime1">
              <a:rPr lang="en-US" smtClean="0"/>
              <a:t>2/27/25</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pPr algn="l"/>
            <a:fld id="{FAEF9944-A4F6-4C59-AEBD-678D6480B8EA}" type="slidenum">
              <a:rPr lang="en-US" smtClean="0"/>
              <a:pPr algn="l"/>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8247566"/>
      </p:ext>
    </p:extLst>
  </p:cSld>
  <p:clrMap bg1="lt1" tx1="dk1" bg2="lt2" tx2="dk2" accent1="accent1" accent2="accent2" accent3="accent3" accent4="accent4" accent5="accent5" accent6="accent6" hlink="hlink" folHlink="folHlink"/>
  <p:sldLayoutIdLst>
    <p:sldLayoutId id="2147484035" r:id="rId1"/>
    <p:sldLayoutId id="2147484036" r:id="rId2"/>
    <p:sldLayoutId id="2147484037" r:id="rId3"/>
    <p:sldLayoutId id="2147484038" r:id="rId4"/>
    <p:sldLayoutId id="2147484039" r:id="rId5"/>
    <p:sldLayoutId id="2147484040" r:id="rId6"/>
    <p:sldLayoutId id="2147484041" r:id="rId7"/>
    <p:sldLayoutId id="2147484042" r:id="rId8"/>
    <p:sldLayoutId id="2147484043" r:id="rId9"/>
    <p:sldLayoutId id="2147484044" r:id="rId10"/>
    <p:sldLayoutId id="2147484045"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jpg"/><Relationship Id="rId7" Type="http://schemas.openxmlformats.org/officeDocument/2006/relationships/diagramQuickStyle" Target="../diagrams/quickStyle2.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3.jpe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0.xml.rels><?xml version="1.0" encoding="UTF-8" standalone="yes"?>
<Relationships xmlns="http://schemas.openxmlformats.org/package/2006/relationships"><Relationship Id="rId8" Type="http://schemas.openxmlformats.org/officeDocument/2006/relationships/hyperlink" Target="https://library.college.police.uk/docs/NPCC/Roads_Policing_Strategy_2022.25.pdf" TargetMode="External"/><Relationship Id="rId3" Type="http://schemas.openxmlformats.org/officeDocument/2006/relationships/hyperlink" Target="https://www.college.police.uk/app/roads-policing/partner-agencies" TargetMode="External"/><Relationship Id="rId7" Type="http://schemas.openxmlformats.org/officeDocument/2006/relationships/hyperlink" Target="https://www.nationalcrimeagency.gov.uk/what-we-do/crime-threats/drug-trafficking/county-lines" TargetMode="External"/><Relationship Id="rId2" Type="http://schemas.openxmlformats.org/officeDocument/2006/relationships/hyperlink" Target="https://www.brake.org.uk/get-involved/take-action/mybrake/knowledge-centre/roads-policing" TargetMode="External"/><Relationship Id="rId1" Type="http://schemas.openxmlformats.org/officeDocument/2006/relationships/slideLayout" Target="../slideLayouts/slideLayout7.xml"/><Relationship Id="rId6" Type="http://schemas.openxmlformats.org/officeDocument/2006/relationships/hyperlink" Target="https://www.gov.uk/government/publications/home-offices-county-lines-programme-data/county-lines-programme-data" TargetMode="External"/><Relationship Id="rId5" Type="http://schemas.openxmlformats.org/officeDocument/2006/relationships/hyperlink" Target="https://hmicfrs.justiceinspectorates.gov.uk/publication-html/both-sides-of-the-coin-county-lines/" TargetMode="External"/><Relationship Id="rId10" Type="http://schemas.openxmlformats.org/officeDocument/2006/relationships/hyperlink" Target="https://www.south-wales.police.uk/news/south-wales/news/2024/december/drugs-machetes-and-criminal-cash-seized-in-county-lines-offensive" TargetMode="External"/><Relationship Id="rId4" Type="http://schemas.openxmlformats.org/officeDocument/2006/relationships/hyperlink" Target="https://www.college.police.uk/app/roads-policing" TargetMode="External"/><Relationship Id="rId9" Type="http://schemas.openxmlformats.org/officeDocument/2006/relationships/hyperlink" Target="https://news.npcc.police.uk/releases/launch-of-the-county-lines-policing-strategy-2024-to-2027"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99DE9D0E-C638-4470-A425-A312F6514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3" name="Rectangle 52">
            <a:extLst>
              <a:ext uri="{FF2B5EF4-FFF2-40B4-BE49-F238E27FC236}">
                <a16:creationId xmlns:a16="http://schemas.microsoft.com/office/drawing/2014/main" id="{CE5E68C2-DCCC-4202-9B0B-165BA46C8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7" y="1938130"/>
            <a:ext cx="8293042" cy="3615369"/>
          </a:xfrm>
          <a:prstGeom prst="rect">
            <a:avLst/>
          </a:prstGeom>
          <a:solidFill>
            <a:schemeClr val="tx1">
              <a:alpha val="88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69A60EAF-2579-F64F-64B1-7B1988DD4F79}"/>
              </a:ext>
            </a:extLst>
          </p:cNvPr>
          <p:cNvSpPr>
            <a:spLocks noGrp="1"/>
          </p:cNvSpPr>
          <p:nvPr>
            <p:ph type="ctrTitle"/>
          </p:nvPr>
        </p:nvSpPr>
        <p:spPr>
          <a:xfrm>
            <a:off x="204537" y="2191520"/>
            <a:ext cx="7835243" cy="2386256"/>
          </a:xfrm>
        </p:spPr>
        <p:txBody>
          <a:bodyPr>
            <a:normAutofit fontScale="90000"/>
          </a:bodyPr>
          <a:lstStyle/>
          <a:p>
            <a:pPr algn="ctr"/>
            <a:br>
              <a:rPr lang="en-US" sz="4000" b="1" dirty="0">
                <a:ln>
                  <a:solidFill>
                    <a:schemeClr val="bg1"/>
                  </a:solidFill>
                </a:ln>
                <a:solidFill>
                  <a:schemeClr val="bg1"/>
                </a:solidFill>
                <a:latin typeface="Arial" panose="020B0604020202020204" pitchFamily="34" charset="0"/>
                <a:cs typeface="Arial" panose="020B0604020202020204" pitchFamily="34" charset="0"/>
              </a:rPr>
            </a:br>
            <a:br>
              <a:rPr lang="en-US" sz="4000" b="1" dirty="0">
                <a:ln>
                  <a:solidFill>
                    <a:schemeClr val="bg1"/>
                  </a:solidFill>
                </a:ln>
                <a:solidFill>
                  <a:schemeClr val="bg1"/>
                </a:solidFill>
                <a:latin typeface="Arial" panose="020B0604020202020204" pitchFamily="34" charset="0"/>
                <a:cs typeface="Arial" panose="020B0604020202020204" pitchFamily="34" charset="0"/>
              </a:rPr>
            </a:br>
            <a:br>
              <a:rPr lang="en-US" sz="4000" b="1" dirty="0">
                <a:ln>
                  <a:solidFill>
                    <a:schemeClr val="bg1"/>
                  </a:solidFill>
                </a:ln>
                <a:solidFill>
                  <a:schemeClr val="bg1"/>
                </a:solidFill>
                <a:latin typeface="Arial" panose="020B0604020202020204" pitchFamily="34" charset="0"/>
                <a:cs typeface="Arial" panose="020B0604020202020204" pitchFamily="34" charset="0"/>
              </a:rPr>
            </a:br>
            <a:br>
              <a:rPr lang="en-US" sz="4000" b="1" dirty="0">
                <a:ln>
                  <a:solidFill>
                    <a:schemeClr val="bg1"/>
                  </a:solidFill>
                </a:ln>
                <a:solidFill>
                  <a:schemeClr val="bg1"/>
                </a:solidFill>
                <a:latin typeface="Arial" panose="020B0604020202020204" pitchFamily="34" charset="0"/>
                <a:cs typeface="Arial" panose="020B0604020202020204" pitchFamily="34" charset="0"/>
              </a:rPr>
            </a:br>
            <a:br>
              <a:rPr lang="en-US" sz="4000" b="1" dirty="0">
                <a:ln>
                  <a:solidFill>
                    <a:schemeClr val="bg1"/>
                  </a:solidFill>
                </a:ln>
                <a:solidFill>
                  <a:schemeClr val="bg1"/>
                </a:solidFill>
                <a:latin typeface="Arial" panose="020B0604020202020204" pitchFamily="34" charset="0"/>
                <a:cs typeface="Arial" panose="020B0604020202020204" pitchFamily="34" charset="0"/>
              </a:rPr>
            </a:br>
            <a:br>
              <a:rPr lang="en-US" sz="4000" b="1" dirty="0">
                <a:ln>
                  <a:solidFill>
                    <a:schemeClr val="bg1"/>
                  </a:solidFill>
                </a:ln>
                <a:solidFill>
                  <a:schemeClr val="bg1"/>
                </a:solidFill>
                <a:latin typeface="Arial" panose="020B0604020202020204" pitchFamily="34" charset="0"/>
                <a:cs typeface="Arial" panose="020B0604020202020204" pitchFamily="34" charset="0"/>
              </a:rPr>
            </a:br>
            <a:br>
              <a:rPr lang="en-US" sz="4000" b="1" dirty="0">
                <a:ln>
                  <a:solidFill>
                    <a:schemeClr val="bg1"/>
                  </a:solidFill>
                </a:ln>
                <a:solidFill>
                  <a:schemeClr val="bg1"/>
                </a:solidFill>
                <a:latin typeface="Arial" panose="020B0604020202020204" pitchFamily="34" charset="0"/>
                <a:cs typeface="Arial" panose="020B0604020202020204" pitchFamily="34" charset="0"/>
              </a:rPr>
            </a:br>
            <a:r>
              <a:rPr lang="en-US" sz="4000" b="1" dirty="0">
                <a:ln>
                  <a:solidFill>
                    <a:schemeClr val="bg1"/>
                  </a:solidFill>
                </a:ln>
                <a:solidFill>
                  <a:schemeClr val="bg1"/>
                </a:solidFill>
                <a:latin typeface="Arial" panose="020B0604020202020204" pitchFamily="34" charset="0"/>
                <a:cs typeface="Arial" panose="020B0604020202020204" pitchFamily="34" charset="0"/>
              </a:rPr>
              <a:t>County lines and </a:t>
            </a:r>
            <a:br>
              <a:rPr lang="en-US" sz="4000" b="1" dirty="0">
                <a:ln>
                  <a:solidFill>
                    <a:schemeClr val="bg1"/>
                  </a:solidFill>
                </a:ln>
                <a:solidFill>
                  <a:schemeClr val="bg1"/>
                </a:solidFill>
                <a:latin typeface="Arial" panose="020B0604020202020204" pitchFamily="34" charset="0"/>
                <a:cs typeface="Arial" panose="020B0604020202020204" pitchFamily="34" charset="0"/>
              </a:rPr>
            </a:br>
            <a:r>
              <a:rPr lang="en-US" sz="4000" b="1" dirty="0">
                <a:ln>
                  <a:solidFill>
                    <a:schemeClr val="bg1"/>
                  </a:solidFill>
                </a:ln>
                <a:solidFill>
                  <a:schemeClr val="bg1"/>
                </a:solidFill>
                <a:latin typeface="Arial" panose="020B0604020202020204" pitchFamily="34" charset="0"/>
                <a:cs typeface="Arial" panose="020B0604020202020204" pitchFamily="34" charset="0"/>
              </a:rPr>
              <a:t>road policing </a:t>
            </a:r>
            <a:br>
              <a:rPr lang="en-US" sz="2000" b="1" dirty="0">
                <a:ln>
                  <a:solidFill>
                    <a:schemeClr val="bg1"/>
                  </a:solidFill>
                </a:ln>
                <a:solidFill>
                  <a:schemeClr val="bg1"/>
                </a:solidFill>
                <a:latin typeface="Arial" panose="020B0604020202020204" pitchFamily="34" charset="0"/>
                <a:cs typeface="Arial" panose="020B0604020202020204" pitchFamily="34" charset="0"/>
              </a:rPr>
            </a:br>
            <a:br>
              <a:rPr lang="en-US" sz="2000" b="1" dirty="0">
                <a:ln>
                  <a:solidFill>
                    <a:schemeClr val="bg1"/>
                  </a:solidFill>
                </a:ln>
                <a:solidFill>
                  <a:schemeClr val="bg1"/>
                </a:solidFill>
                <a:latin typeface="Arial" panose="020B0604020202020204" pitchFamily="34" charset="0"/>
                <a:cs typeface="Arial" panose="020B0604020202020204" pitchFamily="34" charset="0"/>
              </a:rPr>
            </a:br>
            <a:br>
              <a:rPr lang="en-US" sz="2000" b="1" dirty="0">
                <a:ln>
                  <a:solidFill>
                    <a:schemeClr val="bg1"/>
                  </a:solidFill>
                </a:ln>
                <a:solidFill>
                  <a:schemeClr val="bg1"/>
                </a:solidFill>
                <a:latin typeface="Arial" panose="020B0604020202020204" pitchFamily="34" charset="0"/>
                <a:cs typeface="Arial" panose="020B0604020202020204" pitchFamily="34" charset="0"/>
              </a:rPr>
            </a:br>
            <a:br>
              <a:rPr lang="en-US" sz="2000" b="1" dirty="0">
                <a:ln>
                  <a:solidFill>
                    <a:schemeClr val="bg1"/>
                  </a:solidFill>
                </a:ln>
                <a:solidFill>
                  <a:schemeClr val="bg1"/>
                </a:solidFill>
                <a:latin typeface="Arial" panose="020B0604020202020204" pitchFamily="34" charset="0"/>
                <a:cs typeface="Arial" panose="020B0604020202020204" pitchFamily="34" charset="0"/>
              </a:rPr>
            </a:br>
            <a:r>
              <a:rPr lang="en-US" sz="1800" b="1" dirty="0">
                <a:ln>
                  <a:solidFill>
                    <a:schemeClr val="bg1"/>
                  </a:solidFill>
                </a:ln>
                <a:solidFill>
                  <a:schemeClr val="bg1"/>
                </a:solidFill>
                <a:latin typeface="Arial" panose="020B0604020202020204" pitchFamily="34" charset="0"/>
                <a:cs typeface="Arial" panose="020B0604020202020204" pitchFamily="34" charset="0"/>
              </a:rPr>
              <a:t>“Critically </a:t>
            </a:r>
            <a:r>
              <a:rPr lang="en-GB" sz="1800" b="1" dirty="0">
                <a:ln>
                  <a:solidFill>
                    <a:schemeClr val="bg1"/>
                  </a:solidFill>
                </a:ln>
                <a:solidFill>
                  <a:schemeClr val="bg1"/>
                </a:solidFill>
                <a:latin typeface="Arial" panose="020B0604020202020204" pitchFamily="34" charset="0"/>
                <a:cs typeface="Arial" panose="020B0604020202020204" pitchFamily="34" charset="0"/>
              </a:rPr>
              <a:t>analyse</a:t>
            </a:r>
            <a:r>
              <a:rPr lang="en-US" sz="1800" b="1" dirty="0">
                <a:ln>
                  <a:solidFill>
                    <a:schemeClr val="bg1"/>
                  </a:solidFill>
                </a:ln>
                <a:solidFill>
                  <a:schemeClr val="bg1"/>
                </a:solidFill>
                <a:latin typeface="Arial" panose="020B0604020202020204" pitchFamily="34" charset="0"/>
                <a:cs typeface="Arial" panose="020B0604020202020204" pitchFamily="34" charset="0"/>
              </a:rPr>
              <a:t> the contribution of road policing to disrupting crimes enabled by the road network”</a:t>
            </a:r>
            <a:endParaRPr lang="en-GB" sz="1800" dirty="0">
              <a:solidFill>
                <a:schemeClr val="bg1"/>
              </a:solidFill>
              <a:latin typeface="Arial Nova" panose="020B0504020202020204" pitchFamily="34" charset="0"/>
            </a:endParaRPr>
          </a:p>
        </p:txBody>
      </p:sp>
      <p:cxnSp>
        <p:nvCxnSpPr>
          <p:cNvPr id="55" name="Straight Connector 54">
            <a:extLst>
              <a:ext uri="{FF2B5EF4-FFF2-40B4-BE49-F238E27FC236}">
                <a16:creationId xmlns:a16="http://schemas.microsoft.com/office/drawing/2014/main" id="{547D1AEC-1823-4871-91B6-6654851409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0525" y="4666480"/>
            <a:ext cx="6829043" cy="0"/>
          </a:xfrm>
          <a:prstGeom prst="line">
            <a:avLst/>
          </a:prstGeom>
          <a:ln w="31750">
            <a:solidFill>
              <a:srgbClr val="F9FE68"/>
            </a:solidFill>
          </a:ln>
        </p:spPr>
        <p:style>
          <a:lnRef idx="3">
            <a:schemeClr val="accent1"/>
          </a:lnRef>
          <a:fillRef idx="0">
            <a:schemeClr val="accent1"/>
          </a:fillRef>
          <a:effectRef idx="2">
            <a:schemeClr val="accent1"/>
          </a:effectRef>
          <a:fontRef idx="minor">
            <a:schemeClr val="tx1"/>
          </a:fontRef>
        </p:style>
      </p:cxnSp>
      <p:sp>
        <p:nvSpPr>
          <p:cNvPr id="3" name="TextBox 2">
            <a:extLst>
              <a:ext uri="{FF2B5EF4-FFF2-40B4-BE49-F238E27FC236}">
                <a16:creationId xmlns:a16="http://schemas.microsoft.com/office/drawing/2014/main" id="{F5D93BD9-4BD6-5FAE-A501-78D2D132A637}"/>
              </a:ext>
            </a:extLst>
          </p:cNvPr>
          <p:cNvSpPr txBox="1"/>
          <p:nvPr/>
        </p:nvSpPr>
        <p:spPr>
          <a:xfrm>
            <a:off x="1123287" y="4880919"/>
            <a:ext cx="7006281" cy="341632"/>
          </a:xfrm>
          <a:prstGeom prst="rect">
            <a:avLst/>
          </a:prstGeom>
          <a:noFill/>
        </p:spPr>
        <p:txBody>
          <a:bodyPr wrap="square" rtlCol="0">
            <a:spAutoFit/>
          </a:bodyPr>
          <a:lstStyle/>
          <a:p>
            <a:pPr algn="ctr">
              <a:lnSpc>
                <a:spcPct val="90000"/>
              </a:lnSpc>
              <a:spcBef>
                <a:spcPts val="1000"/>
              </a:spcBef>
              <a:buClr>
                <a:schemeClr val="accent1"/>
              </a:buClr>
              <a:buSzPct val="100000"/>
            </a:pPr>
            <a:r>
              <a:rPr lang="en-US" sz="1800" cap="all" dirty="0">
                <a:solidFill>
                  <a:schemeClr val="bg1"/>
                </a:solidFill>
              </a:rPr>
              <a:t>Louisa O’Neill - </a:t>
            </a:r>
            <a:r>
              <a:rPr lang="en-US" sz="1800" b="0" i="0" u="none" strike="noStrike" dirty="0">
                <a:solidFill>
                  <a:schemeClr val="bg1"/>
                </a:solidFill>
                <a:effectLst/>
              </a:rPr>
              <a:t>2245487</a:t>
            </a:r>
            <a:endParaRPr lang="en-US" sz="1800" cap="all" dirty="0">
              <a:solidFill>
                <a:schemeClr val="bg1"/>
              </a:solidFill>
            </a:endParaRPr>
          </a:p>
        </p:txBody>
      </p:sp>
    </p:spTree>
    <p:extLst>
      <p:ext uri="{BB962C8B-B14F-4D97-AF65-F5344CB8AC3E}">
        <p14:creationId xmlns:p14="http://schemas.microsoft.com/office/powerpoint/2010/main" val="637125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12301" y="443732"/>
            <a:ext cx="811019"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41"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76636" y="540921"/>
            <a:ext cx="4973915"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43" name="Rectangle 42">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12192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8276EB6-FFEF-AAD6-0D2C-5D60ED4AFB01}"/>
              </a:ext>
            </a:extLst>
          </p:cNvPr>
          <p:cNvSpPr>
            <a:spLocks noGrp="1"/>
          </p:cNvSpPr>
          <p:nvPr>
            <p:ph type="title"/>
          </p:nvPr>
        </p:nvSpPr>
        <p:spPr>
          <a:xfrm>
            <a:off x="1130271" y="1193800"/>
            <a:ext cx="3193050" cy="4699000"/>
          </a:xfrm>
        </p:spPr>
        <p:txBody>
          <a:bodyPr anchor="ctr">
            <a:normAutofit/>
          </a:bodyPr>
          <a:lstStyle/>
          <a:p>
            <a:r>
              <a:rPr lang="en-US" b="1">
                <a:latin typeface="Arial Nova" panose="020B0504020202020204" pitchFamily="34" charset="0"/>
              </a:rPr>
              <a:t>objectives</a:t>
            </a:r>
          </a:p>
        </p:txBody>
      </p:sp>
      <p:cxnSp>
        <p:nvCxnSpPr>
          <p:cNvPr id="45" name="Straight Connector 44">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47"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23229" y="6007878"/>
            <a:ext cx="3500715"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graphicFrame>
        <p:nvGraphicFramePr>
          <p:cNvPr id="7" name="Content Placeholder 4">
            <a:extLst>
              <a:ext uri="{FF2B5EF4-FFF2-40B4-BE49-F238E27FC236}">
                <a16:creationId xmlns:a16="http://schemas.microsoft.com/office/drawing/2014/main" id="{0A1F54B5-231D-5BCA-8B67-AE3F2F401938}"/>
              </a:ext>
            </a:extLst>
          </p:cNvPr>
          <p:cNvGraphicFramePr>
            <a:graphicFrameLocks noGrp="1"/>
          </p:cNvGraphicFramePr>
          <p:nvPr>
            <p:ph idx="1"/>
            <p:extLst>
              <p:ext uri="{D42A27DB-BD31-4B8C-83A1-F6EECF244321}">
                <p14:modId xmlns:p14="http://schemas.microsoft.com/office/powerpoint/2010/main" val="61650231"/>
              </p:ext>
            </p:extLst>
          </p:nvPr>
        </p:nvGraphicFramePr>
        <p:xfrm>
          <a:off x="4976636" y="1193800"/>
          <a:ext cx="6085091" cy="4699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249169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39" name="Picture 38">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1" name="Straight Connector 40">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9" name="Picture 8" descr="A police officers standing on the road&#10;&#10;AI-generated content may be incorrect.">
            <a:extLst>
              <a:ext uri="{FF2B5EF4-FFF2-40B4-BE49-F238E27FC236}">
                <a16:creationId xmlns:a16="http://schemas.microsoft.com/office/drawing/2014/main" id="{F835F572-C0C7-8904-2EF4-C54733ACF4A1}"/>
              </a:ext>
            </a:extLst>
          </p:cNvPr>
          <p:cNvPicPr>
            <a:picLocks noChangeAspect="1"/>
          </p:cNvPicPr>
          <p:nvPr/>
        </p:nvPicPr>
        <p:blipFill>
          <a:blip r:embed="rId4"/>
          <a:srcRect t="3335" r="9093" b="5756"/>
          <a:stretch/>
        </p:blipFill>
        <p:spPr>
          <a:xfrm>
            <a:off x="2" y="10"/>
            <a:ext cx="12191695" cy="6857990"/>
          </a:xfrm>
          <a:prstGeom prst="rect">
            <a:avLst/>
          </a:prstGeom>
        </p:spPr>
      </p:pic>
      <p:sp>
        <p:nvSpPr>
          <p:cNvPr id="45" name="Rectangle 44">
            <a:extLst>
              <a:ext uri="{FF2B5EF4-FFF2-40B4-BE49-F238E27FC236}">
                <a16:creationId xmlns:a16="http://schemas.microsoft.com/office/drawing/2014/main" id="{F2AF0D79-4A1A-4F27-B9F0-CF252C4AC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636753"/>
            <a:ext cx="8299435" cy="5572810"/>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A1F3C9D9-9A0B-6975-64D8-3567566DB18E}"/>
              </a:ext>
            </a:extLst>
          </p:cNvPr>
          <p:cNvSpPr>
            <a:spLocks noGrp="1"/>
          </p:cNvSpPr>
          <p:nvPr>
            <p:ph type="title"/>
          </p:nvPr>
        </p:nvSpPr>
        <p:spPr>
          <a:xfrm>
            <a:off x="1304017" y="804520"/>
            <a:ext cx="6815731" cy="1049235"/>
          </a:xfrm>
        </p:spPr>
        <p:txBody>
          <a:bodyPr vert="horz" lIns="91440" tIns="45720" rIns="91440" bIns="45720" rtlCol="0" anchor="t">
            <a:normAutofit/>
          </a:bodyPr>
          <a:lstStyle/>
          <a:p>
            <a:r>
              <a:rPr lang="en-US" b="1" dirty="0">
                <a:solidFill>
                  <a:srgbClr val="FFFFFE"/>
                </a:solidFill>
                <a:latin typeface="Arial Nova" panose="020B0504020202020204" pitchFamily="34" charset="0"/>
              </a:rPr>
              <a:t>The Role Of Road Policing</a:t>
            </a:r>
            <a:br>
              <a:rPr lang="en-US" dirty="0">
                <a:solidFill>
                  <a:srgbClr val="FFFFFE"/>
                </a:solidFill>
              </a:rPr>
            </a:br>
            <a:endParaRPr lang="en-US" dirty="0">
              <a:solidFill>
                <a:srgbClr val="FFFFFE"/>
              </a:solidFill>
            </a:endParaRPr>
          </a:p>
        </p:txBody>
      </p:sp>
      <p:cxnSp>
        <p:nvCxnSpPr>
          <p:cNvPr id="47" name="Straight Connector 46">
            <a:extLst>
              <a:ext uri="{FF2B5EF4-FFF2-40B4-BE49-F238E27FC236}">
                <a16:creationId xmlns:a16="http://schemas.microsoft.com/office/drawing/2014/main" id="{8E83266B-97F8-4AB9-818F-3A70E8D85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6385" y="1847088"/>
            <a:ext cx="6813363" cy="0"/>
          </a:xfrm>
          <a:prstGeom prst="line">
            <a:avLst/>
          </a:prstGeom>
          <a:ln w="31750">
            <a:solidFill>
              <a:srgbClr val="EEF356"/>
            </a:solidFill>
          </a:ln>
        </p:spPr>
        <p:style>
          <a:lnRef idx="3">
            <a:schemeClr val="accent1"/>
          </a:lnRef>
          <a:fillRef idx="0">
            <a:schemeClr val="accent1"/>
          </a:fillRef>
          <a:effectRef idx="2">
            <a:schemeClr val="accent1"/>
          </a:effectRef>
          <a:fontRef idx="minor">
            <a:schemeClr val="tx1"/>
          </a:fontRef>
        </p:style>
      </p:cxnSp>
      <p:graphicFrame>
        <p:nvGraphicFramePr>
          <p:cNvPr id="7" name="TextBox 1">
            <a:extLst>
              <a:ext uri="{FF2B5EF4-FFF2-40B4-BE49-F238E27FC236}">
                <a16:creationId xmlns:a16="http://schemas.microsoft.com/office/drawing/2014/main" id="{6CECC901-6715-A48F-BF1F-8354AB79B68A}"/>
              </a:ext>
            </a:extLst>
          </p:cNvPr>
          <p:cNvGraphicFramePr/>
          <p:nvPr>
            <p:extLst>
              <p:ext uri="{D42A27DB-BD31-4B8C-83A1-F6EECF244321}">
                <p14:modId xmlns:p14="http://schemas.microsoft.com/office/powerpoint/2010/main" val="3475796003"/>
              </p:ext>
            </p:extLst>
          </p:nvPr>
        </p:nvGraphicFramePr>
        <p:xfrm>
          <a:off x="1304017" y="2015733"/>
          <a:ext cx="6815731" cy="40212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0" name="TextBox 9">
            <a:extLst>
              <a:ext uri="{FF2B5EF4-FFF2-40B4-BE49-F238E27FC236}">
                <a16:creationId xmlns:a16="http://schemas.microsoft.com/office/drawing/2014/main" id="{FC2BD4D6-4417-578F-410D-C16BD82C8107}"/>
              </a:ext>
            </a:extLst>
          </p:cNvPr>
          <p:cNvSpPr txBox="1"/>
          <p:nvPr/>
        </p:nvSpPr>
        <p:spPr>
          <a:xfrm>
            <a:off x="9274628" y="6428068"/>
            <a:ext cx="3323771" cy="369332"/>
          </a:xfrm>
          <a:prstGeom prst="rect">
            <a:avLst/>
          </a:prstGeom>
          <a:noFill/>
        </p:spPr>
        <p:txBody>
          <a:bodyPr wrap="square" rtlCol="0">
            <a:spAutoFit/>
          </a:bodyPr>
          <a:lstStyle/>
          <a:p>
            <a:r>
              <a:rPr lang="en-GB" sz="1800" b="0" i="0" u="none" strike="noStrike" dirty="0">
                <a:solidFill>
                  <a:schemeClr val="bg1"/>
                </a:solidFill>
                <a:effectLst/>
                <a:latin typeface="Arial Nova" panose="020B0504020202020204" pitchFamily="34" charset="0"/>
              </a:rPr>
              <a:t>(College of Policing, 2022)</a:t>
            </a:r>
            <a:endParaRPr lang="en-US" dirty="0">
              <a:solidFill>
                <a:schemeClr val="bg1"/>
              </a:solidFill>
              <a:latin typeface="Arial Nova" panose="020B0504020202020204" pitchFamily="34" charset="0"/>
            </a:endParaRPr>
          </a:p>
        </p:txBody>
      </p:sp>
    </p:spTree>
    <p:extLst>
      <p:ext uri="{BB962C8B-B14F-4D97-AF65-F5344CB8AC3E}">
        <p14:creationId xmlns:p14="http://schemas.microsoft.com/office/powerpoint/2010/main" val="1138362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455F17-AFD3-F93C-8921-2243447406A1}"/>
              </a:ext>
            </a:extLst>
          </p:cNvPr>
          <p:cNvSpPr txBox="1"/>
          <p:nvPr/>
        </p:nvSpPr>
        <p:spPr>
          <a:xfrm>
            <a:off x="1209368" y="3894291"/>
            <a:ext cx="9799420" cy="2806922"/>
          </a:xfrm>
          <a:prstGeom prst="rect">
            <a:avLst/>
          </a:prstGeom>
          <a:noFill/>
        </p:spPr>
        <p:txBody>
          <a:bodyPr wrap="square" rtlCol="0">
            <a:spAutoFit/>
          </a:bodyPr>
          <a:lstStyle/>
          <a:p>
            <a:pPr algn="ctr">
              <a:lnSpc>
                <a:spcPct val="110000"/>
              </a:lnSpc>
            </a:pPr>
            <a:r>
              <a:rPr lang="en-US" sz="2400" b="1" dirty="0">
                <a:latin typeface="Arial Nova" panose="020B0504020202020204" pitchFamily="34" charset="0"/>
              </a:rPr>
              <a:t>Main causes of serious injury and death on the roads:</a:t>
            </a:r>
          </a:p>
          <a:p>
            <a:pPr algn="ctr">
              <a:lnSpc>
                <a:spcPct val="110000"/>
              </a:lnSpc>
            </a:pPr>
            <a:endParaRPr lang="en-US" sz="2400" b="1" dirty="0">
              <a:latin typeface="Arial Nova" panose="020B0504020202020204" pitchFamily="34" charset="0"/>
            </a:endParaRPr>
          </a:p>
          <a:p>
            <a:pPr marL="457200" indent="-457200" algn="ctr">
              <a:lnSpc>
                <a:spcPct val="110000"/>
              </a:lnSpc>
              <a:buFont typeface="Arial" panose="020B0604020202020204" pitchFamily="34" charset="0"/>
              <a:buChar char="•"/>
            </a:pPr>
            <a:r>
              <a:rPr lang="en-US" sz="2400" b="1" dirty="0">
                <a:latin typeface="Arial Nova" panose="020B0504020202020204" pitchFamily="34" charset="0"/>
              </a:rPr>
              <a:t>Inappropriate or excessive speed</a:t>
            </a:r>
          </a:p>
          <a:p>
            <a:pPr marL="457200" indent="-457200" algn="ctr">
              <a:lnSpc>
                <a:spcPct val="110000"/>
              </a:lnSpc>
              <a:buFont typeface="Arial" panose="020B0604020202020204" pitchFamily="34" charset="0"/>
              <a:buChar char="•"/>
            </a:pPr>
            <a:r>
              <a:rPr lang="en-US" sz="2400" b="1" dirty="0">
                <a:latin typeface="Arial Nova" panose="020B0504020202020204" pitchFamily="34" charset="0"/>
              </a:rPr>
              <a:t>Not wearing a seat belt</a:t>
            </a:r>
          </a:p>
          <a:p>
            <a:pPr marL="457200" indent="-457200" algn="ctr">
              <a:lnSpc>
                <a:spcPct val="110000"/>
              </a:lnSpc>
              <a:buFont typeface="Arial" panose="020B0604020202020204" pitchFamily="34" charset="0"/>
              <a:buChar char="•"/>
            </a:pPr>
            <a:r>
              <a:rPr lang="en-US" sz="2400" b="1" dirty="0">
                <a:latin typeface="Arial Nova" panose="020B0504020202020204" pitchFamily="34" charset="0"/>
              </a:rPr>
              <a:t>Driver distractions; using devices such as mobile phones</a:t>
            </a:r>
          </a:p>
          <a:p>
            <a:pPr marL="457200" indent="-457200" algn="ctr">
              <a:lnSpc>
                <a:spcPct val="110000"/>
              </a:lnSpc>
              <a:buFont typeface="Arial" panose="020B0604020202020204" pitchFamily="34" charset="0"/>
              <a:buChar char="•"/>
            </a:pPr>
            <a:r>
              <a:rPr lang="en-US" sz="2400" b="1" dirty="0">
                <a:latin typeface="Arial Nova" panose="020B0504020202020204" pitchFamily="34" charset="0"/>
              </a:rPr>
              <a:t>Driving under the influence of alcohol or drugs</a:t>
            </a:r>
          </a:p>
          <a:p>
            <a:endParaRPr lang="en-US" dirty="0"/>
          </a:p>
        </p:txBody>
      </p:sp>
      <p:graphicFrame>
        <p:nvGraphicFramePr>
          <p:cNvPr id="7" name="TextBox 1">
            <a:extLst>
              <a:ext uri="{FF2B5EF4-FFF2-40B4-BE49-F238E27FC236}">
                <a16:creationId xmlns:a16="http://schemas.microsoft.com/office/drawing/2014/main" id="{E9CAB36B-0EDD-2217-6F47-9058FFF875A3}"/>
              </a:ext>
            </a:extLst>
          </p:cNvPr>
          <p:cNvGraphicFramePr/>
          <p:nvPr>
            <p:extLst>
              <p:ext uri="{D42A27DB-BD31-4B8C-83A1-F6EECF244321}">
                <p14:modId xmlns:p14="http://schemas.microsoft.com/office/powerpoint/2010/main" val="2574792640"/>
              </p:ext>
            </p:extLst>
          </p:nvPr>
        </p:nvGraphicFramePr>
        <p:xfrm>
          <a:off x="281007" y="441731"/>
          <a:ext cx="11629986" cy="29872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C4E09D9-FC1C-BC1A-6FC0-E704EFF33013}"/>
              </a:ext>
            </a:extLst>
          </p:cNvPr>
          <p:cNvSpPr txBox="1"/>
          <p:nvPr/>
        </p:nvSpPr>
        <p:spPr>
          <a:xfrm>
            <a:off x="499306" y="156787"/>
            <a:ext cx="11219543" cy="369332"/>
          </a:xfrm>
          <a:prstGeom prst="rect">
            <a:avLst/>
          </a:prstGeom>
          <a:noFill/>
        </p:spPr>
        <p:txBody>
          <a:bodyPr wrap="square" rtlCol="0">
            <a:spAutoFit/>
          </a:bodyPr>
          <a:lstStyle/>
          <a:p>
            <a:pPr algn="ctr"/>
            <a:r>
              <a:rPr lang="en-US" b="1" dirty="0">
                <a:latin typeface="Arial Nova" panose="020B0504020202020204" pitchFamily="34" charset="0"/>
              </a:rPr>
              <a:t>THE ROLE OF ROAD POLICING</a:t>
            </a:r>
            <a:endParaRPr lang="en-US" b="1" dirty="0"/>
          </a:p>
        </p:txBody>
      </p:sp>
      <p:sp>
        <p:nvSpPr>
          <p:cNvPr id="8" name="TextBox 7">
            <a:extLst>
              <a:ext uri="{FF2B5EF4-FFF2-40B4-BE49-F238E27FC236}">
                <a16:creationId xmlns:a16="http://schemas.microsoft.com/office/drawing/2014/main" id="{A2460D2F-EA5A-A048-F0BE-23C9F969602B}"/>
              </a:ext>
            </a:extLst>
          </p:cNvPr>
          <p:cNvSpPr txBox="1"/>
          <p:nvPr/>
        </p:nvSpPr>
        <p:spPr>
          <a:xfrm>
            <a:off x="9927771" y="6458857"/>
            <a:ext cx="2162629" cy="369332"/>
          </a:xfrm>
          <a:prstGeom prst="rect">
            <a:avLst/>
          </a:prstGeom>
          <a:noFill/>
        </p:spPr>
        <p:txBody>
          <a:bodyPr wrap="square" rtlCol="0">
            <a:spAutoFit/>
          </a:bodyPr>
          <a:lstStyle/>
          <a:p>
            <a:pPr algn="r"/>
            <a:r>
              <a:rPr lang="en-GB" sz="1800" b="0" i="0" u="none" strike="noStrike" dirty="0">
                <a:solidFill>
                  <a:srgbClr val="000000"/>
                </a:solidFill>
                <a:effectLst/>
                <a:latin typeface="Arial Nova" panose="020B0504020202020204" pitchFamily="34" charset="0"/>
              </a:rPr>
              <a:t>(Brake, 2019</a:t>
            </a:r>
            <a:endParaRPr lang="en-US" dirty="0"/>
          </a:p>
        </p:txBody>
      </p:sp>
    </p:spTree>
    <p:extLst>
      <p:ext uri="{BB962C8B-B14F-4D97-AF65-F5344CB8AC3E}">
        <p14:creationId xmlns:p14="http://schemas.microsoft.com/office/powerpoint/2010/main" val="4087990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A49F5-13EC-789E-3694-33251E1484CF}"/>
              </a:ext>
            </a:extLst>
          </p:cNvPr>
          <p:cNvSpPr>
            <a:spLocks noGrp="1"/>
          </p:cNvSpPr>
          <p:nvPr>
            <p:ph type="title"/>
          </p:nvPr>
        </p:nvSpPr>
        <p:spPr>
          <a:xfrm>
            <a:off x="1294362" y="131142"/>
            <a:ext cx="9603275" cy="1049235"/>
          </a:xfrm>
        </p:spPr>
        <p:txBody>
          <a:bodyPr>
            <a:normAutofit/>
          </a:bodyPr>
          <a:lstStyle/>
          <a:p>
            <a:pPr algn="ctr"/>
            <a:r>
              <a:rPr lang="en-US" b="1" dirty="0">
                <a:latin typeface="Arial Nova" panose="020B0504020202020204" pitchFamily="34" charset="0"/>
              </a:rPr>
              <a:t>overview on County Lines</a:t>
            </a:r>
            <a:br>
              <a:rPr lang="en-GB" sz="2000" b="1" dirty="0">
                <a:latin typeface="Arial Nova" panose="020B0504020202020204" pitchFamily="34" charset="0"/>
              </a:rPr>
            </a:br>
            <a:endParaRPr lang="en-GB" sz="3600" b="1" dirty="0">
              <a:latin typeface="Arial Nova" panose="020B0504020202020204" pitchFamily="34" charset="0"/>
            </a:endParaRPr>
          </a:p>
        </p:txBody>
      </p:sp>
      <p:graphicFrame>
        <p:nvGraphicFramePr>
          <p:cNvPr id="7" name="Content Placeholder 2">
            <a:extLst>
              <a:ext uri="{FF2B5EF4-FFF2-40B4-BE49-F238E27FC236}">
                <a16:creationId xmlns:a16="http://schemas.microsoft.com/office/drawing/2014/main" id="{64FC19FF-0483-693A-31FA-3F3AC04D58C1}"/>
              </a:ext>
            </a:extLst>
          </p:cNvPr>
          <p:cNvGraphicFramePr>
            <a:graphicFrameLocks noGrp="1"/>
          </p:cNvGraphicFramePr>
          <p:nvPr>
            <p:ph idx="1"/>
            <p:extLst>
              <p:ext uri="{D42A27DB-BD31-4B8C-83A1-F6EECF244321}">
                <p14:modId xmlns:p14="http://schemas.microsoft.com/office/powerpoint/2010/main" val="3682526805"/>
              </p:ext>
            </p:extLst>
          </p:nvPr>
        </p:nvGraphicFramePr>
        <p:xfrm>
          <a:off x="343930" y="963827"/>
          <a:ext cx="11504140" cy="53751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D5E6B463-C275-71AD-A0D2-A09F0775B082}"/>
              </a:ext>
            </a:extLst>
          </p:cNvPr>
          <p:cNvSpPr txBox="1"/>
          <p:nvPr/>
        </p:nvSpPr>
        <p:spPr>
          <a:xfrm>
            <a:off x="8969829" y="6487886"/>
            <a:ext cx="3077028" cy="369332"/>
          </a:xfrm>
          <a:prstGeom prst="rect">
            <a:avLst/>
          </a:prstGeom>
          <a:noFill/>
        </p:spPr>
        <p:txBody>
          <a:bodyPr wrap="square" rtlCol="0">
            <a:spAutoFit/>
          </a:bodyPr>
          <a:lstStyle/>
          <a:p>
            <a:pPr algn="r"/>
            <a:r>
              <a:rPr lang="en-GB" sz="1800" b="0" i="0" u="none" strike="noStrike" dirty="0">
                <a:solidFill>
                  <a:srgbClr val="000000"/>
                </a:solidFill>
                <a:effectLst/>
                <a:latin typeface="Arial Nova" panose="020B0504020202020204" pitchFamily="34" charset="0"/>
              </a:rPr>
              <a:t>(NPCC, 2024)</a:t>
            </a:r>
            <a:endParaRPr lang="en-US" dirty="0">
              <a:latin typeface="Arial Nova" panose="020B0504020202020204" pitchFamily="34" charset="0"/>
            </a:endParaRPr>
          </a:p>
        </p:txBody>
      </p:sp>
    </p:spTree>
    <p:extLst>
      <p:ext uri="{BB962C8B-B14F-4D97-AF65-F5344CB8AC3E}">
        <p14:creationId xmlns:p14="http://schemas.microsoft.com/office/powerpoint/2010/main" val="10088909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37F640-D876-1596-3DB2-F3DFF65550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FB5480-D3F6-D68C-592A-8DB5DFF81471}"/>
              </a:ext>
            </a:extLst>
          </p:cNvPr>
          <p:cNvSpPr>
            <a:spLocks noGrp="1"/>
          </p:cNvSpPr>
          <p:nvPr>
            <p:ph type="title"/>
          </p:nvPr>
        </p:nvSpPr>
        <p:spPr>
          <a:xfrm>
            <a:off x="1294362" y="439209"/>
            <a:ext cx="9603275" cy="1049235"/>
          </a:xfrm>
        </p:spPr>
        <p:txBody>
          <a:bodyPr>
            <a:normAutofit/>
          </a:bodyPr>
          <a:lstStyle/>
          <a:p>
            <a:pPr algn="ctr"/>
            <a:r>
              <a:rPr lang="en-GB" b="1" dirty="0">
                <a:latin typeface="Arial Nova" panose="020B0504020202020204" pitchFamily="34" charset="0"/>
              </a:rPr>
              <a:t>Importance of road policing</a:t>
            </a:r>
          </a:p>
        </p:txBody>
      </p:sp>
      <p:graphicFrame>
        <p:nvGraphicFramePr>
          <p:cNvPr id="7" name="Content Placeholder 2">
            <a:extLst>
              <a:ext uri="{FF2B5EF4-FFF2-40B4-BE49-F238E27FC236}">
                <a16:creationId xmlns:a16="http://schemas.microsoft.com/office/drawing/2014/main" id="{4B67E7CC-3261-C7CA-9D14-9528976CABD4}"/>
              </a:ext>
            </a:extLst>
          </p:cNvPr>
          <p:cNvGraphicFramePr>
            <a:graphicFrameLocks noGrp="1"/>
          </p:cNvGraphicFramePr>
          <p:nvPr>
            <p:ph idx="1"/>
            <p:extLst>
              <p:ext uri="{D42A27DB-BD31-4B8C-83A1-F6EECF244321}">
                <p14:modId xmlns:p14="http://schemas.microsoft.com/office/powerpoint/2010/main" val="3837479497"/>
              </p:ext>
            </p:extLst>
          </p:nvPr>
        </p:nvGraphicFramePr>
        <p:xfrm>
          <a:off x="2940908" y="2335427"/>
          <a:ext cx="8907162" cy="40035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23CFA6E-FB53-A6C5-9C71-06FB875725AB}"/>
              </a:ext>
            </a:extLst>
          </p:cNvPr>
          <p:cNvSpPr txBox="1"/>
          <p:nvPr/>
        </p:nvSpPr>
        <p:spPr>
          <a:xfrm>
            <a:off x="343930" y="3429000"/>
            <a:ext cx="11395786" cy="1323439"/>
          </a:xfrm>
          <a:prstGeom prst="rect">
            <a:avLst/>
          </a:prstGeom>
          <a:solidFill>
            <a:schemeClr val="tx1"/>
          </a:solidFill>
        </p:spPr>
        <p:txBody>
          <a:bodyPr wrap="square" rtlCol="0">
            <a:spAutoFit/>
          </a:bodyPr>
          <a:lstStyle/>
          <a:p>
            <a:r>
              <a:rPr lang="en-GB" sz="2000" b="1" dirty="0">
                <a:solidFill>
                  <a:schemeClr val="bg1"/>
                </a:solidFill>
                <a:effectLst/>
                <a:latin typeface="Arial Nova" panose="020B0504020202020204" pitchFamily="34" charset="0"/>
              </a:rPr>
              <a:t>Road police are vital in intercepting the movement of these drug traffickers. Through using key methods such as targeted stop-and-search operations and vehicle checkpoints, police officers can then identify and disrupt the transportation of drugs and associated criminal activity. </a:t>
            </a:r>
            <a:endParaRPr lang="en-US" sz="2000" dirty="0">
              <a:solidFill>
                <a:schemeClr val="bg1"/>
              </a:solidFill>
            </a:endParaRPr>
          </a:p>
        </p:txBody>
      </p:sp>
      <p:sp>
        <p:nvSpPr>
          <p:cNvPr id="5" name="TextBox 4">
            <a:extLst>
              <a:ext uri="{FF2B5EF4-FFF2-40B4-BE49-F238E27FC236}">
                <a16:creationId xmlns:a16="http://schemas.microsoft.com/office/drawing/2014/main" id="{23092B08-D731-D83A-81BE-7964FFEF4009}"/>
              </a:ext>
            </a:extLst>
          </p:cNvPr>
          <p:cNvSpPr txBox="1"/>
          <p:nvPr/>
        </p:nvSpPr>
        <p:spPr>
          <a:xfrm>
            <a:off x="289753" y="5054812"/>
            <a:ext cx="11504140" cy="1384995"/>
          </a:xfrm>
          <a:prstGeom prst="rect">
            <a:avLst/>
          </a:prstGeom>
          <a:solidFill>
            <a:schemeClr val="tx1"/>
          </a:solidFill>
        </p:spPr>
        <p:txBody>
          <a:bodyPr wrap="square" rtlCol="0">
            <a:spAutoFit/>
          </a:bodyPr>
          <a:lstStyle/>
          <a:p>
            <a:pPr>
              <a:lnSpc>
                <a:spcPct val="110000"/>
              </a:lnSpc>
              <a:buClr>
                <a:srgbClr val="966458"/>
              </a:buClr>
            </a:pPr>
            <a:r>
              <a:rPr lang="en-GB" sz="2000" b="1" dirty="0">
                <a:solidFill>
                  <a:schemeClr val="bg1"/>
                </a:solidFill>
                <a:effectLst/>
                <a:latin typeface="Arial Nova" panose="020B0504020202020204" pitchFamily="34" charset="0"/>
              </a:rPr>
              <a:t>Road police often work closely with local intelligence units to gather information on suspected county lines activity. This collaborative approach allows for the identification of key transport routes and patterns used by traffickers. </a:t>
            </a:r>
            <a:endParaRPr lang="en-US" sz="2000" b="1" dirty="0">
              <a:solidFill>
                <a:schemeClr val="bg1"/>
              </a:solidFill>
              <a:latin typeface="Arial Nova" panose="020B0504020202020204" pitchFamily="34" charset="0"/>
              <a:cs typeface="Arial" panose="020B0604020202020204" pitchFamily="34" charset="0"/>
            </a:endParaRPr>
          </a:p>
          <a:p>
            <a:endParaRPr lang="en-US" dirty="0"/>
          </a:p>
        </p:txBody>
      </p:sp>
      <p:sp>
        <p:nvSpPr>
          <p:cNvPr id="9" name="TextBox 8">
            <a:extLst>
              <a:ext uri="{FF2B5EF4-FFF2-40B4-BE49-F238E27FC236}">
                <a16:creationId xmlns:a16="http://schemas.microsoft.com/office/drawing/2014/main" id="{6A5E8554-739D-B4A1-F7BA-30E0885CD9BF}"/>
              </a:ext>
            </a:extLst>
          </p:cNvPr>
          <p:cNvSpPr txBox="1"/>
          <p:nvPr/>
        </p:nvSpPr>
        <p:spPr>
          <a:xfrm>
            <a:off x="289753" y="961312"/>
            <a:ext cx="11504140" cy="2215991"/>
          </a:xfrm>
          <a:prstGeom prst="rect">
            <a:avLst/>
          </a:prstGeom>
          <a:solidFill>
            <a:schemeClr val="tx1"/>
          </a:solidFill>
        </p:spPr>
        <p:txBody>
          <a:bodyPr wrap="square" rtlCol="0">
            <a:spAutoFit/>
          </a:bodyPr>
          <a:lstStyle/>
          <a:p>
            <a:r>
              <a:rPr lang="en-GB" sz="2000" b="1" dirty="0">
                <a:solidFill>
                  <a:schemeClr val="bg1"/>
                </a:solidFill>
                <a:effectLst/>
                <a:latin typeface="Arial Nova" panose="020B0504020202020204" pitchFamily="34" charset="0"/>
              </a:rPr>
              <a:t>County lines drug trafficking is a significant challenge for police forces in the United Kingdom. The distributing of drugs in rural areas has a huge impact for the community and impacts their safety.</a:t>
            </a:r>
          </a:p>
          <a:p>
            <a:endParaRPr lang="en-GB" sz="2000" b="1" dirty="0">
              <a:solidFill>
                <a:schemeClr val="bg1"/>
              </a:solidFill>
              <a:latin typeface="Arial Nova" panose="020B0504020202020204" pitchFamily="34" charset="0"/>
            </a:endParaRPr>
          </a:p>
          <a:p>
            <a:r>
              <a:rPr lang="en-GB" sz="2000" b="1" dirty="0">
                <a:solidFill>
                  <a:schemeClr val="bg1"/>
                </a:solidFill>
                <a:effectLst/>
                <a:latin typeface="Arial Nova" panose="020B0504020202020204" pitchFamily="34" charset="0"/>
              </a:rPr>
              <a:t>Road policing plays a crucial role in disrupting these operations, with the strategic enforcement and intelligence-led interventions.</a:t>
            </a:r>
          </a:p>
          <a:p>
            <a:endParaRPr lang="en-US" dirty="0"/>
          </a:p>
        </p:txBody>
      </p:sp>
      <p:sp>
        <p:nvSpPr>
          <p:cNvPr id="11" name="TextBox 10">
            <a:extLst>
              <a:ext uri="{FF2B5EF4-FFF2-40B4-BE49-F238E27FC236}">
                <a16:creationId xmlns:a16="http://schemas.microsoft.com/office/drawing/2014/main" id="{05B6A060-FCEF-8024-714C-F5AD36050754}"/>
              </a:ext>
            </a:extLst>
          </p:cNvPr>
          <p:cNvSpPr txBox="1"/>
          <p:nvPr/>
        </p:nvSpPr>
        <p:spPr>
          <a:xfrm>
            <a:off x="10247086" y="6488668"/>
            <a:ext cx="3618470" cy="369332"/>
          </a:xfrm>
          <a:prstGeom prst="rect">
            <a:avLst/>
          </a:prstGeom>
          <a:noFill/>
        </p:spPr>
        <p:txBody>
          <a:bodyPr wrap="square" rtlCol="0">
            <a:spAutoFit/>
          </a:bodyPr>
          <a:lstStyle/>
          <a:p>
            <a:r>
              <a:rPr lang="en-GB" sz="1800" b="0" i="0" u="none" strike="noStrike" dirty="0">
                <a:solidFill>
                  <a:srgbClr val="000000"/>
                </a:solidFill>
                <a:effectLst/>
                <a:latin typeface="Arial Nova" panose="020B0504020202020204" pitchFamily="34" charset="0"/>
              </a:rPr>
              <a:t>(NPCC, 2022)</a:t>
            </a:r>
            <a:endParaRPr lang="en-US" dirty="0">
              <a:latin typeface="Arial Nova" panose="020B0504020202020204" pitchFamily="34" charset="0"/>
            </a:endParaRPr>
          </a:p>
        </p:txBody>
      </p:sp>
    </p:spTree>
    <p:extLst>
      <p:ext uri="{BB962C8B-B14F-4D97-AF65-F5344CB8AC3E}">
        <p14:creationId xmlns:p14="http://schemas.microsoft.com/office/powerpoint/2010/main" val="16136577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78C66F6-5361-EAA7-80BF-43710BA6C8B6}"/>
              </a:ext>
            </a:extLst>
          </p:cNvPr>
          <p:cNvSpPr txBox="1"/>
          <p:nvPr/>
        </p:nvSpPr>
        <p:spPr>
          <a:xfrm>
            <a:off x="1294362" y="384629"/>
            <a:ext cx="9603275"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endParaRPr lang="en-US" sz="2800" b="1" i="0" kern="1200" cap="all" dirty="0">
              <a:solidFill>
                <a:schemeClr val="tx1"/>
              </a:solidFill>
              <a:effectLst/>
              <a:latin typeface="Arial Nova" panose="020B0504020202020204" pitchFamily="34" charset="0"/>
              <a:ea typeface="+mj-ea"/>
              <a:cs typeface="+mj-cs"/>
            </a:endParaRPr>
          </a:p>
        </p:txBody>
      </p:sp>
      <p:sp>
        <p:nvSpPr>
          <p:cNvPr id="3" name="Content Placeholder 2">
            <a:extLst>
              <a:ext uri="{FF2B5EF4-FFF2-40B4-BE49-F238E27FC236}">
                <a16:creationId xmlns:a16="http://schemas.microsoft.com/office/drawing/2014/main" id="{35B926E1-0F0C-0173-CE75-10B06169ED3D}"/>
              </a:ext>
            </a:extLst>
          </p:cNvPr>
          <p:cNvSpPr>
            <a:spLocks noGrp="1"/>
          </p:cNvSpPr>
          <p:nvPr>
            <p:ph idx="1"/>
          </p:nvPr>
        </p:nvSpPr>
        <p:spPr>
          <a:xfrm>
            <a:off x="641349" y="2107754"/>
            <a:ext cx="11173279" cy="4365617"/>
          </a:xfrm>
        </p:spPr>
        <p:txBody>
          <a:bodyPr vert="horz" lIns="91440" tIns="45720" rIns="91440" bIns="45720" rtlCol="0" anchor="t">
            <a:normAutofit/>
          </a:bodyPr>
          <a:lstStyle/>
          <a:p>
            <a:pPr>
              <a:lnSpc>
                <a:spcPct val="110000"/>
              </a:lnSpc>
            </a:pPr>
            <a:endParaRPr lang="en-US" b="1" dirty="0">
              <a:latin typeface="Arial" panose="020B0604020202020204" pitchFamily="34" charset="0"/>
              <a:cs typeface="Arial" panose="020B0604020202020204" pitchFamily="34" charset="0"/>
            </a:endParaRPr>
          </a:p>
          <a:p>
            <a:pPr>
              <a:lnSpc>
                <a:spcPct val="110000"/>
              </a:lnSpc>
            </a:pPr>
            <a:endParaRPr lang="en-US" b="1" dirty="0"/>
          </a:p>
        </p:txBody>
      </p:sp>
      <p:sp>
        <p:nvSpPr>
          <p:cNvPr id="2" name="TextBox 1">
            <a:extLst>
              <a:ext uri="{FF2B5EF4-FFF2-40B4-BE49-F238E27FC236}">
                <a16:creationId xmlns:a16="http://schemas.microsoft.com/office/drawing/2014/main" id="{E4F1A0F5-E0C4-B79F-3F35-878E9BC86F1A}"/>
              </a:ext>
            </a:extLst>
          </p:cNvPr>
          <p:cNvSpPr txBox="1"/>
          <p:nvPr/>
        </p:nvSpPr>
        <p:spPr>
          <a:xfrm>
            <a:off x="377372" y="2191789"/>
            <a:ext cx="10116457" cy="4862870"/>
          </a:xfrm>
          <a:prstGeom prst="rect">
            <a:avLst/>
          </a:prstGeom>
          <a:noFill/>
        </p:spPr>
        <p:txBody>
          <a:bodyPr wrap="square" rtlCol="0">
            <a:spAutoFit/>
          </a:bodyPr>
          <a:lstStyle/>
          <a:p>
            <a:endParaRPr lang="en-GB" sz="2000" b="1" dirty="0">
              <a:latin typeface="Arial Nova" panose="020B0504020202020204" pitchFamily="34" charset="0"/>
              <a:cs typeface="Arial" panose="020B0604020202020204" pitchFamily="34" charset="0"/>
            </a:endParaRPr>
          </a:p>
          <a:p>
            <a:pPr algn="l" fontAlgn="base">
              <a:spcAft>
                <a:spcPts val="600"/>
              </a:spcAft>
              <a:buFont typeface="Arial" panose="020B0604020202020204" pitchFamily="34" charset="0"/>
              <a:buChar char="•"/>
            </a:pPr>
            <a:r>
              <a:rPr lang="en-GB" sz="2000" b="1" i="0" u="none" strike="noStrike" dirty="0">
                <a:effectLst/>
                <a:latin typeface="Arial Nova" panose="020B0504020202020204" pitchFamily="34" charset="0"/>
              </a:rPr>
              <a:t>31 arrests</a:t>
            </a:r>
          </a:p>
          <a:p>
            <a:pPr algn="l" fontAlgn="base">
              <a:spcAft>
                <a:spcPts val="600"/>
              </a:spcAft>
              <a:buFont typeface="Arial" panose="020B0604020202020204" pitchFamily="34" charset="0"/>
              <a:buChar char="•"/>
            </a:pPr>
            <a:r>
              <a:rPr lang="en-GB" sz="2000" b="1" i="0" u="none" strike="noStrike" dirty="0">
                <a:effectLst/>
                <a:latin typeface="Arial Nova" panose="020B0504020202020204" pitchFamily="34" charset="0"/>
              </a:rPr>
              <a:t>Five drug lines put out of business</a:t>
            </a:r>
          </a:p>
          <a:p>
            <a:pPr algn="l" fontAlgn="base">
              <a:spcAft>
                <a:spcPts val="600"/>
              </a:spcAft>
              <a:buFont typeface="Arial" panose="020B0604020202020204" pitchFamily="34" charset="0"/>
              <a:buChar char="•"/>
            </a:pPr>
            <a:r>
              <a:rPr lang="en-GB" sz="2000" b="1" i="0" u="none" strike="noStrike" dirty="0">
                <a:effectLst/>
                <a:latin typeface="Arial Nova" panose="020B0504020202020204" pitchFamily="34" charset="0"/>
              </a:rPr>
              <a:t>Drugs worth as much as £79k seized, including</a:t>
            </a:r>
          </a:p>
          <a:p>
            <a:pPr algn="l" fontAlgn="base">
              <a:spcAft>
                <a:spcPts val="600"/>
              </a:spcAft>
              <a:buFont typeface="Arial" panose="020B0604020202020204" pitchFamily="34" charset="0"/>
              <a:buChar char="•"/>
            </a:pPr>
            <a:r>
              <a:rPr lang="en-GB" sz="2000" b="1" i="0" u="none" strike="noStrike" dirty="0">
                <a:effectLst/>
                <a:latin typeface="Arial Nova" panose="020B0504020202020204" pitchFamily="34" charset="0"/>
              </a:rPr>
              <a:t>239 grammes of cocaine</a:t>
            </a:r>
          </a:p>
          <a:p>
            <a:pPr algn="l" fontAlgn="base">
              <a:spcAft>
                <a:spcPts val="600"/>
              </a:spcAft>
              <a:buFont typeface="Arial" panose="020B0604020202020204" pitchFamily="34" charset="0"/>
              <a:buChar char="•"/>
            </a:pPr>
            <a:r>
              <a:rPr lang="en-GB" sz="2000" b="1" i="0" u="none" strike="noStrike" dirty="0">
                <a:effectLst/>
                <a:latin typeface="Arial Nova" panose="020B0504020202020204" pitchFamily="34" charset="0"/>
              </a:rPr>
              <a:t>90g of crack cocaine</a:t>
            </a:r>
          </a:p>
          <a:p>
            <a:pPr algn="l" fontAlgn="base">
              <a:spcAft>
                <a:spcPts val="600"/>
              </a:spcAft>
              <a:buFont typeface="Arial" panose="020B0604020202020204" pitchFamily="34" charset="0"/>
              <a:buChar char="•"/>
            </a:pPr>
            <a:r>
              <a:rPr lang="en-GB" sz="2000" b="1" i="0" u="none" strike="noStrike" dirty="0">
                <a:effectLst/>
                <a:latin typeface="Arial Nova" panose="020B0504020202020204" pitchFamily="34" charset="0"/>
              </a:rPr>
              <a:t>179.64g of heroin</a:t>
            </a:r>
          </a:p>
          <a:p>
            <a:pPr algn="l" fontAlgn="base">
              <a:spcAft>
                <a:spcPts val="600"/>
              </a:spcAft>
              <a:buFont typeface="Arial" panose="020B0604020202020204" pitchFamily="34" charset="0"/>
              <a:buChar char="•"/>
            </a:pPr>
            <a:r>
              <a:rPr lang="en-GB" sz="2000" b="1" i="0" u="none" strike="noStrike" dirty="0">
                <a:effectLst/>
                <a:latin typeface="Arial Nova" panose="020B0504020202020204" pitchFamily="34" charset="0"/>
              </a:rPr>
              <a:t>75 cannabis plants</a:t>
            </a:r>
          </a:p>
          <a:p>
            <a:pPr algn="l" fontAlgn="base">
              <a:spcAft>
                <a:spcPts val="600"/>
              </a:spcAft>
              <a:buFont typeface="Arial" panose="020B0604020202020204" pitchFamily="34" charset="0"/>
              <a:buChar char="•"/>
            </a:pPr>
            <a:r>
              <a:rPr lang="en-GB" sz="2000" b="1" i="0" u="none" strike="noStrike" dirty="0">
                <a:effectLst/>
                <a:latin typeface="Arial Nova" panose="020B0504020202020204" pitchFamily="34" charset="0"/>
              </a:rPr>
              <a:t>£22,774 in criminal cash seized</a:t>
            </a:r>
          </a:p>
          <a:p>
            <a:pPr algn="l" fontAlgn="base">
              <a:spcAft>
                <a:spcPts val="600"/>
              </a:spcAft>
              <a:buFont typeface="Arial" panose="020B0604020202020204" pitchFamily="34" charset="0"/>
              <a:buChar char="•"/>
            </a:pPr>
            <a:r>
              <a:rPr lang="en-GB" sz="2000" b="1" i="0" u="none" strike="noStrike" dirty="0">
                <a:effectLst/>
                <a:latin typeface="Arial Nova" panose="020B0504020202020204" pitchFamily="34" charset="0"/>
              </a:rPr>
              <a:t>Seizure of a variety of weapons including machetes, CS sprays</a:t>
            </a:r>
          </a:p>
          <a:p>
            <a:pPr algn="l" fontAlgn="base">
              <a:spcAft>
                <a:spcPts val="600"/>
              </a:spcAft>
              <a:buFont typeface="Arial" panose="020B0604020202020204" pitchFamily="34" charset="0"/>
              <a:buChar char="•"/>
            </a:pPr>
            <a:r>
              <a:rPr lang="en-GB" sz="2000" b="1" i="0" u="none" strike="noStrike" dirty="0">
                <a:effectLst/>
                <a:latin typeface="Arial Nova" panose="020B0504020202020204" pitchFamily="34" charset="0"/>
              </a:rPr>
              <a:t>Eight people were safeguarded</a:t>
            </a:r>
          </a:p>
          <a:p>
            <a:br>
              <a:rPr lang="en-GB" sz="2000" b="1" dirty="0">
                <a:latin typeface="Arial Nova" panose="020B0504020202020204" pitchFamily="34" charset="0"/>
              </a:rPr>
            </a:br>
            <a:endParaRPr lang="en-US" sz="2000" b="1" dirty="0">
              <a:latin typeface="Arial Nova" panose="020B0504020202020204" pitchFamily="34" charset="0"/>
              <a:cs typeface="Arial" panose="020B0604020202020204" pitchFamily="34" charset="0"/>
            </a:endParaRPr>
          </a:p>
        </p:txBody>
      </p:sp>
      <p:sp>
        <p:nvSpPr>
          <p:cNvPr id="7" name="Rounded Rectangle 6">
            <a:extLst>
              <a:ext uri="{FF2B5EF4-FFF2-40B4-BE49-F238E27FC236}">
                <a16:creationId xmlns:a16="http://schemas.microsoft.com/office/drawing/2014/main" id="{D69AB393-C781-6118-BEFD-608BB4432A21}"/>
              </a:ext>
            </a:extLst>
          </p:cNvPr>
          <p:cNvSpPr/>
          <p:nvPr/>
        </p:nvSpPr>
        <p:spPr>
          <a:xfrm>
            <a:off x="377372" y="508000"/>
            <a:ext cx="11437256" cy="180913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505B582-5FB9-CF21-8C8F-A5029518D7E5}"/>
              </a:ext>
            </a:extLst>
          </p:cNvPr>
          <p:cNvSpPr txBox="1"/>
          <p:nvPr/>
        </p:nvSpPr>
        <p:spPr>
          <a:xfrm>
            <a:off x="769257" y="725713"/>
            <a:ext cx="10781393" cy="1292662"/>
          </a:xfrm>
          <a:prstGeom prst="rect">
            <a:avLst/>
          </a:prstGeom>
          <a:noFill/>
        </p:spPr>
        <p:txBody>
          <a:bodyPr wrap="square" rtlCol="0">
            <a:spAutoFit/>
          </a:bodyPr>
          <a:lstStyle/>
          <a:p>
            <a:r>
              <a:rPr lang="en-GB" sz="2000" b="1" i="0" u="none" strike="noStrike" dirty="0">
                <a:effectLst/>
                <a:latin typeface="Arial Nova" panose="020B0504020202020204" pitchFamily="34" charset="0"/>
                <a:cs typeface="Arial" panose="020B0604020202020204" pitchFamily="34" charset="0"/>
              </a:rPr>
              <a:t>South Wales Police collaborated with the British Transport Police and worked alongside other United Kingdom police forces such as the Metropolitan Police to target County Lines gangs resulting in:</a:t>
            </a:r>
          </a:p>
          <a:p>
            <a:endParaRPr lang="en-US" dirty="0"/>
          </a:p>
        </p:txBody>
      </p:sp>
      <p:pic>
        <p:nvPicPr>
          <p:cNvPr id="10" name="Picture 9" descr="A logo of a police officer&#10;&#10;AI-generated content may be incorrect.">
            <a:extLst>
              <a:ext uri="{FF2B5EF4-FFF2-40B4-BE49-F238E27FC236}">
                <a16:creationId xmlns:a16="http://schemas.microsoft.com/office/drawing/2014/main" id="{B3AF7445-6ADF-59F9-4BF4-CA6A3F74843D}"/>
              </a:ext>
            </a:extLst>
          </p:cNvPr>
          <p:cNvPicPr>
            <a:picLocks noChangeAspect="1"/>
          </p:cNvPicPr>
          <p:nvPr/>
        </p:nvPicPr>
        <p:blipFill>
          <a:blip r:embed="rId3"/>
          <a:stretch>
            <a:fillRect/>
          </a:stretch>
        </p:blipFill>
        <p:spPr>
          <a:xfrm>
            <a:off x="8211195" y="2528261"/>
            <a:ext cx="3095434" cy="3926042"/>
          </a:xfrm>
          <a:prstGeom prst="rect">
            <a:avLst/>
          </a:prstGeom>
        </p:spPr>
      </p:pic>
      <p:sp>
        <p:nvSpPr>
          <p:cNvPr id="11" name="TextBox 10">
            <a:extLst>
              <a:ext uri="{FF2B5EF4-FFF2-40B4-BE49-F238E27FC236}">
                <a16:creationId xmlns:a16="http://schemas.microsoft.com/office/drawing/2014/main" id="{8A0A10B4-397D-69F6-D6FD-1E66FB7FA1FF}"/>
              </a:ext>
            </a:extLst>
          </p:cNvPr>
          <p:cNvSpPr txBox="1"/>
          <p:nvPr/>
        </p:nvSpPr>
        <p:spPr>
          <a:xfrm>
            <a:off x="8577943" y="6454303"/>
            <a:ext cx="3338286" cy="369332"/>
          </a:xfrm>
          <a:prstGeom prst="rect">
            <a:avLst/>
          </a:prstGeom>
          <a:noFill/>
        </p:spPr>
        <p:txBody>
          <a:bodyPr wrap="square" rtlCol="0">
            <a:spAutoFit/>
          </a:bodyPr>
          <a:lstStyle/>
          <a:p>
            <a:pPr algn="ctr"/>
            <a:r>
              <a:rPr lang="en-GB" sz="1800" b="0" i="0" u="none" strike="noStrike" dirty="0">
                <a:effectLst/>
                <a:latin typeface="Arial Nova" panose="020B0504020202020204" pitchFamily="34" charset="0"/>
              </a:rPr>
              <a:t>(South Wales Police, 2024</a:t>
            </a:r>
            <a:r>
              <a:rPr lang="en-GB" sz="1800" b="0" i="0" u="none" strike="noStrike" dirty="0">
                <a:effectLst/>
                <a:latin typeface="Times New Roman" panose="02020603050405020304" pitchFamily="18" charset="0"/>
              </a:rPr>
              <a:t>)</a:t>
            </a:r>
            <a:endParaRPr lang="en-US" dirty="0"/>
          </a:p>
        </p:txBody>
      </p:sp>
    </p:spTree>
    <p:extLst>
      <p:ext uri="{BB962C8B-B14F-4D97-AF65-F5344CB8AC3E}">
        <p14:creationId xmlns:p14="http://schemas.microsoft.com/office/powerpoint/2010/main" val="127288328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8" name="Picture 7" descr="A police car on the road&#10;&#10;AI-generated content may be incorrect.">
            <a:extLst>
              <a:ext uri="{FF2B5EF4-FFF2-40B4-BE49-F238E27FC236}">
                <a16:creationId xmlns:a16="http://schemas.microsoft.com/office/drawing/2014/main" id="{BE1CEB8A-3883-03B8-483C-52AC984C06CF}"/>
              </a:ext>
            </a:extLst>
          </p:cNvPr>
          <p:cNvPicPr>
            <a:picLocks noChangeAspect="1"/>
          </p:cNvPicPr>
          <p:nvPr/>
        </p:nvPicPr>
        <p:blipFill>
          <a:blip r:embed="rId2"/>
          <a:srcRect t="20416" r="9090" b="7305"/>
          <a:stretch/>
        </p:blipFill>
        <p:spPr>
          <a:xfrm>
            <a:off x="2" y="10"/>
            <a:ext cx="12191695" cy="6857990"/>
          </a:xfrm>
          <a:prstGeom prst="rect">
            <a:avLst/>
          </a:prstGeom>
        </p:spPr>
      </p:pic>
      <p:sp>
        <p:nvSpPr>
          <p:cNvPr id="13" name="Rectangle 12">
            <a:extLst>
              <a:ext uri="{FF2B5EF4-FFF2-40B4-BE49-F238E27FC236}">
                <a16:creationId xmlns:a16="http://schemas.microsoft.com/office/drawing/2014/main" id="{F2AF0D79-4A1A-4F27-B9F0-CF252C4AC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8" y="636753"/>
            <a:ext cx="8299435" cy="5572810"/>
          </a:xfrm>
          <a:prstGeom prst="rect">
            <a:avLst/>
          </a:prstGeom>
          <a:solidFill>
            <a:srgbClr val="000001">
              <a:alpha val="74902"/>
            </a:srgb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EEEE22-92CC-8DCB-368C-374CE9796248}"/>
              </a:ext>
            </a:extLst>
          </p:cNvPr>
          <p:cNvSpPr>
            <a:spLocks noGrp="1"/>
          </p:cNvSpPr>
          <p:nvPr>
            <p:ph type="title"/>
          </p:nvPr>
        </p:nvSpPr>
        <p:spPr>
          <a:xfrm>
            <a:off x="1304017" y="804520"/>
            <a:ext cx="6815731" cy="1049235"/>
          </a:xfrm>
        </p:spPr>
        <p:txBody>
          <a:bodyPr>
            <a:normAutofit/>
          </a:bodyPr>
          <a:lstStyle/>
          <a:p>
            <a:r>
              <a:rPr lang="en-US" b="1">
                <a:solidFill>
                  <a:srgbClr val="FFFFFE"/>
                </a:solidFill>
                <a:latin typeface="Arial Nova" panose="020B0504020202020204" pitchFamily="34" charset="0"/>
              </a:rPr>
              <a:t>SUMMARY</a:t>
            </a:r>
          </a:p>
        </p:txBody>
      </p:sp>
      <p:cxnSp>
        <p:nvCxnSpPr>
          <p:cNvPr id="15" name="Straight Connector 14">
            <a:extLst>
              <a:ext uri="{FF2B5EF4-FFF2-40B4-BE49-F238E27FC236}">
                <a16:creationId xmlns:a16="http://schemas.microsoft.com/office/drawing/2014/main" id="{8E83266B-97F8-4AB9-818F-3A70E8D858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6385" y="1847088"/>
            <a:ext cx="6813363" cy="0"/>
          </a:xfrm>
          <a:prstGeom prst="line">
            <a:avLst/>
          </a:prstGeom>
          <a:ln w="31750">
            <a:solidFill>
              <a:srgbClr val="E7EE1E"/>
            </a:solidFill>
          </a:ln>
        </p:spPr>
        <p:style>
          <a:lnRef idx="3">
            <a:schemeClr val="accent1"/>
          </a:lnRef>
          <a:fillRef idx="0">
            <a:schemeClr val="accent1"/>
          </a:fillRef>
          <a:effectRef idx="2">
            <a:schemeClr val="accent1"/>
          </a:effectRef>
          <a:fontRef idx="minor">
            <a:schemeClr val="tx1"/>
          </a:fontRef>
        </p:style>
      </p:cxnSp>
      <p:sp>
        <p:nvSpPr>
          <p:cNvPr id="3" name="Content Placeholder 2">
            <a:extLst>
              <a:ext uri="{FF2B5EF4-FFF2-40B4-BE49-F238E27FC236}">
                <a16:creationId xmlns:a16="http://schemas.microsoft.com/office/drawing/2014/main" id="{F6088486-6258-90F2-127C-21B1689D61A6}"/>
              </a:ext>
            </a:extLst>
          </p:cNvPr>
          <p:cNvSpPr>
            <a:spLocks noGrp="1"/>
          </p:cNvSpPr>
          <p:nvPr>
            <p:ph idx="1"/>
          </p:nvPr>
        </p:nvSpPr>
        <p:spPr>
          <a:xfrm>
            <a:off x="290287" y="2133602"/>
            <a:ext cx="7829462" cy="3903398"/>
          </a:xfrm>
        </p:spPr>
        <p:txBody>
          <a:bodyPr>
            <a:normAutofit lnSpcReduction="10000"/>
          </a:bodyPr>
          <a:lstStyle/>
          <a:p>
            <a:pPr marL="0" indent="0">
              <a:buClr>
                <a:srgbClr val="E7EE1E"/>
              </a:buClr>
              <a:buNone/>
            </a:pPr>
            <a:r>
              <a:rPr lang="en-GB" sz="2400" b="1" dirty="0">
                <a:solidFill>
                  <a:srgbClr val="FFFFFE"/>
                </a:solidFill>
                <a:latin typeface="Arial Nova" panose="020B0504020202020204" pitchFamily="34" charset="0"/>
              </a:rPr>
              <a:t>R</a:t>
            </a:r>
            <a:r>
              <a:rPr lang="en-GB" sz="2400" b="1" dirty="0">
                <a:solidFill>
                  <a:srgbClr val="FFFFFE"/>
                </a:solidFill>
                <a:effectLst/>
                <a:latin typeface="Arial Nova" panose="020B0504020202020204" pitchFamily="34" charset="0"/>
              </a:rPr>
              <a:t>oad policing is a critical response to county lines drug trafficking. Through using intelligence-led operations, targeted enforcement, and community engagement, they can disrupt the movement of drugs and stop the criminal networks that sustain them. </a:t>
            </a:r>
          </a:p>
          <a:p>
            <a:pPr marL="0" indent="0">
              <a:buClr>
                <a:srgbClr val="E7EE1E"/>
              </a:buClr>
              <a:buNone/>
            </a:pPr>
            <a:r>
              <a:rPr lang="en-GB" sz="2400" b="1" dirty="0">
                <a:solidFill>
                  <a:srgbClr val="FFFFFE"/>
                </a:solidFill>
                <a:effectLst/>
                <a:latin typeface="Arial Nova" panose="020B0504020202020204" pitchFamily="34" charset="0"/>
              </a:rPr>
              <a:t>Continued focus on enhancing these strategies will be essential in the ongoing fight against organised crime.</a:t>
            </a:r>
          </a:p>
          <a:p>
            <a:pPr>
              <a:buClr>
                <a:srgbClr val="E7EE1E"/>
              </a:buClr>
            </a:pPr>
            <a:endParaRPr lang="en-GB" dirty="0">
              <a:solidFill>
                <a:srgbClr val="FFFFFE"/>
              </a:solidFill>
            </a:endParaRPr>
          </a:p>
        </p:txBody>
      </p:sp>
    </p:spTree>
    <p:extLst>
      <p:ext uri="{BB962C8B-B14F-4D97-AF65-F5344CB8AC3E}">
        <p14:creationId xmlns:p14="http://schemas.microsoft.com/office/powerpoint/2010/main" val="4817356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84510F5B-0A91-9C59-53DF-00945D7D6FCB}"/>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a:t>References</a:t>
            </a:r>
          </a:p>
        </p:txBody>
      </p:sp>
      <p:cxnSp>
        <p:nvCxnSpPr>
          <p:cNvPr id="22" name="Straight Connector 21">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7" name="Graphic 6" descr="Books">
            <a:extLst>
              <a:ext uri="{FF2B5EF4-FFF2-40B4-BE49-F238E27FC236}">
                <a16:creationId xmlns:a16="http://schemas.microsoft.com/office/drawing/2014/main" id="{D9EACECF-DE2B-9948-3303-C731C77D2C6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pic>
        <p:nvPicPr>
          <p:cNvPr id="24" name="Picture 23">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257864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E16D3AE-9EB3-D784-A320-BBF275A4A82B}"/>
              </a:ext>
            </a:extLst>
          </p:cNvPr>
          <p:cNvSpPr txBox="1"/>
          <p:nvPr/>
        </p:nvSpPr>
        <p:spPr>
          <a:xfrm>
            <a:off x="426798" y="111051"/>
            <a:ext cx="10589740" cy="7063472"/>
          </a:xfrm>
          <a:prstGeom prst="rect">
            <a:avLst/>
          </a:prstGeom>
          <a:noFill/>
        </p:spPr>
        <p:txBody>
          <a:bodyPr wrap="square" rtlCol="0">
            <a:spAutoFit/>
          </a:bodyPr>
          <a:lstStyle/>
          <a:p>
            <a:pPr algn="l">
              <a:lnSpc>
                <a:spcPts val="1800"/>
              </a:lnSpc>
            </a:pPr>
            <a:r>
              <a:rPr lang="en-GB" sz="1200" b="0" i="0" u="none" strike="noStrike" dirty="0">
                <a:solidFill>
                  <a:srgbClr val="000000"/>
                </a:solidFill>
                <a:effectLst/>
                <a:latin typeface="Arial Nova" panose="020B0504020202020204" pitchFamily="34" charset="0"/>
              </a:rPr>
              <a:t>Brake (2019). </a:t>
            </a:r>
            <a:r>
              <a:rPr lang="en-GB" sz="1200" b="0" i="1" u="none" strike="noStrike" dirty="0">
                <a:solidFill>
                  <a:srgbClr val="000000"/>
                </a:solidFill>
                <a:effectLst/>
                <a:latin typeface="Arial Nova" panose="020B0504020202020204" pitchFamily="34" charset="0"/>
              </a:rPr>
              <a:t>Roads Policing</a:t>
            </a:r>
            <a:r>
              <a:rPr lang="en-GB" sz="1200" b="0" i="0" u="none" strike="noStrike" dirty="0">
                <a:solidFill>
                  <a:srgbClr val="000000"/>
                </a:solidFill>
                <a:effectLst/>
                <a:latin typeface="Arial Nova" panose="020B0504020202020204" pitchFamily="34" charset="0"/>
              </a:rPr>
              <a:t>. [online] Brake. Available at: </a:t>
            </a:r>
            <a:r>
              <a:rPr lang="en-GB" sz="1200" b="0" i="0" u="none" strike="noStrike" dirty="0">
                <a:solidFill>
                  <a:srgbClr val="000000"/>
                </a:solidFill>
                <a:effectLst/>
                <a:latin typeface="Arial Nova" panose="020B0504020202020204" pitchFamily="34" charset="0"/>
                <a:hlinkClick r:id="rId2"/>
              </a:rPr>
              <a:t>https://www.brake.org.uk/get-involved/take-action/mybrake/knowledge-centre/roads-policing</a:t>
            </a:r>
            <a:r>
              <a:rPr lang="en-GB" sz="1200" b="0" i="0" u="none" strike="noStrike" dirty="0">
                <a:solidFill>
                  <a:srgbClr val="000000"/>
                </a:solidFill>
                <a:effectLst/>
                <a:latin typeface="Arial Nova" panose="020B0504020202020204" pitchFamily="34" charset="0"/>
              </a:rPr>
              <a:t> [Accessed 22 Feb. 2025].</a:t>
            </a:r>
          </a:p>
          <a:p>
            <a:pPr algn="l">
              <a:lnSpc>
                <a:spcPts val="1800"/>
              </a:lnSpc>
            </a:pPr>
            <a:endParaRPr lang="en-GB" sz="1200" b="0" i="0" u="none" strike="noStrike" dirty="0">
              <a:solidFill>
                <a:srgbClr val="000000"/>
              </a:solidFill>
              <a:effectLst/>
              <a:latin typeface="Arial Nova" panose="020B0504020202020204" pitchFamily="34" charset="0"/>
            </a:endParaRPr>
          </a:p>
          <a:p>
            <a:pPr algn="l">
              <a:lnSpc>
                <a:spcPts val="1800"/>
              </a:lnSpc>
            </a:pPr>
            <a:r>
              <a:rPr lang="en-GB" sz="1200" b="0" i="0" u="none" strike="noStrike" dirty="0">
                <a:solidFill>
                  <a:srgbClr val="000000"/>
                </a:solidFill>
                <a:effectLst/>
                <a:latin typeface="Arial Nova" panose="020B0504020202020204" pitchFamily="34" charset="0"/>
              </a:rPr>
              <a:t>Bryant, R. and Bryant, S. (2021). </a:t>
            </a:r>
            <a:r>
              <a:rPr lang="en-GB" sz="1200" b="0" i="1" u="none" strike="noStrike" dirty="0">
                <a:solidFill>
                  <a:srgbClr val="000000"/>
                </a:solidFill>
                <a:effectLst/>
                <a:latin typeface="Arial Nova" panose="020B0504020202020204" pitchFamily="34" charset="0"/>
              </a:rPr>
              <a:t>Blackstone’s Handbook For Policing Students 2021.</a:t>
            </a:r>
            <a:r>
              <a:rPr lang="en-GB" sz="1200" b="0" i="0" u="none" strike="noStrike" dirty="0">
                <a:solidFill>
                  <a:srgbClr val="000000"/>
                </a:solidFill>
                <a:effectLst/>
                <a:latin typeface="Arial Nova" panose="020B0504020202020204" pitchFamily="34" charset="0"/>
              </a:rPr>
              <a:t> S.L.: Oxford </a:t>
            </a:r>
            <a:r>
              <a:rPr lang="en-GB" sz="1200" b="0" i="0" u="none" strike="noStrike" dirty="0" err="1">
                <a:solidFill>
                  <a:srgbClr val="000000"/>
                </a:solidFill>
                <a:effectLst/>
                <a:latin typeface="Arial Nova" panose="020B0504020202020204" pitchFamily="34" charset="0"/>
              </a:rPr>
              <a:t>Univ</a:t>
            </a:r>
            <a:r>
              <a:rPr lang="en-GB" sz="1200" b="0" i="0" u="none" strike="noStrike" dirty="0">
                <a:solidFill>
                  <a:srgbClr val="000000"/>
                </a:solidFill>
                <a:effectLst/>
                <a:latin typeface="Arial Nova" panose="020B0504020202020204" pitchFamily="34" charset="0"/>
              </a:rPr>
              <a:t> Press, pp.276–279.</a:t>
            </a:r>
          </a:p>
          <a:p>
            <a:pPr algn="l">
              <a:lnSpc>
                <a:spcPts val="1800"/>
              </a:lnSpc>
            </a:pPr>
            <a:endParaRPr lang="en-GB" sz="1200" b="0" i="0" u="none" strike="noStrike" dirty="0">
              <a:solidFill>
                <a:srgbClr val="000000"/>
              </a:solidFill>
              <a:effectLst/>
              <a:latin typeface="Arial Nova" panose="020B0504020202020204" pitchFamily="34" charset="0"/>
            </a:endParaRPr>
          </a:p>
          <a:p>
            <a:pPr algn="l">
              <a:lnSpc>
                <a:spcPts val="1800"/>
              </a:lnSpc>
            </a:pPr>
            <a:r>
              <a:rPr lang="en-GB" sz="1200" b="0" i="0" u="none" strike="noStrike" dirty="0">
                <a:solidFill>
                  <a:srgbClr val="000000"/>
                </a:solidFill>
                <a:effectLst/>
                <a:latin typeface="Arial Nova" panose="020B0504020202020204" pitchFamily="34" charset="0"/>
              </a:rPr>
              <a:t>College of Policing (2020). </a:t>
            </a:r>
            <a:r>
              <a:rPr lang="en-GB" sz="1200" b="0" i="1" u="none" strike="noStrike" dirty="0">
                <a:solidFill>
                  <a:srgbClr val="000000"/>
                </a:solidFill>
                <a:effectLst/>
                <a:latin typeface="Arial Nova" panose="020B0504020202020204" pitchFamily="34" charset="0"/>
              </a:rPr>
              <a:t>Partner agencies</a:t>
            </a:r>
            <a:r>
              <a:rPr lang="en-GB" sz="1200" b="0" i="0" u="none" strike="noStrike" dirty="0">
                <a:solidFill>
                  <a:srgbClr val="000000"/>
                </a:solidFill>
                <a:effectLst/>
                <a:latin typeface="Arial Nova" panose="020B0504020202020204" pitchFamily="34" charset="0"/>
              </a:rPr>
              <a:t>. [online] College of Policing. Available at: </a:t>
            </a:r>
            <a:r>
              <a:rPr lang="en-GB" sz="1200" b="0" i="0" u="none" strike="noStrike" dirty="0">
                <a:solidFill>
                  <a:srgbClr val="000000"/>
                </a:solidFill>
                <a:effectLst/>
                <a:latin typeface="Arial Nova" panose="020B0504020202020204" pitchFamily="34" charset="0"/>
                <a:hlinkClick r:id="rId3"/>
              </a:rPr>
              <a:t>https://www.college.police.uk/app/roads-policing/partner-agencies</a:t>
            </a:r>
            <a:r>
              <a:rPr lang="en-GB" sz="1200" b="0" i="0" u="none" strike="noStrike" dirty="0">
                <a:solidFill>
                  <a:srgbClr val="000000"/>
                </a:solidFill>
                <a:effectLst/>
                <a:latin typeface="Arial Nova" panose="020B0504020202020204" pitchFamily="34" charset="0"/>
              </a:rPr>
              <a:t> [Accessed 24 Feb. 2024].</a:t>
            </a:r>
          </a:p>
          <a:p>
            <a:pPr algn="l">
              <a:lnSpc>
                <a:spcPts val="1800"/>
              </a:lnSpc>
            </a:pPr>
            <a:endParaRPr lang="en-GB" sz="1200" b="0" i="0" u="none" strike="noStrike" dirty="0">
              <a:solidFill>
                <a:srgbClr val="000000"/>
              </a:solidFill>
              <a:effectLst/>
              <a:latin typeface="Arial Nova" panose="020B0504020202020204" pitchFamily="34" charset="0"/>
            </a:endParaRPr>
          </a:p>
          <a:p>
            <a:pPr algn="l">
              <a:lnSpc>
                <a:spcPts val="1800"/>
              </a:lnSpc>
            </a:pPr>
            <a:r>
              <a:rPr lang="en-GB" sz="1200" b="0" i="0" u="none" strike="noStrike" dirty="0">
                <a:solidFill>
                  <a:srgbClr val="000000"/>
                </a:solidFill>
                <a:effectLst/>
                <a:latin typeface="Arial Nova" panose="020B0504020202020204" pitchFamily="34" charset="0"/>
              </a:rPr>
              <a:t>College of Policing (2022). </a:t>
            </a:r>
            <a:r>
              <a:rPr lang="en-GB" sz="1200" b="0" i="1" u="none" strike="noStrike" dirty="0">
                <a:solidFill>
                  <a:srgbClr val="000000"/>
                </a:solidFill>
                <a:effectLst/>
                <a:latin typeface="Arial Nova" panose="020B0504020202020204" pitchFamily="34" charset="0"/>
              </a:rPr>
              <a:t>Roads policing</a:t>
            </a:r>
            <a:r>
              <a:rPr lang="en-GB" sz="1200" b="0" i="0" u="none" strike="noStrike" dirty="0">
                <a:solidFill>
                  <a:srgbClr val="000000"/>
                </a:solidFill>
                <a:effectLst/>
                <a:latin typeface="Arial Nova" panose="020B0504020202020204" pitchFamily="34" charset="0"/>
              </a:rPr>
              <a:t>. [online] College of Policing. Available at: </a:t>
            </a:r>
            <a:r>
              <a:rPr lang="en-GB" sz="1200" b="0" i="0" u="none" strike="noStrike" dirty="0">
                <a:solidFill>
                  <a:srgbClr val="000000"/>
                </a:solidFill>
                <a:effectLst/>
                <a:latin typeface="Arial Nova" panose="020B0504020202020204" pitchFamily="34" charset="0"/>
                <a:hlinkClick r:id="rId4"/>
              </a:rPr>
              <a:t>https://www.college.police.uk/app/roads-policing</a:t>
            </a:r>
            <a:r>
              <a:rPr lang="en-GB" sz="1200" b="0" i="0" u="none" strike="noStrike" dirty="0">
                <a:solidFill>
                  <a:srgbClr val="000000"/>
                </a:solidFill>
                <a:effectLst/>
                <a:latin typeface="Arial Nova" panose="020B0504020202020204" pitchFamily="34" charset="0"/>
              </a:rPr>
              <a:t> [Accessed 22 Feb. 2025].</a:t>
            </a:r>
          </a:p>
          <a:p>
            <a:pPr algn="l">
              <a:lnSpc>
                <a:spcPts val="1800"/>
              </a:lnSpc>
            </a:pPr>
            <a:endParaRPr lang="en-GB" sz="1200" b="0" i="0" u="none" strike="noStrike" dirty="0">
              <a:solidFill>
                <a:srgbClr val="000000"/>
              </a:solidFill>
              <a:effectLst/>
              <a:latin typeface="Arial Nova" panose="020B0504020202020204" pitchFamily="34" charset="0"/>
            </a:endParaRPr>
          </a:p>
          <a:p>
            <a:pPr algn="l">
              <a:lnSpc>
                <a:spcPts val="1800"/>
              </a:lnSpc>
            </a:pPr>
            <a:r>
              <a:rPr lang="en-GB" sz="1200" b="0" i="0" u="none" strike="noStrike" dirty="0">
                <a:solidFill>
                  <a:srgbClr val="000000"/>
                </a:solidFill>
                <a:effectLst/>
                <a:latin typeface="Arial Nova" panose="020B0504020202020204" pitchFamily="34" charset="0"/>
              </a:rPr>
              <a:t>HMICFRS (2022). </a:t>
            </a:r>
            <a:r>
              <a:rPr lang="en-GB" sz="1200" b="0" i="1" u="none" strike="noStrike" dirty="0">
                <a:solidFill>
                  <a:srgbClr val="000000"/>
                </a:solidFill>
                <a:effectLst/>
                <a:latin typeface="Arial Nova" panose="020B0504020202020204" pitchFamily="34" charset="0"/>
              </a:rPr>
              <a:t>The police and National Crime Agency’s response to vulnerable people in ‘county lines’ drug offending</a:t>
            </a:r>
            <a:r>
              <a:rPr lang="en-GB" sz="1200" b="0" i="0" u="none" strike="noStrike" dirty="0">
                <a:solidFill>
                  <a:srgbClr val="000000"/>
                </a:solidFill>
                <a:effectLst/>
                <a:latin typeface="Arial Nova" panose="020B0504020202020204" pitchFamily="34" charset="0"/>
              </a:rPr>
              <a:t>. [online] His Majesty’s Inspectorate of Constabulary and Fire &amp; Rescue Services. Available at: </a:t>
            </a:r>
            <a:r>
              <a:rPr lang="en-GB" sz="1200" b="0" i="0" u="none" strike="noStrike" dirty="0">
                <a:solidFill>
                  <a:srgbClr val="000000"/>
                </a:solidFill>
                <a:effectLst/>
                <a:latin typeface="Arial Nova" panose="020B0504020202020204" pitchFamily="34" charset="0"/>
                <a:hlinkClick r:id="rId5"/>
              </a:rPr>
              <a:t>https://hmicfrs.justiceinspectorates.gov.uk/publication-html/both-sides-of-the-coin-county-lines/</a:t>
            </a:r>
            <a:r>
              <a:rPr lang="en-GB" sz="1200" b="0" i="0" u="none" strike="noStrike" dirty="0">
                <a:solidFill>
                  <a:srgbClr val="000000"/>
                </a:solidFill>
                <a:effectLst/>
                <a:latin typeface="Arial Nova" panose="020B0504020202020204" pitchFamily="34" charset="0"/>
              </a:rPr>
              <a:t> [Accessed 24 Feb. 2025].</a:t>
            </a:r>
          </a:p>
          <a:p>
            <a:pPr algn="l">
              <a:lnSpc>
                <a:spcPts val="1800"/>
              </a:lnSpc>
            </a:pPr>
            <a:endParaRPr lang="en-GB" sz="1200" b="0" i="0" u="none" strike="noStrike" dirty="0">
              <a:solidFill>
                <a:srgbClr val="000000"/>
              </a:solidFill>
              <a:effectLst/>
              <a:latin typeface="Arial Nova" panose="020B0504020202020204" pitchFamily="34" charset="0"/>
            </a:endParaRPr>
          </a:p>
          <a:p>
            <a:pPr algn="l">
              <a:lnSpc>
                <a:spcPts val="1800"/>
              </a:lnSpc>
            </a:pPr>
            <a:r>
              <a:rPr lang="en-GB" sz="1200" b="0" i="0" u="none" strike="noStrike" dirty="0">
                <a:solidFill>
                  <a:srgbClr val="000000"/>
                </a:solidFill>
                <a:effectLst/>
                <a:latin typeface="Arial Nova" panose="020B0504020202020204" pitchFamily="34" charset="0"/>
              </a:rPr>
              <a:t>Home Office (2023). </a:t>
            </a:r>
            <a:r>
              <a:rPr lang="en-GB" sz="1200" b="0" i="1" u="none" strike="noStrike" dirty="0">
                <a:solidFill>
                  <a:srgbClr val="000000"/>
                </a:solidFill>
                <a:effectLst/>
                <a:latin typeface="Arial Nova" panose="020B0504020202020204" pitchFamily="34" charset="0"/>
              </a:rPr>
              <a:t>County Lines Programme Data</a:t>
            </a:r>
            <a:r>
              <a:rPr lang="en-GB" sz="1200" b="0" i="0" u="none" strike="noStrike" dirty="0">
                <a:solidFill>
                  <a:srgbClr val="000000"/>
                </a:solidFill>
                <a:effectLst/>
                <a:latin typeface="Arial Nova" panose="020B0504020202020204" pitchFamily="34" charset="0"/>
              </a:rPr>
              <a:t>. [online] GOV.UK. Available at: </a:t>
            </a:r>
            <a:r>
              <a:rPr lang="en-GB" sz="1200" b="0" i="0" u="none" strike="noStrike" dirty="0">
                <a:solidFill>
                  <a:srgbClr val="000000"/>
                </a:solidFill>
                <a:effectLst/>
                <a:latin typeface="Arial Nova" panose="020B0504020202020204" pitchFamily="34" charset="0"/>
                <a:hlinkClick r:id="rId6"/>
              </a:rPr>
              <a:t>https://www.gov.uk/government/publications/home-offices-county-lines-programme-data/county-lines-programme-data</a:t>
            </a:r>
            <a:r>
              <a:rPr lang="en-GB" sz="1200" b="0" i="0" u="none" strike="noStrike" dirty="0">
                <a:solidFill>
                  <a:srgbClr val="000000"/>
                </a:solidFill>
                <a:effectLst/>
                <a:latin typeface="Arial Nova" panose="020B0504020202020204" pitchFamily="34" charset="0"/>
              </a:rPr>
              <a:t>. [Accessed 24 Feb. 2025].</a:t>
            </a:r>
          </a:p>
          <a:p>
            <a:pPr algn="l">
              <a:lnSpc>
                <a:spcPts val="1800"/>
              </a:lnSpc>
            </a:pPr>
            <a:endParaRPr lang="en-GB" sz="1200" b="0" i="0" u="none" strike="noStrike" dirty="0">
              <a:solidFill>
                <a:srgbClr val="000000"/>
              </a:solidFill>
              <a:effectLst/>
              <a:latin typeface="Arial Nova" panose="020B0504020202020204" pitchFamily="34" charset="0"/>
            </a:endParaRPr>
          </a:p>
          <a:p>
            <a:pPr algn="l">
              <a:lnSpc>
                <a:spcPts val="1800"/>
              </a:lnSpc>
            </a:pPr>
            <a:r>
              <a:rPr lang="en-GB" sz="1200" b="0" i="0" u="none" strike="noStrike" dirty="0">
                <a:solidFill>
                  <a:srgbClr val="000000"/>
                </a:solidFill>
                <a:effectLst/>
                <a:latin typeface="Arial Nova" panose="020B0504020202020204" pitchFamily="34" charset="0"/>
              </a:rPr>
              <a:t>National Crime Agency (2018). </a:t>
            </a:r>
            <a:r>
              <a:rPr lang="en-GB" sz="1200" b="0" i="1" u="none" strike="noStrike" dirty="0">
                <a:solidFill>
                  <a:srgbClr val="000000"/>
                </a:solidFill>
                <a:effectLst/>
                <a:latin typeface="Arial Nova" panose="020B0504020202020204" pitchFamily="34" charset="0"/>
              </a:rPr>
              <a:t>County Lines</a:t>
            </a:r>
            <a:r>
              <a:rPr lang="en-GB" sz="1200" b="0" i="0" u="none" strike="noStrike" dirty="0">
                <a:solidFill>
                  <a:srgbClr val="000000"/>
                </a:solidFill>
                <a:effectLst/>
                <a:latin typeface="Arial Nova" panose="020B0504020202020204" pitchFamily="34" charset="0"/>
              </a:rPr>
              <a:t>. [online] National Crime Agency. Available at: </a:t>
            </a:r>
            <a:r>
              <a:rPr lang="en-GB" sz="1200" b="0" i="0" u="none" strike="noStrike" dirty="0">
                <a:solidFill>
                  <a:srgbClr val="000000"/>
                </a:solidFill>
                <a:effectLst/>
                <a:latin typeface="Arial Nova" panose="020B0504020202020204" pitchFamily="34" charset="0"/>
                <a:hlinkClick r:id="rId7"/>
              </a:rPr>
              <a:t>https://www.nationalcrimeagency.gov.uk/what-we-do/crime-threats/drug-trafficking/county-lines</a:t>
            </a:r>
            <a:r>
              <a:rPr lang="en-GB" sz="1200" b="0" i="0" u="none" strike="noStrike" dirty="0">
                <a:solidFill>
                  <a:srgbClr val="000000"/>
                </a:solidFill>
                <a:effectLst/>
                <a:latin typeface="Arial Nova" panose="020B0504020202020204" pitchFamily="34" charset="0"/>
              </a:rPr>
              <a:t> [Accessed 22 Feb. 2025].</a:t>
            </a:r>
          </a:p>
          <a:p>
            <a:pPr algn="l">
              <a:lnSpc>
                <a:spcPts val="1800"/>
              </a:lnSpc>
            </a:pPr>
            <a:endParaRPr lang="en-GB" sz="1200" b="0" i="0" u="none" strike="noStrike" dirty="0">
              <a:solidFill>
                <a:srgbClr val="000000"/>
              </a:solidFill>
              <a:effectLst/>
              <a:latin typeface="Arial Nova" panose="020B0504020202020204" pitchFamily="34" charset="0"/>
            </a:endParaRPr>
          </a:p>
          <a:p>
            <a:pPr algn="l">
              <a:lnSpc>
                <a:spcPts val="1800"/>
              </a:lnSpc>
            </a:pPr>
            <a:r>
              <a:rPr lang="en-GB" sz="1200" b="0" i="0" u="none" strike="noStrike" dirty="0">
                <a:solidFill>
                  <a:srgbClr val="000000"/>
                </a:solidFill>
                <a:effectLst/>
                <a:latin typeface="Arial Nova" panose="020B0504020202020204" pitchFamily="34" charset="0"/>
              </a:rPr>
              <a:t>NPCC (2022). </a:t>
            </a:r>
            <a:r>
              <a:rPr lang="en-GB" sz="1200" b="0" i="1" u="none" strike="noStrike" dirty="0">
                <a:solidFill>
                  <a:srgbClr val="000000"/>
                </a:solidFill>
                <a:effectLst/>
                <a:latin typeface="Arial Nova" panose="020B0504020202020204" pitchFamily="34" charset="0"/>
              </a:rPr>
              <a:t>National Roads Policing Strategy 2022 -2025</a:t>
            </a:r>
            <a:r>
              <a:rPr lang="en-GB" sz="1200" b="0" i="0" u="none" strike="noStrike" dirty="0">
                <a:solidFill>
                  <a:srgbClr val="000000"/>
                </a:solidFill>
                <a:effectLst/>
                <a:latin typeface="Arial Nova" panose="020B0504020202020204" pitchFamily="34" charset="0"/>
              </a:rPr>
              <a:t>. [online] Available at: </a:t>
            </a:r>
            <a:r>
              <a:rPr lang="en-GB" sz="1200" b="0" i="0" u="none" strike="noStrike" dirty="0">
                <a:solidFill>
                  <a:srgbClr val="000000"/>
                </a:solidFill>
                <a:effectLst/>
                <a:latin typeface="Arial Nova" panose="020B0504020202020204" pitchFamily="34" charset="0"/>
                <a:hlinkClick r:id="rId8"/>
              </a:rPr>
              <a:t>https://library.college.police.uk/docs/NPCC/Roads_Policing_Strategy_2022.25.pdf</a:t>
            </a:r>
            <a:r>
              <a:rPr lang="en-GB" sz="1200" b="0" i="0" u="none" strike="noStrike" dirty="0">
                <a:solidFill>
                  <a:srgbClr val="000000"/>
                </a:solidFill>
                <a:effectLst/>
                <a:latin typeface="Arial Nova" panose="020B0504020202020204" pitchFamily="34" charset="0"/>
              </a:rPr>
              <a:t> [Accessed 24 Feb. 2025].</a:t>
            </a:r>
          </a:p>
          <a:p>
            <a:pPr algn="l">
              <a:lnSpc>
                <a:spcPts val="1800"/>
              </a:lnSpc>
            </a:pPr>
            <a:endParaRPr lang="en-GB" sz="1200" b="0" i="0" u="none" strike="noStrike" dirty="0">
              <a:solidFill>
                <a:srgbClr val="000000"/>
              </a:solidFill>
              <a:effectLst/>
              <a:latin typeface="Arial Nova" panose="020B0504020202020204" pitchFamily="34" charset="0"/>
            </a:endParaRPr>
          </a:p>
          <a:p>
            <a:pPr algn="l">
              <a:lnSpc>
                <a:spcPts val="1800"/>
              </a:lnSpc>
            </a:pPr>
            <a:r>
              <a:rPr lang="en-GB" sz="1200" b="0" i="0" u="none" strike="noStrike" dirty="0">
                <a:solidFill>
                  <a:srgbClr val="000000"/>
                </a:solidFill>
                <a:effectLst/>
                <a:latin typeface="Arial Nova" panose="020B0504020202020204" pitchFamily="34" charset="0"/>
              </a:rPr>
              <a:t>NPCC (2024). </a:t>
            </a:r>
            <a:r>
              <a:rPr lang="en-GB" sz="1200" b="0" i="1" u="none" strike="noStrike" dirty="0">
                <a:solidFill>
                  <a:srgbClr val="000000"/>
                </a:solidFill>
                <a:effectLst/>
                <a:latin typeface="Arial Nova" panose="020B0504020202020204" pitchFamily="34" charset="0"/>
              </a:rPr>
              <a:t>Launch of the County Lines Policing Strategy 2024 to 2027</a:t>
            </a:r>
            <a:r>
              <a:rPr lang="en-GB" sz="1200" b="0" i="0" u="none" strike="noStrike" dirty="0">
                <a:solidFill>
                  <a:srgbClr val="000000"/>
                </a:solidFill>
                <a:effectLst/>
                <a:latin typeface="Arial Nova" panose="020B0504020202020204" pitchFamily="34" charset="0"/>
              </a:rPr>
              <a:t>. [online] National Police Chiefs’ Council (NPCC). Available at: </a:t>
            </a:r>
            <a:r>
              <a:rPr lang="en-GB" sz="1200" b="0" i="0" u="none" strike="noStrike" dirty="0">
                <a:solidFill>
                  <a:srgbClr val="000000"/>
                </a:solidFill>
                <a:effectLst/>
                <a:latin typeface="Arial Nova" panose="020B0504020202020204" pitchFamily="34" charset="0"/>
                <a:hlinkClick r:id="rId9"/>
              </a:rPr>
              <a:t>https://news.npcc.police.uk/releases/launch-of-the-county-lines-policing-strategy-2024-to-2027</a:t>
            </a:r>
            <a:r>
              <a:rPr lang="en-GB" sz="1200" b="0" i="0" u="none" strike="noStrike" dirty="0">
                <a:solidFill>
                  <a:srgbClr val="000000"/>
                </a:solidFill>
                <a:effectLst/>
                <a:latin typeface="Arial Nova" panose="020B0504020202020204" pitchFamily="34" charset="0"/>
              </a:rPr>
              <a:t> [Accessed 23 Feb. 2025].</a:t>
            </a:r>
          </a:p>
          <a:p>
            <a:pPr algn="l">
              <a:lnSpc>
                <a:spcPts val="1800"/>
              </a:lnSpc>
            </a:pPr>
            <a:endParaRPr lang="en-GB" sz="1200" b="0" i="0" u="none" strike="noStrike" dirty="0">
              <a:solidFill>
                <a:srgbClr val="000000"/>
              </a:solidFill>
              <a:effectLst/>
              <a:latin typeface="Arial Nova" panose="020B0504020202020204" pitchFamily="34" charset="0"/>
            </a:endParaRPr>
          </a:p>
          <a:p>
            <a:pPr algn="l">
              <a:lnSpc>
                <a:spcPts val="1800"/>
              </a:lnSpc>
            </a:pPr>
            <a:r>
              <a:rPr lang="en-GB" sz="1200" b="0" i="0" u="none" strike="noStrike" dirty="0">
                <a:solidFill>
                  <a:srgbClr val="000000"/>
                </a:solidFill>
                <a:effectLst/>
                <a:latin typeface="Arial Nova" panose="020B0504020202020204" pitchFamily="34" charset="0"/>
              </a:rPr>
              <a:t>South Wales Police (2024). </a:t>
            </a:r>
            <a:r>
              <a:rPr lang="en-GB" sz="1200" b="0" i="1" u="none" strike="noStrike" dirty="0">
                <a:solidFill>
                  <a:srgbClr val="000000"/>
                </a:solidFill>
                <a:effectLst/>
                <a:latin typeface="Arial Nova" panose="020B0504020202020204" pitchFamily="34" charset="0"/>
              </a:rPr>
              <a:t>Drugs Seized in County Lines</a:t>
            </a:r>
            <a:r>
              <a:rPr lang="en-GB" sz="1200" b="0" i="0" u="none" strike="noStrike" dirty="0">
                <a:solidFill>
                  <a:srgbClr val="000000"/>
                </a:solidFill>
                <a:effectLst/>
                <a:latin typeface="Arial Nova" panose="020B0504020202020204" pitchFamily="34" charset="0"/>
              </a:rPr>
              <a:t>. [online] South Wales Police. Available at: </a:t>
            </a:r>
            <a:r>
              <a:rPr lang="en-GB" sz="1200" b="0" i="0" u="none" strike="noStrike" dirty="0">
                <a:solidFill>
                  <a:srgbClr val="000000"/>
                </a:solidFill>
                <a:effectLst/>
                <a:latin typeface="Arial Nova" panose="020B0504020202020204" pitchFamily="34" charset="0"/>
                <a:hlinkClick r:id="rId10"/>
              </a:rPr>
              <a:t>https://www.south-wales.police.uk/news/south-wales/news/2024/december/drugs-machetes-and-criminal-cash-seized-in-county-lines-offensive</a:t>
            </a:r>
            <a:r>
              <a:rPr lang="en-GB" sz="1200" b="0" i="0" u="none" strike="noStrike" dirty="0">
                <a:solidFill>
                  <a:srgbClr val="000000"/>
                </a:solidFill>
                <a:effectLst/>
                <a:latin typeface="Arial Nova" panose="020B0504020202020204" pitchFamily="34" charset="0"/>
              </a:rPr>
              <a:t> (Accessed 24 Feb. 2024).</a:t>
            </a:r>
          </a:p>
          <a:p>
            <a:endParaRPr lang="en-US" dirty="0"/>
          </a:p>
        </p:txBody>
      </p:sp>
    </p:spTree>
    <p:extLst>
      <p:ext uri="{BB962C8B-B14F-4D97-AF65-F5344CB8AC3E}">
        <p14:creationId xmlns:p14="http://schemas.microsoft.com/office/powerpoint/2010/main" val="420555846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1600</TotalTime>
  <Words>1128</Words>
  <Application>Microsoft Macintosh PowerPoint</Application>
  <PresentationFormat>Widescreen</PresentationFormat>
  <Paragraphs>95</Paragraphs>
  <Slides>10</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Aptos</vt:lpstr>
      <vt:lpstr>Arial</vt:lpstr>
      <vt:lpstr>Arial Nova</vt:lpstr>
      <vt:lpstr>Benton Sans</vt:lpstr>
      <vt:lpstr>Gill Sans MT</vt:lpstr>
      <vt:lpstr>Helvetica</vt:lpstr>
      <vt:lpstr>Times New Roman</vt:lpstr>
      <vt:lpstr>Gallery</vt:lpstr>
      <vt:lpstr>       County lines and  road policing     “Critically analyse the contribution of road policing to disrupting crimes enabled by the road network”</vt:lpstr>
      <vt:lpstr>objectives</vt:lpstr>
      <vt:lpstr>The Role Of Road Policing </vt:lpstr>
      <vt:lpstr>PowerPoint Presentation</vt:lpstr>
      <vt:lpstr>overview on County Lines </vt:lpstr>
      <vt:lpstr>Importance of road policing</vt:lpstr>
      <vt:lpstr>PowerPoint Presentation</vt:lpstr>
      <vt:lpstr>SUMMARY</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Louisa O'Neill</dc:creator>
  <cp:lastModifiedBy>Louisa O’Neill (2245487)</cp:lastModifiedBy>
  <cp:revision>24</cp:revision>
  <dcterms:created xsi:type="dcterms:W3CDTF">2024-10-21T10:30:46Z</dcterms:created>
  <dcterms:modified xsi:type="dcterms:W3CDTF">2025-02-28T12:48:14Z</dcterms:modified>
</cp:coreProperties>
</file>