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56" r:id="rId2"/>
    <p:sldId id="257" r:id="rId3"/>
    <p:sldId id="258" r:id="rId4"/>
    <p:sldId id="259" r:id="rId5"/>
    <p:sldId id="260" r:id="rId6"/>
    <p:sldId id="262" r:id="rId7"/>
    <p:sldId id="263" r:id="rId8"/>
    <p:sldId id="264" r:id="rId9"/>
    <p:sldId id="265"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261" autoAdjust="0"/>
    <p:restoredTop sz="69687" autoAdjust="0"/>
  </p:normalViewPr>
  <p:slideViewPr>
    <p:cSldViewPr snapToGrid="0">
      <p:cViewPr>
        <p:scale>
          <a:sx n="80" d="100"/>
          <a:sy n="80" d="100"/>
        </p:scale>
        <p:origin x="1880" y="1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KE"/>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2C81F39-A92E-4B06-8541-235E1D9B52A8}" type="datetimeFigureOut">
              <a:rPr lang="en-KE" smtClean="0"/>
              <a:t>6/14/21</a:t>
            </a:fld>
            <a:endParaRPr lang="en-KE"/>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KE"/>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KE"/>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KE"/>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37C1CB1-396C-44BF-AC79-4CC524896F7A}" type="slidenum">
              <a:rPr lang="en-KE" smtClean="0"/>
              <a:t>‹#›</a:t>
            </a:fld>
            <a:endParaRPr lang="en-KE"/>
          </a:p>
        </p:txBody>
      </p:sp>
    </p:spTree>
    <p:extLst>
      <p:ext uri="{BB962C8B-B14F-4D97-AF65-F5344CB8AC3E}">
        <p14:creationId xmlns:p14="http://schemas.microsoft.com/office/powerpoint/2010/main" val="27206366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37C1CB1-396C-44BF-AC79-4CC524896F7A}" type="slidenum">
              <a:rPr lang="en-KE" smtClean="0"/>
              <a:t>1</a:t>
            </a:fld>
            <a:endParaRPr lang="en-KE"/>
          </a:p>
        </p:txBody>
      </p:sp>
    </p:spTree>
    <p:extLst>
      <p:ext uri="{BB962C8B-B14F-4D97-AF65-F5344CB8AC3E}">
        <p14:creationId xmlns:p14="http://schemas.microsoft.com/office/powerpoint/2010/main" val="1223472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2000" noProof="0" dirty="0">
                <a:latin typeface="Times New Roman" panose="02020603050405020304" pitchFamily="18" charset="0"/>
                <a:cs typeface="Times New Roman" panose="02020603050405020304" pitchFamily="18" charset="0"/>
              </a:rPr>
              <a:t>Achievements are actions that an individual or a group have carried out and have positively affected their organisation or client. Achievements can also be referred to as accomplishments, meaning the outcome from performing a particular task. Workplace relationships are interpersonal connections between workers that have a positive impact on the individuals and the company. The development of relationships and workplace achievements are crucial to the realisation of any company’s goals (</a:t>
            </a:r>
            <a:r>
              <a:rPr lang="en-GB" sz="2000" noProof="0" dirty="0" err="1">
                <a:latin typeface="Times New Roman" panose="02020603050405020304" pitchFamily="18" charset="0"/>
                <a:cs typeface="Times New Roman" panose="02020603050405020304" pitchFamily="18" charset="0"/>
              </a:rPr>
              <a:t>Bartz</a:t>
            </a:r>
            <a:r>
              <a:rPr lang="en-GB" sz="2000" noProof="0" dirty="0">
                <a:latin typeface="Times New Roman" panose="02020603050405020304" pitchFamily="18" charset="0"/>
                <a:cs typeface="Times New Roman" panose="02020603050405020304" pitchFamily="18" charset="0"/>
              </a:rPr>
              <a:t>, 2019). There are various development techniques in workplaces that help create employment opportunities and contribute to the company’s success. These development techniques include performance management, motivation, training, and employee engagement.</a:t>
            </a:r>
          </a:p>
          <a:p>
            <a:pPr marL="0" indent="0">
              <a:buNone/>
            </a:pPr>
            <a:r>
              <a:rPr lang="en-GB" sz="2000" noProof="0" dirty="0">
                <a:latin typeface="Times New Roman" panose="02020603050405020304" pitchFamily="18" charset="0"/>
                <a:cs typeface="Times New Roman" panose="02020603050405020304" pitchFamily="18" charset="0"/>
              </a:rPr>
              <a:t>Performance management is a tool in the corporate world that managers use to assess and keep track of their employee’s work. Performance management is done to ensure all employees perform their duties effectively and efficiently and provide an environment where employees can tap into their abilities, skills, and maximise them for the company's benefit. Motivation is a combination of forces from within an individual or outside that cause behaviour. Employee engagement refers to the level of commitment of employees to their organisation, and training technique involves giving knowledge and skills to employees to perfect their performance of particular tasks.</a:t>
            </a:r>
          </a:p>
          <a:p>
            <a:endParaRPr lang="en-KE" sz="20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437C1CB1-396C-44BF-AC79-4CC524896F7A}" type="slidenum">
              <a:rPr lang="en-KE" smtClean="0"/>
              <a:t>2</a:t>
            </a:fld>
            <a:endParaRPr lang="en-KE"/>
          </a:p>
        </p:txBody>
      </p:sp>
    </p:spTree>
    <p:extLst>
      <p:ext uri="{BB962C8B-B14F-4D97-AF65-F5344CB8AC3E}">
        <p14:creationId xmlns:p14="http://schemas.microsoft.com/office/powerpoint/2010/main" val="36013305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noProof="0" dirty="0">
                <a:latin typeface="Times New Roman" panose="02020603050405020304" pitchFamily="18" charset="0"/>
                <a:cs typeface="Times New Roman" panose="02020603050405020304" pitchFamily="18" charset="0"/>
              </a:rPr>
              <a:t>Motivation derives from the term ‘motive’ that means inner needs or wants of a person. Employee motivation refers to the state of mind that pushes an individual to work on a particular goal to achieve desired results (</a:t>
            </a:r>
            <a:r>
              <a:rPr lang="en-GB" sz="2000" noProof="0" dirty="0" err="1">
                <a:latin typeface="Times New Roman" panose="02020603050405020304" pitchFamily="18" charset="0"/>
                <a:cs typeface="Times New Roman" panose="02020603050405020304" pitchFamily="18" charset="0"/>
              </a:rPr>
              <a:t>Němečková</a:t>
            </a:r>
            <a:r>
              <a:rPr lang="en-GB" sz="2000" noProof="0" dirty="0">
                <a:latin typeface="Times New Roman" panose="02020603050405020304" pitchFamily="18" charset="0"/>
                <a:cs typeface="Times New Roman" panose="02020603050405020304" pitchFamily="18" charset="0"/>
              </a:rPr>
              <a:t>, 2017). The presence of motivated employees means that company will achieve success. Organisations ought to understand their workers are human beings and they possess different traits. Therefore, comprehending the various motivation types is critical in determining the best way of motivating each employee.  Motivating workers increases employee engagement and satisfaction </a:t>
            </a:r>
            <a:r>
              <a:rPr lang="en-GB" sz="2000" dirty="0">
                <a:latin typeface="Times New Roman" panose="02020603050405020304" pitchFamily="18" charset="0"/>
                <a:cs typeface="Times New Roman" panose="02020603050405020304" pitchFamily="18" charset="0"/>
              </a:rPr>
              <a:t>(Thokozani, 2017)</a:t>
            </a:r>
            <a:r>
              <a:rPr lang="en-GB" sz="2000" noProof="0" dirty="0">
                <a:latin typeface="Times New Roman" panose="02020603050405020304" pitchFamily="18" charset="0"/>
                <a:cs typeface="Times New Roman" panose="02020603050405020304" pitchFamily="18" charset="0"/>
              </a:rPr>
              <a:t>.</a:t>
            </a:r>
          </a:p>
          <a:p>
            <a:r>
              <a:rPr lang="en-GB" sz="2000" noProof="0" dirty="0">
                <a:latin typeface="Times New Roman" panose="02020603050405020304" pitchFamily="18" charset="0"/>
                <a:cs typeface="Times New Roman" panose="02020603050405020304" pitchFamily="18" charset="0"/>
              </a:rPr>
              <a:t>The two types of motivation are intrinsic motivation and extrinsic motivation. Intrinsic motivation refers to an employee performing their duty without expecting external rewards. Intrinsic motivation comes from within a worker because they enjoy their work and desire to succeed in it. The best way to ensure employees are motivated is by commending them for good work.</a:t>
            </a:r>
          </a:p>
          <a:p>
            <a:r>
              <a:rPr lang="en-GB" sz="2000" noProof="0" dirty="0">
                <a:latin typeface="Times New Roman" panose="02020603050405020304" pitchFamily="18" charset="0"/>
                <a:cs typeface="Times New Roman" panose="02020603050405020304" pitchFamily="18" charset="0"/>
              </a:rPr>
              <a:t>Another type is extrinsic motivation. In this type, workers are motivated by external factors like financial incentives. Employees require external motivation to effectively perform their duties. However, employers should not over-reward their employees </a:t>
            </a:r>
            <a:r>
              <a:rPr lang="en-GB" sz="2000" dirty="0">
                <a:latin typeface="Times New Roman" panose="02020603050405020304" pitchFamily="18" charset="0"/>
                <a:cs typeface="Times New Roman" panose="02020603050405020304" pitchFamily="18" charset="0"/>
              </a:rPr>
              <a:t>(</a:t>
            </a:r>
            <a:r>
              <a:rPr lang="en-GB" sz="2000" dirty="0" err="1">
                <a:latin typeface="Times New Roman" panose="02020603050405020304" pitchFamily="18" charset="0"/>
                <a:cs typeface="Times New Roman" panose="02020603050405020304" pitchFamily="18" charset="0"/>
              </a:rPr>
              <a:t>Mundia</a:t>
            </a:r>
            <a:r>
              <a:rPr lang="en-GB" sz="2000" dirty="0">
                <a:latin typeface="Times New Roman" panose="02020603050405020304" pitchFamily="18" charset="0"/>
                <a:cs typeface="Times New Roman" panose="02020603050405020304" pitchFamily="18" charset="0"/>
              </a:rPr>
              <a:t>, 2019)</a:t>
            </a:r>
            <a:r>
              <a:rPr lang="en-GB" sz="2000" noProof="0" dirty="0">
                <a:latin typeface="Times New Roman" panose="02020603050405020304" pitchFamily="18" charset="0"/>
                <a:cs typeface="Times New Roman" panose="02020603050405020304" pitchFamily="18" charset="0"/>
              </a:rPr>
              <a:t>.</a:t>
            </a:r>
          </a:p>
          <a:p>
            <a:endParaRPr lang="en-KE" sz="20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437C1CB1-396C-44BF-AC79-4CC524896F7A}" type="slidenum">
              <a:rPr lang="en-KE" smtClean="0"/>
              <a:t>3</a:t>
            </a:fld>
            <a:endParaRPr lang="en-KE"/>
          </a:p>
        </p:txBody>
      </p:sp>
    </p:spTree>
    <p:extLst>
      <p:ext uri="{BB962C8B-B14F-4D97-AF65-F5344CB8AC3E}">
        <p14:creationId xmlns:p14="http://schemas.microsoft.com/office/powerpoint/2010/main" val="23367593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dirty="0">
                <a:latin typeface="Times New Roman" panose="02020603050405020304" pitchFamily="18" charset="0"/>
                <a:cs typeface="Times New Roman" panose="02020603050405020304" pitchFamily="18" charset="0"/>
              </a:rPr>
              <a:t>Managers should acknowledge employees who do their job well and:</a:t>
            </a:r>
          </a:p>
          <a:p>
            <a:pPr marL="0" indent="0">
              <a:buNone/>
            </a:pPr>
            <a:r>
              <a:rPr lang="en-GB" sz="1200" dirty="0">
                <a:latin typeface="Times New Roman" panose="02020603050405020304" pitchFamily="18" charset="0"/>
                <a:cs typeface="Times New Roman" panose="02020603050405020304" pitchFamily="18" charset="0"/>
              </a:rPr>
              <a:t>• Concentrate more on intrinsic motivation</a:t>
            </a:r>
          </a:p>
          <a:p>
            <a:pPr marL="0" indent="0">
              <a:buNone/>
            </a:pPr>
            <a:r>
              <a:rPr lang="en-GB" sz="1200" dirty="0">
                <a:latin typeface="Times New Roman" panose="02020603050405020304" pitchFamily="18" charset="0"/>
                <a:cs typeface="Times New Roman" panose="02020603050405020304" pitchFamily="18" charset="0"/>
              </a:rPr>
              <a:t>• Employers should be more of enablers than dictators. They should allow their workers to do their job without micromanaging them.</a:t>
            </a:r>
          </a:p>
          <a:p>
            <a:pPr marL="0" indent="0">
              <a:buNone/>
            </a:pPr>
            <a:r>
              <a:rPr lang="en-GB" sz="1200" dirty="0">
                <a:latin typeface="Times New Roman" panose="02020603050405020304" pitchFamily="18" charset="0"/>
                <a:cs typeface="Times New Roman" panose="02020603050405020304" pitchFamily="18" charset="0"/>
              </a:rPr>
              <a:t>• Managers should have a vision and should share it with the employees. They will be more motivated if they understand why they are working and the goals of the company.</a:t>
            </a:r>
          </a:p>
          <a:p>
            <a:pPr marL="0" indent="0">
              <a:buNone/>
            </a:pPr>
            <a:r>
              <a:rPr lang="en-GB" sz="1200" dirty="0">
                <a:latin typeface="Times New Roman" panose="02020603050405020304" pitchFamily="18" charset="0"/>
                <a:cs typeface="Times New Roman" panose="02020603050405020304" pitchFamily="18" charset="0"/>
              </a:rPr>
              <a:t>• Carrying out periodic worker satisfaction surveys to understand factors within the </a:t>
            </a:r>
            <a:r>
              <a:rPr lang="en-GB" sz="1200" noProof="0" dirty="0">
                <a:latin typeface="Times New Roman" panose="02020603050405020304" pitchFamily="18" charset="0"/>
                <a:cs typeface="Times New Roman" panose="02020603050405020304" pitchFamily="18" charset="0"/>
              </a:rPr>
              <a:t>organisation</a:t>
            </a:r>
            <a:r>
              <a:rPr lang="en-GB" sz="1200" dirty="0">
                <a:latin typeface="Times New Roman" panose="02020603050405020304" pitchFamily="18" charset="0"/>
                <a:cs typeface="Times New Roman" panose="02020603050405020304" pitchFamily="18" charset="0"/>
              </a:rPr>
              <a:t> that are not satisfying to the employees and draft ways of improving them. </a:t>
            </a:r>
          </a:p>
          <a:p>
            <a:pPr marL="0" indent="0">
              <a:buNone/>
            </a:pPr>
            <a:r>
              <a:rPr lang="en-GB" sz="1200" dirty="0">
                <a:latin typeface="Times New Roman" panose="02020603050405020304" pitchFamily="18" charset="0"/>
                <a:cs typeface="Times New Roman" panose="02020603050405020304" pitchFamily="18" charset="0"/>
              </a:rPr>
              <a:t>• Carrying out periodic motivational surveys to get to know employees ideas, experiences and suggestions on various matters affecting the company.</a:t>
            </a:r>
          </a:p>
          <a:p>
            <a:pPr marL="0" indent="0">
              <a:buNone/>
            </a:pPr>
            <a:r>
              <a:rPr lang="en-GB" sz="1200" dirty="0">
                <a:latin typeface="Times New Roman" panose="02020603050405020304" pitchFamily="18" charset="0"/>
                <a:cs typeface="Times New Roman" panose="02020603050405020304" pitchFamily="18" charset="0"/>
              </a:rPr>
              <a:t>• Ensuring a suitable working environment for the employees. Employers should invest in a friendly and welcoming working place.</a:t>
            </a:r>
          </a:p>
          <a:p>
            <a:pPr marL="0" indent="0">
              <a:buNone/>
            </a:pPr>
            <a:r>
              <a:rPr lang="en-GB" sz="1200" dirty="0">
                <a:latin typeface="Times New Roman" panose="02020603050405020304" pitchFamily="18" charset="0"/>
                <a:cs typeface="Times New Roman" panose="02020603050405020304" pitchFamily="18" charset="0"/>
              </a:rPr>
              <a:t>• Look into the ideas, grievances, and suggestions generated by  employees (Sabir, 2017).</a:t>
            </a:r>
          </a:p>
          <a:p>
            <a:endParaRPr lang="en-KE" dirty="0"/>
          </a:p>
        </p:txBody>
      </p:sp>
      <p:sp>
        <p:nvSpPr>
          <p:cNvPr id="4" name="Slide Number Placeholder 3"/>
          <p:cNvSpPr>
            <a:spLocks noGrp="1"/>
          </p:cNvSpPr>
          <p:nvPr>
            <p:ph type="sldNum" sz="quarter" idx="5"/>
          </p:nvPr>
        </p:nvSpPr>
        <p:spPr/>
        <p:txBody>
          <a:bodyPr/>
          <a:lstStyle/>
          <a:p>
            <a:fld id="{437C1CB1-396C-44BF-AC79-4CC524896F7A}" type="slidenum">
              <a:rPr lang="en-KE" smtClean="0"/>
              <a:t>4</a:t>
            </a:fld>
            <a:endParaRPr lang="en-KE"/>
          </a:p>
        </p:txBody>
      </p:sp>
    </p:spTree>
    <p:extLst>
      <p:ext uri="{BB962C8B-B14F-4D97-AF65-F5344CB8AC3E}">
        <p14:creationId xmlns:p14="http://schemas.microsoft.com/office/powerpoint/2010/main" val="1751460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000" noProof="0" dirty="0">
                <a:latin typeface="Times New Roman" panose="02020603050405020304" pitchFamily="18" charset="0"/>
                <a:cs typeface="Times New Roman" panose="02020603050405020304" pitchFamily="18" charset="0"/>
              </a:rPr>
              <a:t>There are several theories that researchers have come up with to explain motivation (</a:t>
            </a:r>
            <a:r>
              <a:rPr lang="en-GB" sz="2000" noProof="0" dirty="0" err="1">
                <a:latin typeface="Times New Roman" panose="02020603050405020304" pitchFamily="18" charset="0"/>
                <a:cs typeface="Times New Roman" panose="02020603050405020304" pitchFamily="18" charset="0"/>
              </a:rPr>
              <a:t>Stoyanov</a:t>
            </a:r>
            <a:r>
              <a:rPr lang="en-GB" sz="2000" noProof="0" dirty="0">
                <a:latin typeface="Times New Roman" panose="02020603050405020304" pitchFamily="18" charset="0"/>
                <a:cs typeface="Times New Roman" panose="02020603050405020304" pitchFamily="18" charset="0"/>
              </a:rPr>
              <a:t>, 2017). These theories include Maslow’s hierarchy of needs, Hertzberg's two-factor theory and McGregor's theory X and theory Y.</a:t>
            </a:r>
          </a:p>
          <a:p>
            <a:r>
              <a:rPr lang="en-GB" sz="2000" noProof="0" dirty="0">
                <a:latin typeface="Times New Roman" panose="02020603050405020304" pitchFamily="18" charset="0"/>
                <a:cs typeface="Times New Roman" panose="02020603050405020304" pitchFamily="18" charset="0"/>
              </a:rPr>
              <a:t>Maslow’s hierarchy of needs theory states that fulfilling an individual's needs motivates them. Maslow further organised the level of desires hierarchically. The needs outlined in Maslow’s hierarchy of needs theory include basic human needs like food, shelter, water, safety, security, human desire for compassion and love, human desire to be respected and be acknowledged, and the desire for personal development. This theory insists on the importance of employers to understand the needs of their employees and address them at an individual level (Velmurugan and Sankar 2017).</a:t>
            </a:r>
          </a:p>
          <a:p>
            <a:r>
              <a:rPr lang="en-GB" sz="2000" noProof="0" dirty="0">
                <a:latin typeface="Times New Roman" panose="02020603050405020304" pitchFamily="18" charset="0"/>
                <a:cs typeface="Times New Roman" panose="02020603050405020304" pitchFamily="18" charset="0"/>
              </a:rPr>
              <a:t>Hertzberg’s two-factor theory of motivation states that personal needs are grouped into two factors: hygiene and motivating factors. He further explains that hygiene factors prevent dissatisfaction but are not motivational; hence, there is the need for motivating factors. Examples include company policy, working environment, renumeration and interpersonal relationships. Motivating factors include achievement acknowledgement and facilitation of personal growth through training.</a:t>
            </a:r>
          </a:p>
          <a:p>
            <a:pPr>
              <a:lnSpc>
                <a:spcPct val="200000"/>
              </a:lnSpc>
              <a:spcBef>
                <a:spcPts val="0"/>
              </a:spcBef>
            </a:pPr>
            <a:r>
              <a:rPr lang="en-GB" sz="2000" noProof="0" dirty="0">
                <a:latin typeface="Times New Roman" panose="02020603050405020304" pitchFamily="18" charset="0"/>
                <a:cs typeface="Times New Roman" panose="02020603050405020304" pitchFamily="18" charset="0"/>
              </a:rPr>
              <a:t>The third motivation theory is McGregor’s theory X and theory Y. Theory X states that individuals are lazy and not ready to work thus, calling for a controlling and dictating kind of management. Theory Y states that workers are self-motivated and willing to work and, therefore, the best leadership style would be creating a good working environment for them </a:t>
            </a:r>
            <a:r>
              <a:rPr lang="en-GB" sz="2000" dirty="0">
                <a:latin typeface="Times New Roman" panose="02020603050405020304" pitchFamily="18" charset="0"/>
                <a:cs typeface="Times New Roman" panose="02020603050405020304" pitchFamily="18" charset="0"/>
              </a:rPr>
              <a:t>(Ryan, Bradshaw</a:t>
            </a:r>
          </a:p>
          <a:p>
            <a:pPr>
              <a:lnSpc>
                <a:spcPct val="200000"/>
              </a:lnSpc>
              <a:spcBef>
                <a:spcPts val="0"/>
              </a:spcBef>
            </a:pPr>
            <a:r>
              <a:rPr lang="en-GB" sz="2000" dirty="0">
                <a:latin typeface="Times New Roman" panose="02020603050405020304" pitchFamily="18" charset="0"/>
                <a:cs typeface="Times New Roman" panose="02020603050405020304" pitchFamily="18" charset="0"/>
              </a:rPr>
              <a:t>and Deci, 2019)</a:t>
            </a:r>
            <a:r>
              <a:rPr lang="en-GB" sz="2000" noProof="0" dirty="0">
                <a:latin typeface="Times New Roman" panose="02020603050405020304" pitchFamily="18" charset="0"/>
                <a:cs typeface="Times New Roman" panose="02020603050405020304" pitchFamily="18" charset="0"/>
              </a:rPr>
              <a:t>.</a:t>
            </a:r>
          </a:p>
          <a:p>
            <a:endParaRPr lang="en-GB" sz="2000" dirty="0">
              <a:latin typeface="Times New Roman" panose="02020603050405020304" pitchFamily="18" charset="0"/>
              <a:cs typeface="Times New Roman" panose="02020603050405020304" pitchFamily="18" charset="0"/>
            </a:endParaRPr>
          </a:p>
          <a:p>
            <a:endParaRPr lang="en-KE" sz="20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437C1CB1-396C-44BF-AC79-4CC524896F7A}" type="slidenum">
              <a:rPr lang="en-KE" smtClean="0"/>
              <a:t>5</a:t>
            </a:fld>
            <a:endParaRPr lang="en-KE"/>
          </a:p>
        </p:txBody>
      </p:sp>
    </p:spTree>
    <p:extLst>
      <p:ext uri="{BB962C8B-B14F-4D97-AF65-F5344CB8AC3E}">
        <p14:creationId xmlns:p14="http://schemas.microsoft.com/office/powerpoint/2010/main" val="42915075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2000" noProof="0" dirty="0">
                <a:latin typeface="Times New Roman" panose="02020603050405020304" pitchFamily="18" charset="0"/>
                <a:cs typeface="Times New Roman" panose="02020603050405020304" pitchFamily="18" charset="0"/>
              </a:rPr>
              <a:t>Nuclear Decommissioning Authority (NDA) is an organisation that is in charge of safely dealing with waste materials and spent fuels from nuclear reactors in the United Kingdom (UK). NDA supervises many site license companies and therefore has many employees. The organisation has come up with ways of motivating employees to ensure their objectives of eliminating site hazards and provide waste management solutions (</a:t>
            </a:r>
            <a:r>
              <a:rPr lang="en-GB" sz="2000" noProof="0" dirty="0" err="1">
                <a:latin typeface="Times New Roman" panose="02020603050405020304" pitchFamily="18" charset="0"/>
                <a:cs typeface="Times New Roman" panose="02020603050405020304" pitchFamily="18" charset="0"/>
              </a:rPr>
              <a:t>Badubi</a:t>
            </a:r>
            <a:r>
              <a:rPr lang="en-GB" sz="2000" noProof="0" dirty="0">
                <a:latin typeface="Times New Roman" panose="02020603050405020304" pitchFamily="18" charset="0"/>
                <a:cs typeface="Times New Roman" panose="02020603050405020304" pitchFamily="18" charset="0"/>
              </a:rPr>
              <a:t>, 2017).</a:t>
            </a:r>
          </a:p>
          <a:p>
            <a:pPr marL="0" indent="0">
              <a:buNone/>
            </a:pPr>
            <a:r>
              <a:rPr lang="en-GB" sz="2000" noProof="0" dirty="0">
                <a:latin typeface="Times New Roman" panose="02020603050405020304" pitchFamily="18" charset="0"/>
                <a:cs typeface="Times New Roman" panose="02020603050405020304" pitchFamily="18" charset="0"/>
              </a:rPr>
              <a:t>•The NDA management team has incorporated Maslow’s hierarchy of needs theory by developing pension schemes to ensure financial security to their workers and has offered training opportunities that led to self-actualization among the workers.</a:t>
            </a:r>
          </a:p>
          <a:p>
            <a:pPr marL="0" indent="0">
              <a:buNone/>
            </a:pPr>
            <a:r>
              <a:rPr lang="en-GB" sz="2000" noProof="0" dirty="0">
                <a:latin typeface="Times New Roman" panose="02020603050405020304" pitchFamily="18" charset="0"/>
                <a:cs typeface="Times New Roman" panose="02020603050405020304" pitchFamily="18" charset="0"/>
              </a:rPr>
              <a:t>•NDA management has also applied McGregor’s theory Y as employees are self-motivated and ready to work. To boost employee morale, a conducive work environment is ensured and training offered.</a:t>
            </a:r>
          </a:p>
          <a:p>
            <a:pPr marL="0" indent="0">
              <a:buNone/>
            </a:pPr>
            <a:r>
              <a:rPr lang="en-GB" sz="2000" noProof="0" dirty="0">
                <a:latin typeface="Times New Roman" panose="02020603050405020304" pitchFamily="18" charset="0"/>
                <a:cs typeface="Times New Roman" panose="02020603050405020304" pitchFamily="18" charset="0"/>
              </a:rPr>
              <a:t>•The NDA group has set individual and company targets with rewards to the employees who would reach the targets. The policy of rewarding after reaching objectives is in line with Hertzberg’s two-factor theory of motivation.</a:t>
            </a:r>
          </a:p>
          <a:p>
            <a:endParaRPr lang="en-KE" sz="20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437C1CB1-396C-44BF-AC79-4CC524896F7A}" type="slidenum">
              <a:rPr lang="en-KE" smtClean="0"/>
              <a:t>6</a:t>
            </a:fld>
            <a:endParaRPr lang="en-KE"/>
          </a:p>
        </p:txBody>
      </p:sp>
    </p:spTree>
    <p:extLst>
      <p:ext uri="{BB962C8B-B14F-4D97-AF65-F5344CB8AC3E}">
        <p14:creationId xmlns:p14="http://schemas.microsoft.com/office/powerpoint/2010/main" val="6650935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200000"/>
              </a:lnSpc>
              <a:spcBef>
                <a:spcPts val="0"/>
              </a:spcBef>
              <a:spcAft>
                <a:spcPts val="0"/>
              </a:spcAft>
              <a:buClrTx/>
              <a:buSzTx/>
              <a:buFontTx/>
              <a:buNone/>
              <a:tabLst/>
              <a:defRPr/>
            </a:pPr>
            <a:r>
              <a:rPr lang="en-GB" sz="2000" noProof="0" dirty="0">
                <a:latin typeface="Times New Roman" panose="02020603050405020304" pitchFamily="18" charset="0"/>
                <a:cs typeface="Times New Roman" panose="02020603050405020304" pitchFamily="18" charset="0"/>
              </a:rPr>
              <a:t>Motivated employees are an asset to any organisation. These employees are assets because they are productive, and their productivity leads to the growth of the company. A motivated work force is effective and efficient in their work, and produces high-quality work, which gives the company they are associated with a higher competitive advantage in the market </a:t>
            </a:r>
            <a:r>
              <a:rPr lang="en-US" sz="2000" dirty="0">
                <a:latin typeface="Times New Roman" panose="02020603050405020304" pitchFamily="18" charset="0"/>
                <a:cs typeface="Times New Roman" panose="02020603050405020304" pitchFamily="18" charset="0"/>
              </a:rPr>
              <a:t>(</a:t>
            </a:r>
            <a:r>
              <a:rPr lang="en-US" sz="2000" dirty="0" err="1">
                <a:latin typeface="Times New Roman" panose="02020603050405020304" pitchFamily="18" charset="0"/>
                <a:cs typeface="Times New Roman" panose="02020603050405020304" pitchFamily="18" charset="0"/>
              </a:rPr>
              <a:t>Němečková</a:t>
            </a:r>
            <a:r>
              <a:rPr lang="en-US" sz="2000" dirty="0">
                <a:latin typeface="Times New Roman" panose="02020603050405020304" pitchFamily="18" charset="0"/>
                <a:cs typeface="Times New Roman" panose="02020603050405020304" pitchFamily="18" charset="0"/>
              </a:rPr>
              <a:t>, 2017)</a:t>
            </a:r>
            <a:r>
              <a:rPr lang="en-GB" sz="2000" noProof="0" dirty="0">
                <a:latin typeface="Times New Roman" panose="02020603050405020304" pitchFamily="18" charset="0"/>
                <a:cs typeface="Times New Roman" panose="02020603050405020304" pitchFamily="18" charset="0"/>
              </a:rPr>
              <a:t>.</a:t>
            </a:r>
          </a:p>
          <a:p>
            <a:pPr marL="0" indent="0">
              <a:lnSpc>
                <a:spcPct val="200000"/>
              </a:lnSpc>
              <a:spcBef>
                <a:spcPts val="0"/>
              </a:spcBef>
              <a:buNone/>
            </a:pPr>
            <a:r>
              <a:rPr lang="en-GB" sz="2000" noProof="0" dirty="0">
                <a:latin typeface="Times New Roman" panose="02020603050405020304" pitchFamily="18" charset="0"/>
                <a:cs typeface="Times New Roman" panose="02020603050405020304" pitchFamily="18" charset="0"/>
              </a:rPr>
              <a:t>Recognising the good work of employees by providing in return benefit packages and making them feel respected and valued is very crucial to any company.</a:t>
            </a:r>
          </a:p>
          <a:p>
            <a:endParaRPr lang="en-KE" sz="20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437C1CB1-396C-44BF-AC79-4CC524896F7A}" type="slidenum">
              <a:rPr lang="en-KE" smtClean="0"/>
              <a:t>7</a:t>
            </a:fld>
            <a:endParaRPr lang="en-KE"/>
          </a:p>
        </p:txBody>
      </p:sp>
    </p:spTree>
    <p:extLst>
      <p:ext uri="{BB962C8B-B14F-4D97-AF65-F5344CB8AC3E}">
        <p14:creationId xmlns:p14="http://schemas.microsoft.com/office/powerpoint/2010/main" val="36943420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9D34998-E534-40DB-8AFE-2BCAAF7AD6E6}" type="datetimeFigureOut">
              <a:rPr lang="en-KE" smtClean="0"/>
              <a:t>6/14/21</a:t>
            </a:fld>
            <a:endParaRPr lang="en-KE"/>
          </a:p>
        </p:txBody>
      </p:sp>
      <p:sp>
        <p:nvSpPr>
          <p:cNvPr id="5" name="Footer Placeholder 4"/>
          <p:cNvSpPr>
            <a:spLocks noGrp="1"/>
          </p:cNvSpPr>
          <p:nvPr>
            <p:ph type="ftr" sz="quarter" idx="11"/>
          </p:nvPr>
        </p:nvSpPr>
        <p:spPr/>
        <p:txBody>
          <a:bodyPr/>
          <a:lstStyle/>
          <a:p>
            <a:endParaRPr lang="en-KE"/>
          </a:p>
        </p:txBody>
      </p:sp>
      <p:sp>
        <p:nvSpPr>
          <p:cNvPr id="6" name="Slide Number Placeholder 5"/>
          <p:cNvSpPr>
            <a:spLocks noGrp="1"/>
          </p:cNvSpPr>
          <p:nvPr>
            <p:ph type="sldNum" sz="quarter" idx="12"/>
          </p:nvPr>
        </p:nvSpPr>
        <p:spPr/>
        <p:txBody>
          <a:bodyPr/>
          <a:lstStyle/>
          <a:p>
            <a:fld id="{6F5F655D-FCD2-4C32-86C8-2D7FB62D5998}" type="slidenum">
              <a:rPr lang="en-KE" smtClean="0"/>
              <a:t>‹#›</a:t>
            </a:fld>
            <a:endParaRPr lang="en-KE"/>
          </a:p>
        </p:txBody>
      </p:sp>
    </p:spTree>
    <p:extLst>
      <p:ext uri="{BB962C8B-B14F-4D97-AF65-F5344CB8AC3E}">
        <p14:creationId xmlns:p14="http://schemas.microsoft.com/office/powerpoint/2010/main" val="36801142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D34998-E534-40DB-8AFE-2BCAAF7AD6E6}" type="datetimeFigureOut">
              <a:rPr lang="en-KE" smtClean="0"/>
              <a:t>6/14/21</a:t>
            </a:fld>
            <a:endParaRPr lang="en-KE"/>
          </a:p>
        </p:txBody>
      </p:sp>
      <p:sp>
        <p:nvSpPr>
          <p:cNvPr id="5" name="Footer Placeholder 4"/>
          <p:cNvSpPr>
            <a:spLocks noGrp="1"/>
          </p:cNvSpPr>
          <p:nvPr>
            <p:ph type="ftr" sz="quarter" idx="11"/>
          </p:nvPr>
        </p:nvSpPr>
        <p:spPr/>
        <p:txBody>
          <a:bodyPr/>
          <a:lstStyle/>
          <a:p>
            <a:endParaRPr lang="en-KE"/>
          </a:p>
        </p:txBody>
      </p:sp>
      <p:sp>
        <p:nvSpPr>
          <p:cNvPr id="6" name="Slide Number Placeholder 5"/>
          <p:cNvSpPr>
            <a:spLocks noGrp="1"/>
          </p:cNvSpPr>
          <p:nvPr>
            <p:ph type="sldNum" sz="quarter" idx="12"/>
          </p:nvPr>
        </p:nvSpPr>
        <p:spPr/>
        <p:txBody>
          <a:bodyPr/>
          <a:lstStyle/>
          <a:p>
            <a:fld id="{6F5F655D-FCD2-4C32-86C8-2D7FB62D5998}" type="slidenum">
              <a:rPr lang="en-KE" smtClean="0"/>
              <a:t>‹#›</a:t>
            </a:fld>
            <a:endParaRPr lang="en-KE"/>
          </a:p>
        </p:txBody>
      </p:sp>
    </p:spTree>
    <p:extLst>
      <p:ext uri="{BB962C8B-B14F-4D97-AF65-F5344CB8AC3E}">
        <p14:creationId xmlns:p14="http://schemas.microsoft.com/office/powerpoint/2010/main" val="23520991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9D34998-E534-40DB-8AFE-2BCAAF7AD6E6}" type="datetimeFigureOut">
              <a:rPr lang="en-KE" smtClean="0"/>
              <a:t>6/14/21</a:t>
            </a:fld>
            <a:endParaRPr lang="en-KE"/>
          </a:p>
        </p:txBody>
      </p:sp>
      <p:sp>
        <p:nvSpPr>
          <p:cNvPr id="5" name="Footer Placeholder 4"/>
          <p:cNvSpPr>
            <a:spLocks noGrp="1"/>
          </p:cNvSpPr>
          <p:nvPr>
            <p:ph type="ftr" sz="quarter" idx="11"/>
          </p:nvPr>
        </p:nvSpPr>
        <p:spPr/>
        <p:txBody>
          <a:bodyPr/>
          <a:lstStyle/>
          <a:p>
            <a:endParaRPr lang="en-KE"/>
          </a:p>
        </p:txBody>
      </p:sp>
      <p:sp>
        <p:nvSpPr>
          <p:cNvPr id="6" name="Slide Number Placeholder 5"/>
          <p:cNvSpPr>
            <a:spLocks noGrp="1"/>
          </p:cNvSpPr>
          <p:nvPr>
            <p:ph type="sldNum" sz="quarter" idx="12"/>
          </p:nvPr>
        </p:nvSpPr>
        <p:spPr/>
        <p:txBody>
          <a:bodyPr/>
          <a:lstStyle/>
          <a:p>
            <a:fld id="{6F5F655D-FCD2-4C32-86C8-2D7FB62D5998}" type="slidenum">
              <a:rPr lang="en-KE" smtClean="0"/>
              <a:t>‹#›</a:t>
            </a:fld>
            <a:endParaRPr lang="en-KE"/>
          </a:p>
        </p:txBody>
      </p:sp>
    </p:spTree>
    <p:extLst>
      <p:ext uri="{BB962C8B-B14F-4D97-AF65-F5344CB8AC3E}">
        <p14:creationId xmlns:p14="http://schemas.microsoft.com/office/powerpoint/2010/main" val="34291142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9D34998-E534-40DB-8AFE-2BCAAF7AD6E6}" type="datetimeFigureOut">
              <a:rPr lang="en-KE" smtClean="0"/>
              <a:t>6/14/21</a:t>
            </a:fld>
            <a:endParaRPr lang="en-KE"/>
          </a:p>
        </p:txBody>
      </p:sp>
      <p:sp>
        <p:nvSpPr>
          <p:cNvPr id="6" name="Footer Placeholder 5"/>
          <p:cNvSpPr>
            <a:spLocks noGrp="1"/>
          </p:cNvSpPr>
          <p:nvPr>
            <p:ph type="ftr" sz="quarter" idx="11"/>
          </p:nvPr>
        </p:nvSpPr>
        <p:spPr/>
        <p:txBody>
          <a:bodyPr/>
          <a:lstStyle/>
          <a:p>
            <a:endParaRPr lang="en-KE"/>
          </a:p>
        </p:txBody>
      </p:sp>
      <p:sp>
        <p:nvSpPr>
          <p:cNvPr id="7" name="Slide Number Placeholder 6"/>
          <p:cNvSpPr>
            <a:spLocks noGrp="1"/>
          </p:cNvSpPr>
          <p:nvPr>
            <p:ph type="sldNum" sz="quarter" idx="12"/>
          </p:nvPr>
        </p:nvSpPr>
        <p:spPr/>
        <p:txBody>
          <a:bodyPr/>
          <a:lstStyle/>
          <a:p>
            <a:fld id="{6F5F655D-FCD2-4C32-86C8-2D7FB62D5998}" type="slidenum">
              <a:rPr lang="en-KE" smtClean="0"/>
              <a:t>‹#›</a:t>
            </a:fld>
            <a:endParaRPr lang="en-KE"/>
          </a:p>
        </p:txBody>
      </p:sp>
    </p:spTree>
    <p:extLst>
      <p:ext uri="{BB962C8B-B14F-4D97-AF65-F5344CB8AC3E}">
        <p14:creationId xmlns:p14="http://schemas.microsoft.com/office/powerpoint/2010/main" val="11552722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9D34998-E534-40DB-8AFE-2BCAAF7AD6E6}" type="datetimeFigureOut">
              <a:rPr lang="en-KE" smtClean="0"/>
              <a:t>6/14/21</a:t>
            </a:fld>
            <a:endParaRPr lang="en-KE"/>
          </a:p>
        </p:txBody>
      </p:sp>
      <p:sp>
        <p:nvSpPr>
          <p:cNvPr id="8" name="Footer Placeholder 7"/>
          <p:cNvSpPr>
            <a:spLocks noGrp="1"/>
          </p:cNvSpPr>
          <p:nvPr>
            <p:ph type="ftr" sz="quarter" idx="11"/>
          </p:nvPr>
        </p:nvSpPr>
        <p:spPr/>
        <p:txBody>
          <a:bodyPr/>
          <a:lstStyle/>
          <a:p>
            <a:endParaRPr lang="en-KE"/>
          </a:p>
        </p:txBody>
      </p:sp>
      <p:sp>
        <p:nvSpPr>
          <p:cNvPr id="9" name="Slide Number Placeholder 8"/>
          <p:cNvSpPr>
            <a:spLocks noGrp="1"/>
          </p:cNvSpPr>
          <p:nvPr>
            <p:ph type="sldNum" sz="quarter" idx="12"/>
          </p:nvPr>
        </p:nvSpPr>
        <p:spPr/>
        <p:txBody>
          <a:bodyPr/>
          <a:lstStyle/>
          <a:p>
            <a:fld id="{6F5F655D-FCD2-4C32-86C8-2D7FB62D5998}" type="slidenum">
              <a:rPr lang="en-KE" smtClean="0"/>
              <a:t>‹#›</a:t>
            </a:fld>
            <a:endParaRPr lang="en-KE"/>
          </a:p>
        </p:txBody>
      </p:sp>
    </p:spTree>
    <p:extLst>
      <p:ext uri="{BB962C8B-B14F-4D97-AF65-F5344CB8AC3E}">
        <p14:creationId xmlns:p14="http://schemas.microsoft.com/office/powerpoint/2010/main" val="39322023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9D34998-E534-40DB-8AFE-2BCAAF7AD6E6}" type="datetimeFigureOut">
              <a:rPr lang="en-KE" smtClean="0"/>
              <a:t>6/14/21</a:t>
            </a:fld>
            <a:endParaRPr lang="en-KE"/>
          </a:p>
        </p:txBody>
      </p:sp>
      <p:sp>
        <p:nvSpPr>
          <p:cNvPr id="4" name="Footer Placeholder 3"/>
          <p:cNvSpPr>
            <a:spLocks noGrp="1"/>
          </p:cNvSpPr>
          <p:nvPr>
            <p:ph type="ftr" sz="quarter" idx="11"/>
          </p:nvPr>
        </p:nvSpPr>
        <p:spPr/>
        <p:txBody>
          <a:bodyPr/>
          <a:lstStyle/>
          <a:p>
            <a:endParaRPr lang="en-KE"/>
          </a:p>
        </p:txBody>
      </p:sp>
      <p:sp>
        <p:nvSpPr>
          <p:cNvPr id="5" name="Slide Number Placeholder 4"/>
          <p:cNvSpPr>
            <a:spLocks noGrp="1"/>
          </p:cNvSpPr>
          <p:nvPr>
            <p:ph type="sldNum" sz="quarter" idx="12"/>
          </p:nvPr>
        </p:nvSpPr>
        <p:spPr/>
        <p:txBody>
          <a:bodyPr/>
          <a:lstStyle/>
          <a:p>
            <a:fld id="{6F5F655D-FCD2-4C32-86C8-2D7FB62D5998}" type="slidenum">
              <a:rPr lang="en-KE" smtClean="0"/>
              <a:t>‹#›</a:t>
            </a:fld>
            <a:endParaRPr lang="en-KE"/>
          </a:p>
        </p:txBody>
      </p:sp>
    </p:spTree>
    <p:extLst>
      <p:ext uri="{BB962C8B-B14F-4D97-AF65-F5344CB8AC3E}">
        <p14:creationId xmlns:p14="http://schemas.microsoft.com/office/powerpoint/2010/main" val="24775852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9D34998-E534-40DB-8AFE-2BCAAF7AD6E6}" type="datetimeFigureOut">
              <a:rPr lang="en-KE" smtClean="0"/>
              <a:t>6/14/21</a:t>
            </a:fld>
            <a:endParaRPr lang="en-KE"/>
          </a:p>
        </p:txBody>
      </p:sp>
      <p:sp>
        <p:nvSpPr>
          <p:cNvPr id="3" name="Footer Placeholder 2"/>
          <p:cNvSpPr>
            <a:spLocks noGrp="1"/>
          </p:cNvSpPr>
          <p:nvPr>
            <p:ph type="ftr" sz="quarter" idx="11"/>
          </p:nvPr>
        </p:nvSpPr>
        <p:spPr/>
        <p:txBody>
          <a:bodyPr/>
          <a:lstStyle/>
          <a:p>
            <a:endParaRPr lang="en-KE"/>
          </a:p>
        </p:txBody>
      </p:sp>
      <p:sp>
        <p:nvSpPr>
          <p:cNvPr id="4" name="Slide Number Placeholder 3"/>
          <p:cNvSpPr>
            <a:spLocks noGrp="1"/>
          </p:cNvSpPr>
          <p:nvPr>
            <p:ph type="sldNum" sz="quarter" idx="12"/>
          </p:nvPr>
        </p:nvSpPr>
        <p:spPr/>
        <p:txBody>
          <a:bodyPr/>
          <a:lstStyle/>
          <a:p>
            <a:fld id="{6F5F655D-FCD2-4C32-86C8-2D7FB62D5998}" type="slidenum">
              <a:rPr lang="en-KE" smtClean="0"/>
              <a:t>‹#›</a:t>
            </a:fld>
            <a:endParaRPr lang="en-KE"/>
          </a:p>
        </p:txBody>
      </p:sp>
    </p:spTree>
    <p:extLst>
      <p:ext uri="{BB962C8B-B14F-4D97-AF65-F5344CB8AC3E}">
        <p14:creationId xmlns:p14="http://schemas.microsoft.com/office/powerpoint/2010/main" val="4979211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9D34998-E534-40DB-8AFE-2BCAAF7AD6E6}" type="datetimeFigureOut">
              <a:rPr lang="en-KE" smtClean="0"/>
              <a:t>6/14/21</a:t>
            </a:fld>
            <a:endParaRPr lang="en-KE"/>
          </a:p>
        </p:txBody>
      </p:sp>
      <p:sp>
        <p:nvSpPr>
          <p:cNvPr id="6" name="Footer Placeholder 5"/>
          <p:cNvSpPr>
            <a:spLocks noGrp="1"/>
          </p:cNvSpPr>
          <p:nvPr>
            <p:ph type="ftr" sz="quarter" idx="11"/>
          </p:nvPr>
        </p:nvSpPr>
        <p:spPr/>
        <p:txBody>
          <a:bodyPr/>
          <a:lstStyle/>
          <a:p>
            <a:endParaRPr lang="en-KE"/>
          </a:p>
        </p:txBody>
      </p:sp>
      <p:sp>
        <p:nvSpPr>
          <p:cNvPr id="7" name="Slide Number Placeholder 6"/>
          <p:cNvSpPr>
            <a:spLocks noGrp="1"/>
          </p:cNvSpPr>
          <p:nvPr>
            <p:ph type="sldNum" sz="quarter" idx="12"/>
          </p:nvPr>
        </p:nvSpPr>
        <p:spPr/>
        <p:txBody>
          <a:bodyPr/>
          <a:lstStyle/>
          <a:p>
            <a:fld id="{6F5F655D-FCD2-4C32-86C8-2D7FB62D5998}" type="slidenum">
              <a:rPr lang="en-KE" smtClean="0"/>
              <a:t>‹#›</a:t>
            </a:fld>
            <a:endParaRPr lang="en-KE"/>
          </a:p>
        </p:txBody>
      </p:sp>
    </p:spTree>
    <p:extLst>
      <p:ext uri="{BB962C8B-B14F-4D97-AF65-F5344CB8AC3E}">
        <p14:creationId xmlns:p14="http://schemas.microsoft.com/office/powerpoint/2010/main" val="12322318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9D34998-E534-40DB-8AFE-2BCAAF7AD6E6}" type="datetimeFigureOut">
              <a:rPr lang="en-KE" smtClean="0"/>
              <a:t>6/14/21</a:t>
            </a:fld>
            <a:endParaRPr lang="en-KE"/>
          </a:p>
        </p:txBody>
      </p:sp>
      <p:sp>
        <p:nvSpPr>
          <p:cNvPr id="6" name="Footer Placeholder 5"/>
          <p:cNvSpPr>
            <a:spLocks noGrp="1"/>
          </p:cNvSpPr>
          <p:nvPr>
            <p:ph type="ftr" sz="quarter" idx="11"/>
          </p:nvPr>
        </p:nvSpPr>
        <p:spPr/>
        <p:txBody>
          <a:bodyPr/>
          <a:lstStyle/>
          <a:p>
            <a:endParaRPr lang="en-KE"/>
          </a:p>
        </p:txBody>
      </p:sp>
      <p:sp>
        <p:nvSpPr>
          <p:cNvPr id="7" name="Slide Number Placeholder 6"/>
          <p:cNvSpPr>
            <a:spLocks noGrp="1"/>
          </p:cNvSpPr>
          <p:nvPr>
            <p:ph type="sldNum" sz="quarter" idx="12"/>
          </p:nvPr>
        </p:nvSpPr>
        <p:spPr/>
        <p:txBody>
          <a:bodyPr/>
          <a:lstStyle/>
          <a:p>
            <a:fld id="{6F5F655D-FCD2-4C32-86C8-2D7FB62D5998}" type="slidenum">
              <a:rPr lang="en-KE" smtClean="0"/>
              <a:t>‹#›</a:t>
            </a:fld>
            <a:endParaRPr lang="en-KE"/>
          </a:p>
        </p:txBody>
      </p:sp>
    </p:spTree>
    <p:extLst>
      <p:ext uri="{BB962C8B-B14F-4D97-AF65-F5344CB8AC3E}">
        <p14:creationId xmlns:p14="http://schemas.microsoft.com/office/powerpoint/2010/main" val="19095179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9D34998-E534-40DB-8AFE-2BCAAF7AD6E6}" type="datetimeFigureOut">
              <a:rPr lang="en-KE" smtClean="0"/>
              <a:t>6/14/21</a:t>
            </a:fld>
            <a:endParaRPr lang="en-KE"/>
          </a:p>
        </p:txBody>
      </p:sp>
      <p:sp>
        <p:nvSpPr>
          <p:cNvPr id="5" name="Footer Placeholder 4"/>
          <p:cNvSpPr>
            <a:spLocks noGrp="1"/>
          </p:cNvSpPr>
          <p:nvPr>
            <p:ph type="ftr" sz="quarter" idx="11"/>
          </p:nvPr>
        </p:nvSpPr>
        <p:spPr/>
        <p:txBody>
          <a:bodyPr/>
          <a:lstStyle/>
          <a:p>
            <a:endParaRPr lang="en-KE"/>
          </a:p>
        </p:txBody>
      </p:sp>
      <p:sp>
        <p:nvSpPr>
          <p:cNvPr id="6" name="Slide Number Placeholder 5"/>
          <p:cNvSpPr>
            <a:spLocks noGrp="1"/>
          </p:cNvSpPr>
          <p:nvPr>
            <p:ph type="sldNum" sz="quarter" idx="12"/>
          </p:nvPr>
        </p:nvSpPr>
        <p:spPr/>
        <p:txBody>
          <a:bodyPr/>
          <a:lstStyle/>
          <a:p>
            <a:fld id="{6F5F655D-FCD2-4C32-86C8-2D7FB62D5998}" type="slidenum">
              <a:rPr lang="en-KE" smtClean="0"/>
              <a:t>‹#›</a:t>
            </a:fld>
            <a:endParaRPr lang="en-KE"/>
          </a:p>
        </p:txBody>
      </p:sp>
    </p:spTree>
    <p:extLst>
      <p:ext uri="{BB962C8B-B14F-4D97-AF65-F5344CB8AC3E}">
        <p14:creationId xmlns:p14="http://schemas.microsoft.com/office/powerpoint/2010/main" val="25730843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9D34998-E534-40DB-8AFE-2BCAAF7AD6E6}" type="datetimeFigureOut">
              <a:rPr lang="en-KE" smtClean="0"/>
              <a:t>6/14/21</a:t>
            </a:fld>
            <a:endParaRPr lang="en-KE"/>
          </a:p>
        </p:txBody>
      </p:sp>
      <p:sp>
        <p:nvSpPr>
          <p:cNvPr id="5" name="Footer Placeholder 4"/>
          <p:cNvSpPr>
            <a:spLocks noGrp="1"/>
          </p:cNvSpPr>
          <p:nvPr>
            <p:ph type="ftr" sz="quarter" idx="11"/>
          </p:nvPr>
        </p:nvSpPr>
        <p:spPr/>
        <p:txBody>
          <a:bodyPr/>
          <a:lstStyle/>
          <a:p>
            <a:endParaRPr lang="en-KE"/>
          </a:p>
        </p:txBody>
      </p:sp>
      <p:sp>
        <p:nvSpPr>
          <p:cNvPr id="6" name="Slide Number Placeholder 5"/>
          <p:cNvSpPr>
            <a:spLocks noGrp="1"/>
          </p:cNvSpPr>
          <p:nvPr>
            <p:ph type="sldNum" sz="quarter" idx="12"/>
          </p:nvPr>
        </p:nvSpPr>
        <p:spPr/>
        <p:txBody>
          <a:bodyPr/>
          <a:lstStyle/>
          <a:p>
            <a:fld id="{6F5F655D-FCD2-4C32-86C8-2D7FB62D5998}" type="slidenum">
              <a:rPr lang="en-KE" smtClean="0"/>
              <a:t>‹#›</a:t>
            </a:fld>
            <a:endParaRPr lang="en-KE"/>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2130313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9D34998-E534-40DB-8AFE-2BCAAF7AD6E6}" type="datetimeFigureOut">
              <a:rPr lang="en-KE" smtClean="0"/>
              <a:t>6/14/21</a:t>
            </a:fld>
            <a:endParaRPr lang="en-KE"/>
          </a:p>
        </p:txBody>
      </p:sp>
      <p:sp>
        <p:nvSpPr>
          <p:cNvPr id="5" name="Footer Placeholder 4"/>
          <p:cNvSpPr>
            <a:spLocks noGrp="1"/>
          </p:cNvSpPr>
          <p:nvPr>
            <p:ph type="ftr" sz="quarter" idx="11"/>
          </p:nvPr>
        </p:nvSpPr>
        <p:spPr/>
        <p:txBody>
          <a:bodyPr/>
          <a:lstStyle/>
          <a:p>
            <a:endParaRPr lang="en-KE"/>
          </a:p>
        </p:txBody>
      </p:sp>
      <p:sp>
        <p:nvSpPr>
          <p:cNvPr id="6" name="Slide Number Placeholder 5"/>
          <p:cNvSpPr>
            <a:spLocks noGrp="1"/>
          </p:cNvSpPr>
          <p:nvPr>
            <p:ph type="sldNum" sz="quarter" idx="12"/>
          </p:nvPr>
        </p:nvSpPr>
        <p:spPr/>
        <p:txBody>
          <a:bodyPr/>
          <a:lstStyle/>
          <a:p>
            <a:fld id="{6F5F655D-FCD2-4C32-86C8-2D7FB62D5998}" type="slidenum">
              <a:rPr lang="en-KE" smtClean="0"/>
              <a:t>‹#›</a:t>
            </a:fld>
            <a:endParaRPr lang="en-KE"/>
          </a:p>
        </p:txBody>
      </p:sp>
    </p:spTree>
    <p:extLst>
      <p:ext uri="{BB962C8B-B14F-4D97-AF65-F5344CB8AC3E}">
        <p14:creationId xmlns:p14="http://schemas.microsoft.com/office/powerpoint/2010/main" val="36195301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9D34998-E534-40DB-8AFE-2BCAAF7AD6E6}" type="datetimeFigureOut">
              <a:rPr lang="en-KE" smtClean="0"/>
              <a:t>6/14/21</a:t>
            </a:fld>
            <a:endParaRPr lang="en-KE"/>
          </a:p>
        </p:txBody>
      </p:sp>
      <p:sp>
        <p:nvSpPr>
          <p:cNvPr id="5" name="Footer Placeholder 4"/>
          <p:cNvSpPr>
            <a:spLocks noGrp="1"/>
          </p:cNvSpPr>
          <p:nvPr>
            <p:ph type="ftr" sz="quarter" idx="11"/>
          </p:nvPr>
        </p:nvSpPr>
        <p:spPr/>
        <p:txBody>
          <a:bodyPr/>
          <a:lstStyle/>
          <a:p>
            <a:endParaRPr lang="en-KE"/>
          </a:p>
        </p:txBody>
      </p:sp>
      <p:sp>
        <p:nvSpPr>
          <p:cNvPr id="6" name="Slide Number Placeholder 5"/>
          <p:cNvSpPr>
            <a:spLocks noGrp="1"/>
          </p:cNvSpPr>
          <p:nvPr>
            <p:ph type="sldNum" sz="quarter" idx="12"/>
          </p:nvPr>
        </p:nvSpPr>
        <p:spPr/>
        <p:txBody>
          <a:bodyPr/>
          <a:lstStyle/>
          <a:p>
            <a:fld id="{6F5F655D-FCD2-4C32-86C8-2D7FB62D5998}" type="slidenum">
              <a:rPr lang="en-KE" smtClean="0"/>
              <a:t>‹#›</a:t>
            </a:fld>
            <a:endParaRPr lang="en-KE"/>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726924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9D34998-E534-40DB-8AFE-2BCAAF7AD6E6}" type="datetimeFigureOut">
              <a:rPr lang="en-KE" smtClean="0"/>
              <a:t>6/14/21</a:t>
            </a:fld>
            <a:endParaRPr lang="en-KE"/>
          </a:p>
        </p:txBody>
      </p:sp>
      <p:sp>
        <p:nvSpPr>
          <p:cNvPr id="5" name="Footer Placeholder 4"/>
          <p:cNvSpPr>
            <a:spLocks noGrp="1"/>
          </p:cNvSpPr>
          <p:nvPr>
            <p:ph type="ftr" sz="quarter" idx="11"/>
          </p:nvPr>
        </p:nvSpPr>
        <p:spPr/>
        <p:txBody>
          <a:bodyPr/>
          <a:lstStyle/>
          <a:p>
            <a:endParaRPr lang="en-KE"/>
          </a:p>
        </p:txBody>
      </p:sp>
      <p:sp>
        <p:nvSpPr>
          <p:cNvPr id="6" name="Slide Number Placeholder 5"/>
          <p:cNvSpPr>
            <a:spLocks noGrp="1"/>
          </p:cNvSpPr>
          <p:nvPr>
            <p:ph type="sldNum" sz="quarter" idx="12"/>
          </p:nvPr>
        </p:nvSpPr>
        <p:spPr/>
        <p:txBody>
          <a:bodyPr/>
          <a:lstStyle/>
          <a:p>
            <a:fld id="{6F5F655D-FCD2-4C32-86C8-2D7FB62D5998}" type="slidenum">
              <a:rPr lang="en-KE" smtClean="0"/>
              <a:t>‹#›</a:t>
            </a:fld>
            <a:endParaRPr lang="en-KE"/>
          </a:p>
        </p:txBody>
      </p:sp>
    </p:spTree>
    <p:extLst>
      <p:ext uri="{BB962C8B-B14F-4D97-AF65-F5344CB8AC3E}">
        <p14:creationId xmlns:p14="http://schemas.microsoft.com/office/powerpoint/2010/main" val="35664819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D34998-E534-40DB-8AFE-2BCAAF7AD6E6}" type="datetimeFigureOut">
              <a:rPr lang="en-KE" smtClean="0"/>
              <a:t>6/14/21</a:t>
            </a:fld>
            <a:endParaRPr lang="en-KE"/>
          </a:p>
        </p:txBody>
      </p:sp>
      <p:sp>
        <p:nvSpPr>
          <p:cNvPr id="5" name="Footer Placeholder 4"/>
          <p:cNvSpPr>
            <a:spLocks noGrp="1"/>
          </p:cNvSpPr>
          <p:nvPr>
            <p:ph type="ftr" sz="quarter" idx="11"/>
          </p:nvPr>
        </p:nvSpPr>
        <p:spPr/>
        <p:txBody>
          <a:bodyPr/>
          <a:lstStyle/>
          <a:p>
            <a:endParaRPr lang="en-KE"/>
          </a:p>
        </p:txBody>
      </p:sp>
      <p:sp>
        <p:nvSpPr>
          <p:cNvPr id="6" name="Slide Number Placeholder 5"/>
          <p:cNvSpPr>
            <a:spLocks noGrp="1"/>
          </p:cNvSpPr>
          <p:nvPr>
            <p:ph type="sldNum" sz="quarter" idx="12"/>
          </p:nvPr>
        </p:nvSpPr>
        <p:spPr/>
        <p:txBody>
          <a:bodyPr/>
          <a:lstStyle/>
          <a:p>
            <a:fld id="{6F5F655D-FCD2-4C32-86C8-2D7FB62D5998}" type="slidenum">
              <a:rPr lang="en-KE" smtClean="0"/>
              <a:t>‹#›</a:t>
            </a:fld>
            <a:endParaRPr lang="en-KE"/>
          </a:p>
        </p:txBody>
      </p:sp>
    </p:spTree>
    <p:extLst>
      <p:ext uri="{BB962C8B-B14F-4D97-AF65-F5344CB8AC3E}">
        <p14:creationId xmlns:p14="http://schemas.microsoft.com/office/powerpoint/2010/main" val="384904103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D34998-E534-40DB-8AFE-2BCAAF7AD6E6}" type="datetimeFigureOut">
              <a:rPr lang="en-KE" smtClean="0"/>
              <a:t>6/14/21</a:t>
            </a:fld>
            <a:endParaRPr lang="en-KE"/>
          </a:p>
        </p:txBody>
      </p:sp>
      <p:sp>
        <p:nvSpPr>
          <p:cNvPr id="5" name="Footer Placeholder 4"/>
          <p:cNvSpPr>
            <a:spLocks noGrp="1"/>
          </p:cNvSpPr>
          <p:nvPr>
            <p:ph type="ftr" sz="quarter" idx="11"/>
          </p:nvPr>
        </p:nvSpPr>
        <p:spPr/>
        <p:txBody>
          <a:bodyPr/>
          <a:lstStyle/>
          <a:p>
            <a:endParaRPr lang="en-KE"/>
          </a:p>
        </p:txBody>
      </p:sp>
      <p:sp>
        <p:nvSpPr>
          <p:cNvPr id="6" name="Slide Number Placeholder 5"/>
          <p:cNvSpPr>
            <a:spLocks noGrp="1"/>
          </p:cNvSpPr>
          <p:nvPr>
            <p:ph type="sldNum" sz="quarter" idx="12"/>
          </p:nvPr>
        </p:nvSpPr>
        <p:spPr/>
        <p:txBody>
          <a:bodyPr/>
          <a:lstStyle/>
          <a:p>
            <a:fld id="{6F5F655D-FCD2-4C32-86C8-2D7FB62D5998}" type="slidenum">
              <a:rPr lang="en-KE" smtClean="0"/>
              <a:t>‹#›</a:t>
            </a:fld>
            <a:endParaRPr lang="en-KE"/>
          </a:p>
        </p:txBody>
      </p:sp>
    </p:spTree>
    <p:extLst>
      <p:ext uri="{BB962C8B-B14F-4D97-AF65-F5344CB8AC3E}">
        <p14:creationId xmlns:p14="http://schemas.microsoft.com/office/powerpoint/2010/main" val="38151220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9D34998-E534-40DB-8AFE-2BCAAF7AD6E6}" type="datetimeFigureOut">
              <a:rPr lang="en-KE" smtClean="0"/>
              <a:t>6/14/21</a:t>
            </a:fld>
            <a:endParaRPr lang="en-KE"/>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KE"/>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6F5F655D-FCD2-4C32-86C8-2D7FB62D5998}" type="slidenum">
              <a:rPr lang="en-KE" smtClean="0"/>
              <a:t>‹#›</a:t>
            </a:fld>
            <a:endParaRPr lang="en-KE"/>
          </a:p>
        </p:txBody>
      </p:sp>
    </p:spTree>
    <p:extLst>
      <p:ext uri="{BB962C8B-B14F-4D97-AF65-F5344CB8AC3E}">
        <p14:creationId xmlns:p14="http://schemas.microsoft.com/office/powerpoint/2010/main" val="402379878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1.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40D09-74A7-480E-A264-1915846E48C3}"/>
              </a:ext>
            </a:extLst>
          </p:cNvPr>
          <p:cNvSpPr>
            <a:spLocks noGrp="1"/>
          </p:cNvSpPr>
          <p:nvPr>
            <p:ph type="ctrTitle"/>
          </p:nvPr>
        </p:nvSpPr>
        <p:spPr>
          <a:xfrm>
            <a:off x="687433" y="1758245"/>
            <a:ext cx="9144000" cy="3341510"/>
          </a:xfrm>
        </p:spPr>
        <p:txBody>
          <a:bodyPr>
            <a:normAutofit fontScale="90000"/>
          </a:bodyPr>
          <a:lstStyle/>
          <a:p>
            <a:pPr algn="ctr"/>
            <a:r>
              <a:rPr lang="en-US" sz="2700" dirty="0">
                <a:latin typeface="Times New Roman" panose="02020603050405020304" pitchFamily="18" charset="0"/>
                <a:cs typeface="Times New Roman" panose="02020603050405020304" pitchFamily="18" charset="0"/>
              </a:rPr>
              <a:t>DEVELOPING RELATIONSHIPS AND WORKPLACE ACHIEVEMENTS</a:t>
            </a:r>
            <a:br>
              <a:rPr lang="en-US" sz="2000" dirty="0">
                <a:latin typeface="Times New Roman" panose="02020603050405020304" pitchFamily="18" charset="0"/>
                <a:cs typeface="Times New Roman" panose="02020603050405020304" pitchFamily="18" charset="0"/>
              </a:rPr>
            </a:br>
            <a:br>
              <a:rPr lang="en-US" sz="2200" i="1" dirty="0">
                <a:latin typeface="Times New Roman" panose="02020603050405020304" pitchFamily="18" charset="0"/>
                <a:cs typeface="Times New Roman" panose="02020603050405020304" pitchFamily="18" charset="0"/>
              </a:rPr>
            </a:br>
            <a:r>
              <a:rPr lang="en-US" sz="2200" i="1" dirty="0">
                <a:solidFill>
                  <a:schemeClr val="tx1"/>
                </a:solidFill>
                <a:latin typeface="Times New Roman" panose="02020603050405020304" pitchFamily="18" charset="0"/>
                <a:cs typeface="Times New Roman" panose="02020603050405020304" pitchFamily="18" charset="0"/>
              </a:rPr>
              <a:t>Iulian C. </a:t>
            </a:r>
            <a:r>
              <a:rPr lang="en-US" sz="2200" i="1" dirty="0" err="1">
                <a:solidFill>
                  <a:schemeClr val="tx1"/>
                </a:solidFill>
                <a:latin typeface="Times New Roman" panose="02020603050405020304" pitchFamily="18" charset="0"/>
                <a:cs typeface="Times New Roman" panose="02020603050405020304" pitchFamily="18" charset="0"/>
              </a:rPr>
              <a:t>Tampau</a:t>
            </a:r>
            <a:r>
              <a:rPr lang="en-US" sz="2200" i="1" dirty="0">
                <a:solidFill>
                  <a:schemeClr val="tx1"/>
                </a:solidFill>
                <a:latin typeface="Times New Roman" panose="02020603050405020304" pitchFamily="18" charset="0"/>
                <a:cs typeface="Times New Roman" panose="02020603050405020304" pitchFamily="18" charset="0"/>
              </a:rPr>
              <a:t> </a:t>
            </a:r>
            <a:br>
              <a:rPr lang="en-US" sz="2200" i="1" dirty="0">
                <a:latin typeface="Times New Roman" panose="02020603050405020304" pitchFamily="18" charset="0"/>
                <a:cs typeface="Times New Roman" panose="02020603050405020304" pitchFamily="18" charset="0"/>
              </a:rPr>
            </a:br>
            <a:br>
              <a:rPr lang="en-US" sz="2200" i="1" dirty="0">
                <a:latin typeface="Times New Roman" panose="02020603050405020304" pitchFamily="18" charset="0"/>
                <a:cs typeface="Times New Roman" panose="02020603050405020304" pitchFamily="18" charset="0"/>
              </a:rPr>
            </a:br>
            <a:r>
              <a:rPr lang="en-US" sz="2200" i="1" dirty="0">
                <a:solidFill>
                  <a:schemeClr val="tx1"/>
                </a:solidFill>
                <a:latin typeface="Times New Roman" panose="02020603050405020304" pitchFamily="18" charset="0"/>
                <a:cs typeface="Times New Roman" panose="02020603050405020304" pitchFamily="18" charset="0"/>
              </a:rPr>
              <a:t>S.N. 1904938</a:t>
            </a:r>
            <a:br>
              <a:rPr lang="en-US" sz="2200" i="1" dirty="0">
                <a:latin typeface="Times New Roman" panose="02020603050405020304" pitchFamily="18" charset="0"/>
                <a:cs typeface="Times New Roman" panose="02020603050405020304" pitchFamily="18" charset="0"/>
              </a:rPr>
            </a:br>
            <a:br>
              <a:rPr lang="en-US" sz="2200" i="1" dirty="0">
                <a:latin typeface="Times New Roman" panose="02020603050405020304" pitchFamily="18" charset="0"/>
                <a:cs typeface="Times New Roman" panose="02020603050405020304" pitchFamily="18" charset="0"/>
              </a:rPr>
            </a:br>
            <a:r>
              <a:rPr lang="en-US" sz="2700" i="1" dirty="0">
                <a:solidFill>
                  <a:schemeClr val="tx1"/>
                </a:solidFill>
                <a:latin typeface="Times New Roman" panose="02020603050405020304" pitchFamily="18" charset="0"/>
                <a:cs typeface="Times New Roman" panose="02020603050405020304" pitchFamily="18" charset="0"/>
              </a:rPr>
              <a:t>Leadership and Management Skills for the Workplace </a:t>
            </a:r>
            <a:br>
              <a:rPr lang="en-US" sz="2700" i="1" dirty="0">
                <a:solidFill>
                  <a:schemeClr val="tx1"/>
                </a:solidFill>
                <a:latin typeface="Times New Roman" panose="02020603050405020304" pitchFamily="18" charset="0"/>
                <a:cs typeface="Times New Roman" panose="02020603050405020304" pitchFamily="18" charset="0"/>
              </a:rPr>
            </a:br>
            <a:r>
              <a:rPr lang="en-US" sz="2700" i="1" dirty="0">
                <a:solidFill>
                  <a:schemeClr val="tx1"/>
                </a:solidFill>
                <a:latin typeface="Times New Roman" panose="02020603050405020304" pitchFamily="18" charset="0"/>
                <a:cs typeface="Times New Roman" panose="02020603050405020304" pitchFamily="18" charset="0"/>
              </a:rPr>
              <a:t>Developing Relationships and Workplace Achievements BMSW 5102</a:t>
            </a:r>
            <a:br>
              <a:rPr lang="en-US" sz="2700" i="1" dirty="0">
                <a:solidFill>
                  <a:schemeClr val="tx1"/>
                </a:solidFill>
                <a:latin typeface="Times New Roman" panose="02020603050405020304" pitchFamily="18" charset="0"/>
                <a:cs typeface="Times New Roman" panose="02020603050405020304" pitchFamily="18" charset="0"/>
              </a:rPr>
            </a:br>
            <a:r>
              <a:rPr lang="en-US" sz="2700" i="1" dirty="0">
                <a:solidFill>
                  <a:schemeClr val="tx1"/>
                </a:solidFill>
                <a:latin typeface="Times New Roman" panose="02020603050405020304" pitchFamily="18" charset="0"/>
                <a:cs typeface="Times New Roman" panose="02020603050405020304" pitchFamily="18" charset="0"/>
              </a:rPr>
              <a:t>University of Wales Trinity Saint David</a:t>
            </a:r>
            <a:br>
              <a:rPr lang="en-US" sz="2700" i="1" dirty="0">
                <a:solidFill>
                  <a:schemeClr val="tx1"/>
                </a:solidFill>
                <a:latin typeface="Times New Roman" panose="02020603050405020304" pitchFamily="18" charset="0"/>
                <a:cs typeface="Times New Roman" panose="02020603050405020304" pitchFamily="18" charset="0"/>
              </a:rPr>
            </a:br>
            <a:r>
              <a:rPr lang="en-US" sz="2700" i="1" dirty="0">
                <a:solidFill>
                  <a:schemeClr val="tx1"/>
                </a:solidFill>
                <a:latin typeface="Times New Roman" panose="02020603050405020304" pitchFamily="18" charset="0"/>
                <a:cs typeface="Times New Roman" panose="02020603050405020304" pitchFamily="18" charset="0"/>
              </a:rPr>
              <a:t>Cardiff, Wales</a:t>
            </a:r>
            <a:br>
              <a:rPr lang="en-US" sz="2700" i="1" dirty="0">
                <a:solidFill>
                  <a:schemeClr val="tx1"/>
                </a:solidFill>
                <a:latin typeface="Times New Roman" panose="02020603050405020304" pitchFamily="18" charset="0"/>
                <a:cs typeface="Times New Roman" panose="02020603050405020304" pitchFamily="18" charset="0"/>
              </a:rPr>
            </a:br>
            <a:r>
              <a:rPr lang="en-US" sz="2700" i="1" dirty="0">
                <a:solidFill>
                  <a:schemeClr val="tx1"/>
                </a:solidFill>
                <a:latin typeface="Times New Roman" panose="02020603050405020304" pitchFamily="18" charset="0"/>
                <a:cs typeface="Times New Roman" panose="02020603050405020304" pitchFamily="18" charset="0"/>
              </a:rPr>
              <a:t>14</a:t>
            </a:r>
            <a:r>
              <a:rPr lang="en-US" sz="2700" i="1" baseline="30000" dirty="0">
                <a:solidFill>
                  <a:schemeClr val="tx1"/>
                </a:solidFill>
                <a:latin typeface="Times New Roman" panose="02020603050405020304" pitchFamily="18" charset="0"/>
                <a:cs typeface="Times New Roman" panose="02020603050405020304" pitchFamily="18" charset="0"/>
              </a:rPr>
              <a:t>th</a:t>
            </a:r>
            <a:r>
              <a:rPr lang="en-US" sz="2700" i="1" dirty="0">
                <a:solidFill>
                  <a:schemeClr val="tx1"/>
                </a:solidFill>
                <a:latin typeface="Times New Roman" panose="02020603050405020304" pitchFamily="18" charset="0"/>
                <a:cs typeface="Times New Roman" panose="02020603050405020304" pitchFamily="18" charset="0"/>
              </a:rPr>
              <a:t> June 2021</a:t>
            </a:r>
            <a:br>
              <a:rPr lang="en-US" sz="2000" dirty="0">
                <a:solidFill>
                  <a:schemeClr val="tx1"/>
                </a:solidFill>
                <a:latin typeface="Times New Roman" panose="02020603050405020304" pitchFamily="18" charset="0"/>
                <a:cs typeface="Times New Roman" panose="02020603050405020304" pitchFamily="18" charset="0"/>
              </a:rPr>
            </a:br>
            <a:endParaRPr lang="en-KE" sz="2000" dirty="0">
              <a:solidFill>
                <a:schemeClr val="tx1"/>
              </a:solidFill>
              <a:latin typeface="Times New Roman" panose="02020603050405020304" pitchFamily="18" charset="0"/>
              <a:cs typeface="Times New Roman" panose="02020603050405020304" pitchFamily="18" charset="0"/>
            </a:endParaRPr>
          </a:p>
        </p:txBody>
      </p:sp>
      <p:pic>
        <p:nvPicPr>
          <p:cNvPr id="14" name="Audio 13">
            <a:hlinkClick r:id="" action="ppaction://media"/>
            <a:extLst>
              <a:ext uri="{FF2B5EF4-FFF2-40B4-BE49-F238E27FC236}">
                <a16:creationId xmlns:a16="http://schemas.microsoft.com/office/drawing/2014/main" id="{365CAC6D-4BB2-CA49-8541-B511852BE0F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968197130"/>
      </p:ext>
    </p:extLst>
  </p:cSld>
  <p:clrMapOvr>
    <a:masterClrMapping/>
  </p:clrMapOvr>
  <mc:AlternateContent xmlns:mc="http://schemas.openxmlformats.org/markup-compatibility/2006">
    <mc:Choice xmlns:p14="http://schemas.microsoft.com/office/powerpoint/2010/main" Requires="p14">
      <p:transition spd="slow" p14:dur="2000" advTm="43711"/>
    </mc:Choice>
    <mc:Fallback>
      <p:transition spd="slow" advTm="437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A300ED-9D99-41F9-92F3-12F8C8DB73D6}"/>
              </a:ext>
            </a:extLst>
          </p:cNvPr>
          <p:cNvSpPr>
            <a:spLocks noGrp="1"/>
          </p:cNvSpPr>
          <p:nvPr>
            <p:ph type="title"/>
          </p:nvPr>
        </p:nvSpPr>
        <p:spPr/>
        <p:txBody>
          <a:bodyPr>
            <a:normAutofit/>
          </a:bodyPr>
          <a:lstStyle/>
          <a:p>
            <a:pPr algn="ctr"/>
            <a:r>
              <a:rPr lang="en-US" sz="2400" b="1" dirty="0">
                <a:latin typeface="Times New Roman" panose="02020603050405020304" pitchFamily="18" charset="0"/>
                <a:cs typeface="Times New Roman" panose="02020603050405020304" pitchFamily="18" charset="0"/>
              </a:rPr>
              <a:t>Introduction</a:t>
            </a:r>
            <a:endParaRPr lang="en-KE" sz="24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D09CC86-992C-4089-9EBE-20FB3CCB1966}"/>
              </a:ext>
            </a:extLst>
          </p:cNvPr>
          <p:cNvSpPr>
            <a:spLocks noGrp="1"/>
          </p:cNvSpPr>
          <p:nvPr>
            <p:ph idx="1"/>
          </p:nvPr>
        </p:nvSpPr>
        <p:spPr>
          <a:xfrm>
            <a:off x="316089" y="1438612"/>
            <a:ext cx="10515600" cy="4809788"/>
          </a:xfrm>
        </p:spPr>
        <p:txBody>
          <a:bodyPr>
            <a:noAutofit/>
          </a:bodyPr>
          <a:lstStyle/>
          <a:p>
            <a:pPr>
              <a:lnSpc>
                <a:spcPct val="200000"/>
              </a:lnSpc>
              <a:spcBef>
                <a:spcPts val="0"/>
              </a:spcBef>
            </a:pPr>
            <a:r>
              <a:rPr lang="en-GB" sz="2000" dirty="0">
                <a:latin typeface="Times New Roman" panose="02020603050405020304" pitchFamily="18" charset="0"/>
                <a:cs typeface="Times New Roman" panose="02020603050405020304" pitchFamily="18" charset="0"/>
              </a:rPr>
              <a:t>Achievements are accomplishments one achieves after fulfilling a certain role.</a:t>
            </a:r>
          </a:p>
          <a:p>
            <a:pPr>
              <a:lnSpc>
                <a:spcPct val="200000"/>
              </a:lnSpc>
              <a:spcBef>
                <a:spcPts val="0"/>
              </a:spcBef>
            </a:pPr>
            <a:r>
              <a:rPr lang="en-GB" sz="2000" dirty="0">
                <a:latin typeface="Times New Roman" panose="02020603050405020304" pitchFamily="18" charset="0"/>
                <a:cs typeface="Times New Roman" panose="02020603050405020304" pitchFamily="18" charset="0"/>
              </a:rPr>
              <a:t>For any organization to grow, development of workplace relationships and achievements is vital. </a:t>
            </a:r>
          </a:p>
          <a:p>
            <a:pPr>
              <a:lnSpc>
                <a:spcPct val="200000"/>
              </a:lnSpc>
              <a:spcBef>
                <a:spcPts val="0"/>
              </a:spcBef>
            </a:pPr>
            <a:r>
              <a:rPr lang="en-GB" sz="2000" dirty="0">
                <a:latin typeface="Times New Roman" panose="02020603050405020304" pitchFamily="18" charset="0"/>
                <a:cs typeface="Times New Roman" panose="02020603050405020304" pitchFamily="18" charset="0"/>
              </a:rPr>
              <a:t>Development vehicles are used by organisations to develop workplace relationships and achievements (</a:t>
            </a:r>
            <a:r>
              <a:rPr lang="en-GB" sz="2000" dirty="0" err="1">
                <a:latin typeface="Times New Roman" panose="02020603050405020304" pitchFamily="18" charset="0"/>
                <a:cs typeface="Times New Roman" panose="02020603050405020304" pitchFamily="18" charset="0"/>
              </a:rPr>
              <a:t>Bartz</a:t>
            </a:r>
            <a:r>
              <a:rPr lang="en-GB" sz="2000" dirty="0">
                <a:latin typeface="Times New Roman" panose="02020603050405020304" pitchFamily="18" charset="0"/>
                <a:cs typeface="Times New Roman" panose="02020603050405020304" pitchFamily="18" charset="0"/>
              </a:rPr>
              <a:t>, 2019)</a:t>
            </a:r>
          </a:p>
          <a:p>
            <a:pPr>
              <a:lnSpc>
                <a:spcPct val="200000"/>
              </a:lnSpc>
              <a:spcBef>
                <a:spcPts val="0"/>
              </a:spcBef>
            </a:pPr>
            <a:r>
              <a:rPr lang="en-GB" sz="2000" dirty="0">
                <a:latin typeface="Times New Roman" panose="02020603050405020304" pitchFamily="18" charset="0"/>
                <a:cs typeface="Times New Roman" panose="02020603050405020304" pitchFamily="18" charset="0"/>
              </a:rPr>
              <a:t>Vehicles are motivation, performance management, training, and employee engagement.</a:t>
            </a:r>
          </a:p>
          <a:p>
            <a:pPr>
              <a:lnSpc>
                <a:spcPct val="200000"/>
              </a:lnSpc>
              <a:spcBef>
                <a:spcPts val="0"/>
              </a:spcBef>
            </a:pPr>
            <a:r>
              <a:rPr lang="en-GB" sz="2000" dirty="0">
                <a:latin typeface="Times New Roman" panose="02020603050405020304" pitchFamily="18" charset="0"/>
                <a:cs typeface="Times New Roman" panose="02020603050405020304" pitchFamily="18" charset="0"/>
              </a:rPr>
              <a:t>Performance management is a tool used by managers to assess and keep track of their employees’ work.</a:t>
            </a:r>
          </a:p>
        </p:txBody>
      </p:sp>
      <p:pic>
        <p:nvPicPr>
          <p:cNvPr id="9" name="Audio 8">
            <a:hlinkClick r:id="" action="ppaction://media"/>
            <a:extLst>
              <a:ext uri="{FF2B5EF4-FFF2-40B4-BE49-F238E27FC236}">
                <a16:creationId xmlns:a16="http://schemas.microsoft.com/office/drawing/2014/main" id="{35F75B56-AF0C-3F4E-92AF-4ACC6D5763F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59475537"/>
      </p:ext>
    </p:extLst>
  </p:cSld>
  <p:clrMapOvr>
    <a:masterClrMapping/>
  </p:clrMapOvr>
  <mc:AlternateContent xmlns:mc="http://schemas.openxmlformats.org/markup-compatibility/2006">
    <mc:Choice xmlns:p14="http://schemas.microsoft.com/office/powerpoint/2010/main" Requires="p14">
      <p:transition spd="slow" p14:dur="2000" advTm="87764"/>
    </mc:Choice>
    <mc:Fallback>
      <p:transition spd="slow" advTm="877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DD5FE-7399-443B-B890-C26D449B21E9}"/>
              </a:ext>
            </a:extLst>
          </p:cNvPr>
          <p:cNvSpPr>
            <a:spLocks noGrp="1"/>
          </p:cNvSpPr>
          <p:nvPr>
            <p:ph type="title"/>
          </p:nvPr>
        </p:nvSpPr>
        <p:spPr/>
        <p:txBody>
          <a:bodyPr>
            <a:normAutofit/>
          </a:bodyPr>
          <a:lstStyle/>
          <a:p>
            <a:pPr algn="ctr"/>
            <a:r>
              <a:rPr lang="en-US" sz="2400" b="1" dirty="0">
                <a:latin typeface="Times New Roman" panose="02020603050405020304" pitchFamily="18" charset="0"/>
                <a:cs typeface="Times New Roman" panose="02020603050405020304" pitchFamily="18" charset="0"/>
              </a:rPr>
              <a:t>Motivation</a:t>
            </a:r>
            <a:endParaRPr lang="en-KE" sz="24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A1718B9-F76F-4247-9692-8E35E0B4DF35}"/>
              </a:ext>
            </a:extLst>
          </p:cNvPr>
          <p:cNvSpPr>
            <a:spLocks noGrp="1"/>
          </p:cNvSpPr>
          <p:nvPr>
            <p:ph idx="1"/>
          </p:nvPr>
        </p:nvSpPr>
        <p:spPr>
          <a:xfrm>
            <a:off x="677334" y="1426811"/>
            <a:ext cx="8596668" cy="5007855"/>
          </a:xfrm>
        </p:spPr>
        <p:txBody>
          <a:bodyPr>
            <a:noAutofit/>
          </a:bodyPr>
          <a:lstStyle/>
          <a:p>
            <a:pPr>
              <a:lnSpc>
                <a:spcPct val="200000"/>
              </a:lnSpc>
              <a:spcBef>
                <a:spcPts val="0"/>
              </a:spcBef>
            </a:pPr>
            <a:r>
              <a:rPr lang="en-GB" sz="2000" dirty="0">
                <a:latin typeface="Times New Roman" panose="02020603050405020304" pitchFamily="18" charset="0"/>
                <a:cs typeface="Times New Roman" panose="02020603050405020304" pitchFamily="18" charset="0"/>
              </a:rPr>
              <a:t>Motivation is a mind-set that drives a person to work towards a certain goal </a:t>
            </a:r>
            <a:r>
              <a:rPr lang="en-US" sz="2000" dirty="0">
                <a:latin typeface="Times New Roman" panose="02020603050405020304" pitchFamily="18" charset="0"/>
                <a:cs typeface="Times New Roman" panose="02020603050405020304" pitchFamily="18" charset="0"/>
              </a:rPr>
              <a:t>(</a:t>
            </a:r>
            <a:r>
              <a:rPr lang="en-US" sz="2000" dirty="0" err="1">
                <a:latin typeface="Times New Roman" panose="02020603050405020304" pitchFamily="18" charset="0"/>
                <a:cs typeface="Times New Roman" panose="02020603050405020304" pitchFamily="18" charset="0"/>
              </a:rPr>
              <a:t>Němečková</a:t>
            </a:r>
            <a:r>
              <a:rPr lang="en-US" sz="2000" dirty="0">
                <a:latin typeface="Times New Roman" panose="02020603050405020304" pitchFamily="18" charset="0"/>
                <a:cs typeface="Times New Roman" panose="02020603050405020304" pitchFamily="18" charset="0"/>
              </a:rPr>
              <a:t>, 2017)</a:t>
            </a:r>
            <a:endParaRPr lang="en-GB" sz="2000" dirty="0">
              <a:latin typeface="Times New Roman" panose="02020603050405020304" pitchFamily="18" charset="0"/>
              <a:cs typeface="Times New Roman" panose="02020603050405020304" pitchFamily="18" charset="0"/>
            </a:endParaRPr>
          </a:p>
          <a:p>
            <a:pPr>
              <a:lnSpc>
                <a:spcPct val="200000"/>
              </a:lnSpc>
              <a:spcBef>
                <a:spcPts val="0"/>
              </a:spcBef>
            </a:pPr>
            <a:r>
              <a:rPr lang="en-GB" sz="2000" dirty="0">
                <a:latin typeface="Times New Roman" panose="02020603050405020304" pitchFamily="18" charset="0"/>
                <a:cs typeface="Times New Roman" panose="02020603050405020304" pitchFamily="18" charset="0"/>
              </a:rPr>
              <a:t> Motivating employees increases employee engagement and satisfaction</a:t>
            </a:r>
          </a:p>
          <a:p>
            <a:pPr>
              <a:lnSpc>
                <a:spcPct val="200000"/>
              </a:lnSpc>
              <a:spcBef>
                <a:spcPts val="0"/>
              </a:spcBef>
            </a:pPr>
            <a:r>
              <a:rPr lang="en-GB" sz="2000" dirty="0">
                <a:latin typeface="Times New Roman" panose="02020603050405020304" pitchFamily="18" charset="0"/>
                <a:cs typeface="Times New Roman" panose="02020603050405020304" pitchFamily="18" charset="0"/>
              </a:rPr>
              <a:t>Presence of motivated employees guarantees a company’s success</a:t>
            </a:r>
          </a:p>
          <a:p>
            <a:pPr>
              <a:lnSpc>
                <a:spcPct val="200000"/>
              </a:lnSpc>
              <a:spcBef>
                <a:spcPts val="0"/>
              </a:spcBef>
            </a:pPr>
            <a:r>
              <a:rPr lang="en-GB" sz="2000" dirty="0">
                <a:latin typeface="Times New Roman" panose="02020603050405020304" pitchFamily="18" charset="0"/>
                <a:cs typeface="Times New Roman" panose="02020603050405020304" pitchFamily="18" charset="0"/>
              </a:rPr>
              <a:t>There are two types of motivation: intrinsic and extrinsic (Thokozani, 2017)</a:t>
            </a:r>
          </a:p>
          <a:p>
            <a:pPr>
              <a:lnSpc>
                <a:spcPct val="200000"/>
              </a:lnSpc>
              <a:spcBef>
                <a:spcPts val="0"/>
              </a:spcBef>
            </a:pPr>
            <a:r>
              <a:rPr lang="en-GB" sz="2000" dirty="0">
                <a:latin typeface="Times New Roman" panose="02020603050405020304" pitchFamily="18" charset="0"/>
                <a:cs typeface="Times New Roman" panose="02020603050405020304" pitchFamily="18" charset="0"/>
              </a:rPr>
              <a:t>Intrinsic motivation is a type of motivation that comes from within an individual</a:t>
            </a:r>
          </a:p>
          <a:p>
            <a:pPr>
              <a:lnSpc>
                <a:spcPct val="200000"/>
              </a:lnSpc>
              <a:spcBef>
                <a:spcPts val="0"/>
              </a:spcBef>
            </a:pPr>
            <a:r>
              <a:rPr lang="en-GB" sz="2000" dirty="0">
                <a:latin typeface="Times New Roman" panose="02020603050405020304" pitchFamily="18" charset="0"/>
                <a:cs typeface="Times New Roman" panose="02020603050405020304" pitchFamily="18" charset="0"/>
              </a:rPr>
              <a:t>Extrinsic motivation is a driving force that comes from external factors like acknowledgement (</a:t>
            </a:r>
            <a:r>
              <a:rPr lang="en-GB" sz="2000" dirty="0" err="1">
                <a:latin typeface="Times New Roman" panose="02020603050405020304" pitchFamily="18" charset="0"/>
                <a:cs typeface="Times New Roman" panose="02020603050405020304" pitchFamily="18" charset="0"/>
              </a:rPr>
              <a:t>Mundia</a:t>
            </a:r>
            <a:r>
              <a:rPr lang="en-GB" sz="2000" dirty="0">
                <a:latin typeface="Times New Roman" panose="02020603050405020304" pitchFamily="18" charset="0"/>
                <a:cs typeface="Times New Roman" panose="02020603050405020304" pitchFamily="18" charset="0"/>
              </a:rPr>
              <a:t>, 2019)</a:t>
            </a:r>
          </a:p>
        </p:txBody>
      </p:sp>
      <p:pic>
        <p:nvPicPr>
          <p:cNvPr id="4" name="Audio 3">
            <a:hlinkClick r:id="" action="ppaction://media"/>
            <a:extLst>
              <a:ext uri="{FF2B5EF4-FFF2-40B4-BE49-F238E27FC236}">
                <a16:creationId xmlns:a16="http://schemas.microsoft.com/office/drawing/2014/main" id="{5258F751-CF18-1D49-966F-D2A251319A2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524124154"/>
      </p:ext>
    </p:extLst>
  </p:cSld>
  <p:clrMapOvr>
    <a:masterClrMapping/>
  </p:clrMapOvr>
  <mc:AlternateContent xmlns:mc="http://schemas.openxmlformats.org/markup-compatibility/2006">
    <mc:Choice xmlns:p14="http://schemas.microsoft.com/office/powerpoint/2010/main" Requires="p14">
      <p:transition spd="slow" p14:dur="2000" advTm="76986"/>
    </mc:Choice>
    <mc:Fallback>
      <p:transition spd="slow" advTm="769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FFD2AE-BD0C-49CB-844D-BFA0E988AA61}"/>
              </a:ext>
            </a:extLst>
          </p:cNvPr>
          <p:cNvSpPr>
            <a:spLocks noGrp="1"/>
          </p:cNvSpPr>
          <p:nvPr>
            <p:ph type="title"/>
          </p:nvPr>
        </p:nvSpPr>
        <p:spPr/>
        <p:txBody>
          <a:bodyPr>
            <a:normAutofit/>
          </a:bodyPr>
          <a:lstStyle/>
          <a:p>
            <a:pPr algn="ctr"/>
            <a:r>
              <a:rPr lang="en-US" sz="2400" b="1" dirty="0">
                <a:latin typeface="Times New Roman" panose="02020603050405020304" pitchFamily="18" charset="0"/>
                <a:cs typeface="Times New Roman" panose="02020603050405020304" pitchFamily="18" charset="0"/>
              </a:rPr>
              <a:t>Ways of Motivating Workers</a:t>
            </a:r>
            <a:endParaRPr lang="en-KE" sz="24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CB9C675-0234-490C-A72F-50C7E67E073F}"/>
              </a:ext>
            </a:extLst>
          </p:cNvPr>
          <p:cNvSpPr>
            <a:spLocks noGrp="1"/>
          </p:cNvSpPr>
          <p:nvPr>
            <p:ph idx="1"/>
          </p:nvPr>
        </p:nvSpPr>
        <p:spPr>
          <a:xfrm>
            <a:off x="959556" y="1488613"/>
            <a:ext cx="8596668" cy="3880773"/>
          </a:xfrm>
        </p:spPr>
        <p:txBody>
          <a:bodyPr>
            <a:noAutofit/>
          </a:bodyPr>
          <a:lstStyle/>
          <a:p>
            <a:pPr>
              <a:lnSpc>
                <a:spcPct val="210000"/>
              </a:lnSpc>
              <a:spcBef>
                <a:spcPts val="0"/>
              </a:spcBef>
            </a:pPr>
            <a:r>
              <a:rPr lang="en-GB" sz="2000" dirty="0">
                <a:latin typeface="Times New Roman" panose="02020603050405020304" pitchFamily="18" charset="0"/>
                <a:cs typeface="Times New Roman" panose="02020603050405020304" pitchFamily="18" charset="0"/>
              </a:rPr>
              <a:t>Acknowledgement for a job well done</a:t>
            </a:r>
          </a:p>
          <a:p>
            <a:pPr>
              <a:lnSpc>
                <a:spcPct val="210000"/>
              </a:lnSpc>
              <a:spcBef>
                <a:spcPts val="0"/>
              </a:spcBef>
            </a:pPr>
            <a:r>
              <a:rPr lang="en-GB" sz="2000" dirty="0">
                <a:latin typeface="Times New Roman" panose="02020603050405020304" pitchFamily="18" charset="0"/>
                <a:cs typeface="Times New Roman" panose="02020603050405020304" pitchFamily="18" charset="0"/>
              </a:rPr>
              <a:t>Focus on applying intrinsic motivation</a:t>
            </a:r>
          </a:p>
          <a:p>
            <a:pPr>
              <a:lnSpc>
                <a:spcPct val="210000"/>
              </a:lnSpc>
              <a:spcBef>
                <a:spcPts val="0"/>
              </a:spcBef>
            </a:pPr>
            <a:r>
              <a:rPr lang="en-GB" sz="2000" dirty="0">
                <a:latin typeface="Times New Roman" panose="02020603050405020304" pitchFamily="18" charset="0"/>
                <a:cs typeface="Times New Roman" panose="02020603050405020304" pitchFamily="18" charset="0"/>
              </a:rPr>
              <a:t>Managers to be facilitators not dictators</a:t>
            </a:r>
          </a:p>
          <a:p>
            <a:pPr>
              <a:lnSpc>
                <a:spcPct val="210000"/>
              </a:lnSpc>
              <a:spcBef>
                <a:spcPts val="0"/>
              </a:spcBef>
            </a:pPr>
            <a:r>
              <a:rPr lang="en-GB" sz="2000" dirty="0">
                <a:latin typeface="Times New Roman" panose="02020603050405020304" pitchFamily="18" charset="0"/>
                <a:cs typeface="Times New Roman" panose="02020603050405020304" pitchFamily="18" charset="0"/>
              </a:rPr>
              <a:t>Managers should lead with vision</a:t>
            </a:r>
          </a:p>
          <a:p>
            <a:pPr>
              <a:lnSpc>
                <a:spcPct val="210000"/>
              </a:lnSpc>
              <a:spcBef>
                <a:spcPts val="0"/>
              </a:spcBef>
            </a:pPr>
            <a:r>
              <a:rPr lang="en-GB" sz="2000" dirty="0">
                <a:latin typeface="Times New Roman" panose="02020603050405020304" pitchFamily="18" charset="0"/>
                <a:cs typeface="Times New Roman" panose="02020603050405020304" pitchFamily="18" charset="0"/>
              </a:rPr>
              <a:t>Periodic satisfaction surveys</a:t>
            </a:r>
          </a:p>
          <a:p>
            <a:pPr>
              <a:lnSpc>
                <a:spcPct val="210000"/>
              </a:lnSpc>
              <a:spcBef>
                <a:spcPts val="0"/>
              </a:spcBef>
            </a:pPr>
            <a:r>
              <a:rPr lang="en-GB" sz="2000" dirty="0">
                <a:latin typeface="Times New Roman" panose="02020603050405020304" pitchFamily="18" charset="0"/>
                <a:cs typeface="Times New Roman" panose="02020603050405020304" pitchFamily="18" charset="0"/>
              </a:rPr>
              <a:t>Frequent motivational surveys</a:t>
            </a:r>
          </a:p>
          <a:p>
            <a:pPr>
              <a:lnSpc>
                <a:spcPct val="210000"/>
              </a:lnSpc>
              <a:spcBef>
                <a:spcPts val="0"/>
              </a:spcBef>
            </a:pPr>
            <a:r>
              <a:rPr lang="en-GB" sz="2000" dirty="0">
                <a:latin typeface="Times New Roman" panose="02020603050405020304" pitchFamily="18" charset="0"/>
                <a:cs typeface="Times New Roman" panose="02020603050405020304" pitchFamily="18" charset="0"/>
              </a:rPr>
              <a:t>Provision of good working environment</a:t>
            </a:r>
          </a:p>
          <a:p>
            <a:pPr>
              <a:lnSpc>
                <a:spcPct val="210000"/>
              </a:lnSpc>
              <a:spcBef>
                <a:spcPts val="0"/>
              </a:spcBef>
            </a:pPr>
            <a:r>
              <a:rPr lang="en-GB" sz="2000" dirty="0">
                <a:latin typeface="Times New Roman" panose="02020603050405020304" pitchFamily="18" charset="0"/>
                <a:cs typeface="Times New Roman" panose="02020603050405020304" pitchFamily="18" charset="0"/>
              </a:rPr>
              <a:t>Look into employees’ ideas, grievances, and suggestions (Sabir, 2017)</a:t>
            </a:r>
          </a:p>
        </p:txBody>
      </p:sp>
      <p:pic>
        <p:nvPicPr>
          <p:cNvPr id="8" name="Audio 7">
            <a:hlinkClick r:id="" action="ppaction://media"/>
            <a:extLst>
              <a:ext uri="{FF2B5EF4-FFF2-40B4-BE49-F238E27FC236}">
                <a16:creationId xmlns:a16="http://schemas.microsoft.com/office/drawing/2014/main" id="{87F55870-68C1-1246-B17D-FF6448AB36E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662696596"/>
      </p:ext>
    </p:extLst>
  </p:cSld>
  <p:clrMapOvr>
    <a:masterClrMapping/>
  </p:clrMapOvr>
  <mc:AlternateContent xmlns:mc="http://schemas.openxmlformats.org/markup-compatibility/2006">
    <mc:Choice xmlns:p14="http://schemas.microsoft.com/office/powerpoint/2010/main" Requires="p14">
      <p:transition spd="slow" p14:dur="2000" advTm="61041"/>
    </mc:Choice>
    <mc:Fallback>
      <p:transition spd="slow" advTm="610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6D37BA-C175-487E-B688-AA88FEE25A93}"/>
              </a:ext>
            </a:extLst>
          </p:cNvPr>
          <p:cNvSpPr>
            <a:spLocks noGrp="1"/>
          </p:cNvSpPr>
          <p:nvPr>
            <p:ph type="title"/>
          </p:nvPr>
        </p:nvSpPr>
        <p:spPr/>
        <p:txBody>
          <a:bodyPr>
            <a:normAutofit/>
          </a:bodyPr>
          <a:lstStyle/>
          <a:p>
            <a:pPr algn="ctr"/>
            <a:r>
              <a:rPr lang="en-US" sz="2000" b="1" dirty="0">
                <a:latin typeface="Times New Roman" panose="02020603050405020304" pitchFamily="18" charset="0"/>
                <a:cs typeface="Times New Roman" panose="02020603050405020304" pitchFamily="18" charset="0"/>
              </a:rPr>
              <a:t>Theories of Motivation</a:t>
            </a:r>
            <a:endParaRPr lang="en-KE" sz="20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437EE22-D678-4537-B613-2B5C4E5D4B2C}"/>
              </a:ext>
            </a:extLst>
          </p:cNvPr>
          <p:cNvSpPr>
            <a:spLocks noGrp="1"/>
          </p:cNvSpPr>
          <p:nvPr>
            <p:ph idx="1"/>
          </p:nvPr>
        </p:nvSpPr>
        <p:spPr/>
        <p:txBody>
          <a:bodyPr>
            <a:normAutofit fontScale="77500" lnSpcReduction="20000"/>
          </a:bodyPr>
          <a:lstStyle/>
          <a:p>
            <a:pPr>
              <a:lnSpc>
                <a:spcPct val="200000"/>
              </a:lnSpc>
              <a:spcBef>
                <a:spcPts val="0"/>
              </a:spcBef>
            </a:pPr>
            <a:r>
              <a:rPr lang="en-GB" sz="2400" dirty="0">
                <a:latin typeface="Times New Roman" panose="02020603050405020304" pitchFamily="18" charset="0"/>
                <a:cs typeface="Times New Roman" panose="02020603050405020304" pitchFamily="18" charset="0"/>
              </a:rPr>
              <a:t>There are several theories scientists have come up with to explain motivation (</a:t>
            </a:r>
            <a:r>
              <a:rPr lang="en-GB" sz="2400" dirty="0" err="1">
                <a:latin typeface="Times New Roman" panose="02020603050405020304" pitchFamily="18" charset="0"/>
                <a:cs typeface="Times New Roman" panose="02020603050405020304" pitchFamily="18" charset="0"/>
              </a:rPr>
              <a:t>Stoyanov</a:t>
            </a:r>
            <a:r>
              <a:rPr lang="en-GB" sz="2400" dirty="0">
                <a:latin typeface="Times New Roman" panose="02020603050405020304" pitchFamily="18" charset="0"/>
                <a:cs typeface="Times New Roman" panose="02020603050405020304" pitchFamily="18" charset="0"/>
              </a:rPr>
              <a:t>, 2017)</a:t>
            </a:r>
          </a:p>
          <a:p>
            <a:pPr>
              <a:lnSpc>
                <a:spcPct val="200000"/>
              </a:lnSpc>
              <a:spcBef>
                <a:spcPts val="0"/>
              </a:spcBef>
            </a:pPr>
            <a:r>
              <a:rPr lang="en-GB" sz="2400" dirty="0">
                <a:latin typeface="Times New Roman" panose="02020603050405020304" pitchFamily="18" charset="0"/>
                <a:cs typeface="Times New Roman" panose="02020603050405020304" pitchFamily="18" charset="0"/>
              </a:rPr>
              <a:t>Maslow’s hierarchy of needs (Velmurugan and Sankar 2017) </a:t>
            </a:r>
          </a:p>
          <a:p>
            <a:pPr>
              <a:lnSpc>
                <a:spcPct val="200000"/>
              </a:lnSpc>
              <a:spcBef>
                <a:spcPts val="0"/>
              </a:spcBef>
            </a:pPr>
            <a:r>
              <a:rPr lang="en-GB" sz="2400" dirty="0">
                <a:latin typeface="Times New Roman" panose="02020603050405020304" pitchFamily="18" charset="0"/>
                <a:cs typeface="Times New Roman" panose="02020603050405020304" pitchFamily="18" charset="0"/>
              </a:rPr>
              <a:t>Hertzberg’s two-factor theory</a:t>
            </a:r>
          </a:p>
          <a:p>
            <a:pPr>
              <a:lnSpc>
                <a:spcPct val="200000"/>
              </a:lnSpc>
              <a:spcBef>
                <a:spcPts val="0"/>
              </a:spcBef>
            </a:pPr>
            <a:r>
              <a:rPr lang="en-GB" sz="2400" dirty="0">
                <a:latin typeface="Times New Roman" panose="02020603050405020304" pitchFamily="18" charset="0"/>
                <a:cs typeface="Times New Roman" panose="02020603050405020304" pitchFamily="18" charset="0"/>
              </a:rPr>
              <a:t>The third motivation theory is McGregor’s theory X and theory Y (Ryan, Bradshaw</a:t>
            </a:r>
          </a:p>
          <a:p>
            <a:pPr>
              <a:lnSpc>
                <a:spcPct val="200000"/>
              </a:lnSpc>
              <a:spcBef>
                <a:spcPts val="0"/>
              </a:spcBef>
            </a:pPr>
            <a:r>
              <a:rPr lang="en-GB" sz="2400" dirty="0">
                <a:latin typeface="Times New Roman" panose="02020603050405020304" pitchFamily="18" charset="0"/>
                <a:cs typeface="Times New Roman" panose="02020603050405020304" pitchFamily="18" charset="0"/>
              </a:rPr>
              <a:t>and Deci, 2019)</a:t>
            </a:r>
          </a:p>
          <a:p>
            <a:pPr marL="0" indent="0">
              <a:buNone/>
            </a:pPr>
            <a:endParaRPr lang="en-KE" dirty="0"/>
          </a:p>
        </p:txBody>
      </p:sp>
      <p:pic>
        <p:nvPicPr>
          <p:cNvPr id="4" name="Audio 3">
            <a:hlinkClick r:id="" action="ppaction://media"/>
            <a:extLst>
              <a:ext uri="{FF2B5EF4-FFF2-40B4-BE49-F238E27FC236}">
                <a16:creationId xmlns:a16="http://schemas.microsoft.com/office/drawing/2014/main" id="{BC2835EF-DDC1-9B41-BB46-C7AB3DAD82C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06798133"/>
      </p:ext>
    </p:extLst>
  </p:cSld>
  <p:clrMapOvr>
    <a:masterClrMapping/>
  </p:clrMapOvr>
  <mc:AlternateContent xmlns:mc="http://schemas.openxmlformats.org/markup-compatibility/2006">
    <mc:Choice xmlns:p14="http://schemas.microsoft.com/office/powerpoint/2010/main" Requires="p14">
      <p:transition spd="slow" p14:dur="2000" advTm="112938"/>
    </mc:Choice>
    <mc:Fallback>
      <p:transition spd="slow" advTm="1129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E6D20-3866-45EF-9DA6-3AFCD46837AC}"/>
              </a:ext>
            </a:extLst>
          </p:cNvPr>
          <p:cNvSpPr>
            <a:spLocks noGrp="1"/>
          </p:cNvSpPr>
          <p:nvPr>
            <p:ph type="title"/>
          </p:nvPr>
        </p:nvSpPr>
        <p:spPr/>
        <p:txBody>
          <a:bodyPr>
            <a:normAutofit/>
          </a:bodyPr>
          <a:lstStyle/>
          <a:p>
            <a:pPr algn="ctr"/>
            <a:r>
              <a:rPr lang="en-US" sz="2000" b="1" dirty="0">
                <a:latin typeface="Times New Roman" panose="02020603050405020304" pitchFamily="18" charset="0"/>
                <a:cs typeface="Times New Roman" panose="02020603050405020304" pitchFamily="18" charset="0"/>
              </a:rPr>
              <a:t>Application of Motivation Theories by NDA</a:t>
            </a:r>
            <a:endParaRPr lang="en-KE" sz="20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0EEA4E5-942B-49CA-B332-FF7D9F186766}"/>
              </a:ext>
            </a:extLst>
          </p:cNvPr>
          <p:cNvSpPr>
            <a:spLocks noGrp="1"/>
          </p:cNvSpPr>
          <p:nvPr>
            <p:ph idx="1"/>
          </p:nvPr>
        </p:nvSpPr>
        <p:spPr>
          <a:xfrm>
            <a:off x="756356" y="1270000"/>
            <a:ext cx="8596668" cy="3880773"/>
          </a:xfrm>
        </p:spPr>
        <p:txBody>
          <a:bodyPr>
            <a:normAutofit fontScale="70000" lnSpcReduction="20000"/>
          </a:bodyPr>
          <a:lstStyle/>
          <a:p>
            <a:pPr>
              <a:lnSpc>
                <a:spcPct val="210000"/>
              </a:lnSpc>
              <a:spcBef>
                <a:spcPts val="0"/>
              </a:spcBef>
            </a:pPr>
            <a:r>
              <a:rPr lang="en-GB" sz="2400" dirty="0">
                <a:latin typeface="Times New Roman" panose="02020603050405020304" pitchFamily="18" charset="0"/>
                <a:cs typeface="Times New Roman" panose="02020603050405020304" pitchFamily="18" charset="0"/>
              </a:rPr>
              <a:t>Nuclear Decommissioning Authority is an organisation responsible for properly disposing waste materials from nuclear reactors in the UK (</a:t>
            </a:r>
            <a:r>
              <a:rPr lang="en-GB" sz="2400" dirty="0" err="1">
                <a:latin typeface="Times New Roman" panose="02020603050405020304" pitchFamily="18" charset="0"/>
                <a:cs typeface="Times New Roman" panose="02020603050405020304" pitchFamily="18" charset="0"/>
              </a:rPr>
              <a:t>Badubi</a:t>
            </a:r>
            <a:r>
              <a:rPr lang="en-GB" sz="2400" dirty="0">
                <a:latin typeface="Times New Roman" panose="02020603050405020304" pitchFamily="18" charset="0"/>
                <a:cs typeface="Times New Roman" panose="02020603050405020304" pitchFamily="18" charset="0"/>
              </a:rPr>
              <a:t>, 2017)</a:t>
            </a:r>
          </a:p>
          <a:p>
            <a:pPr>
              <a:lnSpc>
                <a:spcPct val="210000"/>
              </a:lnSpc>
              <a:spcBef>
                <a:spcPts val="0"/>
              </a:spcBef>
            </a:pPr>
            <a:r>
              <a:rPr lang="en-GB" sz="2400" dirty="0">
                <a:latin typeface="Times New Roman" panose="02020603050405020304" pitchFamily="18" charset="0"/>
                <a:cs typeface="Times New Roman" panose="02020603050405020304" pitchFamily="18" charset="0"/>
              </a:rPr>
              <a:t>NDA has developed pension schemes and offered training to their employees -Maslow hierarchy of needs theory.</a:t>
            </a:r>
          </a:p>
          <a:p>
            <a:pPr>
              <a:lnSpc>
                <a:spcPct val="210000"/>
              </a:lnSpc>
              <a:spcBef>
                <a:spcPts val="0"/>
              </a:spcBef>
            </a:pPr>
            <a:r>
              <a:rPr lang="en-GB" sz="2400" dirty="0">
                <a:latin typeface="Times New Roman" panose="02020603050405020304" pitchFamily="18" charset="0"/>
                <a:cs typeface="Times New Roman" panose="02020603050405020304" pitchFamily="18" charset="0"/>
              </a:rPr>
              <a:t>NDA’s employees are self-driven, ambitious and willing to work - McGregor’s theory Y.</a:t>
            </a:r>
          </a:p>
          <a:p>
            <a:pPr>
              <a:lnSpc>
                <a:spcPct val="210000"/>
              </a:lnSpc>
              <a:spcBef>
                <a:spcPts val="0"/>
              </a:spcBef>
            </a:pPr>
            <a:r>
              <a:rPr lang="en-GB" sz="2400" dirty="0">
                <a:latin typeface="Times New Roman" panose="02020603050405020304" pitchFamily="18" charset="0"/>
                <a:cs typeface="Times New Roman" panose="02020603050405020304" pitchFamily="18" charset="0"/>
              </a:rPr>
              <a:t>NDA has  developed a policy of rewarding workers who meet certain set targets to motivate them - Hertzberg’s two-factor theory</a:t>
            </a:r>
          </a:p>
        </p:txBody>
      </p:sp>
      <p:pic>
        <p:nvPicPr>
          <p:cNvPr id="5" name="Audio 4">
            <a:hlinkClick r:id="" action="ppaction://media"/>
            <a:extLst>
              <a:ext uri="{FF2B5EF4-FFF2-40B4-BE49-F238E27FC236}">
                <a16:creationId xmlns:a16="http://schemas.microsoft.com/office/drawing/2014/main" id="{3D6EA94D-817F-FC4F-AAF5-9280BB55278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644958886"/>
      </p:ext>
    </p:extLst>
  </p:cSld>
  <p:clrMapOvr>
    <a:masterClrMapping/>
  </p:clrMapOvr>
  <mc:AlternateContent xmlns:mc="http://schemas.openxmlformats.org/markup-compatibility/2006">
    <mc:Choice xmlns:p14="http://schemas.microsoft.com/office/powerpoint/2010/main" Requires="p14">
      <p:transition spd="slow" p14:dur="2000" advTm="79485"/>
    </mc:Choice>
    <mc:Fallback>
      <p:transition spd="slow" advTm="794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4E9C7B-8474-435F-B9F0-B9837156EA88}"/>
              </a:ext>
            </a:extLst>
          </p:cNvPr>
          <p:cNvSpPr>
            <a:spLocks noGrp="1"/>
          </p:cNvSpPr>
          <p:nvPr>
            <p:ph type="title"/>
          </p:nvPr>
        </p:nvSpPr>
        <p:spPr/>
        <p:txBody>
          <a:bodyPr>
            <a:normAutofit/>
          </a:bodyPr>
          <a:lstStyle/>
          <a:p>
            <a:pPr algn="ctr"/>
            <a:r>
              <a:rPr lang="en-US" sz="2400" b="1" dirty="0">
                <a:latin typeface="Times New Roman" panose="02020603050405020304" pitchFamily="18" charset="0"/>
                <a:cs typeface="Times New Roman" panose="02020603050405020304" pitchFamily="18" charset="0"/>
              </a:rPr>
              <a:t>Role of Motivated Employees in Achieving Competitive Advantage</a:t>
            </a:r>
            <a:endParaRPr lang="en-KE" sz="24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06B8F8CC-DEEC-4F48-A6C6-658482A9CDBD}"/>
              </a:ext>
            </a:extLst>
          </p:cNvPr>
          <p:cNvSpPr>
            <a:spLocks noGrp="1"/>
          </p:cNvSpPr>
          <p:nvPr>
            <p:ph idx="1"/>
          </p:nvPr>
        </p:nvSpPr>
        <p:spPr/>
        <p:txBody>
          <a:bodyPr>
            <a:normAutofit/>
          </a:bodyPr>
          <a:lstStyle/>
          <a:p>
            <a:pPr>
              <a:lnSpc>
                <a:spcPct val="200000"/>
              </a:lnSpc>
              <a:spcBef>
                <a:spcPts val="0"/>
              </a:spcBef>
            </a:pPr>
            <a:r>
              <a:rPr lang="en-GB" sz="2000" dirty="0">
                <a:latin typeface="Times New Roman" panose="02020603050405020304" pitchFamily="18" charset="0"/>
                <a:cs typeface="Times New Roman" panose="02020603050405020304" pitchFamily="18" charset="0"/>
              </a:rPr>
              <a:t>Motivated employees produce high-quality work </a:t>
            </a:r>
          </a:p>
          <a:p>
            <a:pPr>
              <a:lnSpc>
                <a:spcPct val="200000"/>
              </a:lnSpc>
              <a:spcBef>
                <a:spcPts val="0"/>
              </a:spcBef>
            </a:pPr>
            <a:r>
              <a:rPr lang="en-GB" sz="2000" dirty="0">
                <a:latin typeface="Times New Roman" panose="02020603050405020304" pitchFamily="18" charset="0"/>
                <a:cs typeface="Times New Roman" panose="02020603050405020304" pitchFamily="18" charset="0"/>
              </a:rPr>
              <a:t>They give their company an additional advantage over other companies in the market </a:t>
            </a:r>
            <a:r>
              <a:rPr lang="en-US" sz="2000" dirty="0">
                <a:latin typeface="Times New Roman" panose="02020603050405020304" pitchFamily="18" charset="0"/>
                <a:cs typeface="Times New Roman" panose="02020603050405020304" pitchFamily="18" charset="0"/>
              </a:rPr>
              <a:t>(</a:t>
            </a:r>
            <a:r>
              <a:rPr lang="en-US" sz="2000" dirty="0" err="1">
                <a:latin typeface="Times New Roman" panose="02020603050405020304" pitchFamily="18" charset="0"/>
                <a:cs typeface="Times New Roman" panose="02020603050405020304" pitchFamily="18" charset="0"/>
              </a:rPr>
              <a:t>Němečková</a:t>
            </a:r>
            <a:r>
              <a:rPr lang="en-US" sz="2000" dirty="0">
                <a:latin typeface="Times New Roman" panose="02020603050405020304" pitchFamily="18" charset="0"/>
                <a:cs typeface="Times New Roman" panose="02020603050405020304" pitchFamily="18" charset="0"/>
              </a:rPr>
              <a:t>, 2017)</a:t>
            </a:r>
            <a:endParaRPr lang="en-GB" sz="2000" dirty="0">
              <a:latin typeface="Times New Roman" panose="02020603050405020304" pitchFamily="18" charset="0"/>
              <a:cs typeface="Times New Roman" panose="02020603050405020304" pitchFamily="18" charset="0"/>
            </a:endParaRPr>
          </a:p>
          <a:p>
            <a:pPr>
              <a:lnSpc>
                <a:spcPct val="200000"/>
              </a:lnSpc>
              <a:spcBef>
                <a:spcPts val="0"/>
              </a:spcBef>
            </a:pPr>
            <a:r>
              <a:rPr lang="en-GB" sz="2000" dirty="0">
                <a:latin typeface="Times New Roman" panose="02020603050405020304" pitchFamily="18" charset="0"/>
                <a:cs typeface="Times New Roman" panose="02020603050405020304" pitchFamily="18" charset="0"/>
              </a:rPr>
              <a:t>These employees are an asset to their company</a:t>
            </a:r>
          </a:p>
          <a:p>
            <a:pPr>
              <a:lnSpc>
                <a:spcPct val="200000"/>
              </a:lnSpc>
              <a:spcBef>
                <a:spcPts val="0"/>
              </a:spcBef>
            </a:pPr>
            <a:r>
              <a:rPr lang="en-GB" sz="2000" dirty="0">
                <a:latin typeface="Times New Roman" panose="02020603050405020304" pitchFamily="18" charset="0"/>
                <a:cs typeface="Times New Roman" panose="02020603050405020304" pitchFamily="18" charset="0"/>
              </a:rPr>
              <a:t>All companies should recognise good work of their staff and reward them</a:t>
            </a:r>
          </a:p>
        </p:txBody>
      </p:sp>
      <p:pic>
        <p:nvPicPr>
          <p:cNvPr id="9" name="Audio 8">
            <a:hlinkClick r:id="" action="ppaction://media"/>
            <a:extLst>
              <a:ext uri="{FF2B5EF4-FFF2-40B4-BE49-F238E27FC236}">
                <a16:creationId xmlns:a16="http://schemas.microsoft.com/office/drawing/2014/main" id="{7486CC10-14A5-164A-867F-47201C3F0D9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664170565"/>
      </p:ext>
    </p:extLst>
  </p:cSld>
  <p:clrMapOvr>
    <a:masterClrMapping/>
  </p:clrMapOvr>
  <mc:AlternateContent xmlns:mc="http://schemas.openxmlformats.org/markup-compatibility/2006">
    <mc:Choice xmlns:p14="http://schemas.microsoft.com/office/powerpoint/2010/main" Requires="p14">
      <p:transition spd="slow" p14:dur="2000" advTm="55860"/>
    </mc:Choice>
    <mc:Fallback>
      <p:transition spd="slow" advTm="558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C05AA5-603C-42BC-86EC-36936A3FCF88}"/>
              </a:ext>
            </a:extLst>
          </p:cNvPr>
          <p:cNvSpPr>
            <a:spLocks noGrp="1"/>
          </p:cNvSpPr>
          <p:nvPr>
            <p:ph type="title"/>
          </p:nvPr>
        </p:nvSpPr>
        <p:spPr>
          <a:xfrm>
            <a:off x="838200" y="365125"/>
            <a:ext cx="10515600" cy="978253"/>
          </a:xfrm>
        </p:spPr>
        <p:txBody>
          <a:bodyPr>
            <a:normAutofit/>
          </a:bodyPr>
          <a:lstStyle/>
          <a:p>
            <a:pPr algn="ctr"/>
            <a:r>
              <a:rPr lang="en-US" sz="2400" b="1" dirty="0">
                <a:latin typeface="Times New Roman" panose="02020603050405020304" pitchFamily="18" charset="0"/>
                <a:cs typeface="Times New Roman" panose="02020603050405020304" pitchFamily="18" charset="0"/>
              </a:rPr>
              <a:t>References</a:t>
            </a:r>
            <a:endParaRPr lang="en-KE" sz="24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E8BE0BD-729D-4C43-8C5C-7CB0D1C4BED3}"/>
              </a:ext>
            </a:extLst>
          </p:cNvPr>
          <p:cNvSpPr>
            <a:spLocks noGrp="1"/>
          </p:cNvSpPr>
          <p:nvPr>
            <p:ph idx="1"/>
          </p:nvPr>
        </p:nvSpPr>
        <p:spPr>
          <a:xfrm>
            <a:off x="838200" y="1535289"/>
            <a:ext cx="10515600" cy="4641674"/>
          </a:xfrm>
        </p:spPr>
        <p:txBody>
          <a:bodyPr>
            <a:normAutofit fontScale="25000" lnSpcReduction="20000"/>
          </a:bodyPr>
          <a:lstStyle/>
          <a:p>
            <a:pPr marL="0" indent="-457200">
              <a:lnSpc>
                <a:spcPct val="220000"/>
              </a:lnSpc>
              <a:spcBef>
                <a:spcPts val="0"/>
              </a:spcBef>
              <a:buNone/>
            </a:pPr>
            <a:r>
              <a:rPr lang="en-GB" sz="5600" dirty="0" err="1">
                <a:latin typeface="Times New Roman" panose="02020603050405020304" pitchFamily="18" charset="0"/>
                <a:cs typeface="Times New Roman" panose="02020603050405020304" pitchFamily="18" charset="0"/>
              </a:rPr>
              <a:t>Badubi</a:t>
            </a:r>
            <a:r>
              <a:rPr lang="en-GB" sz="5600" dirty="0">
                <a:latin typeface="Times New Roman" panose="02020603050405020304" pitchFamily="18" charset="0"/>
                <a:cs typeface="Times New Roman" panose="02020603050405020304" pitchFamily="18" charset="0"/>
              </a:rPr>
              <a:t>, R.M., 2017. Theories of motivation and their application in organizations: a risk analysis. </a:t>
            </a:r>
            <a:r>
              <a:rPr lang="en-GB" sz="5600" i="1" dirty="0">
                <a:latin typeface="Times New Roman" panose="02020603050405020304" pitchFamily="18" charset="0"/>
                <a:cs typeface="Times New Roman" panose="02020603050405020304" pitchFamily="18" charset="0"/>
              </a:rPr>
              <a:t>International Journal of Innovation and 	Economic Development</a:t>
            </a:r>
            <a:r>
              <a:rPr lang="en-GB" sz="5600" dirty="0">
                <a:latin typeface="Times New Roman" panose="02020603050405020304" pitchFamily="18" charset="0"/>
                <a:cs typeface="Times New Roman" panose="02020603050405020304" pitchFamily="18" charset="0"/>
              </a:rPr>
              <a:t>, </a:t>
            </a:r>
            <a:r>
              <a:rPr lang="en-GB" sz="5600" b="1" dirty="0">
                <a:latin typeface="Times New Roman" panose="02020603050405020304" pitchFamily="18" charset="0"/>
                <a:cs typeface="Times New Roman" panose="02020603050405020304" pitchFamily="18" charset="0"/>
              </a:rPr>
              <a:t>3</a:t>
            </a:r>
            <a:r>
              <a:rPr lang="en-GB" sz="5600" dirty="0">
                <a:latin typeface="Times New Roman" panose="02020603050405020304" pitchFamily="18" charset="0"/>
                <a:cs typeface="Times New Roman" panose="02020603050405020304" pitchFamily="18" charset="0"/>
              </a:rPr>
              <a:t>(3), pp.44-51.</a:t>
            </a:r>
          </a:p>
          <a:p>
            <a:pPr marL="0" indent="-457200">
              <a:lnSpc>
                <a:spcPct val="220000"/>
              </a:lnSpc>
              <a:spcBef>
                <a:spcPts val="0"/>
              </a:spcBef>
              <a:buNone/>
            </a:pPr>
            <a:r>
              <a:rPr lang="en-GB" sz="5600" dirty="0" err="1">
                <a:latin typeface="Times New Roman" panose="02020603050405020304" pitchFamily="18" charset="0"/>
                <a:cs typeface="Times New Roman" panose="02020603050405020304" pitchFamily="18" charset="0"/>
              </a:rPr>
              <a:t>Bartz</a:t>
            </a:r>
            <a:r>
              <a:rPr lang="en-GB" sz="5600" dirty="0">
                <a:latin typeface="Times New Roman" panose="02020603050405020304" pitchFamily="18" charset="0"/>
                <a:cs typeface="Times New Roman" panose="02020603050405020304" pitchFamily="18" charset="0"/>
              </a:rPr>
              <a:t>, D.E. and </a:t>
            </a:r>
            <a:r>
              <a:rPr lang="en-GB" sz="5600" dirty="0" err="1">
                <a:latin typeface="Times New Roman" panose="02020603050405020304" pitchFamily="18" charset="0"/>
                <a:cs typeface="Times New Roman" panose="02020603050405020304" pitchFamily="18" charset="0"/>
              </a:rPr>
              <a:t>Kritsonis</a:t>
            </a:r>
            <a:r>
              <a:rPr lang="en-GB" sz="5600" dirty="0">
                <a:latin typeface="Times New Roman" panose="02020603050405020304" pitchFamily="18" charset="0"/>
                <a:cs typeface="Times New Roman" panose="02020603050405020304" pitchFamily="18" charset="0"/>
              </a:rPr>
              <a:t>, W.A., 2019. The quest of managers to find the magic formula for motivating staff members. </a:t>
            </a:r>
            <a:r>
              <a:rPr lang="en-GB" sz="5600" i="1" dirty="0">
                <a:latin typeface="Times New Roman" panose="02020603050405020304" pitchFamily="18" charset="0"/>
                <a:cs typeface="Times New Roman" panose="02020603050405020304" pitchFamily="18" charset="0"/>
              </a:rPr>
              <a:t>Quest</a:t>
            </a:r>
            <a:r>
              <a:rPr lang="en-GB" sz="5600" dirty="0">
                <a:latin typeface="Times New Roman" panose="02020603050405020304" pitchFamily="18" charset="0"/>
                <a:cs typeface="Times New Roman" panose="02020603050405020304" pitchFamily="18" charset="0"/>
              </a:rPr>
              <a:t>, </a:t>
            </a:r>
            <a:r>
              <a:rPr lang="en-GB" sz="5600" b="1" dirty="0">
                <a:latin typeface="Times New Roman" panose="02020603050405020304" pitchFamily="18" charset="0"/>
                <a:cs typeface="Times New Roman" panose="02020603050405020304" pitchFamily="18" charset="0"/>
              </a:rPr>
              <a:t>22</a:t>
            </a:r>
            <a:r>
              <a:rPr lang="en-GB" sz="5600" dirty="0">
                <a:latin typeface="Times New Roman" panose="02020603050405020304" pitchFamily="18" charset="0"/>
                <a:cs typeface="Times New Roman" panose="02020603050405020304" pitchFamily="18" charset="0"/>
              </a:rPr>
              <a:t>(1), pp.1-9.</a:t>
            </a:r>
          </a:p>
          <a:p>
            <a:pPr marL="0" indent="-457200">
              <a:lnSpc>
                <a:spcPct val="220000"/>
              </a:lnSpc>
              <a:spcBef>
                <a:spcPts val="0"/>
              </a:spcBef>
              <a:buNone/>
            </a:pPr>
            <a:r>
              <a:rPr lang="en-GB" sz="5600" dirty="0">
                <a:latin typeface="Times New Roman" panose="02020603050405020304" pitchFamily="18" charset="0"/>
                <a:cs typeface="Times New Roman" panose="02020603050405020304" pitchFamily="18" charset="0"/>
              </a:rPr>
              <a:t>Mansaray, H.S., 2019. The role of human resource management in employee motivation and performance-an overview. </a:t>
            </a:r>
            <a:r>
              <a:rPr lang="en-GB" sz="5600" i="1" dirty="0">
                <a:latin typeface="Times New Roman" panose="02020603050405020304" pitchFamily="18" charset="0"/>
                <a:cs typeface="Times New Roman" panose="02020603050405020304" pitchFamily="18" charset="0"/>
              </a:rPr>
              <a:t>Budapest 	International Research and Critics Institute (BIRCI) Journal</a:t>
            </a:r>
            <a:r>
              <a:rPr lang="en-GB" sz="5600" dirty="0">
                <a:latin typeface="Times New Roman" panose="02020603050405020304" pitchFamily="18" charset="0"/>
                <a:cs typeface="Times New Roman" panose="02020603050405020304" pitchFamily="18" charset="0"/>
              </a:rPr>
              <a:t>, </a:t>
            </a:r>
            <a:r>
              <a:rPr lang="en-GB" sz="5600" b="1" dirty="0">
                <a:latin typeface="Times New Roman" panose="02020603050405020304" pitchFamily="18" charset="0"/>
                <a:cs typeface="Times New Roman" panose="02020603050405020304" pitchFamily="18" charset="0"/>
              </a:rPr>
              <a:t>2</a:t>
            </a:r>
            <a:r>
              <a:rPr lang="en-GB" sz="5600" dirty="0">
                <a:latin typeface="Times New Roman" panose="02020603050405020304" pitchFamily="18" charset="0"/>
                <a:cs typeface="Times New Roman" panose="02020603050405020304" pitchFamily="18" charset="0"/>
              </a:rPr>
              <a:t>(3), pp.183-194.</a:t>
            </a:r>
          </a:p>
          <a:p>
            <a:pPr marL="0" indent="-457200">
              <a:lnSpc>
                <a:spcPct val="220000"/>
              </a:lnSpc>
              <a:spcBef>
                <a:spcPts val="0"/>
              </a:spcBef>
              <a:buNone/>
            </a:pPr>
            <a:r>
              <a:rPr lang="en-GB" sz="5600" dirty="0" err="1">
                <a:latin typeface="Times New Roman" panose="02020603050405020304" pitchFamily="18" charset="0"/>
                <a:cs typeface="Times New Roman" panose="02020603050405020304" pitchFamily="18" charset="0"/>
              </a:rPr>
              <a:t>Mundia</a:t>
            </a:r>
            <a:r>
              <a:rPr lang="en-GB" sz="5600" dirty="0">
                <a:latin typeface="Times New Roman" panose="02020603050405020304" pitchFamily="18" charset="0"/>
                <a:cs typeface="Times New Roman" panose="02020603050405020304" pitchFamily="18" charset="0"/>
              </a:rPr>
              <a:t>, L., 2019. Satisfaction with work-related achievements in Brunei public and private sector employees. </a:t>
            </a:r>
            <a:r>
              <a:rPr lang="en-GB" sz="5600" i="1" dirty="0">
                <a:latin typeface="Times New Roman" panose="02020603050405020304" pitchFamily="18" charset="0"/>
                <a:cs typeface="Times New Roman" panose="02020603050405020304" pitchFamily="18" charset="0"/>
              </a:rPr>
              <a:t>Cogent Business &amp; 	Management</a:t>
            </a:r>
            <a:r>
              <a:rPr lang="en-GB" sz="5600" dirty="0">
                <a:latin typeface="Times New Roman" panose="02020603050405020304" pitchFamily="18" charset="0"/>
                <a:cs typeface="Times New Roman" panose="02020603050405020304" pitchFamily="18" charset="0"/>
              </a:rPr>
              <a:t>, </a:t>
            </a:r>
            <a:r>
              <a:rPr lang="en-GB" sz="5600" b="1" dirty="0">
                <a:latin typeface="Times New Roman" panose="02020603050405020304" pitchFamily="18" charset="0"/>
                <a:cs typeface="Times New Roman" panose="02020603050405020304" pitchFamily="18" charset="0"/>
              </a:rPr>
              <a:t>6</a:t>
            </a:r>
            <a:r>
              <a:rPr lang="en-GB" sz="5600" dirty="0">
                <a:latin typeface="Times New Roman" panose="02020603050405020304" pitchFamily="18" charset="0"/>
                <a:cs typeface="Times New Roman" panose="02020603050405020304" pitchFamily="18" charset="0"/>
              </a:rPr>
              <a:t>(1), Article 1664191 .</a:t>
            </a:r>
          </a:p>
          <a:p>
            <a:pPr marL="0" indent="-457200">
              <a:lnSpc>
                <a:spcPct val="220000"/>
              </a:lnSpc>
              <a:spcBef>
                <a:spcPts val="0"/>
              </a:spcBef>
              <a:buNone/>
            </a:pPr>
            <a:r>
              <a:rPr lang="en-GB" sz="5600" dirty="0" err="1">
                <a:latin typeface="Times New Roman" panose="02020603050405020304" pitchFamily="18" charset="0"/>
                <a:cs typeface="Times New Roman" panose="02020603050405020304" pitchFamily="18" charset="0"/>
              </a:rPr>
              <a:t>Němečková</a:t>
            </a:r>
            <a:r>
              <a:rPr lang="en-GB" sz="5600" dirty="0">
                <a:latin typeface="Times New Roman" panose="02020603050405020304" pitchFamily="18" charset="0"/>
                <a:cs typeface="Times New Roman" panose="02020603050405020304" pitchFamily="18" charset="0"/>
              </a:rPr>
              <a:t>, I., 2017. The role of benefits in employee motivation and retention in the financial sector of the Czech Republic. </a:t>
            </a:r>
            <a:r>
              <a:rPr lang="en-GB" sz="5600" i="1" dirty="0">
                <a:latin typeface="Times New Roman" panose="02020603050405020304" pitchFamily="18" charset="0"/>
                <a:cs typeface="Times New Roman" panose="02020603050405020304" pitchFamily="18" charset="0"/>
              </a:rPr>
              <a:t>Economic 	Research-</a:t>
            </a:r>
            <a:r>
              <a:rPr lang="en-GB" sz="5600" i="1" dirty="0" err="1">
                <a:latin typeface="Times New Roman" panose="02020603050405020304" pitchFamily="18" charset="0"/>
                <a:cs typeface="Times New Roman" panose="02020603050405020304" pitchFamily="18" charset="0"/>
              </a:rPr>
              <a:t>Ekonomska</a:t>
            </a:r>
            <a:r>
              <a:rPr lang="en-GB" sz="5600" i="1" dirty="0">
                <a:latin typeface="Times New Roman" panose="02020603050405020304" pitchFamily="18" charset="0"/>
                <a:cs typeface="Times New Roman" panose="02020603050405020304" pitchFamily="18" charset="0"/>
              </a:rPr>
              <a:t> </a:t>
            </a:r>
            <a:r>
              <a:rPr lang="en-GB" sz="5600" i="1" dirty="0" err="1">
                <a:latin typeface="Times New Roman" panose="02020603050405020304" pitchFamily="18" charset="0"/>
                <a:cs typeface="Times New Roman" panose="02020603050405020304" pitchFamily="18" charset="0"/>
              </a:rPr>
              <a:t>Istraživanja</a:t>
            </a:r>
            <a:r>
              <a:rPr lang="en-GB" sz="5600" dirty="0">
                <a:latin typeface="Times New Roman" panose="02020603050405020304" pitchFamily="18" charset="0"/>
                <a:cs typeface="Times New Roman" panose="02020603050405020304" pitchFamily="18" charset="0"/>
              </a:rPr>
              <a:t>, </a:t>
            </a:r>
            <a:r>
              <a:rPr lang="en-GB" sz="5600" b="1" dirty="0">
                <a:latin typeface="Times New Roman" panose="02020603050405020304" pitchFamily="18" charset="0"/>
                <a:cs typeface="Times New Roman" panose="02020603050405020304" pitchFamily="18" charset="0"/>
              </a:rPr>
              <a:t>30</a:t>
            </a:r>
            <a:r>
              <a:rPr lang="en-GB" sz="5600" dirty="0">
                <a:latin typeface="Times New Roman" panose="02020603050405020304" pitchFamily="18" charset="0"/>
                <a:cs typeface="Times New Roman" panose="02020603050405020304" pitchFamily="18" charset="0"/>
              </a:rPr>
              <a:t>(1), pp.694–704.</a:t>
            </a:r>
          </a:p>
          <a:p>
            <a:endParaRPr lang="en-KE" dirty="0"/>
          </a:p>
        </p:txBody>
      </p:sp>
    </p:spTree>
    <p:extLst>
      <p:ext uri="{BB962C8B-B14F-4D97-AF65-F5344CB8AC3E}">
        <p14:creationId xmlns:p14="http://schemas.microsoft.com/office/powerpoint/2010/main" val="2281168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7104E06-6D77-457E-99F5-CB4EE27A9CF1}"/>
              </a:ext>
            </a:extLst>
          </p:cNvPr>
          <p:cNvSpPr>
            <a:spLocks noGrp="1"/>
          </p:cNvSpPr>
          <p:nvPr>
            <p:ph idx="1"/>
          </p:nvPr>
        </p:nvSpPr>
        <p:spPr>
          <a:xfrm>
            <a:off x="838200" y="812800"/>
            <a:ext cx="10515600" cy="5667022"/>
          </a:xfrm>
        </p:spPr>
        <p:txBody>
          <a:bodyPr>
            <a:normAutofit fontScale="62500" lnSpcReduction="20000"/>
          </a:bodyPr>
          <a:lstStyle/>
          <a:p>
            <a:pPr marL="0" indent="-457200">
              <a:lnSpc>
                <a:spcPct val="220000"/>
              </a:lnSpc>
              <a:spcBef>
                <a:spcPts val="0"/>
              </a:spcBef>
              <a:buNone/>
            </a:pPr>
            <a:r>
              <a:rPr lang="en-GB" sz="2900" dirty="0">
                <a:latin typeface="Times New Roman" panose="02020603050405020304" pitchFamily="18" charset="0"/>
                <a:cs typeface="Times New Roman" panose="02020603050405020304" pitchFamily="18" charset="0"/>
              </a:rPr>
              <a:t>Ryan, R.M., Bradshaw, E. and Deci, E.L., 2019. A history of human motivation theories. In: R.J. Sternberg and W.E. </a:t>
            </a:r>
            <a:r>
              <a:rPr lang="en-GB" sz="2900" dirty="0" err="1">
                <a:latin typeface="Times New Roman" panose="02020603050405020304" pitchFamily="18" charset="0"/>
                <a:cs typeface="Times New Roman" panose="02020603050405020304" pitchFamily="18" charset="0"/>
              </a:rPr>
              <a:t>Pickren</a:t>
            </a:r>
            <a:r>
              <a:rPr lang="en-GB" sz="2900" dirty="0">
                <a:latin typeface="Times New Roman" panose="02020603050405020304" pitchFamily="18" charset="0"/>
                <a:cs typeface="Times New Roman" panose="02020603050405020304" pitchFamily="18" charset="0"/>
              </a:rPr>
              <a:t> (Eds.), </a:t>
            </a:r>
            <a:r>
              <a:rPr lang="en-GB" sz="2900" i="1" dirty="0">
                <a:latin typeface="Times New Roman" panose="02020603050405020304" pitchFamily="18" charset="0"/>
                <a:cs typeface="Times New Roman" panose="02020603050405020304" pitchFamily="18" charset="0"/>
              </a:rPr>
              <a:t>The Cambridge handbook of the 	intellectual history of psychology</a:t>
            </a:r>
            <a:r>
              <a:rPr lang="en-GB" sz="2900" dirty="0">
                <a:latin typeface="Times New Roman" panose="02020603050405020304" pitchFamily="18" charset="0"/>
                <a:cs typeface="Times New Roman" panose="02020603050405020304" pitchFamily="18" charset="0"/>
              </a:rPr>
              <a:t>. Cambridge, UK: Cambridge University Press, pp.391-411.</a:t>
            </a:r>
          </a:p>
          <a:p>
            <a:pPr marL="0" indent="-457200">
              <a:lnSpc>
                <a:spcPct val="220000"/>
              </a:lnSpc>
              <a:spcBef>
                <a:spcPts val="0"/>
              </a:spcBef>
              <a:buNone/>
            </a:pPr>
            <a:r>
              <a:rPr lang="en-GB" sz="2900" dirty="0">
                <a:latin typeface="Times New Roman" panose="02020603050405020304" pitchFamily="18" charset="0"/>
                <a:cs typeface="Times New Roman" panose="02020603050405020304" pitchFamily="18" charset="0"/>
              </a:rPr>
              <a:t>Sabir, A., 2017. Motivation: outstanding way to promote productivity in employees. </a:t>
            </a:r>
            <a:r>
              <a:rPr lang="en-GB" sz="2900" i="1" dirty="0">
                <a:latin typeface="Times New Roman" panose="02020603050405020304" pitchFamily="18" charset="0"/>
                <a:cs typeface="Times New Roman" panose="02020603050405020304" pitchFamily="18" charset="0"/>
              </a:rPr>
              <a:t>American Journal of Management 	Science and Engineering</a:t>
            </a:r>
            <a:r>
              <a:rPr lang="en-GB" sz="2900" dirty="0">
                <a:latin typeface="Times New Roman" panose="02020603050405020304" pitchFamily="18" charset="0"/>
                <a:cs typeface="Times New Roman" panose="02020603050405020304" pitchFamily="18" charset="0"/>
              </a:rPr>
              <a:t>, </a:t>
            </a:r>
            <a:r>
              <a:rPr lang="en-GB" sz="2900" b="1" dirty="0">
                <a:latin typeface="Times New Roman" panose="02020603050405020304" pitchFamily="18" charset="0"/>
                <a:cs typeface="Times New Roman" panose="02020603050405020304" pitchFamily="18" charset="0"/>
              </a:rPr>
              <a:t>2</a:t>
            </a:r>
            <a:r>
              <a:rPr lang="en-GB" sz="2900" dirty="0">
                <a:latin typeface="Times New Roman" panose="02020603050405020304" pitchFamily="18" charset="0"/>
                <a:cs typeface="Times New Roman" panose="02020603050405020304" pitchFamily="18" charset="0"/>
              </a:rPr>
              <a:t>(3), pp.35-40.</a:t>
            </a:r>
          </a:p>
          <a:p>
            <a:pPr marL="0" indent="-457200">
              <a:lnSpc>
                <a:spcPct val="220000"/>
              </a:lnSpc>
              <a:spcBef>
                <a:spcPts val="0"/>
              </a:spcBef>
              <a:buNone/>
            </a:pPr>
            <a:r>
              <a:rPr lang="en-GB" sz="2900" dirty="0" err="1">
                <a:latin typeface="Times New Roman" panose="02020603050405020304" pitchFamily="18" charset="0"/>
                <a:cs typeface="Times New Roman" panose="02020603050405020304" pitchFamily="18" charset="0"/>
              </a:rPr>
              <a:t>Stoyanov</a:t>
            </a:r>
            <a:r>
              <a:rPr lang="en-GB" sz="2900" dirty="0">
                <a:latin typeface="Times New Roman" panose="02020603050405020304" pitchFamily="18" charset="0"/>
                <a:cs typeface="Times New Roman" panose="02020603050405020304" pitchFamily="18" charset="0"/>
              </a:rPr>
              <a:t>, S., 2017. </a:t>
            </a:r>
            <a:r>
              <a:rPr lang="en-GB" sz="2900" i="1" dirty="0">
                <a:latin typeface="Times New Roman" panose="02020603050405020304" pitchFamily="18" charset="0"/>
                <a:cs typeface="Times New Roman" panose="02020603050405020304" pitchFamily="18" charset="0"/>
              </a:rPr>
              <a:t>An analysis of Abraham H. Maslow's A theory of human motivation</a:t>
            </a:r>
            <a:r>
              <a:rPr lang="en-GB" sz="2900" dirty="0">
                <a:latin typeface="Times New Roman" panose="02020603050405020304" pitchFamily="18" charset="0"/>
                <a:cs typeface="Times New Roman" panose="02020603050405020304" pitchFamily="18" charset="0"/>
              </a:rPr>
              <a:t>. CRC Press.</a:t>
            </a:r>
          </a:p>
          <a:p>
            <a:pPr marL="0" indent="-457200">
              <a:lnSpc>
                <a:spcPct val="220000"/>
              </a:lnSpc>
              <a:spcBef>
                <a:spcPts val="0"/>
              </a:spcBef>
              <a:buNone/>
            </a:pPr>
            <a:r>
              <a:rPr lang="en-GB" sz="2900" dirty="0">
                <a:latin typeface="Times New Roman" panose="02020603050405020304" pitchFamily="18" charset="0"/>
                <a:cs typeface="Times New Roman" panose="02020603050405020304" pitchFamily="18" charset="0"/>
              </a:rPr>
              <a:t>Thokozani, S.B.M., 2017. Strong vs. weak organizational culture: assessing the impact on employee motivation. </a:t>
            </a:r>
            <a:r>
              <a:rPr lang="en-GB" sz="2900" i="1" dirty="0">
                <a:latin typeface="Times New Roman" panose="02020603050405020304" pitchFamily="18" charset="0"/>
                <a:cs typeface="Times New Roman" panose="02020603050405020304" pitchFamily="18" charset="0"/>
              </a:rPr>
              <a:t>Arabian 	Journal of Business and Management Review</a:t>
            </a:r>
            <a:r>
              <a:rPr lang="en-GB" sz="2900" dirty="0">
                <a:latin typeface="Times New Roman" panose="02020603050405020304" pitchFamily="18" charset="0"/>
                <a:cs typeface="Times New Roman" panose="02020603050405020304" pitchFamily="18" charset="0"/>
              </a:rPr>
              <a:t>, </a:t>
            </a:r>
            <a:r>
              <a:rPr lang="en-GB" sz="2900" b="1" dirty="0">
                <a:latin typeface="Times New Roman" panose="02020603050405020304" pitchFamily="18" charset="0"/>
                <a:cs typeface="Times New Roman" panose="02020603050405020304" pitchFamily="18" charset="0"/>
              </a:rPr>
              <a:t>7</a:t>
            </a:r>
            <a:r>
              <a:rPr lang="en-GB" sz="2900" dirty="0">
                <a:latin typeface="Times New Roman" panose="02020603050405020304" pitchFamily="18" charset="0"/>
                <a:cs typeface="Times New Roman" panose="02020603050405020304" pitchFamily="18" charset="0"/>
              </a:rPr>
              <a:t>(1), Article 1000287.</a:t>
            </a:r>
          </a:p>
          <a:p>
            <a:pPr marL="0" indent="-457200">
              <a:lnSpc>
                <a:spcPct val="220000"/>
              </a:lnSpc>
              <a:spcBef>
                <a:spcPts val="0"/>
              </a:spcBef>
              <a:buNone/>
            </a:pPr>
            <a:r>
              <a:rPr lang="en-GB" sz="2900" dirty="0">
                <a:latin typeface="Times New Roman" panose="02020603050405020304" pitchFamily="18" charset="0"/>
                <a:cs typeface="Times New Roman" panose="02020603050405020304" pitchFamily="18" charset="0"/>
              </a:rPr>
              <a:t>Velmurugan, T.A. and Sankar, J.G., 2017. A comparative study on motivation theory with Maslow’s hierarchy</a:t>
            </a:r>
          </a:p>
          <a:p>
            <a:pPr marL="0" indent="-457200">
              <a:lnSpc>
                <a:spcPct val="220000"/>
              </a:lnSpc>
              <a:spcBef>
                <a:spcPts val="0"/>
              </a:spcBef>
              <a:buNone/>
            </a:pPr>
            <a:r>
              <a:rPr lang="en-GB" sz="2900" dirty="0">
                <a:latin typeface="Times New Roman" panose="02020603050405020304" pitchFamily="18" charset="0"/>
                <a:cs typeface="Times New Roman" panose="02020603050405020304" pitchFamily="18" charset="0"/>
              </a:rPr>
              <a:t>	theory and two factor theory in organization. </a:t>
            </a:r>
            <a:r>
              <a:rPr lang="en-GB" sz="2900" i="1" dirty="0">
                <a:latin typeface="Times New Roman" panose="02020603050405020304" pitchFamily="18" charset="0"/>
                <a:cs typeface="Times New Roman" panose="02020603050405020304" pitchFamily="18" charset="0"/>
              </a:rPr>
              <a:t>Indo-Iranian Journal of Scientific Research</a:t>
            </a:r>
            <a:r>
              <a:rPr lang="en-GB" sz="2900" dirty="0">
                <a:latin typeface="Times New Roman" panose="02020603050405020304" pitchFamily="18" charset="0"/>
                <a:cs typeface="Times New Roman" panose="02020603050405020304" pitchFamily="18" charset="0"/>
              </a:rPr>
              <a:t>, </a:t>
            </a:r>
            <a:r>
              <a:rPr lang="en-GB" sz="2900" b="1" dirty="0">
                <a:latin typeface="Times New Roman" panose="02020603050405020304" pitchFamily="18" charset="0"/>
                <a:cs typeface="Times New Roman" panose="02020603050405020304" pitchFamily="18" charset="0"/>
              </a:rPr>
              <a:t>1</a:t>
            </a:r>
            <a:r>
              <a:rPr lang="en-GB" sz="2900" dirty="0">
                <a:latin typeface="Times New Roman" panose="02020603050405020304" pitchFamily="18" charset="0"/>
                <a:cs typeface="Times New Roman" panose="02020603050405020304" pitchFamily="18" charset="0"/>
              </a:rPr>
              <a:t>(1), pp.204-208.</a:t>
            </a:r>
          </a:p>
          <a:p>
            <a:pPr indent="-457200"/>
            <a:endParaRPr lang="en-KE" dirty="0"/>
          </a:p>
        </p:txBody>
      </p:sp>
    </p:spTree>
    <p:extLst>
      <p:ext uri="{BB962C8B-B14F-4D97-AF65-F5344CB8AC3E}">
        <p14:creationId xmlns:p14="http://schemas.microsoft.com/office/powerpoint/2010/main" val="157636123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932</TotalTime>
  <Words>1969</Words>
  <Application>Microsoft Macintosh PowerPoint</Application>
  <PresentationFormat>Widescreen</PresentationFormat>
  <Paragraphs>82</Paragraphs>
  <Slides>9</Slides>
  <Notes>7</Notes>
  <HiddenSlides>0</HiddenSlides>
  <MMClips>7</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Times New Roman</vt:lpstr>
      <vt:lpstr>Trebuchet MS</vt:lpstr>
      <vt:lpstr>Wingdings 3</vt:lpstr>
      <vt:lpstr>Facet</vt:lpstr>
      <vt:lpstr>DEVELOPING RELATIONSHIPS AND WORKPLACE ACHIEVEMENTS  Iulian C. Tampau   S.N. 1904938  Leadership and Management Skills for the Workplace  Developing Relationships and Workplace Achievements BMSW 5102 University of Wales Trinity Saint David Cardiff, Wales 14th June 2021 </vt:lpstr>
      <vt:lpstr>Introduction</vt:lpstr>
      <vt:lpstr>Motivation</vt:lpstr>
      <vt:lpstr>Ways of Motivating Workers</vt:lpstr>
      <vt:lpstr>Theories of Motivation</vt:lpstr>
      <vt:lpstr>Application of Motivation Theories by NDA</vt:lpstr>
      <vt:lpstr>Role of Motivated Employees in Achieving Competitive Advantage</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DEVELOPING RELATIONSHIPS AND WORKPLACE ACHIEVEMENTS  Iulian C. Tampau   S.N. 1904938  Leadership and Management Skills for the Workplace  Developing Relationships and Workplace Achievements BMSW 5102 University of Wales Trinity Saint David Cardiff, Wales 14th June 2021 </dc:title>
  <cp:lastModifiedBy>Iulian Tampau (1904938)</cp:lastModifiedBy>
  <cp:revision>3</cp:revision>
  <dcterms:created xsi:type="dcterms:W3CDTF">2021-06-07T08:36:40Z</dcterms:created>
  <dcterms:modified xsi:type="dcterms:W3CDTF">2021-06-14T10:45:55Z</dcterms:modified>
</cp:coreProperties>
</file>