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1" r:id="rId3"/>
    <p:sldMasterId id="2147483662"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y="6858000" cx="9144000"/>
  <p:notesSz cx="6865925" cy="9539275"/>
  <p:embeddedFontLst>
    <p:embeddedFont>
      <p:font typeface="Open Sans"/>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font" Target="fonts/OpenSans-bold.fntdata"/><Relationship Id="rId11" Type="http://schemas.openxmlformats.org/officeDocument/2006/relationships/slide" Target="slides/slide6.xml"/><Relationship Id="rId22" Type="http://schemas.openxmlformats.org/officeDocument/2006/relationships/font" Target="fonts/OpenSans-boldItalic.fntdata"/><Relationship Id="rId10" Type="http://schemas.openxmlformats.org/officeDocument/2006/relationships/slide" Target="slides/slide5.xml"/><Relationship Id="rId21" Type="http://schemas.openxmlformats.org/officeDocument/2006/relationships/font" Target="fonts/OpenSans-italic.fntdata"/><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font" Target="fonts/OpenSans-regular.fntdata"/><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nvSpPr>
        <p:spPr>
          <a:xfrm>
            <a:off x="0" y="0"/>
            <a:ext cx="6865200" cy="9540000"/>
          </a:xfrm>
          <a:prstGeom prst="rect">
            <a:avLst/>
          </a:prstGeom>
          <a:solidFill>
            <a:srgbClr val="FFFFFF"/>
          </a:solidFill>
          <a:ln>
            <a:noFill/>
          </a:ln>
        </p:spPr>
        <p:txBody>
          <a:bodyPr anchorCtr="1" anchor="ctr" bIns="45000" lIns="90000" spcFirstLastPara="1" rIns="90000" wrap="square" tIns="450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Open Sans"/>
              <a:ea typeface="Open Sans"/>
              <a:cs typeface="Open Sans"/>
              <a:sym typeface="Open Sans"/>
            </a:endParaRPr>
          </a:p>
        </p:txBody>
      </p:sp>
      <p:sp>
        <p:nvSpPr>
          <p:cNvPr id="4" name="Google Shape;4;n"/>
          <p:cNvSpPr txBox="1"/>
          <p:nvPr>
            <p:ph idx="2" type="hdr"/>
          </p:nvPr>
        </p:nvSpPr>
        <p:spPr>
          <a:xfrm>
            <a:off x="0" y="-360"/>
            <a:ext cx="2975040" cy="477720"/>
          </a:xfrm>
          <a:prstGeom prst="rect">
            <a:avLst/>
          </a:prstGeom>
          <a:noFill/>
          <a:ln>
            <a:noFill/>
          </a:ln>
        </p:spPr>
        <p:txBody>
          <a:bodyPr anchorCtr="0" anchor="t" bIns="46800" lIns="93600" spcFirstLastPara="1" rIns="93600" wrap="square" tIns="468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5" name="Google Shape;5;n"/>
          <p:cNvSpPr txBox="1"/>
          <p:nvPr>
            <p:ph idx="10" type="dt"/>
          </p:nvPr>
        </p:nvSpPr>
        <p:spPr>
          <a:xfrm>
            <a:off x="3889440" y="-360"/>
            <a:ext cx="2975040" cy="477720"/>
          </a:xfrm>
          <a:prstGeom prst="rect">
            <a:avLst/>
          </a:prstGeom>
          <a:noFill/>
          <a:ln>
            <a:noFill/>
          </a:ln>
        </p:spPr>
        <p:txBody>
          <a:bodyPr anchorCtr="0" anchor="t" bIns="46800" lIns="93600" spcFirstLastPara="1" rIns="93600" wrap="square" tIns="46800">
            <a:noAutofit/>
          </a:bodyPr>
          <a:lstStyle>
            <a:lvl1pPr lvl="0" marR="0" rtl="0" algn="r">
              <a:lnSpc>
                <a:spcPct val="100000"/>
              </a:lnSpc>
              <a:spcBef>
                <a:spcPts val="0"/>
              </a:spcBef>
              <a:spcAft>
                <a:spcPts val="0"/>
              </a:spcAft>
              <a:buClr>
                <a:srgbClr val="000000"/>
              </a:buClr>
              <a:buSzPts val="1200"/>
              <a:buFont typeface="Calibri"/>
              <a:buNone/>
              <a:defRPr b="0" i="0" sz="1200" u="none" cap="none" strike="noStrike">
                <a:solidFill>
                  <a:srgbClr val="000000"/>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6" name="Google Shape;6;n"/>
          <p:cNvSpPr/>
          <p:nvPr>
            <p:ph idx="3"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
        <p:nvSpPr>
          <p:cNvPr id="7" name="Google Shape;7;n"/>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 name="Google Shape;8;n"/>
          <p:cNvSpPr txBox="1"/>
          <p:nvPr>
            <p:ph idx="11" type="ftr"/>
          </p:nvPr>
        </p:nvSpPr>
        <p:spPr>
          <a:xfrm>
            <a:off x="0" y="9061200"/>
            <a:ext cx="2975040" cy="477720"/>
          </a:xfrm>
          <a:prstGeom prst="rect">
            <a:avLst/>
          </a:prstGeom>
          <a:noFill/>
          <a:ln>
            <a:noFill/>
          </a:ln>
        </p:spPr>
        <p:txBody>
          <a:bodyPr anchorCtr="0" anchor="b" bIns="46800" lIns="93600" spcFirstLastPara="1" rIns="93600" wrap="square" tIns="468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9" name="Google Shape;9;n"/>
          <p:cNvSpPr txBox="1"/>
          <p:nvPr>
            <p:ph idx="12" type="sldNum"/>
          </p:nvPr>
        </p:nvSpPr>
        <p:spPr>
          <a:xfrm>
            <a:off x="3889440" y="9061200"/>
            <a:ext cx="2975040" cy="477720"/>
          </a:xfrm>
          <a:prstGeom prst="rect">
            <a:avLst/>
          </a:prstGeom>
          <a:noFill/>
          <a:ln>
            <a:noFill/>
          </a:ln>
        </p:spPr>
        <p:txBody>
          <a:bodyPr anchorCtr="0" anchor="b" bIns="46800" lIns="93600" spcFirstLastPara="1" rIns="93600" wrap="square" tIns="46800">
            <a:noAutofit/>
          </a:bodyPr>
          <a:lstStyle/>
          <a:p>
            <a:pPr indent="0" lvl="0" marL="0" marR="0" rtl="0" algn="r">
              <a:lnSpc>
                <a:spcPct val="100000"/>
              </a:lnSpc>
              <a:spcBef>
                <a:spcPts val="0"/>
              </a:spcBef>
              <a:spcAft>
                <a:spcPts val="0"/>
              </a:spcAft>
              <a:buClr>
                <a:srgbClr val="000000"/>
              </a:buClr>
              <a:buSzPts val="1200"/>
              <a:buFont typeface="Calibri"/>
              <a:buNone/>
            </a:pPr>
            <a:fld id="{00000000-1234-1234-1234-123412341234}" type="slidenum">
              <a:rPr b="0" i="0" lang="en-GB" sz="1200" u="none" cap="none" strike="noStrike">
                <a:solidFill>
                  <a:srgbClr val="000000"/>
                </a:solidFill>
                <a:latin typeface="Calibri"/>
                <a:ea typeface="Calibri"/>
                <a:cs typeface="Calibri"/>
                <a:sym typeface="Calibri"/>
              </a:rPr>
              <a:t>‹#›</a:t>
            </a:fld>
            <a:endParaRPr b="0" i="0" sz="1200" u="none" cap="none" strike="noStrike">
              <a:solidFill>
                <a:srgbClr val="000000"/>
              </a:solidFill>
              <a:latin typeface="Times New Roman"/>
              <a:ea typeface="Times New Roman"/>
              <a:cs typeface="Times New Roman"/>
              <a:sym typeface="Times New Roman"/>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p1:notes"/>
          <p:cNvSpPr/>
          <p:nvPr>
            <p:ph idx="2" type="sldImg"/>
          </p:nvPr>
        </p:nvSpPr>
        <p:spPr>
          <a:xfrm>
            <a:off x="1047750" y="715843"/>
            <a:ext cx="4770300" cy="35775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80"/>
            <a:headEnd len="sm" w="sm" type="none"/>
            <a:tailEnd len="sm" w="sm" type="none"/>
          </a:ln>
        </p:spPr>
      </p:sp>
      <p:sp>
        <p:nvSpPr>
          <p:cNvPr id="90" name="Google Shape;90;p1:notes"/>
          <p:cNvSpPr txBox="1"/>
          <p:nvPr>
            <p:ph idx="1" type="body"/>
          </p:nvPr>
        </p:nvSpPr>
        <p:spPr>
          <a:xfrm>
            <a:off x="687388" y="4531553"/>
            <a:ext cx="5492700" cy="4292100"/>
          </a:xfrm>
          <a:prstGeom prst="rect">
            <a:avLst/>
          </a:prstGeom>
          <a:noFill/>
          <a:ln>
            <a:noFill/>
          </a:ln>
        </p:spPr>
        <p:txBody>
          <a:bodyPr anchorCtr="0" anchor="t" bIns="46850" lIns="93725" spcFirstLastPara="1" rIns="93725" wrap="square" tIns="46850">
            <a:noAutofit/>
          </a:bodyPr>
          <a:lstStyle/>
          <a:p>
            <a:pPr indent="0" lvl="0" marL="0" rtl="0" algn="l">
              <a:lnSpc>
                <a:spcPct val="100000"/>
              </a:lnSpc>
              <a:spcBef>
                <a:spcPts val="0"/>
              </a:spcBef>
              <a:spcAft>
                <a:spcPts val="0"/>
              </a:spcAft>
              <a:buSzPts val="1400"/>
              <a:buNone/>
            </a:pPr>
            <a:r>
              <a:t/>
            </a:r>
            <a:endParaRPr/>
          </a:p>
        </p:txBody>
      </p:sp>
      <p:sp>
        <p:nvSpPr>
          <p:cNvPr id="91" name="Google Shape;91;p1:notes"/>
          <p:cNvSpPr txBox="1"/>
          <p:nvPr>
            <p:ph idx="12" type="sldNum"/>
          </p:nvPr>
        </p:nvSpPr>
        <p:spPr>
          <a:xfrm>
            <a:off x="3889375" y="9059930"/>
            <a:ext cx="2975100" cy="477900"/>
          </a:xfrm>
          <a:prstGeom prst="rect">
            <a:avLst/>
          </a:prstGeom>
          <a:noFill/>
          <a:ln>
            <a:noFill/>
          </a:ln>
        </p:spPr>
        <p:txBody>
          <a:bodyPr anchorCtr="0" anchor="b" bIns="46850" lIns="93725" spcFirstLastPara="1" rIns="93725" wrap="square" tIns="46850">
            <a:noAutofit/>
          </a:bodyPr>
          <a:lstStyle/>
          <a:p>
            <a:pPr indent="0" lvl="0" marL="0" marR="0" rtl="0" algn="r">
              <a:lnSpc>
                <a:spcPct val="100000"/>
              </a:lnSpc>
              <a:spcBef>
                <a:spcPts val="0"/>
              </a:spcBef>
              <a:spcAft>
                <a:spcPts val="0"/>
              </a:spcAft>
              <a:buSzPts val="1200"/>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2: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t/>
            </a:r>
            <a:endParaRPr/>
          </a:p>
        </p:txBody>
      </p:sp>
      <p:sp>
        <p:nvSpPr>
          <p:cNvPr id="98" name="Google Shape;98;p2: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3:notes"/>
          <p:cNvSpPr/>
          <p:nvPr>
            <p:ph idx="2" type="sldImg"/>
          </p:nvPr>
        </p:nvSpPr>
        <p:spPr>
          <a:xfrm>
            <a:off x="1047600" y="716040"/>
            <a:ext cx="4770720" cy="3578040"/>
          </a:xfrm>
          <a:custGeom>
            <a:rect b="b" l="l" r="r" t="t"/>
            <a:pathLst>
              <a:path extrusionOk="0" h="120000" w="120000">
                <a:moveTo>
                  <a:pt x="0" y="0"/>
                </a:moveTo>
                <a:lnTo>
                  <a:pt x="120000" y="0"/>
                </a:lnTo>
                <a:lnTo>
                  <a:pt x="120000" y="120000"/>
                </a:lnTo>
                <a:lnTo>
                  <a:pt x="0" y="120000"/>
                </a:lnTo>
                <a:close/>
              </a:path>
            </a:pathLst>
          </a:custGeom>
          <a:noFill/>
          <a:ln>
            <a:noFill/>
          </a:ln>
        </p:spPr>
      </p:sp>
      <p:sp>
        <p:nvSpPr>
          <p:cNvPr id="104" name="Google Shape;104;p3:notes"/>
          <p:cNvSpPr txBox="1"/>
          <p:nvPr>
            <p:ph idx="1" type="body"/>
          </p:nvPr>
        </p:nvSpPr>
        <p:spPr>
          <a:xfrm>
            <a:off x="687240" y="4532400"/>
            <a:ext cx="5492880" cy="4292640"/>
          </a:xfrm>
          <a:prstGeom prst="rect">
            <a:avLst/>
          </a:prstGeom>
          <a:noFill/>
          <a:ln>
            <a:noFill/>
          </a:ln>
        </p:spPr>
        <p:txBody>
          <a:bodyPr anchorCtr="0" anchor="t" bIns="0" lIns="0" spcFirstLastPara="1" rIns="0" wrap="square" tIns="0">
            <a:noAutofit/>
          </a:bodyPr>
          <a:lstStyle/>
          <a:p>
            <a:pPr indent="0" lvl="0" marL="0" rtl="0" algn="l">
              <a:lnSpc>
                <a:spcPct val="100000"/>
              </a:lnSpc>
              <a:spcBef>
                <a:spcPts val="0"/>
              </a:spcBef>
              <a:spcAft>
                <a:spcPts val="0"/>
              </a:spcAft>
              <a:buSzPts val="1400"/>
              <a:buNone/>
            </a:pPr>
            <a:r>
              <a:rPr lang="en-GB"/>
              <a:t>Good morning/afternoon. For this presentation I'm focusing on NHS video consultation technology - platforms like Attend Anywhere and NHS Near Me. It was first tried out in rural and island parts of Scotland, and then rolled out much more widely across the NHS. Adoption really took off during COVID, when for a while it became the default way of contacting your GP. It's been part of the NHS for roughly the last decade now. I'll start with a quick case study of how it was actually rolled out, then walk through the impact on the workforce, on service delivery, on patients, and on the wider community, before talking about the challenges, the policy and data governance side of things, and finally my recommendations.</a:t>
            </a:r>
            <a:endParaRPr/>
          </a:p>
        </p:txBody>
      </p:sp>
      <p:sp>
        <p:nvSpPr>
          <p:cNvPr id="105" name="Google Shape;105;p3:notes"/>
          <p:cNvSpPr/>
          <p:nvPr/>
        </p:nvSpPr>
        <p:spPr>
          <a:xfrm>
            <a:off x="3889440" y="9061560"/>
            <a:ext cx="2975040" cy="477720"/>
          </a:xfrm>
          <a:prstGeom prst="rect">
            <a:avLst/>
          </a:prstGeom>
          <a:noFill/>
          <a:ln>
            <a:noFill/>
          </a:ln>
        </p:spPr>
        <p:txBody>
          <a:bodyPr anchorCtr="0" anchor="b" bIns="46800" lIns="93600" spcFirstLastPara="1" rIns="93600" wrap="square" tIns="468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rgbClr val="000000"/>
                </a:solidFill>
                <a:latin typeface="Calibri"/>
                <a:ea typeface="Calibri"/>
                <a:cs typeface="Calibri"/>
                <a:sym typeface="Calibri"/>
              </a:rPr>
              <a:t>‹#›</a:t>
            </a:fld>
            <a:endParaRPr b="0" i="0" sz="1200" u="none" cap="none" strike="noStrike">
              <a:solidFill>
                <a:srgbClr val="000000"/>
              </a:solidFill>
              <a:latin typeface="Open Sans"/>
              <a:ea typeface="Open Sans"/>
              <a:cs typeface="Open Sans"/>
              <a:sym typeface="Open San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4: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
        <p:nvSpPr>
          <p:cNvPr id="111" name="Google Shape;111;p4: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rPr lang="en-GB"/>
              <a:t>Before getting into the impact, I want to ground this in a real example. NHS Near Me started as a pilot in NHS Highland back in 2017 - the idea was to help patients in rural and island communities who otherwise faced long journeys just to see a clinician. It ran on the Attend Anywhere platform. The Scottish Government backed a national scale-up with about one point six million pounds of Technology Enabled Care funding at the end of 2018, and by early 2020 it was live in every territorial health board in Scotland. Then COVID hit, and the whole thing was scaled up nationally in just twelve weeks. What I think is really important here is that this wasn't just 'install some software' - it came with training films, patient-facing materials and shared governance documentation. That's a theme I'll come back to: the technology on its own isn't what makes this work.</a:t>
            </a:r>
            <a:endParaRPr/>
          </a:p>
        </p:txBody>
      </p:sp>
      <p:sp>
        <p:nvSpPr>
          <p:cNvPr id="112" name="Google Shape;112;p4:notes"/>
          <p:cNvSpPr txBox="1"/>
          <p:nvPr>
            <p:ph idx="12" type="sldNum"/>
          </p:nvPr>
        </p:nvSpPr>
        <p:spPr>
          <a:xfrm>
            <a:off x="3889440" y="9061200"/>
            <a:ext cx="2975040" cy="477720"/>
          </a:xfrm>
          <a:prstGeom prst="rect">
            <a:avLst/>
          </a:prstGeom>
          <a:noFill/>
          <a:ln>
            <a:noFill/>
          </a:ln>
        </p:spPr>
        <p:txBody>
          <a:bodyPr anchorCtr="0" anchor="b" bIns="46800" lIns="93600" spcFirstLastPara="1" rIns="93600" wrap="square" tIns="46800">
            <a:noAutofit/>
          </a:bodyPr>
          <a:lstStyle/>
          <a:p>
            <a:pPr indent="0" lvl="0" marL="0" rtl="0" algn="r">
              <a:lnSpc>
                <a:spcPct val="100000"/>
              </a:lnSpc>
              <a:spcBef>
                <a:spcPts val="0"/>
              </a:spcBef>
              <a:spcAft>
                <a:spcPts val="0"/>
              </a:spcAft>
              <a:buSzPts val="1400"/>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5: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
        <p:nvSpPr>
          <p:cNvPr id="118" name="Google Shape;118;p5: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rPr lang="en-GB"/>
              <a:t>Turning to the workforce. There was an assumption early on that remote consultations would just be quicker and easier for staff - the Nuffield Trust's work shows that's often not true. Turner and colleagues found it actually created more admin work and left some staff feeling isolated. Training is a real gap here too - in one survey, over 85% of GP registrars said they'd had no formal training in remote consultation skills. Clinicians have had to develop what's sometimes called a 'webside manner', and reception staff picked up new responsibilities around scheduling and supporting patients. It's not all negative though - for staff who were shielding or had caring responsibilities, the flexibility was genuinely valuable.</a:t>
            </a:r>
            <a:endParaRPr/>
          </a:p>
        </p:txBody>
      </p:sp>
      <p:sp>
        <p:nvSpPr>
          <p:cNvPr id="119" name="Google Shape;119;p5:notes"/>
          <p:cNvSpPr txBox="1"/>
          <p:nvPr>
            <p:ph idx="12" type="sldNum"/>
          </p:nvPr>
        </p:nvSpPr>
        <p:spPr>
          <a:xfrm>
            <a:off x="3889440" y="9061200"/>
            <a:ext cx="2975040" cy="477720"/>
          </a:xfrm>
          <a:prstGeom prst="rect">
            <a:avLst/>
          </a:prstGeom>
          <a:noFill/>
          <a:ln>
            <a:noFill/>
          </a:ln>
        </p:spPr>
        <p:txBody>
          <a:bodyPr anchorCtr="0" anchor="b" bIns="46800" lIns="93600" spcFirstLastPara="1" rIns="93600" wrap="square" tIns="46800">
            <a:noAutofit/>
          </a:bodyPr>
          <a:lstStyle/>
          <a:p>
            <a:pPr indent="0" lvl="0" marL="0" rtl="0" algn="r">
              <a:lnSpc>
                <a:spcPct val="100000"/>
              </a:lnSpc>
              <a:spcBef>
                <a:spcPts val="0"/>
              </a:spcBef>
              <a:spcAft>
                <a:spcPts val="0"/>
              </a:spcAft>
              <a:buSzPts val="14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6: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
        <p:nvSpPr>
          <p:cNvPr id="125" name="Google Shape;125;p6: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rPr lang="en-GB"/>
              <a:t>On service delivery, there are some strong efficiency numbers - Guy's and St Thomas' cut their Did Not Attend rate by over 17%, saving an estimated two point six million pounds in the first year, and NHS England thinks moving 30% of outpatient appointments to virtual could save two hundred and sixty six million pounds a year nationally. But I don't want to overstate this - Hammersley and colleagues found that shorter remote consultations often came at the cost of quality, with less shared decision-making, and there's a real risk of what's called double-handling, where an issue has to be picked up again in a second contact. And despite all the ambition, by July 2024 video and online consultations were still only about five percent of all GP appointments - so uptake has been much slower than policy expected.</a:t>
            </a:r>
            <a:endParaRPr/>
          </a:p>
        </p:txBody>
      </p:sp>
      <p:sp>
        <p:nvSpPr>
          <p:cNvPr id="126" name="Google Shape;126;p6:notes"/>
          <p:cNvSpPr txBox="1"/>
          <p:nvPr>
            <p:ph idx="12" type="sldNum"/>
          </p:nvPr>
        </p:nvSpPr>
        <p:spPr>
          <a:xfrm>
            <a:off x="3889440" y="9061200"/>
            <a:ext cx="2975040" cy="477720"/>
          </a:xfrm>
          <a:prstGeom prst="rect">
            <a:avLst/>
          </a:prstGeom>
          <a:noFill/>
          <a:ln>
            <a:noFill/>
          </a:ln>
        </p:spPr>
        <p:txBody>
          <a:bodyPr anchorCtr="0" anchor="b" bIns="46800" lIns="93600" spcFirstLastPara="1" rIns="93600" wrap="square" tIns="46800">
            <a:noAutofit/>
          </a:bodyPr>
          <a:lstStyle/>
          <a:p>
            <a:pPr indent="0" lvl="0" marL="0" rtl="0" algn="r">
              <a:lnSpc>
                <a:spcPct val="100000"/>
              </a:lnSpc>
              <a:spcBef>
                <a:spcPts val="0"/>
              </a:spcBef>
              <a:spcAft>
                <a:spcPts val="0"/>
              </a:spcAft>
              <a:buSzPts val="14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7: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
        <p:nvSpPr>
          <p:cNvPr id="138" name="Google Shape;138;p7: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rPr lang="en-GB"/>
              <a:t>For patients, the experience has genuinely improved for a lot of people - clearer communication than a phone call, and real savings in travel time and cost, especially in rural areas. One evaluation found fifty patients referred through Near Me saved over six and a half thousand miles of travel between them. It also works well for people with stable, predictable conditions. But it's not equally distributed - Husain and Greenhalgh's research found older patients with limited English and from disadvantaged backgrounds face several barriers at once, and there's also clinical risk - remote consultations are riskier for urgent presentations like new chest pain.</a:t>
            </a:r>
            <a:endParaRPr/>
          </a:p>
        </p:txBody>
      </p:sp>
      <p:sp>
        <p:nvSpPr>
          <p:cNvPr id="139" name="Google Shape;139;p7:notes"/>
          <p:cNvSpPr txBox="1"/>
          <p:nvPr>
            <p:ph idx="12" type="sldNum"/>
          </p:nvPr>
        </p:nvSpPr>
        <p:spPr>
          <a:xfrm>
            <a:off x="3889440" y="9061200"/>
            <a:ext cx="2975040" cy="477720"/>
          </a:xfrm>
          <a:prstGeom prst="rect">
            <a:avLst/>
          </a:prstGeom>
          <a:noFill/>
          <a:ln>
            <a:noFill/>
          </a:ln>
        </p:spPr>
        <p:txBody>
          <a:bodyPr anchorCtr="0" anchor="b" bIns="46800" lIns="93600" spcFirstLastPara="1" rIns="93600" wrap="square" tIns="46800">
            <a:noAutofit/>
          </a:bodyPr>
          <a:lstStyle/>
          <a:p>
            <a:pPr indent="0" lvl="0" marL="0" rtl="0" algn="r">
              <a:lnSpc>
                <a:spcPct val="100000"/>
              </a:lnSpc>
              <a:spcBef>
                <a:spcPts val="0"/>
              </a:spcBef>
              <a:spcAft>
                <a:spcPts val="0"/>
              </a:spcAft>
              <a:buSzPts val="14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8: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
        <p:nvSpPr>
          <p:cNvPr id="148" name="Google Shape;148;p8: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rPr lang="en-GB"/>
              <a:t>At community level, the environmental case is strong - Near Me is estimated to save around 242 tonnes of CO2 a year in gastroenterology services alone, and it reduces the burden on family members who'd otherwise have to provide transport or take time off work. There was also a public health benefit during COVID from reduced footfall in clinical settings. But nearly a third of the UK population has very low digital engagement, so a shift to digital-first care risks leaving a significant minority behind, and even within care homes, Warmoth and colleagues found unreliable equipment and internet access got in the way even when staff wanted to use it.</a:t>
            </a:r>
            <a:endParaRPr/>
          </a:p>
        </p:txBody>
      </p:sp>
      <p:sp>
        <p:nvSpPr>
          <p:cNvPr id="149" name="Google Shape;149;p8:notes"/>
          <p:cNvSpPr txBox="1"/>
          <p:nvPr>
            <p:ph idx="12" type="sldNum"/>
          </p:nvPr>
        </p:nvSpPr>
        <p:spPr>
          <a:xfrm>
            <a:off x="3889440" y="9061200"/>
            <a:ext cx="2975040" cy="477720"/>
          </a:xfrm>
          <a:prstGeom prst="rect">
            <a:avLst/>
          </a:prstGeom>
          <a:noFill/>
          <a:ln>
            <a:noFill/>
          </a:ln>
        </p:spPr>
        <p:txBody>
          <a:bodyPr anchorCtr="0" anchor="b" bIns="46800" lIns="93600" spcFirstLastPara="1" rIns="93600" wrap="square" tIns="46800">
            <a:noAutofit/>
          </a:bodyPr>
          <a:lstStyle/>
          <a:p>
            <a:pPr indent="0" lvl="0" marL="0" rtl="0" algn="r">
              <a:lnSpc>
                <a:spcPct val="100000"/>
              </a:lnSpc>
              <a:spcBef>
                <a:spcPts val="0"/>
              </a:spcBef>
              <a:spcAft>
                <a:spcPts val="0"/>
              </a:spcAft>
              <a:buSzPts val="14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9: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
        <p:nvSpPr>
          <p:cNvPr id="157" name="Google Shape;157;p9: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rPr lang="en-GB"/>
              <a:t>It's worth stepping back and placing this within the current policy landscape. The government's 10 Year Health Plan for England, published in 2025, explicitly names a shift from analogue to digital as one of its three core shifts, and it wants the NHS App to become the main front door into NHS services by 2028. This builds on the NHS Long Term Plan from 2019, which is really what got video consulting moving in the first place. None of this happens without proper data governance though - any platform handling patient data on screen needs a Data Protection Impact Assessment under UK GDPR, and staff have to follow the Caldicott Principles and the duty of confidentiality. So there's a real tension to hold here: the national ambition to go digital has to be balanced against the access and equity risks I've already talked about.</a:t>
            </a:r>
            <a:endParaRPr/>
          </a:p>
        </p:txBody>
      </p:sp>
      <p:sp>
        <p:nvSpPr>
          <p:cNvPr id="158" name="Google Shape;158;p9:notes"/>
          <p:cNvSpPr txBox="1"/>
          <p:nvPr>
            <p:ph idx="12" type="sldNum"/>
          </p:nvPr>
        </p:nvSpPr>
        <p:spPr>
          <a:xfrm>
            <a:off x="3889440" y="9061200"/>
            <a:ext cx="2975040" cy="477720"/>
          </a:xfrm>
          <a:prstGeom prst="rect">
            <a:avLst/>
          </a:prstGeom>
          <a:noFill/>
          <a:ln>
            <a:noFill/>
          </a:ln>
        </p:spPr>
        <p:txBody>
          <a:bodyPr anchorCtr="0" anchor="b" bIns="46800" lIns="93600" spcFirstLastPara="1" rIns="93600" wrap="square" tIns="46800">
            <a:noAutofit/>
          </a:bodyPr>
          <a:lstStyle/>
          <a:p>
            <a:pPr indent="0" lvl="0" marL="0" rtl="0" algn="r">
              <a:lnSpc>
                <a:spcPct val="100000"/>
              </a:lnSpc>
              <a:spcBef>
                <a:spcPts val="0"/>
              </a:spcBef>
              <a:spcAft>
                <a:spcPts val="0"/>
              </a:spcAft>
              <a:buSzPts val="14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10: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
        <p:nvSpPr>
          <p:cNvPr id="164" name="Google Shape;164;p10: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rPr lang="en-GB"/>
              <a:t>So if I pull the disadvantages together: training hasn't kept pace with rollout; there's a real trade-off between speed and consultation quality; double-handling can cancel out some of the efficiency gains; technical reliability keeps coming up as a problem for both patients and staff; and digitally excluded or clinically vulnerable patients are the group most at risk under a remote-by-default approach.</a:t>
            </a:r>
            <a:endParaRPr/>
          </a:p>
        </p:txBody>
      </p:sp>
      <p:sp>
        <p:nvSpPr>
          <p:cNvPr id="165" name="Google Shape;165;p10:notes"/>
          <p:cNvSpPr txBox="1"/>
          <p:nvPr>
            <p:ph idx="12" type="sldNum"/>
          </p:nvPr>
        </p:nvSpPr>
        <p:spPr>
          <a:xfrm>
            <a:off x="3889440" y="9061200"/>
            <a:ext cx="2975040" cy="477720"/>
          </a:xfrm>
          <a:prstGeom prst="rect">
            <a:avLst/>
          </a:prstGeom>
          <a:noFill/>
          <a:ln>
            <a:noFill/>
          </a:ln>
        </p:spPr>
        <p:txBody>
          <a:bodyPr anchorCtr="0" anchor="b" bIns="46800" lIns="93600" spcFirstLastPara="1" rIns="93600" wrap="square" tIns="46800">
            <a:noAutofit/>
          </a:bodyPr>
          <a:lstStyle/>
          <a:p>
            <a:pPr indent="0" lvl="0" marL="0" rtl="0" algn="r">
              <a:lnSpc>
                <a:spcPct val="100000"/>
              </a:lnSpc>
              <a:spcBef>
                <a:spcPts val="0"/>
              </a:spcBef>
              <a:spcAft>
                <a:spcPts val="0"/>
              </a:spcAft>
              <a:buSzPts val="14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11: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
        <p:nvSpPr>
          <p:cNvPr id="171" name="Google Shape;171;p11: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rPr lang="en-GB"/>
              <a:t>Based on all of that, here's what I'd recommend. First, blended models rather than remote-only, so patients and clinicians can choose what's appropriate. Second, proper investment in structured training, not just access to the technology. Third, investment in reliable infrastructure, particularly in care homes. Fourth, co-designing services with digitally excluded groups rather than assuming everyone can use this equally. And finally, clear safeguards and triage protocols for the kinds of presentations we know carry more risk remotely.</a:t>
            </a:r>
            <a:endParaRPr/>
          </a:p>
        </p:txBody>
      </p:sp>
      <p:sp>
        <p:nvSpPr>
          <p:cNvPr id="172" name="Google Shape;172;p11:notes"/>
          <p:cNvSpPr txBox="1"/>
          <p:nvPr>
            <p:ph idx="12" type="sldNum"/>
          </p:nvPr>
        </p:nvSpPr>
        <p:spPr>
          <a:xfrm>
            <a:off x="3889440" y="9061200"/>
            <a:ext cx="2975040" cy="477720"/>
          </a:xfrm>
          <a:prstGeom prst="rect">
            <a:avLst/>
          </a:prstGeom>
          <a:noFill/>
          <a:ln>
            <a:noFill/>
          </a:ln>
        </p:spPr>
        <p:txBody>
          <a:bodyPr anchorCtr="0" anchor="b" bIns="46800" lIns="93600" spcFirstLastPara="1" rIns="93600" wrap="square" tIns="46800">
            <a:noAutofit/>
          </a:bodyPr>
          <a:lstStyle/>
          <a:p>
            <a:pPr indent="0" lvl="0" marL="0" rtl="0" algn="r">
              <a:lnSpc>
                <a:spcPct val="100000"/>
              </a:lnSpc>
              <a:spcBef>
                <a:spcPts val="0"/>
              </a:spcBef>
              <a:spcAft>
                <a:spcPts val="0"/>
              </a:spcAft>
              <a:buSzPts val="14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12: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
        <p:nvSpPr>
          <p:cNvPr id="178" name="Google Shape;178;p12: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rPr lang="en-GB"/>
              <a:t>So to conclude - my view, consistent with my Component 1 report, is that video consulting is a qualified success rather than a settled one. It's delivered real efficiency, convenience and environmental benefits, but those benefits haven't been shared evenly. Whether it lives up to its potential really depends on whether future implementation is driven by the evidence - on training, infrastructure and equity - or just by convenience. Happy to take any questions.</a:t>
            </a:r>
            <a:endParaRPr/>
          </a:p>
        </p:txBody>
      </p:sp>
      <p:sp>
        <p:nvSpPr>
          <p:cNvPr id="179" name="Google Shape;179;p12:notes"/>
          <p:cNvSpPr txBox="1"/>
          <p:nvPr>
            <p:ph idx="12" type="sldNum"/>
          </p:nvPr>
        </p:nvSpPr>
        <p:spPr>
          <a:xfrm>
            <a:off x="3889440" y="9061200"/>
            <a:ext cx="2975040" cy="477720"/>
          </a:xfrm>
          <a:prstGeom prst="rect">
            <a:avLst/>
          </a:prstGeom>
          <a:noFill/>
          <a:ln>
            <a:noFill/>
          </a:ln>
        </p:spPr>
        <p:txBody>
          <a:bodyPr anchorCtr="0" anchor="b" bIns="46800" lIns="93600" spcFirstLastPara="1" rIns="93600" wrap="square" tIns="46800">
            <a:noAutofit/>
          </a:bodyPr>
          <a:lstStyle/>
          <a:p>
            <a:pPr indent="0" lvl="0" marL="0" rtl="0" algn="r">
              <a:lnSpc>
                <a:spcPct val="100000"/>
              </a:lnSpc>
              <a:spcBef>
                <a:spcPts val="0"/>
              </a:spcBef>
              <a:spcAft>
                <a:spcPts val="0"/>
              </a:spcAft>
              <a:buSzPts val="14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p13:notes"/>
          <p:cNvSpPr txBox="1"/>
          <p:nvPr>
            <p:ph idx="1" type="body"/>
          </p:nvPr>
        </p:nvSpPr>
        <p:spPr>
          <a:xfrm>
            <a:off x="687240" y="4532400"/>
            <a:ext cx="5492880" cy="4292640"/>
          </a:xfrm>
          <a:prstGeom prst="rect">
            <a:avLst/>
          </a:prstGeom>
          <a:noFill/>
          <a:ln>
            <a:noFill/>
          </a:ln>
        </p:spPr>
        <p:txBody>
          <a:bodyPr anchorCtr="0" anchor="t" bIns="46800" lIns="93600" spcFirstLastPara="1" rIns="93600" wrap="square" tIns="46800">
            <a:noAutofit/>
          </a:bodyPr>
          <a:lstStyle/>
          <a:p>
            <a:pPr indent="0" lvl="0" marL="0" rtl="0" algn="l">
              <a:lnSpc>
                <a:spcPct val="100000"/>
              </a:lnSpc>
              <a:spcBef>
                <a:spcPts val="0"/>
              </a:spcBef>
              <a:spcAft>
                <a:spcPts val="0"/>
              </a:spcAft>
              <a:buSzPts val="1400"/>
              <a:buNone/>
            </a:pPr>
            <a:r>
              <a:t/>
            </a:r>
            <a:endParaRPr/>
          </a:p>
        </p:txBody>
      </p:sp>
      <p:sp>
        <p:nvSpPr>
          <p:cNvPr id="185" name="Google Shape;185;p13:notes"/>
          <p:cNvSpPr/>
          <p:nvPr>
            <p:ph idx="2" type="sldImg"/>
          </p:nvPr>
        </p:nvSpPr>
        <p:spPr>
          <a:xfrm>
            <a:off x="1047600" y="715680"/>
            <a:ext cx="4770720" cy="3578040"/>
          </a:xfrm>
          <a:custGeom>
            <a:rect b="b" l="l" r="r" t="t"/>
            <a:pathLst>
              <a:path extrusionOk="0" h="120000" w="120000">
                <a:moveTo>
                  <a:pt x="0" y="0"/>
                </a:moveTo>
                <a:lnTo>
                  <a:pt x="120000" y="0"/>
                </a:lnTo>
                <a:lnTo>
                  <a:pt x="120000" y="120000"/>
                </a:lnTo>
                <a:lnTo>
                  <a:pt x="0" y="120000"/>
                </a:lnTo>
                <a:close/>
              </a:path>
            </a:pathLst>
          </a:custGeom>
          <a:noFill/>
          <a:ln cap="flat" cmpd="sng" w="12600">
            <a:solidFill>
              <a:srgbClr val="000000"/>
            </a:solidFill>
            <a:prstDash val="solid"/>
            <a:miter lim="80"/>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1.jp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jp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15" name="Shape 15"/>
        <p:cNvGrpSpPr/>
        <p:nvPr/>
      </p:nvGrpSpPr>
      <p:grpSpPr>
        <a:xfrm>
          <a:off x="0" y="0"/>
          <a:ext cx="0" cy="0"/>
          <a:chOff x="0" y="0"/>
          <a:chExt cx="0" cy="0"/>
        </a:xfrm>
      </p:grpSpPr>
      <p:sp>
        <p:nvSpPr>
          <p:cNvPr id="16" name="Google Shape;16;p2"/>
          <p:cNvSpPr txBox="1"/>
          <p:nvPr>
            <p:ph type="ctrTitle"/>
          </p:nvPr>
        </p:nvSpPr>
        <p:spPr>
          <a:xfrm>
            <a:off x="683568" y="1988840"/>
            <a:ext cx="7772400" cy="1470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17" name="Google Shape;17;p2"/>
          <p:cNvSpPr txBox="1"/>
          <p:nvPr>
            <p:ph idx="1" type="subTitle"/>
          </p:nvPr>
        </p:nvSpPr>
        <p:spPr>
          <a:xfrm>
            <a:off x="1369368" y="3744615"/>
            <a:ext cx="6400800" cy="1752600"/>
          </a:xfrm>
          <a:prstGeom prst="rect">
            <a:avLst/>
          </a:prstGeom>
          <a:noFill/>
          <a:ln>
            <a:noFill/>
          </a:ln>
        </p:spPr>
        <p:txBody>
          <a:bodyPr anchorCtr="0" anchor="t" bIns="45700" lIns="91425" spcFirstLastPara="1" rIns="91425" wrap="square" tIns="45700">
            <a:no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18" name="Google Shape;18;p2"/>
          <p:cNvSpPr txBox="1"/>
          <p:nvPr>
            <p:ph idx="10" type="dt"/>
          </p:nvPr>
        </p:nvSpPr>
        <p:spPr>
          <a:xfrm>
            <a:off x="395288"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2"/>
          <p:cNvSpPr txBox="1"/>
          <p:nvPr>
            <p:ph idx="11" type="ftr"/>
          </p:nvPr>
        </p:nvSpPr>
        <p:spPr>
          <a:xfrm>
            <a:off x="4140200" y="6381750"/>
            <a:ext cx="2895600" cy="36510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9pPr>
          </a:lstStyle>
          <a:p/>
        </p:txBody>
      </p:sp>
      <p:sp>
        <p:nvSpPr>
          <p:cNvPr id="20" name="Google Shape;20;p2"/>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3"/>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3" name="Google Shape;23;p3"/>
          <p:cNvSpPr txBox="1"/>
          <p:nvPr>
            <p:ph idx="1" type="body"/>
          </p:nvPr>
        </p:nvSpPr>
        <p:spPr>
          <a:xfrm>
            <a:off x="457200" y="1600201"/>
            <a:ext cx="8229600" cy="39171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4" name="Google Shape;24;p3"/>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3"/>
          <p:cNvSpPr txBox="1"/>
          <p:nvPr>
            <p:ph idx="11" type="ftr"/>
          </p:nvPr>
        </p:nvSpPr>
        <p:spPr>
          <a:xfrm>
            <a:off x="3132138" y="6461125"/>
            <a:ext cx="2895600" cy="36510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9pPr>
          </a:lstStyle>
          <a:p/>
        </p:txBody>
      </p:sp>
      <p:sp>
        <p:nvSpPr>
          <p:cNvPr id="26" name="Google Shape;26;p3"/>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4"/>
          <p:cNvSpPr txBox="1"/>
          <p:nvPr>
            <p:ph type="title"/>
          </p:nvPr>
        </p:nvSpPr>
        <p:spPr>
          <a:xfrm>
            <a:off x="683568" y="3993083"/>
            <a:ext cx="7772400" cy="1362000"/>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b="1" sz="4000" cap="none"/>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29" name="Google Shape;29;p4"/>
          <p:cNvSpPr txBox="1"/>
          <p:nvPr>
            <p:ph idx="1" type="body"/>
          </p:nvPr>
        </p:nvSpPr>
        <p:spPr>
          <a:xfrm>
            <a:off x="683568" y="2492896"/>
            <a:ext cx="7772400" cy="1500300"/>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30" name="Google Shape;30;p4"/>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4"/>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2" name="Shape 32"/>
        <p:cNvGrpSpPr/>
        <p:nvPr/>
      </p:nvGrpSpPr>
      <p:grpSpPr>
        <a:xfrm>
          <a:off x="0" y="0"/>
          <a:ext cx="0" cy="0"/>
          <a:chOff x="0" y="0"/>
          <a:chExt cx="0" cy="0"/>
        </a:xfrm>
      </p:grpSpPr>
      <p:sp>
        <p:nvSpPr>
          <p:cNvPr id="33" name="Google Shape;33;p5"/>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34" name="Google Shape;34;p5"/>
          <p:cNvSpPr txBox="1"/>
          <p:nvPr>
            <p:ph idx="1" type="body"/>
          </p:nvPr>
        </p:nvSpPr>
        <p:spPr>
          <a:xfrm>
            <a:off x="457200" y="1600201"/>
            <a:ext cx="4038600" cy="398910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35" name="Google Shape;35;p5"/>
          <p:cNvSpPr txBox="1"/>
          <p:nvPr>
            <p:ph idx="2" type="body"/>
          </p:nvPr>
        </p:nvSpPr>
        <p:spPr>
          <a:xfrm>
            <a:off x="4648200" y="1600201"/>
            <a:ext cx="4038600" cy="3989100"/>
          </a:xfrm>
          <a:prstGeom prst="rect">
            <a:avLst/>
          </a:prstGeom>
          <a:noFill/>
          <a:ln>
            <a:noFill/>
          </a:ln>
        </p:spPr>
        <p:txBody>
          <a:bodyPr anchorCtr="0" anchor="t" bIns="45700" lIns="91425" spcFirstLastPara="1" rIns="91425" wrap="square" tIns="45700">
            <a:no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36" name="Google Shape;36;p5"/>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5"/>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8" name="Shape 38"/>
        <p:cNvGrpSpPr/>
        <p:nvPr/>
      </p:nvGrpSpPr>
      <p:grpSpPr>
        <a:xfrm>
          <a:off x="0" y="0"/>
          <a:ext cx="0" cy="0"/>
          <a:chOff x="0" y="0"/>
          <a:chExt cx="0" cy="0"/>
        </a:xfrm>
      </p:grpSpPr>
      <p:sp>
        <p:nvSpPr>
          <p:cNvPr id="39" name="Google Shape;39;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0" name="Google Shape;40;p6"/>
          <p:cNvSpPr txBox="1"/>
          <p:nvPr>
            <p:ph idx="1" type="body"/>
          </p:nvPr>
        </p:nvSpPr>
        <p:spPr>
          <a:xfrm>
            <a:off x="457200" y="1535113"/>
            <a:ext cx="4040100" cy="639900"/>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1" name="Google Shape;41;p6"/>
          <p:cNvSpPr txBox="1"/>
          <p:nvPr>
            <p:ph idx="2" type="body"/>
          </p:nvPr>
        </p:nvSpPr>
        <p:spPr>
          <a:xfrm>
            <a:off x="457200" y="2174875"/>
            <a:ext cx="4040100" cy="3414300"/>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2" name="Google Shape;42;p6"/>
          <p:cNvSpPr txBox="1"/>
          <p:nvPr>
            <p:ph idx="3" type="body"/>
          </p:nvPr>
        </p:nvSpPr>
        <p:spPr>
          <a:xfrm>
            <a:off x="4645025" y="1535113"/>
            <a:ext cx="4041900" cy="639900"/>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3" name="Google Shape;43;p6"/>
          <p:cNvSpPr txBox="1"/>
          <p:nvPr>
            <p:ph idx="4" type="body"/>
          </p:nvPr>
        </p:nvSpPr>
        <p:spPr>
          <a:xfrm>
            <a:off x="4645025" y="2174875"/>
            <a:ext cx="4041900" cy="3414300"/>
          </a:xfrm>
          <a:prstGeom prst="rect">
            <a:avLst/>
          </a:prstGeom>
          <a:noFill/>
          <a:ln>
            <a:noFill/>
          </a:ln>
        </p:spPr>
        <p:txBody>
          <a:bodyPr anchorCtr="0" anchor="t" bIns="45700" lIns="91425" spcFirstLastPara="1" rIns="91425" wrap="square" tIns="45700">
            <a:no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4" name="Google Shape;44;p6"/>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5" name="Google Shape;45;p6"/>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6" name="Shape 46"/>
        <p:cNvGrpSpPr/>
        <p:nvPr/>
      </p:nvGrpSpPr>
      <p:grpSpPr>
        <a:xfrm>
          <a:off x="0" y="0"/>
          <a:ext cx="0" cy="0"/>
          <a:chOff x="0" y="0"/>
          <a:chExt cx="0" cy="0"/>
        </a:xfrm>
      </p:grpSpPr>
      <p:sp>
        <p:nvSpPr>
          <p:cNvPr id="47" name="Google Shape;47;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48" name="Google Shape;48;p7"/>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9" name="Google Shape;49;p7"/>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8"/>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8"/>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3" name="Shape 53"/>
        <p:cNvGrpSpPr/>
        <p:nvPr/>
      </p:nvGrpSpPr>
      <p:grpSpPr>
        <a:xfrm>
          <a:off x="0" y="0"/>
          <a:ext cx="0" cy="0"/>
          <a:chOff x="0" y="0"/>
          <a:chExt cx="0" cy="0"/>
        </a:xfrm>
      </p:grpSpPr>
      <p:sp>
        <p:nvSpPr>
          <p:cNvPr id="54" name="Google Shape;54;p9"/>
          <p:cNvSpPr txBox="1"/>
          <p:nvPr>
            <p:ph type="title"/>
          </p:nvPr>
        </p:nvSpPr>
        <p:spPr>
          <a:xfrm>
            <a:off x="457200" y="273050"/>
            <a:ext cx="3008400" cy="116220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55" name="Google Shape;55;p9"/>
          <p:cNvSpPr txBox="1"/>
          <p:nvPr>
            <p:ph idx="1" type="body"/>
          </p:nvPr>
        </p:nvSpPr>
        <p:spPr>
          <a:xfrm>
            <a:off x="3575050" y="273050"/>
            <a:ext cx="5111700" cy="5172300"/>
          </a:xfrm>
          <a:prstGeom prst="rect">
            <a:avLst/>
          </a:prstGeom>
          <a:noFill/>
          <a:ln>
            <a:noFill/>
          </a:ln>
        </p:spPr>
        <p:txBody>
          <a:bodyPr anchorCtr="0" anchor="t" bIns="45700" lIns="91425" spcFirstLastPara="1" rIns="91425" wrap="square" tIns="45700">
            <a:no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56" name="Google Shape;56;p9"/>
          <p:cNvSpPr txBox="1"/>
          <p:nvPr>
            <p:ph idx="2" type="body"/>
          </p:nvPr>
        </p:nvSpPr>
        <p:spPr>
          <a:xfrm>
            <a:off x="457200" y="1435100"/>
            <a:ext cx="3008400" cy="4029900"/>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57" name="Google Shape;57;p9"/>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8" name="Google Shape;58;p9"/>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59" name="Shape 59"/>
        <p:cNvGrpSpPr/>
        <p:nvPr/>
      </p:nvGrpSpPr>
      <p:grpSpPr>
        <a:xfrm>
          <a:off x="0" y="0"/>
          <a:ext cx="0" cy="0"/>
          <a:chOff x="0" y="0"/>
          <a:chExt cx="0" cy="0"/>
        </a:xfrm>
      </p:grpSpPr>
      <p:sp>
        <p:nvSpPr>
          <p:cNvPr id="60" name="Google Shape;60;p10"/>
          <p:cNvSpPr txBox="1"/>
          <p:nvPr>
            <p:ph type="title"/>
          </p:nvPr>
        </p:nvSpPr>
        <p:spPr>
          <a:xfrm>
            <a:off x="1792288" y="4509120"/>
            <a:ext cx="5486400" cy="56670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b="1" sz="20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1" name="Google Shape;61;p10"/>
          <p:cNvSpPr/>
          <p:nvPr>
            <p:ph idx="2" type="pic"/>
          </p:nvPr>
        </p:nvSpPr>
        <p:spPr>
          <a:xfrm>
            <a:off x="1792288" y="612775"/>
            <a:ext cx="5486400" cy="3824400"/>
          </a:xfrm>
          <a:prstGeom prst="rect">
            <a:avLst/>
          </a:prstGeom>
          <a:noFill/>
          <a:ln>
            <a:noFill/>
          </a:ln>
        </p:spPr>
      </p:sp>
      <p:sp>
        <p:nvSpPr>
          <p:cNvPr id="62" name="Google Shape;62;p10"/>
          <p:cNvSpPr txBox="1"/>
          <p:nvPr>
            <p:ph idx="1" type="body"/>
          </p:nvPr>
        </p:nvSpPr>
        <p:spPr>
          <a:xfrm>
            <a:off x="1792288" y="5157192"/>
            <a:ext cx="5486400" cy="432000"/>
          </a:xfrm>
          <a:prstGeom prst="rect">
            <a:avLst/>
          </a:prstGeom>
          <a:noFill/>
          <a:ln>
            <a:noFill/>
          </a:ln>
        </p:spPr>
        <p:txBody>
          <a:bodyPr anchorCtr="0" anchor="t" bIns="45700" lIns="91425" spcFirstLastPara="1" rIns="91425" wrap="square" tIns="45700">
            <a:no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3" name="Google Shape;63;p10"/>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10"/>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5" name="Shape 65"/>
        <p:cNvGrpSpPr/>
        <p:nvPr/>
      </p:nvGrpSpPr>
      <p:grpSpPr>
        <a:xfrm>
          <a:off x="0" y="0"/>
          <a:ext cx="0" cy="0"/>
          <a:chOff x="0" y="0"/>
          <a:chExt cx="0" cy="0"/>
        </a:xfrm>
      </p:grpSpPr>
      <p:sp>
        <p:nvSpPr>
          <p:cNvPr id="66" name="Google Shape;66;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67" name="Google Shape;67;p11"/>
          <p:cNvSpPr txBox="1"/>
          <p:nvPr>
            <p:ph idx="1" type="body"/>
          </p:nvPr>
        </p:nvSpPr>
        <p:spPr>
          <a:xfrm rot="5400000">
            <a:off x="2613750" y="-556350"/>
            <a:ext cx="3916500" cy="82296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68" name="Google Shape;68;p11"/>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11"/>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0" name="Shape 70"/>
        <p:cNvGrpSpPr/>
        <p:nvPr/>
      </p:nvGrpSpPr>
      <p:grpSpPr>
        <a:xfrm>
          <a:off x="0" y="0"/>
          <a:ext cx="0" cy="0"/>
          <a:chOff x="0" y="0"/>
          <a:chExt cx="0" cy="0"/>
        </a:xfrm>
      </p:grpSpPr>
      <p:sp>
        <p:nvSpPr>
          <p:cNvPr id="71" name="Google Shape;71;p12"/>
          <p:cNvSpPr txBox="1"/>
          <p:nvPr>
            <p:ph type="title"/>
          </p:nvPr>
        </p:nvSpPr>
        <p:spPr>
          <a:xfrm rot="5400000">
            <a:off x="5036850" y="1867189"/>
            <a:ext cx="5242500" cy="20574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p:txBody>
      </p:sp>
      <p:sp>
        <p:nvSpPr>
          <p:cNvPr id="72" name="Google Shape;72;p12"/>
          <p:cNvSpPr txBox="1"/>
          <p:nvPr>
            <p:ph idx="1" type="body"/>
          </p:nvPr>
        </p:nvSpPr>
        <p:spPr>
          <a:xfrm rot="5400000">
            <a:off x="845850" y="-114011"/>
            <a:ext cx="5242500" cy="6019800"/>
          </a:xfrm>
          <a:prstGeom prst="rect">
            <a:avLst/>
          </a:prstGeom>
          <a:noFill/>
          <a:ln>
            <a:noFill/>
          </a:ln>
        </p:spPr>
        <p:txBody>
          <a:bodyPr anchorCtr="0" anchor="t" bIns="45700" lIns="91425" spcFirstLastPara="1" rIns="91425" wrap="square" tIns="45700">
            <a:no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73" name="Google Shape;73;p12"/>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12"/>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2">
  <p:cSld name="Title2">
    <p:bg>
      <p:bgPr>
        <a:blipFill>
          <a:blip r:embed="rId2">
            <a:alphaModFix/>
          </a:blip>
          <a:stretch>
            <a:fillRect/>
          </a:stretch>
        </a:blipFill>
      </p:bgPr>
    </p:bg>
    <p:spTree>
      <p:nvGrpSpPr>
        <p:cNvPr id="76" name="Shape 76"/>
        <p:cNvGrpSpPr/>
        <p:nvPr/>
      </p:nvGrpSpPr>
      <p:grpSpPr>
        <a:xfrm>
          <a:off x="0" y="0"/>
          <a:ext cx="0" cy="0"/>
          <a:chOff x="0" y="0"/>
          <a:chExt cx="0" cy="0"/>
        </a:xfrm>
      </p:grpSpPr>
      <p:sp>
        <p:nvSpPr>
          <p:cNvPr id="77" name="Google Shape;77;p14"/>
          <p:cNvSpPr txBox="1"/>
          <p:nvPr>
            <p:ph type="title"/>
          </p:nvPr>
        </p:nvSpPr>
        <p:spPr>
          <a:xfrm>
            <a:off x="457200" y="274320"/>
            <a:ext cx="8229600" cy="1143000"/>
          </a:xfrm>
          <a:prstGeom prst="rect">
            <a:avLst/>
          </a:prstGeom>
          <a:noFill/>
          <a:ln>
            <a:noFill/>
          </a:ln>
        </p:spPr>
        <p:txBody>
          <a:bodyPr anchorCtr="0" anchor="ctr" bIns="46800" lIns="90000" spcFirstLastPara="1" rIns="90000" wrap="square" tIns="46800">
            <a:noAutofit/>
          </a:bodyPr>
          <a:lstStyle>
            <a:lvl1pPr lvl="0" marR="0" rtl="0" algn="ctr">
              <a:lnSpc>
                <a:spcPct val="100000"/>
              </a:lnSpc>
              <a:spcBef>
                <a:spcPts val="0"/>
              </a:spcBef>
              <a:spcAft>
                <a:spcPts val="0"/>
              </a:spcAft>
              <a:buClr>
                <a:srgbClr val="000000"/>
              </a:buClr>
              <a:buSzPts val="4400"/>
              <a:buFont typeface="Open Sans"/>
              <a:buNone/>
              <a:defRPr b="0" i="0" sz="4400" u="none" cap="none" strike="noStrike">
                <a:solidFill>
                  <a:srgbClr val="000000"/>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8" name="Google Shape;78;p14"/>
          <p:cNvSpPr txBox="1"/>
          <p:nvPr>
            <p:ph idx="1" type="body"/>
          </p:nvPr>
        </p:nvSpPr>
        <p:spPr>
          <a:xfrm>
            <a:off x="457200" y="1599840"/>
            <a:ext cx="8229600" cy="3916440"/>
          </a:xfrm>
          <a:prstGeom prst="rect">
            <a:avLst/>
          </a:prstGeom>
          <a:noFill/>
          <a:ln>
            <a:noFill/>
          </a:ln>
        </p:spPr>
        <p:txBody>
          <a:bodyPr anchorCtr="0" anchor="t" bIns="46800" lIns="90000" spcFirstLastPara="1" rIns="90000" wrap="square" tIns="46800">
            <a:normAutofit/>
          </a:bodyPr>
          <a:lstStyle>
            <a:lvl1pPr indent="-431800" lvl="0" marL="4572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1pPr>
            <a:lvl2pPr indent="-431800" lvl="1" marL="9144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2pPr>
            <a:lvl3pPr indent="-431800" lvl="2" marL="13716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3pPr>
            <a:lvl4pPr indent="-431800" lvl="3" marL="18288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4pPr>
            <a:lvl5pPr indent="-431800" lvl="4" marL="22860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5pPr>
            <a:lvl6pPr indent="-431800" lvl="5" marL="27432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6pPr>
            <a:lvl7pPr indent="-431800" lvl="6" marL="32004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79" name="Google Shape;79;p14"/>
          <p:cNvSpPr txBox="1"/>
          <p:nvPr>
            <p:ph idx="10" type="dt"/>
          </p:nvPr>
        </p:nvSpPr>
        <p:spPr>
          <a:xfrm>
            <a:off x="250920" y="6524280"/>
            <a:ext cx="971280" cy="219240"/>
          </a:xfrm>
          <a:prstGeom prst="rect">
            <a:avLst/>
          </a:prstGeom>
          <a:noFill/>
          <a:ln>
            <a:noFill/>
          </a:ln>
        </p:spPr>
        <p:txBody>
          <a:bodyPr anchorCtr="0" anchor="ctr" bIns="46800" lIns="90000" spcFirstLastPara="1" rIns="90000" wrap="square" tIns="46800">
            <a:noAutofit/>
          </a:bodyPr>
          <a:lstStyle>
            <a:lvl1pPr lvl="0" marR="0" rtl="0" algn="ctr">
              <a:lnSpc>
                <a:spcPct val="100000"/>
              </a:lnSpc>
              <a:spcBef>
                <a:spcPts val="0"/>
              </a:spcBef>
              <a:spcAft>
                <a:spcPts val="0"/>
              </a:spcAft>
              <a:buClr>
                <a:srgbClr val="898989"/>
              </a:buClr>
              <a:buSzPts val="1000"/>
              <a:buFont typeface="Times New Roman"/>
              <a:buNone/>
              <a:defRPr b="0" i="0" sz="1000" u="none" cap="none" strike="noStrike">
                <a:solidFill>
                  <a:srgbClr val="898989"/>
                </a:solidFill>
                <a:latin typeface="Times New Roman"/>
                <a:ea typeface="Times New Roman"/>
                <a:cs typeface="Times New Roman"/>
                <a:sym typeface="Times New Roman"/>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0" name="Google Shape;80;p14"/>
          <p:cNvSpPr txBox="1"/>
          <p:nvPr>
            <p:ph idx="11" type="ftr"/>
          </p:nvPr>
        </p:nvSpPr>
        <p:spPr>
          <a:xfrm>
            <a:off x="3132000" y="6461280"/>
            <a:ext cx="2895840" cy="365040"/>
          </a:xfrm>
          <a:prstGeom prst="rect">
            <a:avLst/>
          </a:prstGeom>
          <a:noFill/>
          <a:ln>
            <a:noFill/>
          </a:ln>
        </p:spPr>
        <p:txBody>
          <a:bodyPr anchorCtr="0" anchor="t" bIns="46800" lIns="90000" spcFirstLastPara="1" rIns="90000" wrap="square" tIns="468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1" name="Google Shape;81;p14"/>
          <p:cNvSpPr txBox="1"/>
          <p:nvPr>
            <p:ph idx="12" type="sldNum"/>
          </p:nvPr>
        </p:nvSpPr>
        <p:spPr>
          <a:xfrm>
            <a:off x="7956720" y="6381720"/>
            <a:ext cx="730080" cy="339840"/>
          </a:xfrm>
          <a:prstGeom prst="rect">
            <a:avLst/>
          </a:prstGeom>
          <a:noFill/>
          <a:ln>
            <a:noFill/>
          </a:ln>
        </p:spPr>
        <p:txBody>
          <a:bodyPr anchorCtr="0" anchor="ctr" bIns="46800" lIns="90000" spcFirstLastPara="1" rIns="90000" wrap="square" tIns="46800">
            <a:noAutofit/>
          </a:bodyPr>
          <a:lstStyle>
            <a:lvl1pPr indent="0" lvl="0"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1pPr>
            <a:lvl2pPr indent="0" lvl="1"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2pPr>
            <a:lvl3pPr indent="0" lvl="2"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3pPr>
            <a:lvl4pPr indent="0" lvl="3"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4pPr>
            <a:lvl5pPr indent="0" lvl="4"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5pPr>
            <a:lvl6pPr indent="0" lvl="5"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6pPr>
            <a:lvl7pPr indent="0" lvl="6"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7pPr>
            <a:lvl8pPr indent="0" lvl="7"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8pPr>
            <a:lvl9pPr indent="0" lvl="8"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GB"/>
              <a:t>‹#›</a:t>
            </a:fld>
            <a:endParaRPr>
              <a:solidFill>
                <a:srgbClr val="000000"/>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1" type="blank">
  <p:cSld name="BLANK">
    <p:bg>
      <p:bgPr>
        <a:blipFill>
          <a:blip r:embed="rId2">
            <a:alphaModFix/>
          </a:blip>
          <a:stretch>
            <a:fillRect/>
          </a:stretch>
        </a:blipFill>
      </p:bgPr>
    </p:bg>
    <p:spTree>
      <p:nvGrpSpPr>
        <p:cNvPr id="82" name="Shape 82"/>
        <p:cNvGrpSpPr/>
        <p:nvPr/>
      </p:nvGrpSpPr>
      <p:grpSpPr>
        <a:xfrm>
          <a:off x="0" y="0"/>
          <a:ext cx="0" cy="0"/>
          <a:chOff x="0" y="0"/>
          <a:chExt cx="0" cy="0"/>
        </a:xfrm>
      </p:grpSpPr>
      <p:sp>
        <p:nvSpPr>
          <p:cNvPr id="83" name="Google Shape;83;p15"/>
          <p:cNvSpPr txBox="1"/>
          <p:nvPr>
            <p:ph type="title"/>
          </p:nvPr>
        </p:nvSpPr>
        <p:spPr>
          <a:xfrm>
            <a:off x="457200" y="274320"/>
            <a:ext cx="8229600" cy="1143000"/>
          </a:xfrm>
          <a:prstGeom prst="rect">
            <a:avLst/>
          </a:prstGeom>
          <a:noFill/>
          <a:ln>
            <a:noFill/>
          </a:ln>
        </p:spPr>
        <p:txBody>
          <a:bodyPr anchorCtr="0" anchor="ctr" bIns="46800" lIns="90000" spcFirstLastPara="1" rIns="90000" wrap="square" tIns="46800">
            <a:noAutofit/>
          </a:bodyPr>
          <a:lstStyle>
            <a:lvl1pPr lvl="0" marR="0" rtl="0" algn="ctr">
              <a:lnSpc>
                <a:spcPct val="100000"/>
              </a:lnSpc>
              <a:spcBef>
                <a:spcPts val="0"/>
              </a:spcBef>
              <a:spcAft>
                <a:spcPts val="0"/>
              </a:spcAft>
              <a:buClr>
                <a:srgbClr val="000000"/>
              </a:buClr>
              <a:buSzPts val="4400"/>
              <a:buFont typeface="Open Sans"/>
              <a:buNone/>
              <a:defRPr b="0" i="0" sz="4400" u="none" cap="none" strike="noStrike">
                <a:solidFill>
                  <a:srgbClr val="000000"/>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4" name="Google Shape;84;p15"/>
          <p:cNvSpPr txBox="1"/>
          <p:nvPr>
            <p:ph idx="1" type="body"/>
          </p:nvPr>
        </p:nvSpPr>
        <p:spPr>
          <a:xfrm>
            <a:off x="457200" y="1599840"/>
            <a:ext cx="8229600" cy="3916440"/>
          </a:xfrm>
          <a:prstGeom prst="rect">
            <a:avLst/>
          </a:prstGeom>
          <a:noFill/>
          <a:ln>
            <a:noFill/>
          </a:ln>
        </p:spPr>
        <p:txBody>
          <a:bodyPr anchorCtr="0" anchor="t" bIns="46800" lIns="90000" spcFirstLastPara="1" rIns="90000" wrap="square" tIns="46800">
            <a:normAutofit/>
          </a:bodyPr>
          <a:lstStyle>
            <a:lvl1pPr indent="-431800" lvl="0" marL="4572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1pPr>
            <a:lvl2pPr indent="-431800" lvl="1" marL="9144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2pPr>
            <a:lvl3pPr indent="-431800" lvl="2" marL="13716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3pPr>
            <a:lvl4pPr indent="-431800" lvl="3" marL="18288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4pPr>
            <a:lvl5pPr indent="-431800" lvl="4" marL="22860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5pPr>
            <a:lvl6pPr indent="-431800" lvl="5" marL="27432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6pPr>
            <a:lvl7pPr indent="-431800" lvl="6" marL="3200400" marR="0" rtl="0" algn="l">
              <a:lnSpc>
                <a:spcPct val="100000"/>
              </a:lnSpc>
              <a:spcBef>
                <a:spcPts val="799"/>
              </a:spcBef>
              <a:spcAft>
                <a:spcPts val="0"/>
              </a:spcAft>
              <a:buClr>
                <a:srgbClr val="000000"/>
              </a:buClr>
              <a:buSzPts val="3200"/>
              <a:buFont typeface="Arial"/>
              <a:buChar char="»"/>
              <a:defRPr b="0" i="0" sz="3200" u="none" cap="none" strike="noStrike">
                <a:solidFill>
                  <a:srgbClr val="000000"/>
                </a:solidFill>
                <a:latin typeface="Open Sans"/>
                <a:ea typeface="Open Sans"/>
                <a:cs typeface="Open Sans"/>
                <a:sym typeface="Open Sans"/>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5" name="Google Shape;85;p15"/>
          <p:cNvSpPr txBox="1"/>
          <p:nvPr>
            <p:ph idx="10" type="dt"/>
          </p:nvPr>
        </p:nvSpPr>
        <p:spPr>
          <a:xfrm>
            <a:off x="394920" y="6524280"/>
            <a:ext cx="971640" cy="219240"/>
          </a:xfrm>
          <a:prstGeom prst="rect">
            <a:avLst/>
          </a:prstGeom>
          <a:noFill/>
          <a:ln>
            <a:noFill/>
          </a:ln>
        </p:spPr>
        <p:txBody>
          <a:bodyPr anchorCtr="0" anchor="ctr" bIns="46800" lIns="90000" spcFirstLastPara="1" rIns="90000" wrap="square" tIns="46800">
            <a:noAutofit/>
          </a:bodyPr>
          <a:lstStyle>
            <a:lvl1pPr lvl="0" marR="0" rtl="0" algn="ctr">
              <a:lnSpc>
                <a:spcPct val="100000"/>
              </a:lnSpc>
              <a:spcBef>
                <a:spcPts val="0"/>
              </a:spcBef>
              <a:spcAft>
                <a:spcPts val="0"/>
              </a:spcAft>
              <a:buClr>
                <a:srgbClr val="898989"/>
              </a:buClr>
              <a:buSzPts val="1000"/>
              <a:buFont typeface="Times New Roman"/>
              <a:buNone/>
              <a:defRPr b="0" i="0" sz="1000" u="none" cap="none" strike="noStrike">
                <a:solidFill>
                  <a:srgbClr val="898989"/>
                </a:solidFill>
                <a:latin typeface="Times New Roman"/>
                <a:ea typeface="Times New Roman"/>
                <a:cs typeface="Times New Roman"/>
                <a:sym typeface="Times New Roman"/>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6" name="Google Shape;86;p15"/>
          <p:cNvSpPr txBox="1"/>
          <p:nvPr>
            <p:ph idx="11" type="ftr"/>
          </p:nvPr>
        </p:nvSpPr>
        <p:spPr>
          <a:xfrm>
            <a:off x="4140000" y="6381720"/>
            <a:ext cx="2895480" cy="365040"/>
          </a:xfrm>
          <a:prstGeom prst="rect">
            <a:avLst/>
          </a:prstGeom>
          <a:noFill/>
          <a:ln>
            <a:noFill/>
          </a:ln>
        </p:spPr>
        <p:txBody>
          <a:bodyPr anchorCtr="0" anchor="t" bIns="46800" lIns="90000" spcFirstLastPara="1" rIns="90000" wrap="square" tIns="46800">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7" name="Google Shape;87;p15"/>
          <p:cNvSpPr txBox="1"/>
          <p:nvPr>
            <p:ph idx="12" type="sldNum"/>
          </p:nvPr>
        </p:nvSpPr>
        <p:spPr>
          <a:xfrm>
            <a:off x="7956720" y="6381720"/>
            <a:ext cx="730080" cy="339840"/>
          </a:xfrm>
          <a:prstGeom prst="rect">
            <a:avLst/>
          </a:prstGeom>
          <a:noFill/>
          <a:ln>
            <a:noFill/>
          </a:ln>
        </p:spPr>
        <p:txBody>
          <a:bodyPr anchorCtr="0" anchor="ctr" bIns="46800" lIns="90000" spcFirstLastPara="1" rIns="90000" wrap="square" tIns="46800">
            <a:noAutofit/>
          </a:bodyPr>
          <a:lstStyle>
            <a:lvl1pPr indent="0" lvl="0"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1pPr>
            <a:lvl2pPr indent="0" lvl="1"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2pPr>
            <a:lvl3pPr indent="0" lvl="2"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3pPr>
            <a:lvl4pPr indent="0" lvl="3"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4pPr>
            <a:lvl5pPr indent="0" lvl="4"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5pPr>
            <a:lvl6pPr indent="0" lvl="5"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6pPr>
            <a:lvl7pPr indent="0" lvl="6"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7pPr>
            <a:lvl8pPr indent="0" lvl="7"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8pPr>
            <a:lvl9pPr indent="0" lvl="8" marL="0" marR="0" rtl="0" algn="r">
              <a:lnSpc>
                <a:spcPct val="100000"/>
              </a:lnSpc>
              <a:spcBef>
                <a:spcPts val="0"/>
              </a:spcBef>
              <a:spcAft>
                <a:spcPts val="0"/>
              </a:spcAft>
              <a:buClr>
                <a:srgbClr val="898989"/>
              </a:buClr>
              <a:buSzPts val="1200"/>
              <a:buFont typeface="Times New Roman"/>
              <a:buNone/>
              <a:defRPr b="0" i="0" sz="1200" u="none" cap="none" strike="noStrike">
                <a:solidFill>
                  <a:srgbClr val="898989"/>
                </a:solidFill>
                <a:latin typeface="Times New Roman"/>
                <a:ea typeface="Times New Roman"/>
                <a:cs typeface="Times New Roman"/>
                <a:sym typeface="Times New Roman"/>
              </a:defRPr>
            </a:lvl9pPr>
          </a:lstStyle>
          <a:p>
            <a:pPr indent="0" lvl="0" marL="0" rtl="0" algn="r">
              <a:spcBef>
                <a:spcPts val="0"/>
              </a:spcBef>
              <a:spcAft>
                <a:spcPts val="0"/>
              </a:spcAft>
              <a:buNone/>
            </a:pPr>
            <a:fld id="{00000000-1234-1234-1234-123412341234}" type="slidenum">
              <a:rPr lang="en-GB"/>
              <a:t>‹#›</a:t>
            </a:fld>
            <a:endParaRPr>
              <a:solidFill>
                <a:srgbClr val="FFFFFF"/>
              </a:solidFill>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1.jp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10" name="Shape 10"/>
        <p:cNvGrpSpPr/>
        <p:nvPr/>
      </p:nvGrpSpPr>
      <p:grpSpPr>
        <a:xfrm>
          <a:off x="0" y="0"/>
          <a:ext cx="0" cy="0"/>
          <a:chOff x="0" y="0"/>
          <a:chExt cx="0" cy="0"/>
        </a:xfrm>
      </p:grpSpPr>
      <p:sp>
        <p:nvSpPr>
          <p:cNvPr id="11" name="Google Shape;11;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1pPr>
            <a:lvl2pPr lvl="1"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2pPr>
            <a:lvl3pPr lvl="2"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3pPr>
            <a:lvl4pPr lvl="3"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4pPr>
            <a:lvl5pPr lvl="4"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5pPr>
            <a:lvl6pPr lvl="5"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6pPr>
            <a:lvl7pPr lvl="6"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7pPr>
            <a:lvl8pPr lvl="7"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8pPr>
            <a:lvl9pPr lvl="8" marR="0" rtl="0" algn="ctr">
              <a:lnSpc>
                <a:spcPct val="100000"/>
              </a:lnSpc>
              <a:spcBef>
                <a:spcPts val="0"/>
              </a:spcBef>
              <a:spcAft>
                <a:spcPts val="0"/>
              </a:spcAft>
              <a:buClr>
                <a:srgbClr val="000000"/>
              </a:buClr>
              <a:buSzPts val="1400"/>
              <a:buFont typeface="Arial"/>
              <a:buNone/>
              <a:defRPr b="0" i="0" sz="4400" u="none" cap="none" strike="noStrike">
                <a:solidFill>
                  <a:schemeClr val="dk1"/>
                </a:solidFill>
                <a:latin typeface="Open Sans"/>
                <a:ea typeface="Open Sans"/>
                <a:cs typeface="Open Sans"/>
                <a:sym typeface="Open Sans"/>
              </a:defRPr>
            </a:lvl9pPr>
          </a:lstStyle>
          <a:p/>
        </p:txBody>
      </p:sp>
      <p:sp>
        <p:nvSpPr>
          <p:cNvPr id="12" name="Google Shape;12;p1"/>
          <p:cNvSpPr txBox="1"/>
          <p:nvPr>
            <p:ph idx="1" type="body"/>
          </p:nvPr>
        </p:nvSpPr>
        <p:spPr>
          <a:xfrm>
            <a:off x="457200" y="1600200"/>
            <a:ext cx="8229600" cy="3916500"/>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3" name="Google Shape;13;p1"/>
          <p:cNvSpPr txBox="1"/>
          <p:nvPr>
            <p:ph idx="10" type="dt"/>
          </p:nvPr>
        </p:nvSpPr>
        <p:spPr>
          <a:xfrm>
            <a:off x="250825" y="6524625"/>
            <a:ext cx="971700" cy="21900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050" u="none" cap="none" strike="noStrike">
                <a:solidFill>
                  <a:srgbClr val="888888"/>
                </a:solidFill>
                <a:latin typeface="Open Sans"/>
                <a:ea typeface="Open Sans"/>
                <a:cs typeface="Open Sans"/>
                <a:sym typeface="Open Sans"/>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Open Sans"/>
                <a:ea typeface="Open Sans"/>
                <a:cs typeface="Open Sans"/>
                <a:sym typeface="Open Sans"/>
              </a:defRPr>
            </a:lvl9pPr>
          </a:lstStyle>
          <a:p/>
        </p:txBody>
      </p:sp>
      <p:sp>
        <p:nvSpPr>
          <p:cNvPr id="14" name="Google Shape;14;p1"/>
          <p:cNvSpPr txBox="1"/>
          <p:nvPr>
            <p:ph idx="12" type="sldNum"/>
          </p:nvPr>
        </p:nvSpPr>
        <p:spPr>
          <a:xfrm>
            <a:off x="7956550" y="6381750"/>
            <a:ext cx="730200" cy="33960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5" name="Shape 7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59" r:id="rId1"/>
    <p:sldLayoutId id="2147483660"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2" name="Shape 92"/>
        <p:cNvGrpSpPr/>
        <p:nvPr/>
      </p:nvGrpSpPr>
      <p:grpSpPr>
        <a:xfrm>
          <a:off x="0" y="0"/>
          <a:ext cx="0" cy="0"/>
          <a:chOff x="0" y="0"/>
          <a:chExt cx="0" cy="0"/>
        </a:xfrm>
      </p:grpSpPr>
      <p:sp>
        <p:nvSpPr>
          <p:cNvPr id="93" name="Google Shape;93;p16"/>
          <p:cNvSpPr/>
          <p:nvPr/>
        </p:nvSpPr>
        <p:spPr>
          <a:xfrm>
            <a:off x="755650" y="3429000"/>
            <a:ext cx="7561200" cy="2303400"/>
          </a:xfrm>
          <a:prstGeom prst="rect">
            <a:avLst/>
          </a:prstGeom>
          <a:solidFill>
            <a:schemeClr val="accent1"/>
          </a:solidFill>
          <a:ln cap="flat" cmpd="sng" w="25400">
            <a:solidFill>
              <a:srgbClr val="0080AF"/>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Open Sans"/>
              <a:ea typeface="Open Sans"/>
              <a:cs typeface="Open Sans"/>
              <a:sym typeface="Open Sans"/>
            </a:endParaRPr>
          </a:p>
        </p:txBody>
      </p:sp>
      <p:sp>
        <p:nvSpPr>
          <p:cNvPr id="94" name="Google Shape;94;p16"/>
          <p:cNvSpPr txBox="1"/>
          <p:nvPr>
            <p:ph type="ctrTitle"/>
          </p:nvPr>
        </p:nvSpPr>
        <p:spPr>
          <a:xfrm>
            <a:off x="395250" y="1074200"/>
            <a:ext cx="8353500" cy="235470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SzPts val="1400"/>
              <a:buNone/>
            </a:pPr>
            <a:r>
              <a:rPr b="1" lang="en-GB" sz="4000">
                <a:solidFill>
                  <a:srgbClr val="FDFECC"/>
                </a:solidFill>
              </a:rPr>
              <a:t>Digital Transformation in the Health and Care Professions (BMHP6026)</a:t>
            </a:r>
            <a:endParaRPr sz="2200">
              <a:solidFill>
                <a:srgbClr val="FDFECC"/>
              </a:solidFill>
            </a:endParaRPr>
          </a:p>
        </p:txBody>
      </p:sp>
      <p:sp>
        <p:nvSpPr>
          <p:cNvPr id="95" name="Google Shape;95;p16"/>
          <p:cNvSpPr txBox="1"/>
          <p:nvPr/>
        </p:nvSpPr>
        <p:spPr>
          <a:xfrm>
            <a:off x="755650" y="3564750"/>
            <a:ext cx="7561200" cy="20319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2800"/>
              <a:buFont typeface="Arial"/>
              <a:buNone/>
            </a:pPr>
            <a:r>
              <a:rPr b="1" i="0" lang="en-GB" sz="2000" u="none" cap="none" strike="noStrike">
                <a:solidFill>
                  <a:srgbClr val="FDFECC"/>
                </a:solidFill>
                <a:latin typeface="Open Sans"/>
                <a:ea typeface="Open Sans"/>
                <a:cs typeface="Open Sans"/>
                <a:sym typeface="Open Sans"/>
              </a:rPr>
              <a:t>Component 2 Assessment </a:t>
            </a:r>
            <a:endParaRPr b="1" i="0" sz="2000" u="none" cap="none" strike="noStrike">
              <a:solidFill>
                <a:srgbClr val="FDFECC"/>
              </a:solidFill>
              <a:latin typeface="Open Sans"/>
              <a:ea typeface="Open Sans"/>
              <a:cs typeface="Open Sans"/>
              <a:sym typeface="Open Sans"/>
            </a:endParaRPr>
          </a:p>
          <a:p>
            <a:pPr indent="0" lvl="0" marL="0" marR="0" rtl="0" algn="ctr">
              <a:lnSpc>
                <a:spcPct val="100000"/>
              </a:lnSpc>
              <a:spcBef>
                <a:spcPts val="0"/>
              </a:spcBef>
              <a:spcAft>
                <a:spcPts val="0"/>
              </a:spcAft>
              <a:buClr>
                <a:srgbClr val="000000"/>
              </a:buClr>
              <a:buSzPts val="2800"/>
              <a:buFont typeface="Arial"/>
              <a:buNone/>
            </a:pPr>
            <a:r>
              <a:rPr b="1" lang="en-GB" sz="2000">
                <a:solidFill>
                  <a:srgbClr val="FDFECC"/>
                </a:solidFill>
                <a:latin typeface="Open Sans"/>
                <a:ea typeface="Open Sans"/>
                <a:cs typeface="Open Sans"/>
                <a:sym typeface="Open Sans"/>
              </a:rPr>
              <a:t>Topic: NHS Video Consultation Technology (NHS Near Me)</a:t>
            </a:r>
            <a:br>
              <a:rPr b="1" i="0" lang="en-GB" sz="2000" u="none" cap="none" strike="noStrike">
                <a:solidFill>
                  <a:srgbClr val="FDFECC"/>
                </a:solidFill>
                <a:latin typeface="Open Sans"/>
                <a:ea typeface="Open Sans"/>
                <a:cs typeface="Open Sans"/>
                <a:sym typeface="Open Sans"/>
              </a:rPr>
            </a:br>
            <a:br>
              <a:rPr b="1" i="0" lang="en-GB" sz="2000" u="none" cap="none" strike="noStrike">
                <a:solidFill>
                  <a:srgbClr val="FDFECC"/>
                </a:solidFill>
                <a:latin typeface="Open Sans"/>
                <a:ea typeface="Open Sans"/>
                <a:cs typeface="Open Sans"/>
                <a:sym typeface="Open Sans"/>
              </a:rPr>
            </a:br>
            <a:r>
              <a:rPr b="1" i="0" lang="en-GB" sz="2000" u="none" cap="none" strike="noStrike">
                <a:solidFill>
                  <a:srgbClr val="FDFECC"/>
                </a:solidFill>
                <a:latin typeface="Open Sans"/>
                <a:ea typeface="Open Sans"/>
                <a:cs typeface="Open Sans"/>
                <a:sym typeface="Open Sans"/>
              </a:rPr>
              <a:t>Student name: Queen Ogberahwe</a:t>
            </a:r>
            <a:br>
              <a:rPr b="1" i="0" lang="en-GB" sz="2000" u="none" cap="none" strike="noStrike">
                <a:solidFill>
                  <a:srgbClr val="FDFECC"/>
                </a:solidFill>
                <a:latin typeface="Open Sans"/>
                <a:ea typeface="Open Sans"/>
                <a:cs typeface="Open Sans"/>
                <a:sym typeface="Open Sans"/>
              </a:rPr>
            </a:br>
            <a:r>
              <a:rPr b="1" i="0" lang="en-GB" sz="2000" u="none" cap="none" strike="noStrike">
                <a:solidFill>
                  <a:srgbClr val="FDFECC"/>
                </a:solidFill>
                <a:latin typeface="Open Sans"/>
                <a:ea typeface="Open Sans"/>
                <a:cs typeface="Open Sans"/>
                <a:sym typeface="Open Sans"/>
              </a:rPr>
              <a:t>Student ID: 2331785</a:t>
            </a:r>
            <a:endParaRPr b="1" i="0" sz="2000" u="none" cap="none" strike="noStrike">
              <a:solidFill>
                <a:srgbClr val="FDFECC"/>
              </a:solidFill>
              <a:latin typeface="Open Sans"/>
              <a:ea typeface="Open Sans"/>
              <a:cs typeface="Open Sans"/>
              <a:sym typeface="Open Sans"/>
            </a:endParaRPr>
          </a:p>
          <a:p>
            <a:pPr indent="0" lvl="0" marL="0" marR="0" rtl="0" algn="ctr">
              <a:lnSpc>
                <a:spcPct val="100000"/>
              </a:lnSpc>
              <a:spcBef>
                <a:spcPts val="0"/>
              </a:spcBef>
              <a:spcAft>
                <a:spcPts val="0"/>
              </a:spcAft>
              <a:buClr>
                <a:srgbClr val="000000"/>
              </a:buClr>
              <a:buSzPts val="2800"/>
              <a:buFont typeface="Arial"/>
              <a:buNone/>
            </a:pPr>
            <a:r>
              <a:rPr b="1" i="0" lang="en-GB" sz="2000" u="none" cap="none" strike="noStrike">
                <a:solidFill>
                  <a:srgbClr val="FDFECC"/>
                </a:solidFill>
                <a:latin typeface="Open Sans"/>
                <a:ea typeface="Open Sans"/>
                <a:cs typeface="Open Sans"/>
                <a:sym typeface="Open Sans"/>
              </a:rPr>
              <a:t>Lecturer name: Dr Ping Wu</a:t>
            </a:r>
            <a:endParaRPr b="1" i="0" sz="2000" u="none" cap="none" strike="noStrike">
              <a:solidFill>
                <a:srgbClr val="FDFECC"/>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7"/>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Use of AI Acknowledgement</a:t>
            </a:r>
            <a:endParaRPr b="0" sz="4400" u="none" strike="noStrike">
              <a:solidFill>
                <a:srgbClr val="000000"/>
              </a:solidFill>
              <a:latin typeface="Open Sans"/>
              <a:ea typeface="Open Sans"/>
              <a:cs typeface="Open Sans"/>
              <a:sym typeface="Open Sans"/>
            </a:endParaRPr>
          </a:p>
        </p:txBody>
      </p:sp>
      <p:sp>
        <p:nvSpPr>
          <p:cNvPr id="101" name="Google Shape;101;p17"/>
          <p:cNvSpPr txBox="1"/>
          <p:nvPr>
            <p:ph idx="1" type="body"/>
          </p:nvPr>
        </p:nvSpPr>
        <p:spPr>
          <a:xfrm>
            <a:off x="457200" y="1599840"/>
            <a:ext cx="8229600" cy="3916440"/>
          </a:xfrm>
          <a:prstGeom prst="rect">
            <a:avLst/>
          </a:prstGeom>
          <a:noFill/>
          <a:ln>
            <a:noFill/>
          </a:ln>
        </p:spPr>
        <p:txBody>
          <a:bodyPr anchorCtr="0" anchor="t" bIns="46800" lIns="90000" spcFirstLastPara="1" rIns="90000" wrap="square" tIns="46800">
            <a:normAutofit/>
          </a:bodyPr>
          <a:lstStyle/>
          <a:p>
            <a:pPr indent="-343080" lvl="0" marL="343080" marR="0" rtl="0" algn="l">
              <a:lnSpc>
                <a:spcPct val="100000"/>
              </a:lnSpc>
              <a:spcBef>
                <a:spcPts val="799"/>
              </a:spcBef>
              <a:spcAft>
                <a:spcPts val="0"/>
              </a:spcAft>
              <a:buClr>
                <a:srgbClr val="000000"/>
              </a:buClr>
              <a:buSzPts val="1900"/>
              <a:buFont typeface="Arial"/>
              <a:buChar char="•"/>
            </a:pPr>
            <a:r>
              <a:rPr lang="en-GB"/>
              <a:t>I confirm that I have not used any Al tools in the research and creation of this assignment. I confirm that I have not presented any Al generated materials as my own work.</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18"/>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Introduction</a:t>
            </a:r>
            <a:endParaRPr b="0" sz="4400" u="none" strike="noStrike">
              <a:solidFill>
                <a:srgbClr val="000000"/>
              </a:solidFill>
              <a:latin typeface="Open Sans"/>
              <a:ea typeface="Open Sans"/>
              <a:cs typeface="Open Sans"/>
              <a:sym typeface="Open Sans"/>
            </a:endParaRPr>
          </a:p>
        </p:txBody>
      </p:sp>
      <p:sp>
        <p:nvSpPr>
          <p:cNvPr id="108" name="Google Shape;108;p18"/>
          <p:cNvSpPr txBox="1"/>
          <p:nvPr/>
        </p:nvSpPr>
        <p:spPr>
          <a:xfrm>
            <a:off x="457200" y="1267920"/>
            <a:ext cx="8507520" cy="4248360"/>
          </a:xfrm>
          <a:prstGeom prst="rect">
            <a:avLst/>
          </a:prstGeom>
          <a:noFill/>
          <a:ln>
            <a:noFill/>
          </a:ln>
        </p:spPr>
        <p:txBody>
          <a:bodyPr anchorCtr="0" anchor="t" bIns="45700" lIns="91425" spcFirstLastPara="1" rIns="91425" wrap="square" tIns="45700">
            <a:normAutofit/>
          </a:bodyPr>
          <a:lstStyle/>
          <a:p>
            <a:pPr indent="-343080" lvl="0" marL="343080" marR="0" rtl="0" algn="l">
              <a:lnSpc>
                <a:spcPct val="100000"/>
              </a:lnSpc>
              <a:spcBef>
                <a:spcPts val="0"/>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Focus: NHS video consultation technology – platforms such as Attend Anywhere and NHS Near Me</a:t>
            </a:r>
            <a:endParaRPr b="0" i="0" sz="3200" u="none" cap="none" strike="noStrike">
              <a:solidFill>
                <a:srgbClr val="000000"/>
              </a:solidFill>
              <a:latin typeface="Open Sans"/>
              <a:ea typeface="Open Sans"/>
              <a:cs typeface="Open Sans"/>
              <a:sym typeface="Open Sans"/>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First piloted in rural and island communities in Scotland, then scaled across primary, secondary and community care in England, Scotland and Wales</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Adoption accelerated sharply during COVID-19, briefly becoming the default mode of GP contact</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In use across the NHS for roughly the last decade (Greenhalgh and Rosen, 2021; Hughes et al., 2022)</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Today: a short case study, then impact on workforce, service delivery, patients and community, before challenges, policy context and recommendations</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9"/>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Case Study: NHS Near Me</a:t>
            </a:r>
            <a:endParaRPr b="0" sz="4400" u="none" strike="noStrike">
              <a:solidFill>
                <a:srgbClr val="000000"/>
              </a:solidFill>
              <a:latin typeface="Open Sans"/>
              <a:ea typeface="Open Sans"/>
              <a:cs typeface="Open Sans"/>
              <a:sym typeface="Open Sans"/>
            </a:endParaRPr>
          </a:p>
        </p:txBody>
      </p:sp>
      <p:sp>
        <p:nvSpPr>
          <p:cNvPr id="115" name="Google Shape;115;p19"/>
          <p:cNvSpPr txBox="1"/>
          <p:nvPr/>
        </p:nvSpPr>
        <p:spPr>
          <a:xfrm>
            <a:off x="457200" y="1599840"/>
            <a:ext cx="8229600" cy="3916440"/>
          </a:xfrm>
          <a:prstGeom prst="rect">
            <a:avLst/>
          </a:prstGeom>
          <a:noFill/>
          <a:ln>
            <a:noFill/>
          </a:ln>
        </p:spPr>
        <p:txBody>
          <a:bodyPr anchorCtr="0" anchor="t" bIns="45700" lIns="91425" spcFirstLastPara="1" rIns="91425" wrap="square" tIns="45700">
            <a:normAutofit/>
          </a:bodyPr>
          <a:lstStyle/>
          <a:p>
            <a:pPr indent="-343080" lvl="0" marL="343080" marR="0" rtl="0" algn="l">
              <a:lnSpc>
                <a:spcPct val="100000"/>
              </a:lnSpc>
              <a:spcBef>
                <a:spcPts val="0"/>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Piloted in NHS Highland (2017) to serve rural and island communities facing long travel times to hospital</a:t>
            </a:r>
            <a:endParaRPr b="0" i="0" sz="3200" u="none" cap="none" strike="noStrike">
              <a:solidFill>
                <a:srgbClr val="000000"/>
              </a:solidFill>
              <a:latin typeface="Open Sans"/>
              <a:ea typeface="Open Sans"/>
              <a:cs typeface="Open Sans"/>
              <a:sym typeface="Open Sans"/>
            </a:endParaRPr>
          </a:p>
          <a:p>
            <a:pPr indent="-343080" lvl="0" marL="343080" marR="0" rtl="0" algn="l">
              <a:lnSpc>
                <a:spcPct val="100000"/>
              </a:lnSpc>
              <a:spcBef>
                <a:spcPts val="799"/>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Scaled nationally on the Attend Anywhere platform, backed by a £1.6m Scottish Government Technology Enabled Care “scale-up challenge” (Nov 2018)</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By early 2020: live across all 14 territorial health boards plus the Golden Jubilee National Hospital</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COVID-19 triggered a 12-week national scale-up plan, led by a dedicated implementation team</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Rollout paired the software with training films, patient materials and shared governance documentation – not technology alone (Wherton, Greenhalgh and Shaw, 2021)</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20"/>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Impact on Workforce</a:t>
            </a:r>
            <a:endParaRPr b="0" sz="4400" u="none" strike="noStrike">
              <a:solidFill>
                <a:srgbClr val="000000"/>
              </a:solidFill>
              <a:latin typeface="Open Sans"/>
              <a:ea typeface="Open Sans"/>
              <a:cs typeface="Open Sans"/>
              <a:sym typeface="Open Sans"/>
            </a:endParaRPr>
          </a:p>
        </p:txBody>
      </p:sp>
      <p:sp>
        <p:nvSpPr>
          <p:cNvPr id="122" name="Google Shape;122;p20"/>
          <p:cNvSpPr txBox="1"/>
          <p:nvPr/>
        </p:nvSpPr>
        <p:spPr>
          <a:xfrm>
            <a:off x="457200" y="1599840"/>
            <a:ext cx="8229600" cy="3916440"/>
          </a:xfrm>
          <a:prstGeom prst="rect">
            <a:avLst/>
          </a:prstGeom>
          <a:noFill/>
          <a:ln>
            <a:noFill/>
          </a:ln>
        </p:spPr>
        <p:txBody>
          <a:bodyPr anchorCtr="0" anchor="t" bIns="45700" lIns="91425" spcFirstLastPara="1" rIns="91425" wrap="square" tIns="45700">
            <a:normAutofit/>
          </a:bodyPr>
          <a:lstStyle/>
          <a:p>
            <a:pPr indent="-343080" lvl="0" marL="343080" marR="0" rtl="0" algn="l">
              <a:lnSpc>
                <a:spcPct val="100000"/>
              </a:lnSpc>
              <a:spcBef>
                <a:spcPts val="0"/>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Assumed to be quicker than face-to-face care – evidence shows this is often untrue (Nuffield Trust, 2022)</a:t>
            </a:r>
            <a:endParaRPr b="0" i="0" sz="3200" u="none" cap="none" strike="noStrike">
              <a:solidFill>
                <a:srgbClr val="000000"/>
              </a:solidFill>
              <a:latin typeface="Open Sans"/>
              <a:ea typeface="Open Sans"/>
              <a:cs typeface="Open Sans"/>
              <a:sym typeface="Open Sans"/>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Turner et al. (2022): added administrative work, professional isolation and staff dissatisfaction</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Training gap: 85.9% of GP registrars had no formal remote consultation training (Sahni et al., 2021)</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Clinicians need a new “webside manner”; reception/admin staff took on scheduling and support roles</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Some benefit: flexibility for shielding staff or those with caring responsibilities (Greenhalgh and Rosen, 2021)</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1"/>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Impact on service delivery </a:t>
            </a:r>
            <a:endParaRPr b="0" sz="4400" u="none" strike="noStrike">
              <a:solidFill>
                <a:srgbClr val="000000"/>
              </a:solidFill>
              <a:latin typeface="Open Sans"/>
              <a:ea typeface="Open Sans"/>
              <a:cs typeface="Open Sans"/>
              <a:sym typeface="Open Sans"/>
            </a:endParaRPr>
          </a:p>
        </p:txBody>
      </p:sp>
      <p:sp>
        <p:nvSpPr>
          <p:cNvPr id="129" name="Google Shape;129;p21"/>
          <p:cNvSpPr txBox="1"/>
          <p:nvPr/>
        </p:nvSpPr>
        <p:spPr>
          <a:xfrm>
            <a:off x="381000" y="2030000"/>
            <a:ext cx="4100000" cy="900000"/>
          </a:xfrm>
          <a:prstGeom prst="rect">
            <a:avLst/>
          </a:prstGeom>
          <a:noFill/>
          <a:ln>
            <a:noFill/>
          </a:ln>
        </p:spPr>
        <p:txBody>
          <a:bodyPr anchorCtr="0" anchor="t" bIns="45700" lIns="91425" spcFirstLastPara="1" rIns="91425" wrap="square" tIns="45700">
            <a:normAutofit/>
          </a:bodyPr>
          <a:lstStyle/>
          <a:p>
            <a:pPr indent="-343080" lvl="0" marL="343080" marR="0" rtl="0" algn="l">
              <a:lnSpc>
                <a:spcPct val="100000"/>
              </a:lnSpc>
              <a:spcBef>
                <a:spcPts val="0"/>
              </a:spcBef>
              <a:spcAft>
                <a:spcPts val="0"/>
              </a:spcAft>
              <a:buClr>
                <a:srgbClr val="000000"/>
              </a:buClr>
              <a:buSzPts val="1700"/>
              <a:buFont typeface="Arial"/>
              <a:buChar char="•"/>
            </a:pPr>
            <a:r>
              <a:rPr b="0" i="0" lang="en-GB" sz="1600" u="none" cap="none" strike="noStrike">
                <a:solidFill>
                  <a:srgbClr val="000000"/>
                </a:solidFill>
                <a:latin typeface="Open Sans"/>
                <a:ea typeface="Open Sans"/>
                <a:cs typeface="Open Sans"/>
                <a:sym typeface="Open Sans"/>
              </a:rPr>
              <a:t>NHS England (2023): shifting 30% of outpatient appointments to virtual could save £266m/year</a:t>
            </a:r>
            <a:endParaRPr b="0" i="0" sz="3200" u="none" cap="none" strike="noStrike">
              <a:solidFill>
                <a:srgbClr val="000000"/>
              </a:solidFill>
              <a:latin typeface="Open Sans"/>
              <a:ea typeface="Open Sans"/>
              <a:cs typeface="Open Sans"/>
              <a:sym typeface="Open Sans"/>
            </a:endParaRPr>
          </a:p>
        </p:txBody>
      </p:sp>
      <p:sp>
        <p:nvSpPr>
          <p:cNvPr id="130" name="Google Shape;130;p21"/>
          <p:cNvSpPr/>
          <p:nvPr/>
        </p:nvSpPr>
        <p:spPr>
          <a:xfrm>
            <a:off x="381000" y="2960000"/>
            <a:ext cx="4100000" cy="850000"/>
          </a:xfrm>
          <a:prstGeom prst="roundRect">
            <a:avLst>
              <a:gd fmla="val 16667" name="adj"/>
            </a:avLst>
          </a:prstGeom>
          <a:solidFill>
            <a:srgbClr val="0369A3"/>
          </a:solidFill>
          <a:ln>
            <a:noFill/>
          </a:ln>
        </p:spPr>
        <p:txBody>
          <a:bodyPr anchorCtr="0" anchor="ctr" bIns="90000" lIns="120000" spcFirstLastPara="1" rIns="120000" wrap="square" tIns="90000">
            <a:noAutofit/>
          </a:bodyPr>
          <a:lstStyle/>
          <a:p>
            <a:pPr indent="0" lvl="0" marL="0" marR="0" rtl="0" algn="ctr">
              <a:lnSpc>
                <a:spcPct val="100000"/>
              </a:lnSpc>
              <a:spcBef>
                <a:spcPts val="0"/>
              </a:spcBef>
              <a:spcAft>
                <a:spcPts val="0"/>
              </a:spcAft>
              <a:buClr>
                <a:srgbClr val="000000"/>
              </a:buClr>
              <a:buSzPts val="2400"/>
              <a:buFont typeface="Arial"/>
              <a:buNone/>
            </a:pPr>
            <a:r>
              <a:rPr b="1" i="0" lang="en-GB" sz="2400" u="none" cap="none" strike="noStrike">
                <a:solidFill>
                  <a:srgbClr val="FFFFFF"/>
                </a:solidFill>
                <a:latin typeface="Open Sans"/>
                <a:ea typeface="Open Sans"/>
                <a:cs typeface="Open Sans"/>
                <a:sym typeface="Open Sans"/>
              </a:rPr>
              <a:t>17.2% ↓ DNA rate</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100"/>
              <a:buFont typeface="Arial"/>
              <a:buNone/>
            </a:pPr>
            <a:r>
              <a:rPr b="0" i="0" lang="en-GB" sz="1100" u="none" cap="none" strike="noStrike">
                <a:solidFill>
                  <a:srgbClr val="FFFFFF"/>
                </a:solidFill>
                <a:latin typeface="Open Sans"/>
                <a:ea typeface="Open Sans"/>
                <a:cs typeface="Open Sans"/>
                <a:sym typeface="Open Sans"/>
              </a:rPr>
              <a:t>Guy’s &amp; St Thomas’, year one (Bartlett et al., 2018)</a:t>
            </a:r>
            <a:endParaRPr b="0" i="0" sz="1400" u="none" cap="none" strike="noStrike">
              <a:solidFill>
                <a:srgbClr val="000000"/>
              </a:solidFill>
              <a:latin typeface="Arial"/>
              <a:ea typeface="Arial"/>
              <a:cs typeface="Arial"/>
              <a:sym typeface="Arial"/>
            </a:endParaRPr>
          </a:p>
        </p:txBody>
      </p:sp>
      <p:sp>
        <p:nvSpPr>
          <p:cNvPr id="131" name="Google Shape;131;p21"/>
          <p:cNvSpPr/>
          <p:nvPr/>
        </p:nvSpPr>
        <p:spPr>
          <a:xfrm>
            <a:off x="381000" y="3840000"/>
            <a:ext cx="4100000" cy="750000"/>
          </a:xfrm>
          <a:prstGeom prst="roundRect">
            <a:avLst>
              <a:gd fmla="val 16667" name="adj"/>
            </a:avLst>
          </a:prstGeom>
          <a:solidFill>
            <a:srgbClr val="0369A3"/>
          </a:solidFill>
          <a:ln>
            <a:noFill/>
          </a:ln>
        </p:spPr>
        <p:txBody>
          <a:bodyPr anchorCtr="0" anchor="ctr" bIns="90000" lIns="120000" spcFirstLastPara="1" rIns="120000" wrap="square" tIns="90000">
            <a:noAutofit/>
          </a:bodyPr>
          <a:lstStyle/>
          <a:p>
            <a:pPr indent="0" lvl="0" marL="0" marR="0" rtl="0" algn="ctr">
              <a:lnSpc>
                <a:spcPct val="100000"/>
              </a:lnSpc>
              <a:spcBef>
                <a:spcPts val="0"/>
              </a:spcBef>
              <a:spcAft>
                <a:spcPts val="0"/>
              </a:spcAft>
              <a:buClr>
                <a:srgbClr val="000000"/>
              </a:buClr>
              <a:buSzPts val="2400"/>
              <a:buFont typeface="Arial"/>
              <a:buNone/>
            </a:pPr>
            <a:r>
              <a:rPr b="1" i="0" lang="en-GB" sz="2400" u="none" cap="none" strike="noStrike">
                <a:solidFill>
                  <a:srgbClr val="FFFFFF"/>
                </a:solidFill>
                <a:latin typeface="Open Sans"/>
                <a:ea typeface="Open Sans"/>
                <a:cs typeface="Open Sans"/>
                <a:sym typeface="Open Sans"/>
              </a:rPr>
              <a:t>£2.6m saved</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100"/>
              <a:buFont typeface="Arial"/>
              <a:buNone/>
            </a:pPr>
            <a:r>
              <a:rPr b="0" i="0" lang="en-GB" sz="1100" u="none" cap="none" strike="noStrike">
                <a:solidFill>
                  <a:srgbClr val="FFFFFF"/>
                </a:solidFill>
                <a:latin typeface="Open Sans"/>
                <a:ea typeface="Open Sans"/>
                <a:cs typeface="Open Sans"/>
                <a:sym typeface="Open Sans"/>
              </a:rPr>
              <a:t>from reduced non-attendance alone</a:t>
            </a:r>
            <a:endParaRPr b="0" i="0" sz="1400" u="none" cap="none" strike="noStrike">
              <a:solidFill>
                <a:srgbClr val="000000"/>
              </a:solidFill>
              <a:latin typeface="Arial"/>
              <a:ea typeface="Arial"/>
              <a:cs typeface="Arial"/>
              <a:sym typeface="Arial"/>
            </a:endParaRPr>
          </a:p>
        </p:txBody>
      </p:sp>
      <p:sp>
        <p:nvSpPr>
          <p:cNvPr id="132" name="Google Shape;132;p21"/>
          <p:cNvSpPr/>
          <p:nvPr/>
        </p:nvSpPr>
        <p:spPr>
          <a:xfrm>
            <a:off x="4750000" y="3980000"/>
            <a:ext cx="4013000" cy="850000"/>
          </a:xfrm>
          <a:prstGeom prst="roundRect">
            <a:avLst>
              <a:gd fmla="val 16667" name="adj"/>
            </a:avLst>
          </a:prstGeom>
          <a:solidFill>
            <a:srgbClr val="A33E03"/>
          </a:solidFill>
          <a:ln>
            <a:noFill/>
          </a:ln>
        </p:spPr>
        <p:txBody>
          <a:bodyPr anchorCtr="0" anchor="ctr" bIns="90000" lIns="120000" spcFirstLastPara="1" rIns="120000" wrap="square" tIns="90000">
            <a:noAutofit/>
          </a:bodyPr>
          <a:lstStyle/>
          <a:p>
            <a:pPr indent="0" lvl="0" marL="0" marR="0" rtl="0" algn="ctr">
              <a:lnSpc>
                <a:spcPct val="100000"/>
              </a:lnSpc>
              <a:spcBef>
                <a:spcPts val="0"/>
              </a:spcBef>
              <a:spcAft>
                <a:spcPts val="0"/>
              </a:spcAft>
              <a:buClr>
                <a:srgbClr val="000000"/>
              </a:buClr>
              <a:buSzPts val="2400"/>
              <a:buFont typeface="Arial"/>
              <a:buNone/>
            </a:pPr>
            <a:r>
              <a:rPr b="1" i="0" lang="en-GB" sz="2400" u="none" cap="none" strike="noStrike">
                <a:solidFill>
                  <a:srgbClr val="FFFFFF"/>
                </a:solidFill>
                <a:latin typeface="Open Sans"/>
                <a:ea typeface="Open Sans"/>
                <a:cs typeface="Open Sans"/>
                <a:sym typeface="Open Sans"/>
              </a:rPr>
              <a:t>only 5.2%</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100"/>
              <a:buFont typeface="Arial"/>
              <a:buNone/>
            </a:pPr>
            <a:r>
              <a:rPr b="0" i="0" lang="en-GB" sz="1100" u="none" cap="none" strike="noStrike">
                <a:solidFill>
                  <a:srgbClr val="FFFFFF"/>
                </a:solidFill>
                <a:latin typeface="Open Sans"/>
                <a:ea typeface="Open Sans"/>
                <a:cs typeface="Open Sans"/>
                <a:sym typeface="Open Sans"/>
              </a:rPr>
              <a:t>of GP appts. video/online by July 2024 (NHS Digital, 2024)</a:t>
            </a:r>
            <a:endParaRPr b="0" i="0" sz="1400" u="none" cap="none" strike="noStrike">
              <a:solidFill>
                <a:srgbClr val="000000"/>
              </a:solidFill>
              <a:latin typeface="Arial"/>
              <a:ea typeface="Arial"/>
              <a:cs typeface="Arial"/>
              <a:sym typeface="Arial"/>
            </a:endParaRPr>
          </a:p>
        </p:txBody>
      </p:sp>
      <p:sp>
        <p:nvSpPr>
          <p:cNvPr id="133" name="Google Shape;133;p21"/>
          <p:cNvSpPr txBox="1"/>
          <p:nvPr/>
        </p:nvSpPr>
        <p:spPr>
          <a:xfrm>
            <a:off x="381000" y="1700000"/>
            <a:ext cx="4100000" cy="3300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GB" sz="2000" u="none" cap="none" strike="noStrike">
                <a:solidFill>
                  <a:srgbClr val="0369A3"/>
                </a:solidFill>
                <a:latin typeface="Open Sans"/>
                <a:ea typeface="Open Sans"/>
                <a:cs typeface="Open Sans"/>
                <a:sym typeface="Open Sans"/>
              </a:rPr>
              <a:t>Benefits</a:t>
            </a:r>
            <a:endParaRPr/>
          </a:p>
        </p:txBody>
      </p:sp>
      <p:sp>
        <p:nvSpPr>
          <p:cNvPr id="134" name="Google Shape;134;p21"/>
          <p:cNvSpPr txBox="1"/>
          <p:nvPr/>
        </p:nvSpPr>
        <p:spPr>
          <a:xfrm>
            <a:off x="4750000" y="1700000"/>
            <a:ext cx="4013000" cy="3300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GB" sz="2000" u="none" cap="none" strike="noStrike">
                <a:solidFill>
                  <a:srgbClr val="A33E03"/>
                </a:solidFill>
                <a:latin typeface="Open Sans"/>
                <a:ea typeface="Open Sans"/>
                <a:cs typeface="Open Sans"/>
                <a:sym typeface="Open Sans"/>
              </a:rPr>
              <a:t>Risks</a:t>
            </a:r>
            <a:endParaRPr/>
          </a:p>
        </p:txBody>
      </p:sp>
      <p:sp>
        <p:nvSpPr>
          <p:cNvPr id="135" name="Google Shape;135;p21"/>
          <p:cNvSpPr txBox="1"/>
          <p:nvPr/>
        </p:nvSpPr>
        <p:spPr>
          <a:xfrm>
            <a:off x="4750000" y="2030000"/>
            <a:ext cx="4013000" cy="1900000"/>
          </a:xfrm>
          <a:prstGeom prst="rect">
            <a:avLst/>
          </a:prstGeom>
          <a:noFill/>
          <a:ln>
            <a:noFill/>
          </a:ln>
        </p:spPr>
        <p:txBody>
          <a:bodyPr anchorCtr="0" anchor="t" bIns="45700" lIns="91425" spcFirstLastPara="1" rIns="91425" wrap="square" tIns="45700">
            <a:spAutoFit/>
          </a:bodyPr>
          <a:lstStyle/>
          <a:p>
            <a:pPr indent="-343080" lvl="0" marL="343080" marR="0" rtl="0" algn="l">
              <a:lnSpc>
                <a:spcPct val="100000"/>
              </a:lnSpc>
              <a:spcBef>
                <a:spcPts val="0"/>
              </a:spcBef>
              <a:spcAft>
                <a:spcPts val="0"/>
              </a:spcAft>
              <a:buClr>
                <a:srgbClr val="000000"/>
              </a:buClr>
              <a:buSzPts val="1900"/>
              <a:buFont typeface="Arial"/>
              <a:buChar char="•"/>
            </a:pPr>
            <a:r>
              <a:rPr b="0" i="0" lang="en-GB" sz="1600" u="none" cap="none" strike="noStrike">
                <a:solidFill>
                  <a:srgbClr val="000000"/>
                </a:solidFill>
                <a:latin typeface="Open Sans"/>
                <a:ea typeface="Open Sans"/>
                <a:cs typeface="Open Sans"/>
                <a:sym typeface="Open Sans"/>
              </a:rPr>
              <a:t>Quality trade-off: reduced information richness, weaker shared decision-making (Hammersley et al., 2019)</a:t>
            </a:r>
            <a:endParaRPr/>
          </a:p>
          <a:p>
            <a:pPr indent="-343080" lvl="0" marL="343080" marR="0" rtl="0" algn="l">
              <a:lnSpc>
                <a:spcPct val="100000"/>
              </a:lnSpc>
              <a:spcBef>
                <a:spcPts val="0"/>
              </a:spcBef>
              <a:spcAft>
                <a:spcPts val="0"/>
              </a:spcAft>
              <a:buClr>
                <a:srgbClr val="000000"/>
              </a:buClr>
              <a:buSzPts val="1900"/>
              <a:buFont typeface="Arial"/>
              <a:buChar char="•"/>
            </a:pPr>
            <a:r>
              <a:rPr b="0" i="0" lang="en-GB" sz="1600" u="none" cap="none" strike="noStrike">
                <a:solidFill>
                  <a:srgbClr val="000000"/>
                </a:solidFill>
                <a:latin typeface="Open Sans"/>
                <a:ea typeface="Open Sans"/>
                <a:cs typeface="Open Sans"/>
                <a:sym typeface="Open Sans"/>
              </a:rPr>
              <a:t>“Double-handling” risk – some issues need a second follow-up contact (Campbell et al., 2014)</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22"/>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Impact on patients </a:t>
            </a:r>
            <a:endParaRPr b="0" sz="4400" u="none" strike="noStrike">
              <a:solidFill>
                <a:srgbClr val="000000"/>
              </a:solidFill>
              <a:latin typeface="Open Sans"/>
              <a:ea typeface="Open Sans"/>
              <a:cs typeface="Open Sans"/>
              <a:sym typeface="Open Sans"/>
            </a:endParaRPr>
          </a:p>
        </p:txBody>
      </p:sp>
      <p:sp>
        <p:nvSpPr>
          <p:cNvPr id="142" name="Google Shape;142;p22"/>
          <p:cNvSpPr txBox="1"/>
          <p:nvPr/>
        </p:nvSpPr>
        <p:spPr>
          <a:xfrm>
            <a:off x="381000" y="2030000"/>
            <a:ext cx="4100000" cy="2400000"/>
          </a:xfrm>
          <a:prstGeom prst="rect">
            <a:avLst/>
          </a:prstGeom>
          <a:noFill/>
          <a:ln>
            <a:noFill/>
          </a:ln>
        </p:spPr>
        <p:txBody>
          <a:bodyPr anchorCtr="0" anchor="t" bIns="45700" lIns="91425" spcFirstLastPara="1" rIns="91425" wrap="square" tIns="45700">
            <a:normAutofit/>
          </a:bodyPr>
          <a:lstStyle/>
          <a:p>
            <a:pPr indent="-343080" lvl="0" marL="343080" marR="0" rtl="0" algn="l">
              <a:lnSpc>
                <a:spcPct val="100000"/>
              </a:lnSpc>
              <a:spcBef>
                <a:spcPts val="0"/>
              </a:spcBef>
              <a:spcAft>
                <a:spcPts val="0"/>
              </a:spcAft>
              <a:buClr>
                <a:srgbClr val="000000"/>
              </a:buClr>
              <a:buSzPts val="1900"/>
              <a:buFont typeface="Arial"/>
              <a:buChar char="•"/>
            </a:pPr>
            <a:r>
              <a:rPr b="0" i="0" lang="en-GB" sz="1600" u="none" cap="none" strike="noStrike">
                <a:solidFill>
                  <a:srgbClr val="000000"/>
                </a:solidFill>
                <a:latin typeface="Open Sans"/>
                <a:ea typeface="Open Sans"/>
                <a:cs typeface="Open Sans"/>
                <a:sym typeface="Open Sans"/>
              </a:rPr>
              <a:t>Clearer communication, rapport, reduced travel, time and cost (Donaghy et al., 2019)</a:t>
            </a:r>
            <a:endParaRPr b="0" i="0" sz="3200" u="none" cap="none" strike="noStrike">
              <a:solidFill>
                <a:srgbClr val="000000"/>
              </a:solidFill>
              <a:latin typeface="Open Sans"/>
              <a:ea typeface="Open Sans"/>
              <a:cs typeface="Open Sans"/>
              <a:sym typeface="Open Sans"/>
            </a:endParaRPr>
          </a:p>
          <a:p>
            <a:pPr indent="-343080" lvl="0" marL="343080" marR="0" rtl="0" algn="l">
              <a:lnSpc>
                <a:spcPct val="100000"/>
              </a:lnSpc>
              <a:spcBef>
                <a:spcPts val="799"/>
              </a:spcBef>
              <a:spcAft>
                <a:spcPts val="0"/>
              </a:spcAft>
              <a:buClr>
                <a:srgbClr val="000000"/>
              </a:buClr>
              <a:buSzPts val="1900"/>
              <a:buFont typeface="Arial"/>
              <a:buChar char="•"/>
            </a:pPr>
            <a:r>
              <a:rPr b="0" i="0" lang="en-GB" sz="1600" u="none" cap="none" strike="noStrike">
                <a:solidFill>
                  <a:srgbClr val="000000"/>
                </a:solidFill>
                <a:latin typeface="Open Sans"/>
                <a:ea typeface="Open Sans"/>
                <a:cs typeface="Open Sans"/>
                <a:sym typeface="Open Sans"/>
              </a:rPr>
              <a:t>Rural patients benefit most – Near Me saved 50 patients 6,685 miles and £1,767 (Reform Scotland, 2020)</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1900"/>
              <a:buFont typeface="Arial"/>
              <a:buChar char="•"/>
            </a:pPr>
            <a:r>
              <a:rPr b="0" i="0" lang="en-GB" sz="1600" u="none" cap="none" strike="noStrike">
                <a:solidFill>
                  <a:srgbClr val="000000"/>
                </a:solidFill>
                <a:latin typeface="Open Sans"/>
                <a:ea typeface="Open Sans"/>
                <a:cs typeface="Open Sans"/>
                <a:sym typeface="Open Sans"/>
              </a:rPr>
              <a:t>Works well for stable, predictable long-term conditions (Greenhalgh and Rosen, 2021)</a:t>
            </a:r>
            <a:endParaRPr b="0" i="0" sz="1400" u="none" cap="none" strike="noStrike">
              <a:solidFill>
                <a:srgbClr val="000000"/>
              </a:solidFill>
              <a:latin typeface="Arial"/>
              <a:ea typeface="Arial"/>
              <a:cs typeface="Arial"/>
              <a:sym typeface="Arial"/>
            </a:endParaRPr>
          </a:p>
        </p:txBody>
      </p:sp>
      <p:sp>
        <p:nvSpPr>
          <p:cNvPr id="143" name="Google Shape;143;p22"/>
          <p:cNvSpPr txBox="1"/>
          <p:nvPr/>
        </p:nvSpPr>
        <p:spPr>
          <a:xfrm>
            <a:off x="381000" y="1700000"/>
            <a:ext cx="4100000" cy="3300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GB" sz="2000" u="none" cap="none" strike="noStrike">
                <a:solidFill>
                  <a:srgbClr val="0369A3"/>
                </a:solidFill>
                <a:latin typeface="Open Sans"/>
                <a:ea typeface="Open Sans"/>
                <a:cs typeface="Open Sans"/>
                <a:sym typeface="Open Sans"/>
              </a:rPr>
              <a:t>Positives</a:t>
            </a:r>
            <a:endParaRPr/>
          </a:p>
        </p:txBody>
      </p:sp>
      <p:sp>
        <p:nvSpPr>
          <p:cNvPr id="144" name="Google Shape;144;p22"/>
          <p:cNvSpPr txBox="1"/>
          <p:nvPr/>
        </p:nvSpPr>
        <p:spPr>
          <a:xfrm>
            <a:off x="4750000" y="1700000"/>
            <a:ext cx="4013000" cy="33000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GB" sz="2000" u="none" cap="none" strike="noStrike">
                <a:solidFill>
                  <a:srgbClr val="A33E03"/>
                </a:solidFill>
                <a:latin typeface="Open Sans"/>
                <a:ea typeface="Open Sans"/>
                <a:cs typeface="Open Sans"/>
                <a:sym typeface="Open Sans"/>
              </a:rPr>
              <a:t>Negatives</a:t>
            </a:r>
            <a:endParaRPr/>
          </a:p>
        </p:txBody>
      </p:sp>
      <p:sp>
        <p:nvSpPr>
          <p:cNvPr id="145" name="Google Shape;145;p22"/>
          <p:cNvSpPr txBox="1"/>
          <p:nvPr/>
        </p:nvSpPr>
        <p:spPr>
          <a:xfrm>
            <a:off x="4750000" y="2030000"/>
            <a:ext cx="4013000" cy="2400000"/>
          </a:xfrm>
          <a:prstGeom prst="rect">
            <a:avLst/>
          </a:prstGeom>
          <a:noFill/>
          <a:ln>
            <a:noFill/>
          </a:ln>
        </p:spPr>
        <p:txBody>
          <a:bodyPr anchorCtr="0" anchor="t" bIns="45700" lIns="91425" spcFirstLastPara="1" rIns="91425" wrap="square" tIns="45700">
            <a:spAutoFit/>
          </a:bodyPr>
          <a:lstStyle/>
          <a:p>
            <a:pPr indent="-343080" lvl="0" marL="343080" marR="0" rtl="0" algn="l">
              <a:lnSpc>
                <a:spcPct val="100000"/>
              </a:lnSpc>
              <a:spcBef>
                <a:spcPts val="0"/>
              </a:spcBef>
              <a:spcAft>
                <a:spcPts val="0"/>
              </a:spcAft>
              <a:buClr>
                <a:srgbClr val="000000"/>
              </a:buClr>
              <a:buSzPts val="1900"/>
              <a:buFont typeface="Arial"/>
              <a:buChar char="•"/>
            </a:pPr>
            <a:r>
              <a:rPr b="0" i="0" lang="en-GB" sz="1600" u="none" cap="none" strike="noStrike">
                <a:solidFill>
                  <a:srgbClr val="000000"/>
                </a:solidFill>
                <a:latin typeface="Open Sans"/>
                <a:ea typeface="Open Sans"/>
                <a:cs typeface="Open Sans"/>
                <a:sym typeface="Open Sans"/>
              </a:rPr>
              <a:t>Older, digitally excluded and non-English-speaking patients face compounding barriers (Husain and Greenhalgh, 2025)</a:t>
            </a:r>
            <a:endParaRPr/>
          </a:p>
          <a:p>
            <a:pPr indent="-343080" lvl="0" marL="343080" marR="0" rtl="0" algn="l">
              <a:lnSpc>
                <a:spcPct val="100000"/>
              </a:lnSpc>
              <a:spcBef>
                <a:spcPts val="0"/>
              </a:spcBef>
              <a:spcAft>
                <a:spcPts val="0"/>
              </a:spcAft>
              <a:buClr>
                <a:srgbClr val="000000"/>
              </a:buClr>
              <a:buSzPts val="1900"/>
              <a:buFont typeface="Arial"/>
              <a:buChar char="•"/>
            </a:pPr>
            <a:r>
              <a:rPr b="0" i="0" lang="en-GB" sz="1600" u="none" cap="none" strike="noStrike">
                <a:solidFill>
                  <a:srgbClr val="000000"/>
                </a:solidFill>
                <a:latin typeface="Open Sans"/>
                <a:ea typeface="Open Sans"/>
                <a:cs typeface="Open Sans"/>
                <a:sym typeface="Open Sans"/>
              </a:rPr>
              <a:t>Remote consulting is riskier for urgent conditions e.g. chest pain, injury (Nuffield Trust, 2023)</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23"/>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Impact on community </a:t>
            </a:r>
            <a:endParaRPr b="0" sz="4400" u="none" strike="noStrike">
              <a:solidFill>
                <a:srgbClr val="000000"/>
              </a:solidFill>
              <a:latin typeface="Open Sans"/>
              <a:ea typeface="Open Sans"/>
              <a:cs typeface="Open Sans"/>
              <a:sym typeface="Open Sans"/>
            </a:endParaRPr>
          </a:p>
        </p:txBody>
      </p:sp>
      <p:sp>
        <p:nvSpPr>
          <p:cNvPr id="152" name="Google Shape;152;p23"/>
          <p:cNvSpPr txBox="1"/>
          <p:nvPr/>
        </p:nvSpPr>
        <p:spPr>
          <a:xfrm>
            <a:off x="381000" y="1599840"/>
            <a:ext cx="5050000" cy="3916440"/>
          </a:xfrm>
          <a:prstGeom prst="rect">
            <a:avLst/>
          </a:prstGeom>
          <a:noFill/>
          <a:ln>
            <a:noFill/>
          </a:ln>
        </p:spPr>
        <p:txBody>
          <a:bodyPr anchorCtr="0" anchor="t" bIns="45700" lIns="91425" spcFirstLastPara="1" rIns="91425" wrap="square" tIns="45700">
            <a:normAutofit/>
          </a:bodyPr>
          <a:lstStyle/>
          <a:p>
            <a:pPr indent="-343080" lvl="0" marL="343080" marR="0" rtl="0" algn="l">
              <a:lnSpc>
                <a:spcPct val="100000"/>
              </a:lnSpc>
              <a:spcBef>
                <a:spcPts val="0"/>
              </a:spcBef>
              <a:spcAft>
                <a:spcPts val="0"/>
              </a:spcAft>
              <a:buClr>
                <a:srgbClr val="000000"/>
              </a:buClr>
              <a:buSzPts val="1700"/>
              <a:buFont typeface="Arial"/>
              <a:buChar char="•"/>
            </a:pPr>
            <a:r>
              <a:rPr b="0" i="0" lang="en-GB" sz="1700" u="none" cap="none" strike="noStrike">
                <a:solidFill>
                  <a:srgbClr val="000000"/>
                </a:solidFill>
                <a:latin typeface="Open Sans"/>
                <a:ea typeface="Open Sans"/>
                <a:cs typeface="Open Sans"/>
                <a:sym typeface="Open Sans"/>
              </a:rPr>
              <a:t>Reduces burden on family members/carers – less time off work, childcare, transport</a:t>
            </a:r>
            <a:endParaRPr b="0" i="0" sz="3200" u="none" cap="none" strike="noStrike">
              <a:solidFill>
                <a:srgbClr val="000000"/>
              </a:solidFill>
              <a:latin typeface="Open Sans"/>
              <a:ea typeface="Open Sans"/>
              <a:cs typeface="Open Sans"/>
              <a:sym typeface="Open Sans"/>
            </a:endParaRPr>
          </a:p>
          <a:p>
            <a:pPr indent="-343080" lvl="0" marL="343080" marR="0" rtl="0" algn="l">
              <a:lnSpc>
                <a:spcPct val="100000"/>
              </a:lnSpc>
              <a:spcBef>
                <a:spcPts val="799"/>
              </a:spcBef>
              <a:spcAft>
                <a:spcPts val="0"/>
              </a:spcAft>
              <a:buClr>
                <a:srgbClr val="000000"/>
              </a:buClr>
              <a:buSzPts val="1700"/>
              <a:buFont typeface="Arial"/>
              <a:buChar char="•"/>
            </a:pPr>
            <a:r>
              <a:rPr b="0" i="0" lang="en-GB" sz="1700" u="none" cap="none" strike="noStrike">
                <a:solidFill>
                  <a:srgbClr val="000000"/>
                </a:solidFill>
                <a:latin typeface="Open Sans"/>
                <a:ea typeface="Open Sans"/>
                <a:cs typeface="Open Sans"/>
                <a:sym typeface="Open Sans"/>
              </a:rPr>
              <a:t>Public health value: reduced footfall lowered infection risk during COVID-19</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1700"/>
              <a:buFont typeface="Arial"/>
              <a:buChar char="•"/>
            </a:pPr>
            <a:r>
              <a:rPr b="0" i="0" lang="en-GB" sz="1700" u="none" cap="none" strike="noStrike">
                <a:solidFill>
                  <a:srgbClr val="000000"/>
                </a:solidFill>
                <a:latin typeface="Open Sans"/>
                <a:ea typeface="Open Sans"/>
                <a:cs typeface="Open Sans"/>
                <a:sym typeface="Open Sans"/>
              </a:rPr>
              <a:t>Care home use undermined by fragile technical infrastructure (Warmoth et al., 2022)</a:t>
            </a:r>
            <a:endParaRPr b="0" i="0" sz="1400" u="none" cap="none" strike="noStrike">
              <a:solidFill>
                <a:srgbClr val="000000"/>
              </a:solidFill>
              <a:latin typeface="Arial"/>
              <a:ea typeface="Arial"/>
              <a:cs typeface="Arial"/>
              <a:sym typeface="Arial"/>
            </a:endParaRPr>
          </a:p>
        </p:txBody>
      </p:sp>
      <p:sp>
        <p:nvSpPr>
          <p:cNvPr id="153" name="Google Shape;153;p23"/>
          <p:cNvSpPr/>
          <p:nvPr/>
        </p:nvSpPr>
        <p:spPr>
          <a:xfrm>
            <a:off x="5650000" y="1750000"/>
            <a:ext cx="3050000" cy="1400000"/>
          </a:xfrm>
          <a:prstGeom prst="roundRect">
            <a:avLst>
              <a:gd fmla="val 16667" name="adj"/>
            </a:avLst>
          </a:prstGeom>
          <a:solidFill>
            <a:srgbClr val="0369A3"/>
          </a:solidFill>
          <a:ln>
            <a:noFill/>
          </a:ln>
        </p:spPr>
        <p:txBody>
          <a:bodyPr anchorCtr="0" anchor="ctr" bIns="90000" lIns="120000" spcFirstLastPara="1" rIns="120000" wrap="square" tIns="90000">
            <a:noAutofit/>
          </a:bodyPr>
          <a:lstStyle/>
          <a:p>
            <a:pPr indent="0" lvl="0" marL="0" marR="0" rtl="0" algn="ctr">
              <a:lnSpc>
                <a:spcPct val="100000"/>
              </a:lnSpc>
              <a:spcBef>
                <a:spcPts val="0"/>
              </a:spcBef>
              <a:spcAft>
                <a:spcPts val="0"/>
              </a:spcAft>
              <a:buClr>
                <a:srgbClr val="000000"/>
              </a:buClr>
              <a:buSzPts val="2400"/>
              <a:buFont typeface="Arial"/>
              <a:buNone/>
            </a:pPr>
            <a:r>
              <a:rPr b="1" i="0" lang="en-GB" sz="2400" u="none" cap="none" strike="noStrike">
                <a:solidFill>
                  <a:srgbClr val="FFFFFF"/>
                </a:solidFill>
                <a:latin typeface="Open Sans"/>
                <a:ea typeface="Open Sans"/>
                <a:cs typeface="Open Sans"/>
                <a:sym typeface="Open Sans"/>
              </a:rPr>
              <a:t>242 tonnes CO₂/yr</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100"/>
              <a:buFont typeface="Arial"/>
              <a:buNone/>
            </a:pPr>
            <a:r>
              <a:rPr b="0" i="0" lang="en-GB" sz="1100" u="none" cap="none" strike="noStrike">
                <a:solidFill>
                  <a:srgbClr val="FFFFFF"/>
                </a:solidFill>
                <a:latin typeface="Open Sans"/>
                <a:ea typeface="Open Sans"/>
                <a:cs typeface="Open Sans"/>
                <a:sym typeface="Open Sans"/>
              </a:rPr>
              <a:t>saved in gastroenterology services alone (Reform Scotland, 2020)</a:t>
            </a:r>
            <a:endParaRPr b="0" i="0" sz="1400" u="none" cap="none" strike="noStrike">
              <a:solidFill>
                <a:srgbClr val="000000"/>
              </a:solidFill>
              <a:latin typeface="Arial"/>
              <a:ea typeface="Arial"/>
              <a:cs typeface="Arial"/>
              <a:sym typeface="Arial"/>
            </a:endParaRPr>
          </a:p>
        </p:txBody>
      </p:sp>
      <p:sp>
        <p:nvSpPr>
          <p:cNvPr id="154" name="Google Shape;154;p23"/>
          <p:cNvSpPr/>
          <p:nvPr/>
        </p:nvSpPr>
        <p:spPr>
          <a:xfrm>
            <a:off x="5650000" y="3350000"/>
            <a:ext cx="3050000" cy="1400000"/>
          </a:xfrm>
          <a:prstGeom prst="roundRect">
            <a:avLst>
              <a:gd fmla="val 16667" name="adj"/>
            </a:avLst>
          </a:prstGeom>
          <a:solidFill>
            <a:srgbClr val="A33E03"/>
          </a:solidFill>
          <a:ln>
            <a:noFill/>
          </a:ln>
        </p:spPr>
        <p:txBody>
          <a:bodyPr anchorCtr="0" anchor="ctr" bIns="90000" lIns="120000" spcFirstLastPara="1" rIns="120000" wrap="square" tIns="90000">
            <a:noAutofit/>
          </a:bodyPr>
          <a:lstStyle/>
          <a:p>
            <a:pPr indent="0" lvl="0" marL="0" marR="0" rtl="0" algn="ctr">
              <a:lnSpc>
                <a:spcPct val="100000"/>
              </a:lnSpc>
              <a:spcBef>
                <a:spcPts val="0"/>
              </a:spcBef>
              <a:spcAft>
                <a:spcPts val="0"/>
              </a:spcAft>
              <a:buClr>
                <a:srgbClr val="000000"/>
              </a:buClr>
              <a:buSzPts val="2400"/>
              <a:buFont typeface="Arial"/>
              <a:buNone/>
            </a:pPr>
            <a:r>
              <a:rPr b="1" i="0" lang="en-GB" sz="2400" u="none" cap="none" strike="noStrike">
                <a:solidFill>
                  <a:srgbClr val="FFFFFF"/>
                </a:solidFill>
                <a:latin typeface="Open Sans"/>
                <a:ea typeface="Open Sans"/>
                <a:cs typeface="Open Sans"/>
                <a:sym typeface="Open Sans"/>
              </a:rPr>
              <a:t>29% of UK</a:t>
            </a:r>
            <a:endParaRPr b="0" i="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100"/>
              <a:buFont typeface="Arial"/>
              <a:buNone/>
            </a:pPr>
            <a:r>
              <a:rPr b="0" i="0" lang="en-GB" sz="1100" u="none" cap="none" strike="noStrike">
                <a:solidFill>
                  <a:srgbClr val="FFFFFF"/>
                </a:solidFill>
                <a:latin typeface="Open Sans"/>
                <a:ea typeface="Open Sans"/>
                <a:cs typeface="Open Sans"/>
                <a:sym typeface="Open Sans"/>
              </a:rPr>
              <a:t>has “very low digital engagement” (Health Innovation South West, 2022)</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24"/>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Policy Context &amp; Data Governance</a:t>
            </a:r>
            <a:endParaRPr b="0" sz="4400" u="none" strike="noStrike">
              <a:solidFill>
                <a:srgbClr val="000000"/>
              </a:solidFill>
              <a:latin typeface="Open Sans"/>
              <a:ea typeface="Open Sans"/>
              <a:cs typeface="Open Sans"/>
              <a:sym typeface="Open Sans"/>
            </a:endParaRPr>
          </a:p>
        </p:txBody>
      </p:sp>
      <p:sp>
        <p:nvSpPr>
          <p:cNvPr id="161" name="Google Shape;161;p24"/>
          <p:cNvSpPr txBox="1"/>
          <p:nvPr/>
        </p:nvSpPr>
        <p:spPr>
          <a:xfrm>
            <a:off x="457200" y="1599840"/>
            <a:ext cx="8229600" cy="3916440"/>
          </a:xfrm>
          <a:prstGeom prst="rect">
            <a:avLst/>
          </a:prstGeom>
          <a:noFill/>
          <a:ln>
            <a:noFill/>
          </a:ln>
        </p:spPr>
        <p:txBody>
          <a:bodyPr anchorCtr="0" anchor="t" bIns="45700" lIns="91425" spcFirstLastPara="1" rIns="91425" wrap="square" tIns="45700">
            <a:normAutofit/>
          </a:bodyPr>
          <a:lstStyle/>
          <a:p>
            <a:pPr indent="-343080" lvl="0" marL="343080" marR="0" rtl="0" algn="l">
              <a:lnSpc>
                <a:spcPct val="100000"/>
              </a:lnSpc>
              <a:spcBef>
                <a:spcPts val="0"/>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Sits within the NHS’s wider “analogue to digital” shift set out in the 10 Year Health Plan for England (DHSC, 2025)</a:t>
            </a:r>
            <a:endParaRPr b="0" i="0" sz="3200" u="none" cap="none" strike="noStrike">
              <a:solidFill>
                <a:srgbClr val="000000"/>
              </a:solidFill>
              <a:latin typeface="Open Sans"/>
              <a:ea typeface="Open Sans"/>
              <a:cs typeface="Open Sans"/>
              <a:sym typeface="Open Sans"/>
            </a:endParaRPr>
          </a:p>
          <a:p>
            <a:pPr indent="-343080" lvl="0" marL="343080" marR="0" rtl="0" algn="l">
              <a:lnSpc>
                <a:spcPct val="100000"/>
              </a:lnSpc>
              <a:spcBef>
                <a:spcPts val="799"/>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The plan positions an expanded NHS App as the “front door” to NHS services by 2028 (DHSC, 2025)</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Builds on the NHS Long Term Plan’s (2019) earlier digital-first ambitions that first drove video consultation rollout</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Governance: platforms require a Data Protection Impact Assessment under UK GDPR and the Data Protection Act 2018 (NHS England, 2026)</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Use of patient data on screen must follow the Caldicott Principles and the common law duty of confidentiality</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1800"/>
              <a:buFont typeface="Arial"/>
              <a:buChar char="•"/>
            </a:pPr>
            <a:r>
              <a:rPr b="0" i="0" lang="en-GB" sz="1800" u="none" cap="none" strike="noStrike">
                <a:solidFill>
                  <a:srgbClr val="000000"/>
                </a:solidFill>
                <a:latin typeface="Open Sans"/>
                <a:ea typeface="Open Sans"/>
                <a:cs typeface="Open Sans"/>
                <a:sym typeface="Open Sans"/>
              </a:rPr>
              <a:t>National digital ambition has to be balanced against the access risks already shown in this presentation</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25"/>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Challenges of the innovation</a:t>
            </a:r>
            <a:endParaRPr b="0" sz="4400" u="none" strike="noStrike">
              <a:solidFill>
                <a:srgbClr val="000000"/>
              </a:solidFill>
              <a:latin typeface="Open Sans"/>
              <a:ea typeface="Open Sans"/>
              <a:cs typeface="Open Sans"/>
              <a:sym typeface="Open Sans"/>
            </a:endParaRPr>
          </a:p>
        </p:txBody>
      </p:sp>
      <p:sp>
        <p:nvSpPr>
          <p:cNvPr id="168" name="Google Shape;168;p25"/>
          <p:cNvSpPr txBox="1"/>
          <p:nvPr/>
        </p:nvSpPr>
        <p:spPr>
          <a:xfrm>
            <a:off x="457200" y="1599840"/>
            <a:ext cx="8229600" cy="3916440"/>
          </a:xfrm>
          <a:prstGeom prst="rect">
            <a:avLst/>
          </a:prstGeom>
          <a:noFill/>
          <a:ln>
            <a:noFill/>
          </a:ln>
        </p:spPr>
        <p:txBody>
          <a:bodyPr anchorCtr="0" anchor="t" bIns="45700" lIns="91425" spcFirstLastPara="1" rIns="91425" wrap="square" tIns="45700">
            <a:normAutofit/>
          </a:bodyPr>
          <a:lstStyle/>
          <a:p>
            <a:pPr indent="-343080" lvl="0" marL="343080" marR="0" rtl="0" algn="l">
              <a:lnSpc>
                <a:spcPct val="100000"/>
              </a:lnSpc>
              <a:spcBef>
                <a:spcPts val="0"/>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Persistent workforce training deficit despite years of national rollout</a:t>
            </a:r>
            <a:endParaRPr b="0" i="0" sz="3200" u="none" cap="none" strike="noStrike">
              <a:solidFill>
                <a:srgbClr val="000000"/>
              </a:solidFill>
              <a:latin typeface="Open Sans"/>
              <a:ea typeface="Open Sans"/>
              <a:cs typeface="Open Sans"/>
              <a:sym typeface="Open Sans"/>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Consultation quality can suffer: less information richness, weaker safety-netting</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“Double-handling” – some issues need a second follow-up contact (Campbell et al., 2014)</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Technical reliability issues undermine patient and clinician experience (Donaghy et al., 2019)</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Digital exclusion and elevated clinical risk for vulnerable or urgent-need patients</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26"/>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Recommendations</a:t>
            </a:r>
            <a:endParaRPr b="0" sz="4400" u="none" strike="noStrike">
              <a:solidFill>
                <a:srgbClr val="000000"/>
              </a:solidFill>
              <a:latin typeface="Open Sans"/>
              <a:ea typeface="Open Sans"/>
              <a:cs typeface="Open Sans"/>
              <a:sym typeface="Open Sans"/>
            </a:endParaRPr>
          </a:p>
        </p:txBody>
      </p:sp>
      <p:sp>
        <p:nvSpPr>
          <p:cNvPr id="175" name="Google Shape;175;p26"/>
          <p:cNvSpPr txBox="1"/>
          <p:nvPr>
            <p:ph idx="1" type="body"/>
          </p:nvPr>
        </p:nvSpPr>
        <p:spPr>
          <a:xfrm>
            <a:off x="457200" y="1599840"/>
            <a:ext cx="8229600" cy="3916440"/>
          </a:xfrm>
          <a:prstGeom prst="rect">
            <a:avLst/>
          </a:prstGeom>
          <a:noFill/>
          <a:ln>
            <a:noFill/>
          </a:ln>
        </p:spPr>
        <p:txBody>
          <a:bodyPr anchorCtr="0" anchor="t" bIns="46800" lIns="90000" spcFirstLastPara="1" rIns="90000" wrap="square" tIns="46800">
            <a:normAutofit/>
          </a:bodyPr>
          <a:lstStyle/>
          <a:p>
            <a:pPr indent="-343080" lvl="0" marL="343080" marR="0" rtl="0" algn="l">
              <a:lnSpc>
                <a:spcPct val="100000"/>
              </a:lnSpc>
              <a:spcBef>
                <a:spcPts val="0"/>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Prioritise blended (not remote-only) service models</a:t>
            </a:r>
            <a:endParaRPr b="0" i="0" sz="3200" u="none" cap="none" strike="noStrike">
              <a:solidFill>
                <a:srgbClr val="000000"/>
              </a:solidFill>
              <a:latin typeface="Open Sans"/>
              <a:ea typeface="Open Sans"/>
              <a:cs typeface="Open Sans"/>
              <a:sym typeface="Open Sans"/>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Sustained investment in staff training in remote consultation skills</a:t>
            </a:r>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Invest in reliable digital infrastructure, particularly in care home settings</a:t>
            </a:r>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Co-design services with digitally excluded groups (Health Innovation South West, 2022)</a:t>
            </a:r>
            <a:endParaRPr/>
          </a:p>
          <a:p>
            <a:pPr indent="-343080" lvl="0" marL="343080" marR="0" rtl="0" algn="l">
              <a:lnSpc>
                <a:spcPct val="100000"/>
              </a:lnSpc>
              <a:spcBef>
                <a:spcPts val="799"/>
              </a:spcBef>
              <a:spcAft>
                <a:spcPts val="0"/>
              </a:spcAft>
              <a:buClr>
                <a:srgbClr val="000000"/>
              </a:buClr>
              <a:buSzPts val="2000"/>
              <a:buFont typeface="Arial"/>
              <a:buChar char="•"/>
            </a:pPr>
            <a:r>
              <a:rPr b="0" i="0" lang="en-GB" sz="2000" u="none" cap="none" strike="noStrike">
                <a:solidFill>
                  <a:srgbClr val="000000"/>
                </a:solidFill>
                <a:latin typeface="Open Sans"/>
                <a:ea typeface="Open Sans"/>
                <a:cs typeface="Open Sans"/>
                <a:sym typeface="Open Sans"/>
              </a:rPr>
              <a:t>Build in clear safeguards and triage protocols for high-risk presentations</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0" name="Shape 180"/>
        <p:cNvGrpSpPr/>
        <p:nvPr/>
      </p:nvGrpSpPr>
      <p:grpSpPr>
        <a:xfrm>
          <a:off x="0" y="0"/>
          <a:ext cx="0" cy="0"/>
          <a:chOff x="0" y="0"/>
          <a:chExt cx="0" cy="0"/>
        </a:xfrm>
      </p:grpSpPr>
      <p:sp>
        <p:nvSpPr>
          <p:cNvPr id="181" name="Google Shape;181;p27"/>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Conclusion</a:t>
            </a:r>
            <a:endParaRPr b="0" sz="4400" u="none" strike="noStrike">
              <a:solidFill>
                <a:srgbClr val="000000"/>
              </a:solidFill>
              <a:latin typeface="Open Sans"/>
              <a:ea typeface="Open Sans"/>
              <a:cs typeface="Open Sans"/>
              <a:sym typeface="Open Sans"/>
            </a:endParaRPr>
          </a:p>
        </p:txBody>
      </p:sp>
      <p:sp>
        <p:nvSpPr>
          <p:cNvPr id="182" name="Google Shape;182;p27"/>
          <p:cNvSpPr txBox="1"/>
          <p:nvPr/>
        </p:nvSpPr>
        <p:spPr>
          <a:xfrm>
            <a:off x="457200" y="1599840"/>
            <a:ext cx="8229600" cy="3916440"/>
          </a:xfrm>
          <a:prstGeom prst="rect">
            <a:avLst/>
          </a:prstGeom>
          <a:noFill/>
          <a:ln>
            <a:noFill/>
          </a:ln>
        </p:spPr>
        <p:txBody>
          <a:bodyPr anchorCtr="0" anchor="t" bIns="45700" lIns="91425" spcFirstLastPara="1" rIns="91425" wrap="square" tIns="45700">
            <a:normAutofit/>
          </a:bodyPr>
          <a:lstStyle/>
          <a:p>
            <a:pPr indent="-343080" lvl="0" marL="343080" marR="0" rtl="0" algn="l">
              <a:lnSpc>
                <a:spcPct val="100000"/>
              </a:lnSpc>
              <a:spcBef>
                <a:spcPts val="0"/>
              </a:spcBef>
              <a:spcAft>
                <a:spcPts val="0"/>
              </a:spcAft>
              <a:buClr>
                <a:srgbClr val="000000"/>
              </a:buClr>
              <a:buSzPts val="2200"/>
              <a:buFont typeface="Arial"/>
              <a:buChar char="•"/>
            </a:pPr>
            <a:r>
              <a:rPr b="0" i="0" lang="en-GB" sz="2200" u="none" cap="none" strike="noStrike">
                <a:solidFill>
                  <a:srgbClr val="000000"/>
                </a:solidFill>
                <a:latin typeface="Open Sans"/>
                <a:ea typeface="Open Sans"/>
                <a:cs typeface="Open Sans"/>
                <a:sym typeface="Open Sans"/>
              </a:rPr>
              <a:t>Video consulting is a genuine but “qualified” success – not a settled one</a:t>
            </a:r>
            <a:endParaRPr b="0" i="0" sz="3200" u="none" cap="none" strike="noStrike">
              <a:solidFill>
                <a:srgbClr val="000000"/>
              </a:solidFill>
              <a:latin typeface="Open Sans"/>
              <a:ea typeface="Open Sans"/>
              <a:cs typeface="Open Sans"/>
              <a:sym typeface="Open Sans"/>
            </a:endParaRPr>
          </a:p>
          <a:p>
            <a:pPr indent="-343080" lvl="0" marL="343080" marR="0" rtl="0" algn="l">
              <a:lnSpc>
                <a:spcPct val="100000"/>
              </a:lnSpc>
              <a:spcBef>
                <a:spcPts val="799"/>
              </a:spcBef>
              <a:spcAft>
                <a:spcPts val="0"/>
              </a:spcAft>
              <a:buClr>
                <a:srgbClr val="000000"/>
              </a:buClr>
              <a:buSzPts val="2200"/>
              <a:buFont typeface="Arial"/>
              <a:buChar char="•"/>
            </a:pPr>
            <a:r>
              <a:rPr b="0" i="0" lang="en-GB" sz="2200" u="none" cap="none" strike="noStrike">
                <a:solidFill>
                  <a:srgbClr val="000000"/>
                </a:solidFill>
                <a:latin typeface="Open Sans"/>
                <a:ea typeface="Open Sans"/>
                <a:cs typeface="Open Sans"/>
                <a:sym typeface="Open Sans"/>
              </a:rPr>
              <a:t>Real benefits: cost savings, patient convenience, environmental and community gains</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200"/>
              <a:buFont typeface="Arial"/>
              <a:buChar char="•"/>
            </a:pPr>
            <a:r>
              <a:rPr b="0" i="0" lang="en-GB" sz="2200" u="none" cap="none" strike="noStrike">
                <a:solidFill>
                  <a:srgbClr val="000000"/>
                </a:solidFill>
                <a:latin typeface="Open Sans"/>
                <a:ea typeface="Open Sans"/>
                <a:cs typeface="Open Sans"/>
                <a:sym typeface="Open Sans"/>
              </a:rPr>
              <a:t>Real risks: workforce training gaps, quality trade-offs, digital inequality, clinical risk</a:t>
            </a:r>
            <a:endParaRPr b="0" i="0" sz="1400" u="none" cap="none" strike="noStrike">
              <a:solidFill>
                <a:srgbClr val="000000"/>
              </a:solidFill>
              <a:latin typeface="Arial"/>
              <a:ea typeface="Arial"/>
              <a:cs typeface="Arial"/>
              <a:sym typeface="Arial"/>
            </a:endParaRPr>
          </a:p>
          <a:p>
            <a:pPr indent="-343080" lvl="0" marL="343080" marR="0" rtl="0" algn="l">
              <a:lnSpc>
                <a:spcPct val="100000"/>
              </a:lnSpc>
              <a:spcBef>
                <a:spcPts val="799"/>
              </a:spcBef>
              <a:spcAft>
                <a:spcPts val="0"/>
              </a:spcAft>
              <a:buClr>
                <a:srgbClr val="000000"/>
              </a:buClr>
              <a:buSzPts val="2200"/>
              <a:buFont typeface="Arial"/>
              <a:buChar char="•"/>
            </a:pPr>
            <a:r>
              <a:rPr b="0" i="0" lang="en-GB" sz="2200" u="none" cap="none" strike="noStrike">
                <a:solidFill>
                  <a:srgbClr val="000000"/>
                </a:solidFill>
                <a:latin typeface="Open Sans"/>
                <a:ea typeface="Open Sans"/>
                <a:cs typeface="Open Sans"/>
                <a:sym typeface="Open Sans"/>
              </a:rPr>
              <a:t>Its future value depends on whether implementation is shaped by evidence, or by convenience</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6" name="Shape 186"/>
        <p:cNvGrpSpPr/>
        <p:nvPr/>
      </p:nvGrpSpPr>
      <p:grpSpPr>
        <a:xfrm>
          <a:off x="0" y="0"/>
          <a:ext cx="0" cy="0"/>
          <a:chOff x="0" y="0"/>
          <a:chExt cx="0" cy="0"/>
        </a:xfrm>
      </p:grpSpPr>
      <p:sp>
        <p:nvSpPr>
          <p:cNvPr id="187" name="Google Shape;187;p28"/>
          <p:cNvSpPr txBox="1"/>
          <p:nvPr>
            <p:ph type="title"/>
          </p:nvPr>
        </p:nvSpPr>
        <p:spPr>
          <a:xfrm>
            <a:off x="457200" y="274320"/>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rgbClr val="000000"/>
              </a:buClr>
              <a:buSzPts val="4400"/>
              <a:buFont typeface="Open Sans"/>
              <a:buNone/>
            </a:pPr>
            <a:r>
              <a:rPr b="1" lang="en-GB" sz="4400" u="none" strike="noStrike">
                <a:solidFill>
                  <a:srgbClr val="000000"/>
                </a:solidFill>
                <a:latin typeface="Open Sans"/>
                <a:ea typeface="Open Sans"/>
                <a:cs typeface="Open Sans"/>
                <a:sym typeface="Open Sans"/>
              </a:rPr>
              <a:t>References</a:t>
            </a:r>
            <a:endParaRPr b="0" sz="4400" u="none" strike="noStrike">
              <a:solidFill>
                <a:srgbClr val="000000"/>
              </a:solidFill>
              <a:latin typeface="Open Sans"/>
              <a:ea typeface="Open Sans"/>
              <a:cs typeface="Open Sans"/>
              <a:sym typeface="Open Sans"/>
            </a:endParaRPr>
          </a:p>
        </p:txBody>
      </p:sp>
      <p:sp>
        <p:nvSpPr>
          <p:cNvPr id="188" name="Google Shape;188;p28"/>
          <p:cNvSpPr txBox="1"/>
          <p:nvPr/>
        </p:nvSpPr>
        <p:spPr>
          <a:xfrm>
            <a:off x="228600" y="1206075"/>
            <a:ext cx="4350000" cy="4599900"/>
          </a:xfrm>
          <a:prstGeom prst="rect">
            <a:avLst/>
          </a:prstGeom>
          <a:noFill/>
          <a:ln>
            <a:noFill/>
          </a:ln>
        </p:spPr>
        <p:txBody>
          <a:bodyPr anchorCtr="0" anchor="t" bIns="45700" lIns="91425" spcFirstLastPara="1" rIns="91425" wrap="square" tIns="45700">
            <a:normAutofit lnSpcReduction="20000"/>
          </a:bodyPr>
          <a:lstStyle/>
          <a:p>
            <a:pPr indent="0" lvl="0" marL="0" marR="0" rtl="0" algn="l">
              <a:lnSpc>
                <a:spcPct val="100000"/>
              </a:lnSpc>
              <a:spcBef>
                <a:spcPts val="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Bartlett, M., Blazer, S., Hobson, G. and Abbs, I. (2018) 'The power of digital communications: improving outpatient attendances in south London', Future Healthcare Journal, 5(1), pp. 43–46. Available at: https://pmc.ncbi.nlm.nih.gov/articles/PMC6510049/ (Accessed: 9 July 2026).</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Campbell, J.L., Fletcher, E., Britten, N., Green, C., Holt, T.A., Lattimer, V., Richards, D.A., Richards, S.H., Salisbury, C., Calitri, R., Bowyer, V., Chaplin, K., Kandiyali, R., Murdoch, J., Roscoe, J., Varley, A., Warren, F.C. and Taylor, R.S. (2014) 'Telephone triage for management of same-day consultation requests in general practice (the ESTEEM trial)', The Lancet, 384(9957), pp. 1859–1868.</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Department of Health and Social Care (2025) Fit for the future: 10 year health plan for England. Available at: https://www.gov.uk/government/publications/10-year-health-plan-for-england-fit-for-the-future (Accessed: 3 August 2026).</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Donaghy, E., Atherton, H., Hammersley, V., McNeilly, H., Bikker, A., Robbins, L., Campbell, J. and McKinstry, B. (2019) 'Acceptability, benefits, and challenges of video consulting', British Journal of General Practice, 69(686), p. e586. Available at: https://bjgp.org/content/69/686/e586 (Accessed: 9 July 2026).</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Greenhalgh, T. and Rosen, R. (2021) 'Remote by default general practice: must we, should we, dare we?', British Journal of General Practice, 71(705), pp. 149–150.</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Hammersley, V., Donaghy, E., Parker, R., McNeilly, H., Atherton, H., Bikker, A., Campbell, J. and McKinstry, B. (2019) 'Comparing the content and quality of video, telephone, and face-to-face consultations', British Journal of General Practice, 69(686), pp. e595–e604. doi: 10.3399/bjgp19X704573.</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Health Innovation South West (2022) Rapid review: video consultations and digitally excluded people. Available at: https://healthinnovationsouthwest.com/wp-content/uploads/publications/SWAHSN-Whitepapers-03-Understanding-the-Impact-of-the-Use-of-Video-Consultations-on-Digitally-Excluded-Groups-3.pdf (Accessed: 9 July 2026).</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Hughes, G., Moore, L., Maniatopoulos, G., Wherton, J., Wood, G.W., Greenhalgh, T. and Shaw, S. (2022) 'Theorising the shift to video consulting in the UK during the COVID-19 pandemic', Social Science &amp; Medicine, 311, 115368. doi: 10.1016/j.socscimed.2022.115368.</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Husain, L. and Greenhalgh, T. (2025) 'Examining intersectionality and barriers to the uptake of video consultations among older adults from disadvantaged backgrounds with limited English proficiency', Journal of Medical Internet Research, 27, e65690. Available at: https://www.jmir.org/2025/1/e65690 (Accessed: 9 July 2026).</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NHS Digital (2024) Appointments in general practice, July 2024. Available at: https://digital.nhs.uk/data-and-information/publications/statistical/appointments-in-general-practice/july-2024 (Accessed: 9 July 2026).</a:t>
            </a:r>
            <a:endParaRPr b="0" i="0" sz="1400" u="none" cap="none" strike="noStrike">
              <a:solidFill>
                <a:srgbClr val="000000"/>
              </a:solidFill>
              <a:latin typeface="Arial"/>
              <a:ea typeface="Arial"/>
              <a:cs typeface="Arial"/>
              <a:sym typeface="Arial"/>
            </a:endParaRPr>
          </a:p>
        </p:txBody>
      </p:sp>
      <p:sp>
        <p:nvSpPr>
          <p:cNvPr id="189" name="Google Shape;189;p28"/>
          <p:cNvSpPr txBox="1"/>
          <p:nvPr/>
        </p:nvSpPr>
        <p:spPr>
          <a:xfrm>
            <a:off x="4578600" y="1206075"/>
            <a:ext cx="4250100" cy="4599900"/>
          </a:xfrm>
          <a:prstGeom prst="rect">
            <a:avLst/>
          </a:prstGeom>
          <a:noFill/>
          <a:ln>
            <a:noFill/>
          </a:ln>
        </p:spPr>
        <p:txBody>
          <a:bodyPr anchorCtr="0" anchor="t" bIns="45700" lIns="91425" spcFirstLastPara="1" rIns="91425" wrap="square" tIns="45700">
            <a:normAutofit/>
          </a:bodyPr>
          <a:lstStyle/>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chemeClr val="dk1"/>
                </a:solidFill>
                <a:latin typeface="Open Sans"/>
                <a:ea typeface="Open Sans"/>
                <a:cs typeface="Open Sans"/>
                <a:sym typeface="Open Sans"/>
              </a:rPr>
              <a:t>NHS England (2023) Reducing did not attends (DNAs) in outpatient services. Available at: https://www.england.nhs.uk/long-read/reducing-did-not-attends-dnas-in-outpatient-services/ (Accessed: 9 July 2026).</a:t>
            </a:r>
            <a:endParaRPr b="0" i="0" sz="700" u="none" cap="none" strike="noStrike">
              <a:solidFill>
                <a:schemeClr val="dk1"/>
              </a:solidFill>
              <a:latin typeface="Open Sans"/>
              <a:ea typeface="Open Sans"/>
              <a:cs typeface="Open Sans"/>
              <a:sym typeface="Open Sans"/>
            </a:endParaRPr>
          </a:p>
          <a:p>
            <a:pPr indent="0" lvl="0" marL="0" marR="0" rtl="0" algn="l">
              <a:lnSpc>
                <a:spcPct val="100000"/>
              </a:lnSpc>
              <a:spcBef>
                <a:spcPts val="60"/>
              </a:spcBef>
              <a:spcAft>
                <a:spcPts val="0"/>
              </a:spcAft>
              <a:buClr>
                <a:schemeClr val="dk1"/>
              </a:buClr>
              <a:buSzPts val="1100"/>
              <a:buFont typeface="Arial"/>
              <a:buNone/>
            </a:pPr>
            <a:r>
              <a:t/>
            </a:r>
            <a:endParaRPr b="0" i="0" sz="700" u="none" cap="none" strike="noStrike">
              <a:solidFill>
                <a:schemeClr val="dk1"/>
              </a:solidFill>
              <a:latin typeface="Open Sans"/>
              <a:ea typeface="Open Sans"/>
              <a:cs typeface="Open Sans"/>
              <a:sym typeface="Open Sans"/>
            </a:endParaRPr>
          </a:p>
          <a:p>
            <a:pPr indent="0" lvl="0" marL="0" marR="0" rtl="0" algn="l">
              <a:lnSpc>
                <a:spcPct val="100000"/>
              </a:lnSpc>
              <a:spcBef>
                <a:spcPts val="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NHS England (2026) Using video conferencing and consultation tools: guidance for IG professionals. Available at: https://digital.nhs.uk/data-and-information/information-governance/guidance/using-video-conferencing-and-consultation-tools/guidance-for-ig-professionals (Accessed: 3 August 2026).</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Nuffield Trust (2022) Getting the best out of remote consulting in general practice. Available at: https://www.nuffieldtrust.org.uk/sites/default/files/2022-06/1656424637_nuffield-trust-remote-by-default-web-final.pdf (Accessed: 9 July 2026).</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Nuffield Trust (2023) Clinicians, practices, and patients all have a part to play in dealing with risks of remote consulting. Available at: https://www.nuffieldtrust.org.uk/news-item/clinicians-practices-and-patients-all-have-a-part-to-play-in-dealing-with-risks-of-remote-consulting-new-study-reveals (Accessed: 9 July 2026).</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Reform Scotland (2020) The health &amp; environmental benefits of NHS Near Me. Available at: https://www.reformscotland.com/2020/07/the-health-environmental-benefits-of-nhs-near-me-maimie-thompson/ (Accessed: 9 July 2026).</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Sahni, M., Choudhry, J., Mittal, A. and Bhogal, G. (2021) 'Remote musculoskeletal consultations: a survey of general practitioner registrars' level of confidence, acceptability, and management', Cureus, 13(5), e15084. doi: 10.7759/cureus.15084.</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Turner, A., Morris, R., Rakhra, D., Stevenson, F., McDonagh, L., Hamilton, F., Atherton, H., Farr, M., Blake, S., Banks, J., Lasseter, G., Ziebland, S., Hyde, E., Powell, J. and Horwood, J. (2022) 'Unintended consequences of online consultations', British Journal of General Practice, 72(715), p. e128. Available at: https://bjgp.org/content/72/715/e128 (Accessed: 9 July 2026).</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Warmoth, K., Lynch, J., Darlington, N., Bunn, F. and Goodman, C. (2022) 'Using video consultation technology between care homes and health and social care professionals', Age and Ageing, 51(2), afab279. doi: 10.1093/ageing/afab279.</a:t>
            </a:r>
            <a:endParaRPr b="0" i="0" sz="1400" u="none" cap="none" strike="noStrike">
              <a:solidFill>
                <a:srgbClr val="000000"/>
              </a:solidFill>
              <a:latin typeface="Arial"/>
              <a:ea typeface="Arial"/>
              <a:cs typeface="Arial"/>
              <a:sym typeface="Arial"/>
            </a:endParaRPr>
          </a:p>
          <a:p>
            <a:pPr indent="0" lvl="0" marL="0" marR="0" rtl="0" algn="l">
              <a:lnSpc>
                <a:spcPct val="100000"/>
              </a:lnSpc>
              <a:spcBef>
                <a:spcPts val="60"/>
              </a:spcBef>
              <a:spcAft>
                <a:spcPts val="0"/>
              </a:spcAft>
              <a:buClr>
                <a:srgbClr val="000000"/>
              </a:buClr>
              <a:buSzPts val="700"/>
              <a:buFont typeface="Arial"/>
              <a:buNone/>
            </a:pPr>
            <a:r>
              <a:t/>
            </a:r>
            <a:endParaRPr b="0" i="0" sz="700" u="none" cap="none" strike="noStrike">
              <a:solidFill>
                <a:srgbClr val="000000"/>
              </a:solidFill>
              <a:latin typeface="Open Sans"/>
              <a:ea typeface="Open Sans"/>
              <a:cs typeface="Open Sans"/>
              <a:sym typeface="Open Sans"/>
            </a:endParaRPr>
          </a:p>
          <a:p>
            <a:pPr indent="0" lvl="0" marL="0" marR="0" rtl="0" algn="l">
              <a:lnSpc>
                <a:spcPct val="100000"/>
              </a:lnSpc>
              <a:spcBef>
                <a:spcPts val="60"/>
              </a:spcBef>
              <a:spcAft>
                <a:spcPts val="0"/>
              </a:spcAft>
              <a:buClr>
                <a:srgbClr val="000000"/>
              </a:buClr>
              <a:buSzPts val="700"/>
              <a:buFont typeface="Arial"/>
              <a:buNone/>
            </a:pPr>
            <a:r>
              <a:rPr b="0" i="0" lang="en-GB" sz="700" u="none" cap="none" strike="noStrike">
                <a:solidFill>
                  <a:srgbClr val="000000"/>
                </a:solidFill>
                <a:latin typeface="Open Sans"/>
                <a:ea typeface="Open Sans"/>
                <a:cs typeface="Open Sans"/>
                <a:sym typeface="Open Sans"/>
              </a:rPr>
              <a:t>Wherton, J., Greenhalgh, T. and Shaw, S.E. (2021) 'Expanding video consultation services at pace and scale in Scotland during the COVID-19 pandemic', Journal of Medical Internet Research, 23(10), e31374. Available at: https://www.jmir.org/2021/10/e31374/ (Accessed: 3 August 2026).</a:t>
            </a:r>
            <a:endParaRPr b="0" i="0" sz="1400" u="none" cap="none" strike="noStrik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