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theme/theme12.xml" ContentType="application/vnd.openxmlformats-officedocument.theme+xml"/>
  <Override PartName="/ppt/slideLayouts/slideLayout14.xml" ContentType="application/vnd.openxmlformats-officedocument.presentationml.slideLayout+xml"/>
  <Override PartName="/ppt/theme/theme13.xml" ContentType="application/vnd.openxmlformats-officedocument.theme+xml"/>
  <Override PartName="/ppt/slideLayouts/slideLayout15.xml" ContentType="application/vnd.openxmlformats-officedocument.presentationml.slideLayout+xml"/>
  <Override PartName="/ppt/theme/theme14.xml" ContentType="application/vnd.openxmlformats-officedocument.theme+xml"/>
  <Override PartName="/ppt/slideLayouts/slideLayout16.xml" ContentType="application/vnd.openxmlformats-officedocument.presentationml.slideLayout+xml"/>
  <Override PartName="/ppt/theme/theme15.xml" ContentType="application/vnd.openxmlformats-officedocument.theme+xml"/>
  <Override PartName="/ppt/slideLayouts/slideLayout17.xml" ContentType="application/vnd.openxmlformats-officedocument.presentationml.slideLayout+xml"/>
  <Override PartName="/ppt/theme/theme16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7.xml" ContentType="application/vnd.openxmlformats-officedocument.theme+xml"/>
  <Override PartName="/ppt/slideLayouts/slideLayout26.xml" ContentType="application/vnd.openxmlformats-officedocument.presentationml.slideLayout+xml"/>
  <Override PartName="/ppt/theme/theme18.xml" ContentType="application/vnd.openxmlformats-officedocument.theme+xml"/>
  <Override PartName="/ppt/slideLayouts/slideLayout27.xml" ContentType="application/vnd.openxmlformats-officedocument.presentationml.slideLayout+xml"/>
  <Override PartName="/ppt/theme/theme19.xml" ContentType="application/vnd.openxmlformats-officedocument.theme+xml"/>
  <Override PartName="/ppt/slideLayouts/slideLayout28.xml" ContentType="application/vnd.openxmlformats-officedocument.presentationml.slideLayout+xml"/>
  <Override PartName="/ppt/theme/theme20.xml" ContentType="application/vnd.openxmlformats-officedocument.theme+xml"/>
  <Override PartName="/ppt/slideLayouts/slideLayout29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  <p:sldMasterId id="2147483706" r:id="rId24"/>
  </p:sldMasterIdLst>
  <p:notesMasterIdLst>
    <p:notesMasterId r:id="rId54"/>
  </p:notesMasterIdLst>
  <p:sldIdLst>
    <p:sldId id="266" r:id="rId25"/>
    <p:sldId id="329" r:id="rId26"/>
    <p:sldId id="355" r:id="rId27"/>
    <p:sldId id="272" r:id="rId28"/>
    <p:sldId id="281" r:id="rId29"/>
    <p:sldId id="356" r:id="rId30"/>
    <p:sldId id="357" r:id="rId31"/>
    <p:sldId id="358" r:id="rId32"/>
    <p:sldId id="359" r:id="rId33"/>
    <p:sldId id="360" r:id="rId34"/>
    <p:sldId id="361" r:id="rId35"/>
    <p:sldId id="362" r:id="rId36"/>
    <p:sldId id="363" r:id="rId37"/>
    <p:sldId id="364" r:id="rId38"/>
    <p:sldId id="365" r:id="rId39"/>
    <p:sldId id="366" r:id="rId40"/>
    <p:sldId id="367" r:id="rId41"/>
    <p:sldId id="368" r:id="rId42"/>
    <p:sldId id="369" r:id="rId43"/>
    <p:sldId id="370" r:id="rId44"/>
    <p:sldId id="371" r:id="rId45"/>
    <p:sldId id="372" r:id="rId46"/>
    <p:sldId id="309" r:id="rId47"/>
    <p:sldId id="373" r:id="rId48"/>
    <p:sldId id="374" r:id="rId49"/>
    <p:sldId id="375" r:id="rId50"/>
    <p:sldId id="376" r:id="rId51"/>
    <p:sldId id="377" r:id="rId52"/>
    <p:sldId id="291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2354" autoAdjust="0"/>
  </p:normalViewPr>
  <p:slideViewPr>
    <p:cSldViewPr snapToGrid="0">
      <p:cViewPr>
        <p:scale>
          <a:sx n="101" d="100"/>
          <a:sy n="101" d="100"/>
        </p:scale>
        <p:origin x="15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9" Type="http://schemas.openxmlformats.org/officeDocument/2006/relationships/slide" Target="slides/slide15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slide" Target="slides/slide18.xml"/><Relationship Id="rId47" Type="http://schemas.openxmlformats.org/officeDocument/2006/relationships/slide" Target="slides/slide23.xml"/><Relationship Id="rId50" Type="http://schemas.openxmlformats.org/officeDocument/2006/relationships/slide" Target="slides/slide26.xml"/><Relationship Id="rId55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slide" Target="slides/slide21.xml"/><Relationship Id="rId53" Type="http://schemas.openxmlformats.org/officeDocument/2006/relationships/slide" Target="slides/slide29.xml"/><Relationship Id="rId58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slide" Target="slides/slide19.xml"/><Relationship Id="rId48" Type="http://schemas.openxmlformats.org/officeDocument/2006/relationships/slide" Target="slides/slide24.xml"/><Relationship Id="rId56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7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slide" Target="slides/slide22.xml"/><Relationship Id="rId59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49" Type="http://schemas.openxmlformats.org/officeDocument/2006/relationships/slide" Target="slides/slide25.xml"/><Relationship Id="rId57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7.xml"/><Relationship Id="rId44" Type="http://schemas.openxmlformats.org/officeDocument/2006/relationships/slide" Target="slides/slide20.xml"/><Relationship Id="rId52" Type="http://schemas.openxmlformats.org/officeDocument/2006/relationships/slide" Target="slides/slide2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undo custSel modSld">
      <pc:chgData name="Mark Huntly" userId="2f894ec6-1403-4f17-b28b-5f1f7519461e" providerId="ADAL" clId="{28B19D55-2B64-4018-8539-1453B0FDE5DC}" dt="2025-11-11T10:46:50.122" v="53" actId="20577"/>
      <pc:docMkLst>
        <pc:docMk/>
      </pc:docMkLst>
      <pc:sldChg chg="modSp mod">
        <pc:chgData name="Mark Huntly" userId="2f894ec6-1403-4f17-b28b-5f1f7519461e" providerId="ADAL" clId="{28B19D55-2B64-4018-8539-1453B0FDE5DC}" dt="2025-11-11T10:43:13.115" v="27" actId="255"/>
        <pc:sldMkLst>
          <pc:docMk/>
          <pc:sldMk cId="2505819068" sldId="272"/>
        </pc:sldMkLst>
        <pc:spChg chg="mod">
          <ac:chgData name="Mark Huntly" userId="2f894ec6-1403-4f17-b28b-5f1f7519461e" providerId="ADAL" clId="{28B19D55-2B64-4018-8539-1453B0FDE5DC}" dt="2025-11-11T10:43:13.115" v="27" actId="255"/>
          <ac:spMkLst>
            <pc:docMk/>
            <pc:sldMk cId="2505819068" sldId="272"/>
            <ac:spMk id="3" creationId="{A685971C-2AB9-178C-48D5-2D8B8877A4D7}"/>
          </ac:spMkLst>
        </pc:spChg>
      </pc:sldChg>
      <pc:sldChg chg="modSp mod">
        <pc:chgData name="Mark Huntly" userId="2f894ec6-1403-4f17-b28b-5f1f7519461e" providerId="ADAL" clId="{28B19D55-2B64-4018-8539-1453B0FDE5DC}" dt="2025-11-11T10:41:31.248" v="23" actId="20577"/>
        <pc:sldMkLst>
          <pc:docMk/>
          <pc:sldMk cId="2714519834" sldId="329"/>
        </pc:sldMkLst>
        <pc:spChg chg="mod">
          <ac:chgData name="Mark Huntly" userId="2f894ec6-1403-4f17-b28b-5f1f7519461e" providerId="ADAL" clId="{28B19D55-2B64-4018-8539-1453B0FDE5DC}" dt="2025-11-11T10:41:31.248" v="23" actId="20577"/>
          <ac:spMkLst>
            <pc:docMk/>
            <pc:sldMk cId="2714519834" sldId="329"/>
            <ac:spMk id="6" creationId="{3D67E093-E177-5747-6FF5-783CA731212A}"/>
          </ac:spMkLst>
        </pc:spChg>
      </pc:sldChg>
      <pc:sldChg chg="modSp mod">
        <pc:chgData name="Mark Huntly" userId="2f894ec6-1403-4f17-b28b-5f1f7519461e" providerId="ADAL" clId="{28B19D55-2B64-4018-8539-1453B0FDE5DC}" dt="2025-11-11T10:46:50.122" v="53" actId="20577"/>
        <pc:sldMkLst>
          <pc:docMk/>
          <pc:sldMk cId="8985725" sldId="357"/>
        </pc:sldMkLst>
        <pc:spChg chg="mod">
          <ac:chgData name="Mark Huntly" userId="2f894ec6-1403-4f17-b28b-5f1f7519461e" providerId="ADAL" clId="{28B19D55-2B64-4018-8539-1453B0FDE5DC}" dt="2025-11-11T10:46:50.122" v="53" actId="20577"/>
          <ac:spMkLst>
            <pc:docMk/>
            <pc:sldMk cId="8985725" sldId="357"/>
            <ac:spMk id="6" creationId="{3D67E093-E177-5747-6FF5-783CA731212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972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1299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2528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6894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8117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8264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7357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9542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7951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3365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3916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4932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8296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1319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05113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45476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50615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0203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56171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63211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D3BEB8D-BB11-4798-B1C7-0BE68E2B4E69}" type="slidenum">
              <a:rPr lang="en-GB"/>
              <a:pPr/>
              <a:t>23</a:t>
            </a:fld>
            <a:endParaRPr lang="en-GB"/>
          </a:p>
        </p:txBody>
      </p:sp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77144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81368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6BAA96-8B33-A9DC-07BB-6607D164EB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CAC4F6-8F20-3852-ACB4-C5C04DA542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44B424-93AB-A357-5429-CD4DE309A4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A36993-CACD-5402-053F-6964A94A27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40412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07FE32-5799-603D-445C-31A08C87C5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FEF3CF-23F5-76FB-5D8A-47D01C6EFF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73F1B2-1424-3BA2-4DDC-B65F0DD258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7C7742-B767-7B1E-2872-88E22D6664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12085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637A6-5052-01F2-BEE2-E66A4DB7B3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85965F-E98D-62C8-4899-716DE625B5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E6C79E-F11F-D44C-65E1-F841C8E3FA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062B10-8EB8-619F-947A-41569DFE3E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15503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6A54C5-ED5D-E967-0330-A4E0A1AE45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D3937E-0CB5-C8D4-465E-4F13B4AE1C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31C217-E299-83EA-B24E-522F152CB7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2608FF-91B1-F7C5-C7AC-4962978A67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376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998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3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5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7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6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7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8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://www-personal.umich.edu/~mejn/cartograms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://www-personal.umich.edu/~mejn/cartograms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://www-personal.umich.edu/~mejn/cartograms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://www-personal.umich.edu/~mejn/cartograms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1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3.sv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 Analysis &amp;</a:t>
            </a:r>
          </a:p>
          <a:p>
            <a:r>
              <a:rPr lang="en-US" sz="6600" b="1" dirty="0" err="1"/>
              <a:t>Visualisation</a:t>
            </a:r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5400" b="1" dirty="0">
                <a:solidFill>
                  <a:schemeClr val="bg1"/>
                </a:solidFill>
              </a:rPr>
              <a:t>Representing Data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Symbolic Encoding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63579"/>
            <a:ext cx="11255603" cy="4312826"/>
          </a:xfrm>
        </p:spPr>
        <p:txBody>
          <a:bodyPr>
            <a:noAutofit/>
          </a:bodyPr>
          <a:lstStyle/>
          <a:p>
            <a:r>
              <a:rPr lang="en-US" sz="2400" dirty="0"/>
              <a:t>We have looked at how to represent numeric data as points in a multidimensional space.</a:t>
            </a:r>
          </a:p>
          <a:p>
            <a:r>
              <a:rPr lang="en-US" sz="2400" dirty="0"/>
              <a:t>Although this is useful in many cases, we often need to represent ordinal and categorical data as well as numerical data</a:t>
            </a:r>
          </a:p>
          <a:p>
            <a:r>
              <a:rPr lang="en-US" sz="2400" dirty="0"/>
              <a:t>We also need to consider other ways of representing numerical data.</a:t>
            </a:r>
          </a:p>
          <a:p>
            <a:r>
              <a:rPr lang="en-US" sz="2400" dirty="0"/>
              <a:t>We have already seen some encoding methods:</a:t>
            </a:r>
          </a:p>
          <a:p>
            <a:pPr lvl="1"/>
            <a:r>
              <a:rPr lang="en-US" sz="2000" dirty="0"/>
              <a:t>Line thickness in Minard’s map</a:t>
            </a:r>
          </a:p>
          <a:p>
            <a:pPr lvl="1"/>
            <a:r>
              <a:rPr lang="en-US" sz="2000" dirty="0"/>
              <a:t>Line </a:t>
            </a:r>
            <a:r>
              <a:rPr lang="en-US" sz="2000" dirty="0" err="1"/>
              <a:t>colour</a:t>
            </a:r>
            <a:r>
              <a:rPr lang="en-US" sz="2000" dirty="0"/>
              <a:t> in Beck’s Underground Diagram</a:t>
            </a:r>
          </a:p>
          <a:p>
            <a:r>
              <a:rPr lang="en-US" sz="2400" dirty="0"/>
              <a:t>There are many other possible encoding schemes.</a:t>
            </a:r>
          </a:p>
          <a:p>
            <a:pPr lvl="1"/>
            <a:r>
              <a:rPr lang="en-US" sz="2000" dirty="0"/>
              <a:t>No complete theory to guide us on what to use when.</a:t>
            </a:r>
          </a:p>
          <a:p>
            <a:r>
              <a:rPr lang="en-US" sz="2400" dirty="0"/>
              <a:t>So we will look at many possible methods of encoding data</a:t>
            </a:r>
            <a:r>
              <a:rPr lang="en-US" dirty="0"/>
              <a:t>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45198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Symbolic Encoding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4901937" cy="3985717"/>
          </a:xfrm>
        </p:spPr>
        <p:txBody>
          <a:bodyPr>
            <a:noAutofit/>
          </a:bodyPr>
          <a:lstStyle/>
          <a:p>
            <a:r>
              <a:rPr lang="en-US" sz="2400" dirty="0"/>
              <a:t>In the MINNIE computer-aided design system size is used to show the relative influence of each item in a circuit diagram.</a:t>
            </a:r>
          </a:p>
          <a:p>
            <a:endParaRPr lang="en-US" sz="500" dirty="0"/>
          </a:p>
          <a:p>
            <a:r>
              <a:rPr lang="en-US" sz="2400" dirty="0"/>
              <a:t>We are not too concerned about the actual value – 5.1,5.2 or 5.3 – but more whether the effect is small, medium or large.</a:t>
            </a:r>
          </a:p>
          <a:p>
            <a:endParaRPr lang="en-US" sz="500" dirty="0"/>
          </a:p>
          <a:p>
            <a:r>
              <a:rPr lang="en-US" sz="2400" dirty="0"/>
              <a:t>If necessary, we can show the actual value in a separate display.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EA05ECD-69A7-6E60-A18C-11E2E50CF2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0156" y="1538390"/>
            <a:ext cx="6785034" cy="4127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8667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Length and Height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5971C-2AB9-178C-48D5-2D8B8877A4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Encoding numerical data by length and height is popular when a qualitative feel for the data is required</a:t>
            </a:r>
          </a:p>
          <a:p>
            <a:endParaRPr lang="en-US" sz="2000" dirty="0"/>
          </a:p>
          <a:p>
            <a:r>
              <a:rPr lang="en-US" dirty="0"/>
              <a:t>Mosaic plots are an example of this</a:t>
            </a:r>
          </a:p>
          <a:p>
            <a:endParaRPr lang="en-US" dirty="0"/>
          </a:p>
          <a:p>
            <a:r>
              <a:rPr lang="en-US" dirty="0"/>
              <a:t>Another is the use of dynamic bar graphs – the height of the bar represents the current value of that particular control</a:t>
            </a:r>
          </a:p>
          <a:p>
            <a:pPr lvl="1"/>
            <a:r>
              <a:rPr lang="en-US" sz="2800" dirty="0"/>
              <a:t>Graphic </a:t>
            </a:r>
            <a:r>
              <a:rPr lang="en-US" sz="2800" dirty="0" err="1"/>
              <a:t>equaliser</a:t>
            </a:r>
            <a:r>
              <a:rPr lang="en-US" sz="2800" dirty="0"/>
              <a:t> / amplifier displays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8539A21-1AA5-4275-80F2-AA4D0ED984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8994" y="4411744"/>
            <a:ext cx="4635012" cy="2446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Length and Height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dirty="0"/>
              <a:t>It is possible to create a control that allows the viewer to switch quickly between a qualitative and quantitative interpretation</a:t>
            </a:r>
          </a:p>
          <a:p>
            <a:pPr lvl="1"/>
            <a:r>
              <a:rPr lang="en-GB" sz="2800" dirty="0"/>
              <a:t>The aircraft altimeter</a:t>
            </a:r>
          </a:p>
          <a:p>
            <a:pPr lvl="1"/>
            <a:endParaRPr lang="en-GB" sz="2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BE7F9D0-0C00-A1ED-9711-9B98F550A8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6997" y="2403836"/>
            <a:ext cx="3540389" cy="315626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3830D76-A797-B08C-B30E-C9707A2AE2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7411" y="2492750"/>
            <a:ext cx="1932856" cy="2978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434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14A21D7-74B4-8366-DBDA-AC6CC8F5F78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987866" y="688156"/>
            <a:ext cx="7222188" cy="4779389"/>
          </a:xfrm>
          <a:prstGeom prst="rect">
            <a:avLst/>
          </a:prstGeom>
          <a:ln>
            <a:noFill/>
          </a:ln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Magnification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4760536" cy="3985717"/>
          </a:xfrm>
        </p:spPr>
        <p:txBody>
          <a:bodyPr>
            <a:noAutofit/>
          </a:bodyPr>
          <a:lstStyle/>
          <a:p>
            <a:r>
              <a:rPr lang="en-US" dirty="0"/>
              <a:t>The simplest way to use magnification is to make the symbols representing items with a larger value appear physically larger than those for items with smaller values.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1000" dirty="0"/>
          </a:p>
          <a:p>
            <a:pPr lvl="1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7309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Magnification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dirty="0"/>
              <a:t>A more complex method relies on people having a good mental image of an object.</a:t>
            </a:r>
          </a:p>
          <a:p>
            <a:pPr lvl="1"/>
            <a:r>
              <a:rPr lang="en-US" sz="2800" dirty="0"/>
              <a:t>Then distorting the visualization in some way to make items with larger values more obvious.</a:t>
            </a:r>
          </a:p>
          <a:p>
            <a:endParaRPr lang="en-US" sz="2000" dirty="0"/>
          </a:p>
          <a:p>
            <a:r>
              <a:rPr lang="en-US" dirty="0"/>
              <a:t>We can use magnification of areas to encode geographical data by distorting the size and shape of a country</a:t>
            </a:r>
          </a:p>
          <a:p>
            <a:pPr lvl="1"/>
            <a:r>
              <a:rPr lang="en-US" dirty="0"/>
              <a:t>Reflect its population, energy consumption, greenhouse gas emissions, </a:t>
            </a:r>
            <a:r>
              <a:rPr lang="en-US" dirty="0" err="1"/>
              <a:t>etc</a:t>
            </a:r>
            <a:r>
              <a:rPr lang="en-US" dirty="0"/>
              <a:t>…</a:t>
            </a:r>
          </a:p>
          <a:p>
            <a:r>
              <a:rPr lang="en-US" dirty="0"/>
              <a:t>These are complex and generally only created using computers.</a:t>
            </a:r>
          </a:p>
          <a:p>
            <a:pPr lvl="1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9857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Magnification – Normal map of the world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885DAFB6-A6BD-FD5E-0AD4-D6DE5BE04D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78523" y="1385738"/>
            <a:ext cx="8634954" cy="431747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CE90B79-7D44-F4DB-15F0-8C82C860CC23}"/>
              </a:ext>
            </a:extLst>
          </p:cNvPr>
          <p:cNvSpPr txBox="1"/>
          <p:nvPr/>
        </p:nvSpPr>
        <p:spPr>
          <a:xfrm>
            <a:off x="3798287" y="5816337"/>
            <a:ext cx="45954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dirty="0">
                <a:solidFill>
                  <a:srgbClr val="FFC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http://www-personal.umich.edu/~mejn/cartograms/</a:t>
            </a:r>
            <a:endParaRPr lang="en-GB" sz="1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3552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Magnification – World Population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885DAFB6-A6BD-FD5E-0AD4-D6DE5BE04D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1778523" y="1385738"/>
            <a:ext cx="8634954" cy="431747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CE90B79-7D44-F4DB-15F0-8C82C860CC23}"/>
              </a:ext>
            </a:extLst>
          </p:cNvPr>
          <p:cNvSpPr txBox="1"/>
          <p:nvPr/>
        </p:nvSpPr>
        <p:spPr>
          <a:xfrm>
            <a:off x="3798287" y="5816337"/>
            <a:ext cx="45954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dirty="0">
                <a:solidFill>
                  <a:srgbClr val="FFC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http://www-personal.umich.edu/~mejn/cartograms/</a:t>
            </a:r>
            <a:endParaRPr lang="en-GB" sz="1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9080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Magnification – Energy Consumption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885DAFB6-A6BD-FD5E-0AD4-D6DE5BE04D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1778523" y="1385738"/>
            <a:ext cx="8634954" cy="431747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CE90B79-7D44-F4DB-15F0-8C82C860CC23}"/>
              </a:ext>
            </a:extLst>
          </p:cNvPr>
          <p:cNvSpPr txBox="1"/>
          <p:nvPr/>
        </p:nvSpPr>
        <p:spPr>
          <a:xfrm>
            <a:off x="3798287" y="5816337"/>
            <a:ext cx="45954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dirty="0">
                <a:solidFill>
                  <a:srgbClr val="FFC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http://www-personal.umich.edu/~mejn/cartograms/</a:t>
            </a:r>
            <a:endParaRPr lang="en-GB" sz="1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2472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365125"/>
            <a:ext cx="12192000" cy="1325563"/>
          </a:xfrm>
        </p:spPr>
        <p:txBody>
          <a:bodyPr>
            <a:normAutofit fontScale="90000"/>
          </a:bodyPr>
          <a:lstStyle/>
          <a:p>
            <a:r>
              <a:rPr lang="en-US" sz="6000" b="1" dirty="0"/>
              <a:t>Magnification – Greenhouse Gas </a:t>
            </a:r>
            <a:r>
              <a:rPr lang="en-US" sz="6000" b="1" dirty="0" err="1"/>
              <a:t>Emmission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885DAFB6-A6BD-FD5E-0AD4-D6DE5BE04D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1778523" y="1385738"/>
            <a:ext cx="8634954" cy="431747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CE90B79-7D44-F4DB-15F0-8C82C860CC23}"/>
              </a:ext>
            </a:extLst>
          </p:cNvPr>
          <p:cNvSpPr txBox="1"/>
          <p:nvPr/>
        </p:nvSpPr>
        <p:spPr>
          <a:xfrm>
            <a:off x="3798287" y="5816337"/>
            <a:ext cx="45954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dirty="0">
                <a:solidFill>
                  <a:srgbClr val="FFC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http://www-personal.umich.edu/~mejn/cartograms/</a:t>
            </a:r>
            <a:endParaRPr lang="en-GB" sz="1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5492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Faces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sz="2400" dirty="0"/>
              <a:t>Human beings are very good at identifying facial expressions.</a:t>
            </a:r>
          </a:p>
          <a:p>
            <a:r>
              <a:rPr lang="en-US" sz="2400" dirty="0"/>
              <a:t>Chernoff suggested using this as a coding method.</a:t>
            </a:r>
          </a:p>
          <a:p>
            <a:r>
              <a:rPr lang="en-US" sz="2400" dirty="0"/>
              <a:t>He used features such as the size of the eyes, the shape of the mouth, the size and height of the eyebrows above the eyes, the shape of the face etc.</a:t>
            </a:r>
          </a:p>
          <a:p>
            <a:r>
              <a:rPr lang="en-US" sz="2400" dirty="0"/>
              <a:t>He then used these to encode data about 18 attributes of geological samples such as salt content and water content.</a:t>
            </a:r>
          </a:p>
          <a:p>
            <a:pPr lvl="1"/>
            <a:endParaRPr lang="en-GB" sz="2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97028D3-9288-BC13-B3E8-DB8E7FAE69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9261" y="3604161"/>
            <a:ext cx="8187638" cy="2121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7708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Faces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57460"/>
            <a:ext cx="11475562" cy="4318945"/>
          </a:xfrm>
        </p:spPr>
        <p:txBody>
          <a:bodyPr>
            <a:noAutofit/>
          </a:bodyPr>
          <a:lstStyle/>
          <a:p>
            <a:pPr lvl="1"/>
            <a:r>
              <a:rPr lang="en-US" sz="2800" b="1" dirty="0"/>
              <a:t>10 Parameters:</a:t>
            </a:r>
          </a:p>
          <a:p>
            <a:pPr lvl="2"/>
            <a:r>
              <a:rPr lang="en-US" sz="2400" dirty="0"/>
              <a:t>Head Eccentricity </a:t>
            </a:r>
          </a:p>
          <a:p>
            <a:pPr lvl="2"/>
            <a:r>
              <a:rPr lang="en-US" sz="2400" dirty="0"/>
              <a:t>Eye Eccentricity </a:t>
            </a:r>
          </a:p>
          <a:p>
            <a:pPr lvl="2"/>
            <a:r>
              <a:rPr lang="en-US" sz="2400" dirty="0"/>
              <a:t>Pupil Size </a:t>
            </a:r>
          </a:p>
          <a:p>
            <a:pPr lvl="2"/>
            <a:r>
              <a:rPr lang="en-US" sz="2400" dirty="0"/>
              <a:t>Eyebrow Slope </a:t>
            </a:r>
          </a:p>
          <a:p>
            <a:pPr lvl="2"/>
            <a:r>
              <a:rPr lang="en-US" sz="2400" dirty="0"/>
              <a:t>Nose Size </a:t>
            </a:r>
          </a:p>
          <a:p>
            <a:pPr lvl="2"/>
            <a:r>
              <a:rPr lang="en-US" sz="2400" dirty="0"/>
              <a:t>Mouth Vertical Offset </a:t>
            </a:r>
          </a:p>
          <a:p>
            <a:pPr lvl="2"/>
            <a:r>
              <a:rPr lang="en-US" sz="2400" dirty="0"/>
              <a:t>Eye Spacing </a:t>
            </a:r>
          </a:p>
          <a:p>
            <a:pPr lvl="2"/>
            <a:r>
              <a:rPr lang="en-US" sz="2400" dirty="0"/>
              <a:t>Eye Size </a:t>
            </a:r>
          </a:p>
          <a:p>
            <a:pPr lvl="2"/>
            <a:r>
              <a:rPr lang="en-US" sz="2400" dirty="0"/>
              <a:t>Mouth Width </a:t>
            </a:r>
          </a:p>
          <a:p>
            <a:pPr lvl="2"/>
            <a:r>
              <a:rPr lang="en-US" sz="2400" dirty="0"/>
              <a:t>Mouth Openness </a:t>
            </a:r>
          </a:p>
          <a:p>
            <a:pPr lvl="1"/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4F464A-484D-AFB2-7414-236837CE90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7353" y="429765"/>
            <a:ext cx="6578066" cy="507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1168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61FC160-C9D1-7A50-8AB7-BF7CB1DFA8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5765" y="0"/>
            <a:ext cx="6114854" cy="65956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7975076" cy="2161259"/>
          </a:xfrm>
        </p:spPr>
        <p:txBody>
          <a:bodyPr>
            <a:normAutofit/>
          </a:bodyPr>
          <a:lstStyle/>
          <a:p>
            <a:r>
              <a:rPr lang="en-US" sz="6000" b="1" dirty="0"/>
              <a:t>Faces – Los Angeles 1970’s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394408"/>
            <a:ext cx="11475562" cy="3281997"/>
          </a:xfrm>
        </p:spPr>
        <p:txBody>
          <a:bodyPr>
            <a:noAutofit/>
          </a:bodyPr>
          <a:lstStyle/>
          <a:p>
            <a:pPr lvl="1"/>
            <a:r>
              <a:rPr lang="en-US" sz="2800" b="1" dirty="0"/>
              <a:t>4 Parameters:</a:t>
            </a:r>
          </a:p>
          <a:p>
            <a:pPr lvl="2"/>
            <a:r>
              <a:rPr lang="en-US" sz="2400" dirty="0"/>
              <a:t>Head Eccentricity </a:t>
            </a:r>
          </a:p>
          <a:p>
            <a:pPr lvl="2"/>
            <a:r>
              <a:rPr lang="en-US" sz="2400" dirty="0"/>
              <a:t>Eye Eccentricity / Eyebrow Slope </a:t>
            </a:r>
          </a:p>
          <a:p>
            <a:pPr lvl="2"/>
            <a:r>
              <a:rPr lang="en-US" sz="2400" dirty="0"/>
              <a:t>Mouth Vertical Offset / shape</a:t>
            </a:r>
          </a:p>
          <a:p>
            <a:pPr lvl="2"/>
            <a:r>
              <a:rPr lang="en-US" sz="2400" dirty="0"/>
              <a:t>Colour</a:t>
            </a:r>
          </a:p>
          <a:p>
            <a:pPr lvl="1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245784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ECFEA52-1FD5-2F70-BF62-1E01476670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9692" y="1590808"/>
            <a:ext cx="6092004" cy="408887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7449704" cy="1821893"/>
          </a:xfrm>
        </p:spPr>
        <p:txBody>
          <a:bodyPr>
            <a:normAutofit/>
          </a:bodyPr>
          <a:lstStyle/>
          <a:p>
            <a:r>
              <a:rPr lang="en-US" sz="6000" b="1" dirty="0"/>
              <a:t>Faces – Los Angeles 1970’s</a:t>
            </a:r>
            <a:endParaRPr lang="en-GB" sz="6000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CE0477A-2102-EB45-7648-E18A71D4A7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807924" y="0"/>
            <a:ext cx="4220678" cy="5679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6794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Multidimensional Icons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sz="2400" dirty="0"/>
              <a:t>Chernoff faces are examples of multidimensional icons.</a:t>
            </a:r>
          </a:p>
          <a:p>
            <a:r>
              <a:rPr lang="en-US" sz="2400" dirty="0"/>
              <a:t>We can have other multidimensional icons for other domains.</a:t>
            </a:r>
          </a:p>
          <a:p>
            <a:r>
              <a:rPr lang="en-US" sz="2400" dirty="0"/>
              <a:t>Spence and Parr developed one for rapid identification and selection of houses satisfying various requirements. Eight attributes in total:</a:t>
            </a:r>
          </a:p>
          <a:p>
            <a:endParaRPr lang="en-US" sz="500" dirty="0"/>
          </a:p>
          <a:p>
            <a:pPr lvl="1"/>
            <a:r>
              <a:rPr lang="en-US" sz="2000" dirty="0"/>
              <a:t>Colour – cost (white low, red high)</a:t>
            </a:r>
          </a:p>
          <a:p>
            <a:pPr lvl="1"/>
            <a:r>
              <a:rPr lang="en-US" sz="2000" dirty="0"/>
              <a:t>Shape – house, flat/apartment, houseboat</a:t>
            </a:r>
          </a:p>
          <a:p>
            <a:pPr lvl="1"/>
            <a:r>
              <a:rPr lang="en-US" sz="2000" dirty="0"/>
              <a:t>Bedrooms – number of windows</a:t>
            </a:r>
          </a:p>
          <a:p>
            <a:pPr lvl="1"/>
            <a:r>
              <a:rPr lang="en-US" sz="2000" dirty="0"/>
              <a:t>State of repair – good=white, black=bad</a:t>
            </a:r>
          </a:p>
          <a:p>
            <a:pPr lvl="1"/>
            <a:r>
              <a:rPr lang="en-US" sz="2000" dirty="0"/>
              <a:t>Travel time – clock icon</a:t>
            </a:r>
          </a:p>
          <a:p>
            <a:pPr lvl="1"/>
            <a:r>
              <a:rPr lang="en-US" sz="2000" dirty="0"/>
              <a:t>Garden size – sized icon</a:t>
            </a:r>
          </a:p>
          <a:p>
            <a:pPr lvl="1"/>
            <a:r>
              <a:rPr lang="en-US" sz="2000" dirty="0"/>
              <a:t>Central heating, garage – icons</a:t>
            </a:r>
          </a:p>
        </p:txBody>
      </p:sp>
    </p:spTree>
    <p:extLst>
      <p:ext uri="{BB962C8B-B14F-4D97-AF65-F5344CB8AC3E}">
        <p14:creationId xmlns:p14="http://schemas.microsoft.com/office/powerpoint/2010/main" val="13986161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Multidimensional Icons</a:t>
            </a:r>
            <a:endParaRPr lang="en-GB" sz="6000" b="1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72D9F735-0DFD-E5D5-C0FA-9E7A5040CE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72238" y="1335431"/>
            <a:ext cx="2484478" cy="4367786"/>
          </a:xfrm>
          <a:prstGeom prst="rect">
            <a:avLst/>
          </a:prstGeom>
          <a:solidFill>
            <a:schemeClr val="accent1"/>
          </a:solidFill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CE4E96E-FE8B-CBCD-4E6B-0F1CFF4D6E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5443" y="1335431"/>
            <a:ext cx="2394319" cy="4367786"/>
          </a:xfrm>
          <a:prstGeom prst="rect">
            <a:avLst/>
          </a:prstGeom>
          <a:solidFill>
            <a:schemeClr val="accent1"/>
          </a:solidFill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F592FF6-63D6-8DF8-8563-EA1F5B085C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01190" y="1335431"/>
            <a:ext cx="2189619" cy="4426048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18657433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Multidimensional Icons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sz="2400" dirty="0"/>
              <a:t>These are very good for solving problems such as:</a:t>
            </a:r>
          </a:p>
          <a:p>
            <a:pPr lvl="1"/>
            <a:r>
              <a:rPr lang="en-US" sz="2000" dirty="0"/>
              <a:t> You can spend up to £300,000 one accommodation but need somewhere with central heating and at least two bedrooms.</a:t>
            </a:r>
          </a:p>
          <a:p>
            <a:pPr lvl="1"/>
            <a:r>
              <a:rPr lang="en-US" sz="2000" dirty="0"/>
              <a:t>Find the cheapest place you can with 3 bedrooms within 15 minutes of the station.</a:t>
            </a:r>
            <a:endParaRPr lang="en-US" sz="2400" dirty="0"/>
          </a:p>
          <a:p>
            <a:r>
              <a:rPr lang="en-US" sz="2400" dirty="0"/>
              <a:t>One significant advantage is that the icons look like the things they represent, unlike faces and geological data.</a:t>
            </a:r>
          </a:p>
          <a:p>
            <a:endParaRPr lang="en-US" sz="1200" dirty="0"/>
          </a:p>
          <a:p>
            <a:r>
              <a:rPr lang="en-US" sz="2400" dirty="0"/>
              <a:t>In general when using icons try to make them look like the thing they represent, as familiar associations make it easier for the viewer to </a:t>
            </a:r>
            <a:r>
              <a:rPr lang="en-US" sz="2400" dirty="0" err="1"/>
              <a:t>recognise</a:t>
            </a:r>
            <a:r>
              <a:rPr lang="en-US" sz="2400" dirty="0"/>
              <a:t> and remember them.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314047B-CEDD-0064-FA83-A04C909892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8507" y="4783402"/>
            <a:ext cx="8854986" cy="893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1522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Spatiality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sz="2400" dirty="0"/>
              <a:t>If you are arranging the books on your bookshelves you will probably do it either by alphabetical order of author or by subject.</a:t>
            </a:r>
          </a:p>
          <a:p>
            <a:r>
              <a:rPr lang="en-US" sz="2400" dirty="0"/>
              <a:t>The writer Alastair Cooke </a:t>
            </a:r>
            <a:r>
              <a:rPr lang="en-US" sz="2400" dirty="0" err="1"/>
              <a:t>organised</a:t>
            </a:r>
            <a:r>
              <a:rPr lang="en-US" sz="2400" dirty="0"/>
              <a:t> his by location – books on Florida were in the bottom right, books on Texas in the bottom left, and books on California at waist height on the left.</a:t>
            </a:r>
          </a:p>
          <a:p>
            <a:r>
              <a:rPr lang="en-US" sz="2400" dirty="0"/>
              <a:t>Human beings generally have excellent spatial memory.</a:t>
            </a:r>
          </a:p>
          <a:p>
            <a:r>
              <a:rPr lang="en-US" sz="2400" dirty="0"/>
              <a:t>Even if your desk looks a mess you probably still have an idea where everything is – an internal model.</a:t>
            </a:r>
          </a:p>
          <a:p>
            <a:r>
              <a:rPr lang="en-US" sz="2400" dirty="0"/>
              <a:t>Different piles of paper on a desk have different significances.</a:t>
            </a:r>
          </a:p>
          <a:p>
            <a:r>
              <a:rPr lang="en-US" sz="2400" dirty="0" err="1"/>
              <a:t>Visualisation</a:t>
            </a:r>
            <a:r>
              <a:rPr lang="en-US" sz="2400" dirty="0"/>
              <a:t> using spatial internal models is probably the oldest memory aid (Plato).</a:t>
            </a:r>
          </a:p>
        </p:txBody>
      </p:sp>
    </p:spTree>
    <p:extLst>
      <p:ext uri="{BB962C8B-B14F-4D97-AF65-F5344CB8AC3E}">
        <p14:creationId xmlns:p14="http://schemas.microsoft.com/office/powerpoint/2010/main" val="6345228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5878815" cy="3985717"/>
          </a:xfrm>
        </p:spPr>
        <p:txBody>
          <a:bodyPr>
            <a:noAutofit/>
          </a:bodyPr>
          <a:lstStyle/>
          <a:p>
            <a:r>
              <a:rPr lang="en-US" dirty="0"/>
              <a:t>Patterns are a valuable encoding technique particularly when combined with other techniques.</a:t>
            </a:r>
          </a:p>
          <a:p>
            <a:endParaRPr lang="en-US" sz="2400" dirty="0"/>
          </a:p>
          <a:p>
            <a:r>
              <a:rPr lang="en-US" dirty="0"/>
              <a:t>Humans are generally very good at picking out patterns…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EEFBD5-9372-F9F3-C2BF-D6FE6343DD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5086" y="1278954"/>
            <a:ext cx="6446914" cy="430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1436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F664E1D-F235-3058-E6DD-F4B7850CB8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3922" y="0"/>
            <a:ext cx="8604156" cy="5732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8900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7FB6067-099F-DE4B-27B6-4A9AA88469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5739" y="75415"/>
            <a:ext cx="8240521" cy="563437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18618214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3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52910" y="100947"/>
            <a:ext cx="7912184" cy="66811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963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25245" y="103046"/>
            <a:ext cx="7939847" cy="66905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66422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9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7688C7B-B600-43B4-4127-CFDE4AD94D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1754"/>
          <a:stretch/>
        </p:blipFill>
        <p:spPr>
          <a:xfrm>
            <a:off x="6548898" y="1203300"/>
            <a:ext cx="5517411" cy="4451399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6190679" cy="4144488"/>
          </a:xfrm>
        </p:spPr>
        <p:txBody>
          <a:bodyPr>
            <a:noAutofit/>
          </a:bodyPr>
          <a:lstStyle/>
          <a:p>
            <a:r>
              <a:rPr lang="en-US" dirty="0"/>
              <a:t>Humans are particularly good at filling in the gaps to see patterns.</a:t>
            </a:r>
          </a:p>
          <a:p>
            <a:endParaRPr lang="en-US" sz="2400" dirty="0"/>
          </a:p>
          <a:p>
            <a:r>
              <a:rPr lang="en-US" sz="2400" dirty="0"/>
              <a:t>Suppose a company begins to produce a new piece of hardware and notes the failure rate in terms of months in service (MIS) and month of production (MOP)</a:t>
            </a:r>
          </a:p>
          <a:p>
            <a:endParaRPr lang="en-US" sz="2400" dirty="0"/>
          </a:p>
          <a:p>
            <a:r>
              <a:rPr lang="en-US" sz="2400" dirty="0"/>
              <a:t>Can this tell us anything about the production process?</a:t>
            </a:r>
          </a:p>
          <a:p>
            <a:endParaRPr lang="en-US" sz="240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AC896CE-F814-469D-AD1D-493157C534B9}"/>
              </a:ext>
            </a:extLst>
          </p:cNvPr>
          <p:cNvCxnSpPr>
            <a:cxnSpLocks/>
          </p:cNvCxnSpPr>
          <p:nvPr/>
        </p:nvCxnSpPr>
        <p:spPr>
          <a:xfrm flipV="1">
            <a:off x="7126664" y="1492741"/>
            <a:ext cx="0" cy="32300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1598B62-78D3-DAEA-234B-B27BCAB5B1D5}"/>
              </a:ext>
            </a:extLst>
          </p:cNvPr>
          <p:cNvCxnSpPr>
            <a:cxnSpLocks/>
          </p:cNvCxnSpPr>
          <p:nvPr/>
        </p:nvCxnSpPr>
        <p:spPr>
          <a:xfrm>
            <a:off x="7126664" y="4722829"/>
            <a:ext cx="478724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AE9E2CE-7803-2DA7-7A29-D22AEBD1D338}"/>
              </a:ext>
            </a:extLst>
          </p:cNvPr>
          <p:cNvCxnSpPr>
            <a:cxnSpLocks/>
          </p:cNvCxnSpPr>
          <p:nvPr/>
        </p:nvCxnSpPr>
        <p:spPr>
          <a:xfrm>
            <a:off x="7701699" y="472282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C2C5B3A-28DC-956F-A71C-C8BA8B9EE24B}"/>
              </a:ext>
            </a:extLst>
          </p:cNvPr>
          <p:cNvCxnSpPr>
            <a:cxnSpLocks/>
          </p:cNvCxnSpPr>
          <p:nvPr/>
        </p:nvCxnSpPr>
        <p:spPr>
          <a:xfrm>
            <a:off x="8006499" y="472282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E910B7B-9F92-C257-E579-C7FAD5789C56}"/>
              </a:ext>
            </a:extLst>
          </p:cNvPr>
          <p:cNvCxnSpPr>
            <a:cxnSpLocks/>
          </p:cNvCxnSpPr>
          <p:nvPr/>
        </p:nvCxnSpPr>
        <p:spPr>
          <a:xfrm>
            <a:off x="8311299" y="472282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07C3601-F2EB-B4A3-3D63-BE4C58BFCD2E}"/>
              </a:ext>
            </a:extLst>
          </p:cNvPr>
          <p:cNvCxnSpPr>
            <a:cxnSpLocks/>
          </p:cNvCxnSpPr>
          <p:nvPr/>
        </p:nvCxnSpPr>
        <p:spPr>
          <a:xfrm>
            <a:off x="8573678" y="472282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3143E2E-53C9-576D-6C46-6811457E918D}"/>
              </a:ext>
            </a:extLst>
          </p:cNvPr>
          <p:cNvCxnSpPr>
            <a:cxnSpLocks/>
          </p:cNvCxnSpPr>
          <p:nvPr/>
        </p:nvCxnSpPr>
        <p:spPr>
          <a:xfrm>
            <a:off x="8848627" y="472282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E7CCD2E-FAF3-4CE4-F4B4-BE138F1B9CE4}"/>
              </a:ext>
            </a:extLst>
          </p:cNvPr>
          <p:cNvCxnSpPr>
            <a:cxnSpLocks/>
          </p:cNvCxnSpPr>
          <p:nvPr/>
        </p:nvCxnSpPr>
        <p:spPr>
          <a:xfrm>
            <a:off x="9142429" y="472282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ABB68BA-89AB-2B93-4D84-C5B156E3D7A2}"/>
              </a:ext>
            </a:extLst>
          </p:cNvPr>
          <p:cNvCxnSpPr>
            <a:cxnSpLocks/>
          </p:cNvCxnSpPr>
          <p:nvPr/>
        </p:nvCxnSpPr>
        <p:spPr>
          <a:xfrm>
            <a:off x="10569018" y="472282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E1F7B5D-A224-8998-8830-6ED1E0F0410F}"/>
              </a:ext>
            </a:extLst>
          </p:cNvPr>
          <p:cNvCxnSpPr>
            <a:cxnSpLocks/>
          </p:cNvCxnSpPr>
          <p:nvPr/>
        </p:nvCxnSpPr>
        <p:spPr>
          <a:xfrm>
            <a:off x="10250078" y="472282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E3EB8F6-5A73-D1D2-E2E4-369C799C5765}"/>
              </a:ext>
            </a:extLst>
          </p:cNvPr>
          <p:cNvCxnSpPr>
            <a:cxnSpLocks/>
          </p:cNvCxnSpPr>
          <p:nvPr/>
        </p:nvCxnSpPr>
        <p:spPr>
          <a:xfrm>
            <a:off x="9978272" y="472282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A75C58D-9008-2FE8-5684-7551D9382779}"/>
              </a:ext>
            </a:extLst>
          </p:cNvPr>
          <p:cNvCxnSpPr>
            <a:cxnSpLocks/>
          </p:cNvCxnSpPr>
          <p:nvPr/>
        </p:nvCxnSpPr>
        <p:spPr>
          <a:xfrm>
            <a:off x="9697040" y="472282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1979826-8913-5E6F-129D-34818E665265}"/>
              </a:ext>
            </a:extLst>
          </p:cNvPr>
          <p:cNvCxnSpPr>
            <a:cxnSpLocks/>
          </p:cNvCxnSpPr>
          <p:nvPr/>
        </p:nvCxnSpPr>
        <p:spPr>
          <a:xfrm>
            <a:off x="9415807" y="472282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81F21BE-9E61-2DB3-36DE-3253C60FDDC6}"/>
              </a:ext>
            </a:extLst>
          </p:cNvPr>
          <p:cNvCxnSpPr>
            <a:cxnSpLocks/>
          </p:cNvCxnSpPr>
          <p:nvPr/>
        </p:nvCxnSpPr>
        <p:spPr>
          <a:xfrm>
            <a:off x="10795262" y="4722828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6F9B61D9-CB8D-36A6-3C48-0E01EBE1B06B}"/>
              </a:ext>
            </a:extLst>
          </p:cNvPr>
          <p:cNvSpPr txBox="1"/>
          <p:nvPr/>
        </p:nvSpPr>
        <p:spPr>
          <a:xfrm rot="16200000">
            <a:off x="6774936" y="5034875"/>
            <a:ext cx="7007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MOP 1</a:t>
            </a:r>
            <a:endParaRPr lang="en-GB" sz="1400" b="1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0260BDA-101C-975B-FD78-98BCD3FA6877}"/>
              </a:ext>
            </a:extLst>
          </p:cNvPr>
          <p:cNvSpPr txBox="1"/>
          <p:nvPr/>
        </p:nvSpPr>
        <p:spPr>
          <a:xfrm rot="16200000">
            <a:off x="7345112" y="5034874"/>
            <a:ext cx="7007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MOP 3</a:t>
            </a:r>
            <a:endParaRPr lang="en-GB" sz="1400" b="1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E898112-A3A7-4D45-7954-76D832EBCA65}"/>
              </a:ext>
            </a:extLst>
          </p:cNvPr>
          <p:cNvSpPr txBox="1"/>
          <p:nvPr/>
        </p:nvSpPr>
        <p:spPr>
          <a:xfrm rot="16200000">
            <a:off x="7957689" y="5034874"/>
            <a:ext cx="7007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MOP 5</a:t>
            </a:r>
            <a:endParaRPr lang="en-GB" sz="1400" b="1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953298D-6462-59A7-614B-FAEEC7C87FD8}"/>
              </a:ext>
            </a:extLst>
          </p:cNvPr>
          <p:cNvSpPr txBox="1"/>
          <p:nvPr/>
        </p:nvSpPr>
        <p:spPr>
          <a:xfrm rot="16200000">
            <a:off x="8525056" y="5070131"/>
            <a:ext cx="7007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MOP 7</a:t>
            </a:r>
            <a:endParaRPr lang="en-GB" sz="1400" b="1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5484523-8B59-F92C-A462-4F00E1460EEC}"/>
              </a:ext>
            </a:extLst>
          </p:cNvPr>
          <p:cNvSpPr txBox="1"/>
          <p:nvPr/>
        </p:nvSpPr>
        <p:spPr>
          <a:xfrm rot="16200000">
            <a:off x="9040305" y="5070131"/>
            <a:ext cx="7007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MOP 9</a:t>
            </a:r>
            <a:endParaRPr lang="en-GB" sz="1400" b="1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455123A-607C-2B07-D465-D0D6E0FF620C}"/>
              </a:ext>
            </a:extLst>
          </p:cNvPr>
          <p:cNvSpPr txBox="1"/>
          <p:nvPr/>
        </p:nvSpPr>
        <p:spPr>
          <a:xfrm rot="16200000">
            <a:off x="9548569" y="5056328"/>
            <a:ext cx="8531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MOP 11</a:t>
            </a:r>
            <a:endParaRPr lang="en-GB" sz="1400" b="1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77A412B-F32F-C56E-C30E-EDD966F1D83A}"/>
              </a:ext>
            </a:extLst>
          </p:cNvPr>
          <p:cNvCxnSpPr>
            <a:cxnSpLocks/>
          </p:cNvCxnSpPr>
          <p:nvPr/>
        </p:nvCxnSpPr>
        <p:spPr>
          <a:xfrm>
            <a:off x="7433324" y="472684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1EB94AD6-238B-3996-11B3-8497004D0E6C}"/>
              </a:ext>
            </a:extLst>
          </p:cNvPr>
          <p:cNvCxnSpPr>
            <a:cxnSpLocks/>
          </p:cNvCxnSpPr>
          <p:nvPr/>
        </p:nvCxnSpPr>
        <p:spPr>
          <a:xfrm>
            <a:off x="7128235" y="4714972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E969F43E-34B5-978F-1A64-D3C49003AB26}"/>
              </a:ext>
            </a:extLst>
          </p:cNvPr>
          <p:cNvSpPr txBox="1"/>
          <p:nvPr/>
        </p:nvSpPr>
        <p:spPr>
          <a:xfrm>
            <a:off x="11541476" y="4490465"/>
            <a:ext cx="8531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MIS 12</a:t>
            </a:r>
            <a:endParaRPr lang="en-GB" sz="1400" b="1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D5B6E11-8E70-49AE-65F2-2BDEC90A81A9}"/>
              </a:ext>
            </a:extLst>
          </p:cNvPr>
          <p:cNvSpPr txBox="1"/>
          <p:nvPr/>
        </p:nvSpPr>
        <p:spPr>
          <a:xfrm>
            <a:off x="11613692" y="4321987"/>
            <a:ext cx="8531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MIS 9</a:t>
            </a:r>
            <a:endParaRPr lang="en-GB" sz="1400" b="1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D5A4A00E-3FA3-8A49-8000-64330613D316}"/>
              </a:ext>
            </a:extLst>
          </p:cNvPr>
          <p:cNvSpPr txBox="1"/>
          <p:nvPr/>
        </p:nvSpPr>
        <p:spPr>
          <a:xfrm>
            <a:off x="11616838" y="4120822"/>
            <a:ext cx="8531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MIS 6</a:t>
            </a:r>
            <a:endParaRPr lang="en-GB" sz="1400" b="1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1B12DE1-09F5-1CF6-5D3A-A56704B091EE}"/>
              </a:ext>
            </a:extLst>
          </p:cNvPr>
          <p:cNvSpPr txBox="1"/>
          <p:nvPr/>
        </p:nvSpPr>
        <p:spPr>
          <a:xfrm>
            <a:off x="11616839" y="3890734"/>
            <a:ext cx="8531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MIS 3</a:t>
            </a:r>
            <a:endParaRPr lang="en-GB" sz="1400" b="1" dirty="0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AF870380-E2F1-BC9E-4817-E494F1DC6A10}"/>
              </a:ext>
            </a:extLst>
          </p:cNvPr>
          <p:cNvCxnSpPr>
            <a:cxnSpLocks/>
          </p:cNvCxnSpPr>
          <p:nvPr/>
        </p:nvCxnSpPr>
        <p:spPr>
          <a:xfrm flipH="1">
            <a:off x="6953546" y="4428599"/>
            <a:ext cx="16811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DD9469B0-D140-3F89-750F-D1FCFCC455FD}"/>
              </a:ext>
            </a:extLst>
          </p:cNvPr>
          <p:cNvCxnSpPr>
            <a:cxnSpLocks/>
          </p:cNvCxnSpPr>
          <p:nvPr/>
        </p:nvCxnSpPr>
        <p:spPr>
          <a:xfrm flipH="1">
            <a:off x="6953547" y="2337562"/>
            <a:ext cx="16811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23D8F700-3FCE-340B-9394-692E56F21A53}"/>
              </a:ext>
            </a:extLst>
          </p:cNvPr>
          <p:cNvCxnSpPr>
            <a:cxnSpLocks/>
          </p:cNvCxnSpPr>
          <p:nvPr/>
        </p:nvCxnSpPr>
        <p:spPr>
          <a:xfrm flipH="1">
            <a:off x="6957186" y="3107785"/>
            <a:ext cx="16811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35620980-C71E-86C6-0DD5-D6D2F0D80D70}"/>
              </a:ext>
            </a:extLst>
          </p:cNvPr>
          <p:cNvCxnSpPr>
            <a:cxnSpLocks/>
          </p:cNvCxnSpPr>
          <p:nvPr/>
        </p:nvCxnSpPr>
        <p:spPr>
          <a:xfrm flipH="1">
            <a:off x="6948333" y="2744486"/>
            <a:ext cx="16811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3C334E39-E09B-FAEA-BF66-638B6AD7BDDF}"/>
              </a:ext>
            </a:extLst>
          </p:cNvPr>
          <p:cNvCxnSpPr>
            <a:cxnSpLocks/>
          </p:cNvCxnSpPr>
          <p:nvPr/>
        </p:nvCxnSpPr>
        <p:spPr>
          <a:xfrm flipH="1">
            <a:off x="6948334" y="3431069"/>
            <a:ext cx="16811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BEAB5BC7-0B61-0492-2DC1-D388CD2DAB32}"/>
              </a:ext>
            </a:extLst>
          </p:cNvPr>
          <p:cNvCxnSpPr>
            <a:cxnSpLocks/>
          </p:cNvCxnSpPr>
          <p:nvPr/>
        </p:nvCxnSpPr>
        <p:spPr>
          <a:xfrm flipH="1">
            <a:off x="6947751" y="3732398"/>
            <a:ext cx="16811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38EC0736-CE4F-C9D2-0D95-2ECBDC86B62B}"/>
              </a:ext>
            </a:extLst>
          </p:cNvPr>
          <p:cNvCxnSpPr>
            <a:cxnSpLocks/>
          </p:cNvCxnSpPr>
          <p:nvPr/>
        </p:nvCxnSpPr>
        <p:spPr>
          <a:xfrm flipH="1">
            <a:off x="6948335" y="4044622"/>
            <a:ext cx="16811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47">
            <a:extLst>
              <a:ext uri="{FF2B5EF4-FFF2-40B4-BE49-F238E27FC236}">
                <a16:creationId xmlns:a16="http://schemas.microsoft.com/office/drawing/2014/main" id="{2FE3ABCB-42AA-2F44-3BFB-48818F3DDA24}"/>
              </a:ext>
            </a:extLst>
          </p:cNvPr>
          <p:cNvSpPr txBox="1"/>
          <p:nvPr/>
        </p:nvSpPr>
        <p:spPr>
          <a:xfrm>
            <a:off x="6515434" y="4274710"/>
            <a:ext cx="5258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0.01</a:t>
            </a:r>
            <a:endParaRPr lang="en-GB" sz="1400" b="1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7420AA7-2BD4-4941-C714-E024F1C62EC0}"/>
              </a:ext>
            </a:extLst>
          </p:cNvPr>
          <p:cNvSpPr txBox="1"/>
          <p:nvPr/>
        </p:nvSpPr>
        <p:spPr>
          <a:xfrm>
            <a:off x="6515434" y="3908947"/>
            <a:ext cx="5258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0.02</a:t>
            </a:r>
            <a:endParaRPr lang="en-GB" sz="1400" b="1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C34F40C4-A083-AD4B-D734-B38803A8A490}"/>
              </a:ext>
            </a:extLst>
          </p:cNvPr>
          <p:cNvSpPr txBox="1"/>
          <p:nvPr/>
        </p:nvSpPr>
        <p:spPr>
          <a:xfrm>
            <a:off x="6509203" y="3588244"/>
            <a:ext cx="5258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0.03</a:t>
            </a:r>
            <a:endParaRPr lang="en-GB" sz="1400" b="1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522977D6-B436-15F4-A161-54FC0F6E5737}"/>
              </a:ext>
            </a:extLst>
          </p:cNvPr>
          <p:cNvSpPr txBox="1"/>
          <p:nvPr/>
        </p:nvSpPr>
        <p:spPr>
          <a:xfrm>
            <a:off x="6511521" y="3268283"/>
            <a:ext cx="5258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0.04</a:t>
            </a:r>
            <a:endParaRPr lang="en-GB" sz="1400" b="1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7629E5A3-6FC9-0E84-2D3E-DB0EEC5725BA}"/>
              </a:ext>
            </a:extLst>
          </p:cNvPr>
          <p:cNvSpPr txBox="1"/>
          <p:nvPr/>
        </p:nvSpPr>
        <p:spPr>
          <a:xfrm>
            <a:off x="6509203" y="2957386"/>
            <a:ext cx="5258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0.05</a:t>
            </a:r>
            <a:endParaRPr lang="en-GB" sz="1400" b="1" dirty="0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F73D2B79-7C67-7066-4439-7A1A39253BF9}"/>
              </a:ext>
            </a:extLst>
          </p:cNvPr>
          <p:cNvSpPr txBox="1"/>
          <p:nvPr/>
        </p:nvSpPr>
        <p:spPr>
          <a:xfrm>
            <a:off x="6509203" y="2185603"/>
            <a:ext cx="5258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0.07</a:t>
            </a:r>
            <a:endParaRPr lang="en-GB" sz="1400" b="1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F3CDCB7C-8DF9-9900-2D4A-CAD1825C5934}"/>
              </a:ext>
            </a:extLst>
          </p:cNvPr>
          <p:cNvSpPr txBox="1"/>
          <p:nvPr/>
        </p:nvSpPr>
        <p:spPr>
          <a:xfrm>
            <a:off x="6519434" y="2593476"/>
            <a:ext cx="5258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0.06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2633247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621C60-6C03-925F-46AA-BB8CEDAA81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84DD39B-7F5A-539E-DD2D-E6B4F96952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Patterns						Chat Circles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72C456-61B3-F4C4-C878-735BC5F716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5175315" cy="4144488"/>
          </a:xfrm>
        </p:spPr>
        <p:txBody>
          <a:bodyPr>
            <a:noAutofit/>
          </a:bodyPr>
          <a:lstStyle/>
          <a:p>
            <a:r>
              <a:rPr lang="en-US" dirty="0"/>
              <a:t>Human pattern recognition is also useful in social interaction.</a:t>
            </a:r>
          </a:p>
          <a:p>
            <a:r>
              <a:rPr lang="en-US" dirty="0"/>
              <a:t>Current internet chat environments do not show many social clues.</a:t>
            </a:r>
          </a:p>
          <a:p>
            <a:r>
              <a:rPr lang="en-US" dirty="0"/>
              <a:t>For instance, someone listening to a discussion (lurking) is invisible and so may feel that they need to post a ‘hello’ message.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4316FBA-594E-F33C-E491-A8E8D2EDA8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5380362" y="1234737"/>
            <a:ext cx="6811638" cy="4388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37606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83B1E6-1689-AFCD-60C8-41B68C6145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E24ECAF-5A6C-258C-0EE5-485362608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Patterns						Chat Circles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6F0CA1-8E69-13A1-ABB6-0ECA5C3A60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5175315" cy="4144488"/>
          </a:xfrm>
        </p:spPr>
        <p:txBody>
          <a:bodyPr>
            <a:noAutofit/>
          </a:bodyPr>
          <a:lstStyle/>
          <a:p>
            <a:r>
              <a:rPr lang="en-US" dirty="0"/>
              <a:t>A related tool allows us to </a:t>
            </a:r>
            <a:r>
              <a:rPr lang="en-US" dirty="0" err="1"/>
              <a:t>visualise</a:t>
            </a:r>
            <a:r>
              <a:rPr lang="en-US" dirty="0"/>
              <a:t> the archives of a chat session</a:t>
            </a:r>
          </a:p>
          <a:p>
            <a:endParaRPr lang="en-US" dirty="0"/>
          </a:p>
          <a:p>
            <a:r>
              <a:rPr lang="en-US" dirty="0"/>
              <a:t>We can see who dominates the conversation and who lurks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2A913E7-0C45-154E-92D5-704FC5331C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6658468" y="1268211"/>
            <a:ext cx="5079441" cy="4408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3579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7232B1-ABB8-9B65-5399-C92E6772B1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CBDC877-F602-2EB5-8F3C-4F37020F5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673C3B-4527-ECA2-9DA9-5913EEEBD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sz="3200" dirty="0"/>
              <a:t>There are many different ways of representing – encoding – data:</a:t>
            </a:r>
          </a:p>
          <a:p>
            <a:pPr lvl="1"/>
            <a:r>
              <a:rPr lang="en-US" sz="2800" dirty="0"/>
              <a:t>Symbols, size, length, magnification, faces, multidimensional icons, spatial arrangement, pattern, sound, </a:t>
            </a:r>
            <a:r>
              <a:rPr lang="en-US" sz="2800" dirty="0" err="1"/>
              <a:t>colour</a:t>
            </a:r>
            <a:r>
              <a:rPr lang="en-US" sz="2800" dirty="0"/>
              <a:t>…</a:t>
            </a:r>
          </a:p>
          <a:p>
            <a:endParaRPr lang="en-US" sz="2000" dirty="0"/>
          </a:p>
          <a:p>
            <a:r>
              <a:rPr lang="en-US" sz="3200" dirty="0"/>
              <a:t>The ‘best method’ will depend on the task to be performed with the data.</a:t>
            </a:r>
          </a:p>
          <a:p>
            <a:endParaRPr lang="en-US" sz="2000" dirty="0"/>
          </a:p>
          <a:p>
            <a:r>
              <a:rPr lang="en-US" sz="3200" dirty="0"/>
              <a:t>Automating this task would require a very complex expert system.</a:t>
            </a:r>
          </a:p>
        </p:txBody>
      </p:sp>
    </p:spTree>
    <p:extLst>
      <p:ext uri="{BB962C8B-B14F-4D97-AF65-F5344CB8AC3E}">
        <p14:creationId xmlns:p14="http://schemas.microsoft.com/office/powerpoint/2010/main" val="17887387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9B9C07-6522-F519-8946-50F3E81AF0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14FB4F8-DEF0-CF69-D24E-242F21EC06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Coming Soon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AE3C32-A3BA-8F62-8112-04713C6DF7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sz="3600" dirty="0"/>
              <a:t>Next session: Data representation II</a:t>
            </a:r>
          </a:p>
          <a:p>
            <a:endParaRPr lang="en-US" sz="3600" dirty="0"/>
          </a:p>
          <a:p>
            <a:r>
              <a:rPr lang="en-US" sz="3600" dirty="0"/>
              <a:t>Homework: Read chapter 4 of Information </a:t>
            </a:r>
            <a:r>
              <a:rPr lang="en-US" sz="3600" dirty="0" err="1"/>
              <a:t>Visualisation</a:t>
            </a:r>
            <a:r>
              <a:rPr lang="en-US" sz="36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630994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Any Questions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56411542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1193</Words>
  <Application>Microsoft Office PowerPoint</Application>
  <PresentationFormat>Widescreen</PresentationFormat>
  <Paragraphs>177</Paragraphs>
  <Slides>29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29</vt:i4>
      </vt:variant>
    </vt:vector>
  </HeadingPairs>
  <TitlesOfParts>
    <vt:vector size="53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Symbolic Encoding</vt:lpstr>
      <vt:lpstr>Symbolic Encoding</vt:lpstr>
      <vt:lpstr>Length and Height</vt:lpstr>
      <vt:lpstr>Length and Height</vt:lpstr>
      <vt:lpstr>Magnification</vt:lpstr>
      <vt:lpstr>Magnification</vt:lpstr>
      <vt:lpstr>Magnification – Normal map of the world</vt:lpstr>
      <vt:lpstr>Magnification – World Population</vt:lpstr>
      <vt:lpstr>Magnification – Energy Consumption</vt:lpstr>
      <vt:lpstr>Magnification – Greenhouse Gas Emmission</vt:lpstr>
      <vt:lpstr>Faces</vt:lpstr>
      <vt:lpstr>Faces</vt:lpstr>
      <vt:lpstr>Faces – Los Angeles 1970’s</vt:lpstr>
      <vt:lpstr>Faces – Los Angeles 1970’s</vt:lpstr>
      <vt:lpstr>Multidimensional Icons</vt:lpstr>
      <vt:lpstr>Multidimensional Icons</vt:lpstr>
      <vt:lpstr>Multidimensional Icons</vt:lpstr>
      <vt:lpstr>Spatiality</vt:lpstr>
      <vt:lpstr>Patterns</vt:lpstr>
      <vt:lpstr>PowerPoint Presentation</vt:lpstr>
      <vt:lpstr>PowerPoint Presentation</vt:lpstr>
      <vt:lpstr>PowerPoint Presentation</vt:lpstr>
      <vt:lpstr>Patterns</vt:lpstr>
      <vt:lpstr>Patterns      Chat Circles</vt:lpstr>
      <vt:lpstr>Patterns      Chat Circles</vt:lpstr>
      <vt:lpstr>Summary</vt:lpstr>
      <vt:lpstr>Coming Soon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128</cp:revision>
  <dcterms:created xsi:type="dcterms:W3CDTF">2021-03-09T15:35:42Z</dcterms:created>
  <dcterms:modified xsi:type="dcterms:W3CDTF">2025-11-11T10:46:57Z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