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template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7" r:id="rId3"/>
    <p:sldId id="293" r:id="rId4"/>
    <p:sldId id="261" r:id="rId5"/>
    <p:sldId id="258" r:id="rId6"/>
    <p:sldId id="259" r:id="rId7"/>
    <p:sldId id="260" r:id="rId8"/>
    <p:sldId id="262" r:id="rId9"/>
    <p:sldId id="263" r:id="rId10"/>
    <p:sldId id="269" r:id="rId11"/>
    <p:sldId id="268" r:id="rId12"/>
    <p:sldId id="292" r:id="rId13"/>
    <p:sldId id="294" r:id="rId14"/>
    <p:sldId id="295" r:id="rId15"/>
    <p:sldId id="296" r:id="rId16"/>
    <p:sldId id="284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FFCC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822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-31531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>
            <a:normAutofit/>
          </a:bodyPr>
          <a:lstStyle>
            <a:lvl1pPr marL="0" indent="0" algn="l">
              <a:buNone/>
              <a:defRPr sz="36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openxmlformats.org/officeDocument/2006/relationships/image" Target="../media/image6.jpeg"/><Relationship Id="rId4" Type="http://schemas.openxmlformats.org/officeDocument/2006/relationships/image" Target="../media/image18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D9613232-C536-48EA-860F-31FED5E1DAE4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338" y="620688"/>
            <a:ext cx="8936954" cy="5928179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2B3C0C37-14FC-41FA-82BC-97AE10E2EA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49755" y="5445224"/>
            <a:ext cx="3168352" cy="908648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HPFY3014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BBE6E8A3-4B2E-4B46-80C8-5B66A5999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2651" y="548680"/>
            <a:ext cx="5254352" cy="908648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Building Towns from Clay</a:t>
            </a:r>
          </a:p>
        </p:txBody>
      </p:sp>
    </p:spTree>
    <p:extLst>
      <p:ext uri="{BB962C8B-B14F-4D97-AF65-F5344CB8AC3E}">
        <p14:creationId xmlns:p14="http://schemas.microsoft.com/office/powerpoint/2010/main" val="2461963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Uruk</a:t>
            </a:r>
            <a:r>
              <a:rPr lang="en-GB" dirty="0"/>
              <a:t> Period: c.4000-3200 BC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2240868"/>
            <a:ext cx="4162675" cy="2376264"/>
          </a:xfrm>
        </p:spPr>
        <p:txBody>
          <a:bodyPr>
            <a:normAutofit/>
          </a:bodyPr>
          <a:lstStyle/>
          <a:p>
            <a:r>
              <a:rPr lang="en-GB" sz="2400" dirty="0" err="1"/>
              <a:t>Uruk</a:t>
            </a:r>
            <a:r>
              <a:rPr lang="en-GB" sz="2400" dirty="0"/>
              <a:t> period: origins of urbanisation</a:t>
            </a:r>
          </a:p>
          <a:p>
            <a:r>
              <a:rPr lang="en-GB" sz="2400" dirty="0"/>
              <a:t>“the most innovative period in the history of Mesopotamia” (Crawford 1991: 170)</a:t>
            </a:r>
          </a:p>
        </p:txBody>
      </p:sp>
      <p:pic>
        <p:nvPicPr>
          <p:cNvPr id="7" name="Content Placeholder 3" descr="map 02.tif">
            <a:extLst>
              <a:ext uri="{FF2B5EF4-FFF2-40B4-BE49-F238E27FC236}">
                <a16:creationId xmlns:a16="http://schemas.microsoft.com/office/drawing/2014/main" id="{93677736-E976-4EDC-B012-7A140F7D105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4860032" y="2060848"/>
            <a:ext cx="4162675" cy="3118108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FE2F053-DB0E-433A-9725-A5F54FB4B48A}"/>
              </a:ext>
            </a:extLst>
          </p:cNvPr>
          <p:cNvSpPr txBox="1"/>
          <p:nvPr/>
        </p:nvSpPr>
        <p:spPr>
          <a:xfrm>
            <a:off x="6459672" y="5453804"/>
            <a:ext cx="2217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Map of Mesopotamia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10101-5EF0-422E-9681-3D943BCE7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Bronze Age Chronologies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5E35ECDA-2E19-469A-BB5C-FF6235B9F1E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0" y="1410388"/>
          <a:ext cx="9144001" cy="5447613"/>
        </p:xfrm>
        <a:graphic>
          <a:graphicData uri="http://schemas.openxmlformats.org/drawingml/2006/table">
            <a:tbl>
              <a:tblPr>
                <a:tableStyleId>{327F97BB-C833-4FB7-BDE5-3F7075034690}</a:tableStyleId>
              </a:tblPr>
              <a:tblGrid>
                <a:gridCol w="1844168">
                  <a:extLst>
                    <a:ext uri="{9D8B030D-6E8A-4147-A177-3AD203B41FA5}">
                      <a16:colId xmlns:a16="http://schemas.microsoft.com/office/drawing/2014/main" val="3486785994"/>
                    </a:ext>
                  </a:extLst>
                </a:gridCol>
                <a:gridCol w="2275002">
                  <a:extLst>
                    <a:ext uri="{9D8B030D-6E8A-4147-A177-3AD203B41FA5}">
                      <a16:colId xmlns:a16="http://schemas.microsoft.com/office/drawing/2014/main" val="4274617557"/>
                    </a:ext>
                  </a:extLst>
                </a:gridCol>
                <a:gridCol w="5024831">
                  <a:extLst>
                    <a:ext uri="{9D8B030D-6E8A-4147-A177-3AD203B41FA5}">
                      <a16:colId xmlns:a16="http://schemas.microsoft.com/office/drawing/2014/main" val="2119458945"/>
                    </a:ext>
                  </a:extLst>
                </a:gridCol>
              </a:tblGrid>
              <a:tr h="368598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2000" b="1" dirty="0">
                          <a:effectLst/>
                        </a:rPr>
                        <a:t>Years BC</a:t>
                      </a:r>
                      <a:endParaRPr lang="en-GB" sz="18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effectLst/>
                        </a:rPr>
                        <a:t>Period</a:t>
                      </a:r>
                      <a:endParaRPr lang="en-GB" sz="16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2000" b="1" dirty="0">
                          <a:effectLst/>
                        </a:rPr>
                        <a:t>Main Characteristics</a:t>
                      </a:r>
                      <a:endParaRPr lang="en-GB" sz="1200" b="1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48794789"/>
                  </a:ext>
                </a:extLst>
              </a:tr>
              <a:tr h="1558689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c.5000-4000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Ubaid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Precursor to state: 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Urban centres; monumental architecture; craft specialisation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But no apparatus of state (</a:t>
                      </a:r>
                      <a:r>
                        <a:rPr lang="en-GB" sz="1800" dirty="0" err="1">
                          <a:effectLst/>
                        </a:rPr>
                        <a:t>eg.</a:t>
                      </a:r>
                      <a:r>
                        <a:rPr lang="en-GB" sz="1800" dirty="0">
                          <a:effectLst/>
                        </a:rPr>
                        <a:t> bureaucracy/writing)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12892078"/>
                  </a:ext>
                </a:extLst>
              </a:tr>
              <a:tr h="1076239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c.4000-3200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 err="1">
                          <a:effectLst/>
                        </a:rPr>
                        <a:t>Uruk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effectLst/>
                        </a:rPr>
                        <a:t>State formation:</a:t>
                      </a:r>
                      <a:r>
                        <a:rPr lang="en-GB" sz="1800" dirty="0">
                          <a:effectLst/>
                        </a:rPr>
                        <a:t> urbanisation, development of writing, colonisation in north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(</a:t>
                      </a:r>
                      <a:r>
                        <a:rPr lang="en-GB" sz="1800" dirty="0" err="1">
                          <a:effectLst/>
                        </a:rPr>
                        <a:t>Protoliterate</a:t>
                      </a:r>
                      <a:r>
                        <a:rPr lang="en-GB" sz="1800" dirty="0">
                          <a:effectLst/>
                        </a:rPr>
                        <a:t> period)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94157053"/>
                  </a:ext>
                </a:extLst>
              </a:tr>
              <a:tr h="296895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3200-2900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 err="1">
                          <a:effectLst/>
                        </a:rPr>
                        <a:t>Jemdet</a:t>
                      </a:r>
                      <a:r>
                        <a:rPr lang="en-GB" sz="1800" dirty="0">
                          <a:effectLst/>
                        </a:rPr>
                        <a:t> Nasr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Proto-literate period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92435486"/>
                  </a:ext>
                </a:extLst>
              </a:tr>
              <a:tr h="1076239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2900-2350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solidFill>
                            <a:schemeClr val="bg1"/>
                          </a:solidFill>
                          <a:effectLst/>
                        </a:rPr>
                        <a:t>c.2600-2400 BC</a:t>
                      </a:r>
                      <a:endParaRPr lang="en-GB" sz="1800" b="1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0" dirty="0">
                          <a:effectLst/>
                        </a:rPr>
                        <a:t>Early Dynastic I-III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solidFill>
                            <a:schemeClr val="bg1"/>
                          </a:solidFill>
                          <a:effectLst/>
                        </a:rPr>
                        <a:t>Early Dynastic IIIA </a:t>
                      </a:r>
                      <a:endParaRPr lang="en-GB" sz="1600" b="1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Early historic period, long distance trade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solidFill>
                            <a:schemeClr val="bg1"/>
                          </a:solidFill>
                          <a:effectLst/>
                        </a:rPr>
                        <a:t>The Royal Tombs of Ur</a:t>
                      </a:r>
                      <a:endParaRPr lang="en-GB" sz="1800" b="1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41660003"/>
                  </a:ext>
                </a:extLst>
              </a:tr>
              <a:tr h="296895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2350-2100 BC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Akkadian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Empire (expansion into Syria)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00673342"/>
                  </a:ext>
                </a:extLst>
              </a:tr>
              <a:tr h="774058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0" dirty="0">
                          <a:effectLst/>
                        </a:rPr>
                        <a:t>2000-1600</a:t>
                      </a:r>
                      <a:endParaRPr lang="en-GB" sz="1800" b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Old Babylonian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Old Assyrian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0" dirty="0">
                          <a:effectLst/>
                        </a:rPr>
                        <a:t>Hammurabi’s Law code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0" dirty="0">
                          <a:effectLst/>
                        </a:rPr>
                        <a:t>Trading colonies in Anatolia</a:t>
                      </a:r>
                      <a:endParaRPr lang="en-GB" sz="1800" b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519938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25030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Origins of Towns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628800"/>
            <a:ext cx="5112568" cy="4932784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Appearance of towns in 5</a:t>
            </a:r>
            <a:r>
              <a:rPr lang="en-GB" baseline="30000" dirty="0"/>
              <a:t>th</a:t>
            </a:r>
            <a:r>
              <a:rPr lang="en-GB" dirty="0"/>
              <a:t>- 4</a:t>
            </a:r>
            <a:r>
              <a:rPr lang="en-GB" baseline="30000" dirty="0"/>
              <a:t>th</a:t>
            </a:r>
            <a:r>
              <a:rPr lang="en-GB" dirty="0"/>
              <a:t>-3rd millennium BC Mesopotamia</a:t>
            </a:r>
          </a:p>
          <a:p>
            <a:pPr>
              <a:defRPr/>
            </a:pPr>
            <a:r>
              <a:rPr lang="en-GB" dirty="0"/>
              <a:t>Major shift in the organisation of human society:</a:t>
            </a:r>
          </a:p>
          <a:p>
            <a:pPr>
              <a:defRPr/>
            </a:pPr>
            <a:r>
              <a:rPr lang="en-GB" dirty="0"/>
              <a:t>Transformation of small, non-literate village communities into large, socially complex, urban societies:</a:t>
            </a:r>
          </a:p>
          <a:p>
            <a:pPr>
              <a:defRPr/>
            </a:pPr>
            <a:r>
              <a:rPr lang="en-GB" dirty="0"/>
              <a:t>Childe’s </a:t>
            </a:r>
            <a:r>
              <a:rPr lang="en-GB" dirty="0">
                <a:solidFill>
                  <a:schemeClr val="accent1"/>
                </a:solidFill>
              </a:rPr>
              <a:t>Urban Revolution</a:t>
            </a:r>
          </a:p>
          <a:p>
            <a:pPr lvl="1">
              <a:defRPr/>
            </a:pPr>
            <a:r>
              <a:rPr lang="en-GB" dirty="0"/>
              <a:t> </a:t>
            </a:r>
            <a:r>
              <a:rPr lang="en-GB" sz="2000" dirty="0"/>
              <a:t>Childe applied concepts &amp; theories from the social sciences to interpret archaeological finds</a:t>
            </a:r>
          </a:p>
          <a:p>
            <a:pPr lvl="1">
              <a:defRPr/>
            </a:pPr>
            <a:r>
              <a:rPr lang="en-GB" sz="2000" dirty="0"/>
              <a:t>10 separate criteria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6BA734D-B609-4412-8456-F2C47B1600B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8986" y="2348880"/>
            <a:ext cx="3690863" cy="24482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49D0DB7-072B-422E-81AF-A048527C32D3}"/>
              </a:ext>
            </a:extLst>
          </p:cNvPr>
          <p:cNvSpPr txBox="1"/>
          <p:nvPr/>
        </p:nvSpPr>
        <p:spPr>
          <a:xfrm>
            <a:off x="7812360" y="4869160"/>
            <a:ext cx="649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Uruk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err="1"/>
              <a:t>Childe’s</a:t>
            </a:r>
            <a:r>
              <a:rPr lang="en-GB" sz="4800"/>
              <a:t> Urban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5112568" cy="489542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Transformation of small, non-literate village communities into large, socially complex, urban societies</a:t>
            </a:r>
          </a:p>
          <a:p>
            <a:pPr>
              <a:defRPr/>
            </a:pPr>
            <a:r>
              <a:rPr lang="en-GB" sz="2400" dirty="0"/>
              <a:t>Childe applied concepts &amp; theories from the social sciences to interpret archaeological finds</a:t>
            </a:r>
          </a:p>
          <a:p>
            <a:pPr>
              <a:defRPr/>
            </a:pPr>
            <a:r>
              <a:rPr lang="en-GB" sz="2400" dirty="0"/>
              <a:t>Model of urban revolution</a:t>
            </a:r>
          </a:p>
          <a:p>
            <a:pPr lvl="1">
              <a:defRPr/>
            </a:pPr>
            <a:r>
              <a:rPr lang="en-GB" sz="2000" dirty="0"/>
              <a:t>With ten separate criteria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844824"/>
            <a:ext cx="3035001" cy="4248472"/>
          </a:xfrm>
        </p:spPr>
      </p:pic>
      <p:sp>
        <p:nvSpPr>
          <p:cNvPr id="6" name="TextBox 5"/>
          <p:cNvSpPr txBox="1"/>
          <p:nvPr/>
        </p:nvSpPr>
        <p:spPr>
          <a:xfrm>
            <a:off x="6948264" y="6165304"/>
            <a:ext cx="1549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Gordon Childe</a:t>
            </a:r>
          </a:p>
        </p:txBody>
      </p:sp>
    </p:spTree>
    <p:extLst>
      <p:ext uri="{BB962C8B-B14F-4D97-AF65-F5344CB8AC3E}">
        <p14:creationId xmlns:p14="http://schemas.microsoft.com/office/powerpoint/2010/main" val="4289712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err="1"/>
              <a:t>Childe’s</a:t>
            </a:r>
            <a:r>
              <a:rPr lang="en-GB" sz="4800"/>
              <a:t> Urban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824536" cy="475252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Large population &amp; large settlements (towns)</a:t>
            </a:r>
          </a:p>
          <a:p>
            <a:pPr>
              <a:defRPr/>
            </a:pPr>
            <a:r>
              <a:rPr lang="en-GB" sz="2400" dirty="0"/>
              <a:t>Full-time (craft) specialization &amp; division of labour</a:t>
            </a:r>
          </a:p>
          <a:p>
            <a:pPr>
              <a:defRPr/>
            </a:pPr>
            <a:r>
              <a:rPr lang="en-GB" sz="2400" dirty="0"/>
              <a:t>Production of an agricultural surplus to support state &amp; specialists</a:t>
            </a:r>
          </a:p>
          <a:p>
            <a:pPr>
              <a:defRPr/>
            </a:pPr>
            <a:r>
              <a:rPr lang="en-GB" sz="2400" dirty="0"/>
              <a:t>Monumental public architecture</a:t>
            </a:r>
          </a:p>
          <a:p>
            <a:pPr>
              <a:defRPr/>
            </a:pPr>
            <a:r>
              <a:rPr lang="en-GB" sz="2400" dirty="0"/>
              <a:t>A ruling class</a:t>
            </a:r>
          </a:p>
        </p:txBody>
      </p:sp>
      <p:pic>
        <p:nvPicPr>
          <p:cNvPr id="10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92080" y="2060848"/>
            <a:ext cx="3461343" cy="3782442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372200" y="5877272"/>
            <a:ext cx="2202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Walls of ancient </a:t>
            </a:r>
            <a:r>
              <a:rPr lang="en-GB" dirty="0" err="1"/>
              <a:t>Uruk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326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err="1"/>
              <a:t>Childe’s</a:t>
            </a:r>
            <a:r>
              <a:rPr lang="en-GB" sz="4800"/>
              <a:t> Urban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464496" cy="489654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Writing:</a:t>
            </a:r>
          </a:p>
          <a:p>
            <a:pPr lvl="1">
              <a:defRPr/>
            </a:pPr>
            <a:r>
              <a:rPr lang="en-GB" sz="2000" dirty="0"/>
              <a:t>Bureaucratic system of government</a:t>
            </a:r>
          </a:p>
          <a:p>
            <a:pPr>
              <a:defRPr/>
            </a:pPr>
            <a:r>
              <a:rPr lang="en-GB" sz="2400" dirty="0"/>
              <a:t>Exact &amp; predictive sciences </a:t>
            </a:r>
          </a:p>
          <a:p>
            <a:pPr lvl="1">
              <a:defRPr/>
            </a:pPr>
            <a:r>
              <a:rPr lang="en-GB" sz="2000" dirty="0"/>
              <a:t>Arithmetic, geometry, astronomy, calendars</a:t>
            </a:r>
          </a:p>
          <a:p>
            <a:pPr>
              <a:defRPr/>
            </a:pPr>
            <a:r>
              <a:rPr lang="en-GB" sz="2400" dirty="0"/>
              <a:t>Sophisticated art styles</a:t>
            </a:r>
          </a:p>
          <a:p>
            <a:pPr>
              <a:defRPr/>
            </a:pPr>
            <a:r>
              <a:rPr lang="en-GB" sz="2400" dirty="0"/>
              <a:t>Long-distance trade (for luxuries)</a:t>
            </a:r>
          </a:p>
          <a:p>
            <a:pPr>
              <a:defRPr/>
            </a:pPr>
            <a:r>
              <a:rPr lang="en-GB" sz="2400" dirty="0"/>
              <a:t>The state</a:t>
            </a:r>
          </a:p>
          <a:p>
            <a:pPr lvl="1">
              <a:defRPr/>
            </a:pPr>
            <a:r>
              <a:rPr lang="en-GB" sz="2000" dirty="0"/>
              <a:t>Attached specialist craftsmen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868144" y="5805264"/>
            <a:ext cx="23086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Protocuneiform tablet</a:t>
            </a:r>
          </a:p>
        </p:txBody>
      </p:sp>
      <p:pic>
        <p:nvPicPr>
          <p:cNvPr id="11" name="Picture 5" descr="uruk script.bmp">
            <a:extLst>
              <a:ext uri="{FF2B5EF4-FFF2-40B4-BE49-F238E27FC236}">
                <a16:creationId xmlns:a16="http://schemas.microsoft.com/office/drawing/2014/main" id="{263F1F67-FF4B-4C10-94FC-0BC34BD537C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302424" y="1992202"/>
            <a:ext cx="3384376" cy="3725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94522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DE787-CD41-44F5-8EDA-31C5F6150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Towns From Clay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5AC14B2-BD52-4A1E-8F14-4A6DAD01C5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773238"/>
            <a:ext cx="4536504" cy="4680098"/>
          </a:xfrm>
        </p:spPr>
        <p:txBody>
          <a:bodyPr>
            <a:normAutofit lnSpcReduction="10000"/>
          </a:bodyPr>
          <a:lstStyle/>
          <a:p>
            <a:r>
              <a:rPr lang="en-GB" sz="2400" dirty="0" err="1"/>
              <a:t>Uruk</a:t>
            </a:r>
            <a:r>
              <a:rPr lang="en-GB" sz="2400" dirty="0"/>
              <a:t> towns built from mudbrick:</a:t>
            </a:r>
          </a:p>
          <a:p>
            <a:pPr lvl="1"/>
            <a:r>
              <a:rPr lang="en-GB" sz="2000" dirty="0"/>
              <a:t>Fortifications &amp; temples </a:t>
            </a:r>
          </a:p>
          <a:p>
            <a:r>
              <a:rPr lang="en-GB" sz="2400" dirty="0"/>
              <a:t>Mobilisation of manpower &amp; organisational skills</a:t>
            </a:r>
          </a:p>
          <a:p>
            <a:pPr lvl="1"/>
            <a:r>
              <a:rPr lang="en-GB" sz="2000" dirty="0"/>
              <a:t>Considerable investment of time, energy &amp; resource in production of bricks</a:t>
            </a:r>
          </a:p>
          <a:p>
            <a:pPr lvl="1"/>
            <a:r>
              <a:rPr lang="en-GB" sz="2000" dirty="0"/>
              <a:t>Standardised form &amp; size</a:t>
            </a:r>
          </a:p>
          <a:p>
            <a:pPr lvl="1"/>
            <a:r>
              <a:rPr lang="en-GB" sz="2000" dirty="0"/>
              <a:t>Firing: innovation in 4</a:t>
            </a:r>
            <a:r>
              <a:rPr lang="en-GB" sz="2000" baseline="30000" dirty="0"/>
              <a:t>th </a:t>
            </a:r>
            <a:r>
              <a:rPr lang="en-GB" sz="2000" dirty="0"/>
              <a:t>millennium</a:t>
            </a:r>
          </a:p>
          <a:p>
            <a:r>
              <a:rPr lang="en-GB" sz="2400" dirty="0"/>
              <a:t>Mass produced in wooden moulds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9D563-434B-4F23-9D64-22EFC0E50E92}"/>
              </a:ext>
            </a:extLst>
          </p:cNvPr>
          <p:cNvSpPr txBox="1"/>
          <p:nvPr/>
        </p:nvSpPr>
        <p:spPr>
          <a:xfrm>
            <a:off x="5030287" y="5373216"/>
            <a:ext cx="36535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Third millennium plano-convex brick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9A6570E0-50F1-42CF-83AB-F7F080CB397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20980" y="2420888"/>
            <a:ext cx="4072177" cy="2880320"/>
          </a:xfrm>
        </p:spPr>
      </p:pic>
    </p:spTree>
    <p:extLst>
      <p:ext uri="{BB962C8B-B14F-4D97-AF65-F5344CB8AC3E}">
        <p14:creationId xmlns:p14="http://schemas.microsoft.com/office/powerpoint/2010/main" val="877471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DE787-CD41-44F5-8EDA-31C5F6150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Mudbrick fortifications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5AC14B2-BD52-4A1E-8F14-4A6DAD01C5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773238"/>
            <a:ext cx="4316288" cy="4624387"/>
          </a:xfrm>
        </p:spPr>
        <p:txBody>
          <a:bodyPr>
            <a:normAutofit/>
          </a:bodyPr>
          <a:lstStyle/>
          <a:p>
            <a:r>
              <a:rPr lang="en-GB" dirty="0"/>
              <a:t>Defensive structures (development of military class?)</a:t>
            </a:r>
          </a:p>
          <a:p>
            <a:r>
              <a:rPr lang="en-GB" dirty="0"/>
              <a:t>Symbolic communication:</a:t>
            </a:r>
          </a:p>
          <a:p>
            <a:pPr lvl="1"/>
            <a:r>
              <a:rPr lang="en-GB" dirty="0"/>
              <a:t>Identity of city/town</a:t>
            </a:r>
          </a:p>
          <a:p>
            <a:pPr lvl="1"/>
            <a:r>
              <a:rPr lang="en-GB" dirty="0"/>
              <a:t>Its power, wealth &amp; importance of the city</a:t>
            </a:r>
          </a:p>
          <a:p>
            <a:endParaRPr lang="en-GB" sz="2400" dirty="0"/>
          </a:p>
        </p:txBody>
      </p:sp>
      <p:pic>
        <p:nvPicPr>
          <p:cNvPr id="6" name="Content Placeholder 4" descr="uruk ramparts.jpg">
            <a:extLst>
              <a:ext uri="{FF2B5EF4-FFF2-40B4-BE49-F238E27FC236}">
                <a16:creationId xmlns:a16="http://schemas.microsoft.com/office/drawing/2014/main" id="{818CD06C-174D-4569-99AE-98B002EA861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88024" y="2060848"/>
            <a:ext cx="4038600" cy="302895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69D563-434B-4F23-9D64-22EFC0E50E92}"/>
              </a:ext>
            </a:extLst>
          </p:cNvPr>
          <p:cNvSpPr txBox="1"/>
          <p:nvPr/>
        </p:nvSpPr>
        <p:spPr>
          <a:xfrm>
            <a:off x="6804248" y="5229200"/>
            <a:ext cx="16257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Uruk</a:t>
            </a:r>
            <a:r>
              <a:rPr lang="en-GB" dirty="0"/>
              <a:t>: city walls</a:t>
            </a:r>
          </a:p>
        </p:txBody>
      </p:sp>
    </p:spTree>
    <p:extLst>
      <p:ext uri="{BB962C8B-B14F-4D97-AF65-F5344CB8AC3E}">
        <p14:creationId xmlns:p14="http://schemas.microsoft.com/office/powerpoint/2010/main" val="986614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Temples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258816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/>
              <a:t>Mudbrick</a:t>
            </a:r>
            <a:r>
              <a:rPr lang="en-GB" dirty="0"/>
              <a:t> structures on a low </a:t>
            </a:r>
            <a:r>
              <a:rPr lang="en-GB" dirty="0" err="1"/>
              <a:t>mudbrick</a:t>
            </a:r>
            <a:r>
              <a:rPr lang="en-GB" dirty="0"/>
              <a:t> platform (origins of ziggurat)</a:t>
            </a:r>
          </a:p>
          <a:p>
            <a:pPr lvl="1"/>
            <a:r>
              <a:rPr lang="en-GB" dirty="0"/>
              <a:t>Increasing height to get the temple closer to the heavens.</a:t>
            </a:r>
          </a:p>
          <a:p>
            <a:r>
              <a:rPr lang="en-GB" dirty="0"/>
              <a:t>Designed to impress local community</a:t>
            </a:r>
          </a:p>
          <a:p>
            <a:pPr lvl="1"/>
            <a:r>
              <a:rPr lang="en-GB" dirty="0"/>
              <a:t>Repeated expression of grandiosity &amp; power </a:t>
            </a:r>
          </a:p>
          <a:p>
            <a:pPr lvl="1"/>
            <a:r>
              <a:rPr lang="en-GB" dirty="0"/>
              <a:t>Mediated relations between religious elite &amp; wider community</a:t>
            </a: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5596928" y="2944711"/>
            <a:ext cx="309777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dirty="0" err="1"/>
              <a:t>Uruk</a:t>
            </a:r>
            <a:r>
              <a:rPr lang="en-GB" dirty="0"/>
              <a:t>, White Temple &amp; ziggurat</a:t>
            </a:r>
          </a:p>
        </p:txBody>
      </p:sp>
      <p:pic>
        <p:nvPicPr>
          <p:cNvPr id="1026" name="Picture 2" descr="Image result for Uruk ziggurat">
            <a:extLst>
              <a:ext uri="{FF2B5EF4-FFF2-40B4-BE49-F238E27FC236}">
                <a16:creationId xmlns:a16="http://schemas.microsoft.com/office/drawing/2014/main" id="{C66B7E3C-09FA-4AC0-8112-4025BAD76D9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1100" y="540502"/>
            <a:ext cx="4038600" cy="2200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F4F54B2-13C2-40D4-94FF-F199FF98B7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1043" y="3524484"/>
            <a:ext cx="3497421" cy="2944118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Monumentality &amp; Power</a:t>
            </a:r>
            <a:endParaRPr lang="en-US" sz="5400" dirty="0"/>
          </a:p>
        </p:txBody>
      </p:sp>
      <p:sp>
        <p:nvSpPr>
          <p:cNvPr id="6041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2816"/>
            <a:ext cx="4546848" cy="4824536"/>
          </a:xfrm>
        </p:spPr>
        <p:txBody>
          <a:bodyPr>
            <a:normAutofit/>
          </a:bodyPr>
          <a:lstStyle/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Temples dominated the Sumerian skyline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Physical home of the deities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Monumental: enormous expenditure of human labour in construction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Production of goods &amp; agricultural surplus under the patronage of the deities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Increasing centralisation of economic activity within the temples</a:t>
            </a:r>
          </a:p>
        </p:txBody>
      </p:sp>
      <p:pic>
        <p:nvPicPr>
          <p:cNvPr id="2054" name="Picture 6" descr="Image result for Uruk ziggurat plan">
            <a:extLst>
              <a:ext uri="{FF2B5EF4-FFF2-40B4-BE49-F238E27FC236}">
                <a16:creationId xmlns:a16="http://schemas.microsoft.com/office/drawing/2014/main" id="{0456CC24-5085-4AEC-9563-A57DEC21F0C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0690" y="2132856"/>
            <a:ext cx="3847985" cy="2308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7397E60-2A25-4F0C-BAFD-9CE32384E716}"/>
              </a:ext>
            </a:extLst>
          </p:cNvPr>
          <p:cNvSpPr txBox="1"/>
          <p:nvPr/>
        </p:nvSpPr>
        <p:spPr>
          <a:xfrm>
            <a:off x="5220072" y="4801709"/>
            <a:ext cx="3466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Reconstruction of White Temple &amp; ziggurat, </a:t>
            </a:r>
            <a:r>
              <a:rPr lang="en-GB" dirty="0" err="1"/>
              <a:t>Uruk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5784" y="1844824"/>
            <a:ext cx="4038600" cy="4623816"/>
          </a:xfrm>
        </p:spPr>
        <p:txBody>
          <a:bodyPr>
            <a:normAutofit/>
          </a:bodyPr>
          <a:lstStyle/>
          <a:p>
            <a:r>
              <a:rPr lang="en-GB" sz="2400" dirty="0"/>
              <a:t>Lavish temple decoration making use of limited local resource:</a:t>
            </a:r>
          </a:p>
          <a:p>
            <a:pPr lvl="1"/>
            <a:r>
              <a:rPr lang="en-GB" sz="2000" dirty="0"/>
              <a:t>clay cones &amp; bitumen</a:t>
            </a:r>
          </a:p>
          <a:p>
            <a:r>
              <a:rPr lang="en-GB" sz="2400" dirty="0"/>
              <a:t>Columns, walls &amp; platform decorated with painted terracotta cones arranged in geometric designs</a:t>
            </a:r>
          </a:p>
          <a:p>
            <a:pPr>
              <a:buNone/>
            </a:pPr>
            <a:endParaRPr lang="en-GB" sz="2400" dirty="0"/>
          </a:p>
          <a:p>
            <a:endParaRPr lang="en-GB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5654155" y="3643379"/>
            <a:ext cx="3074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Terracotta temple decorations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90868BB9-FB6C-4DA0-9D2C-D215BF22DB7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1733" y="548680"/>
            <a:ext cx="4076616" cy="2952328"/>
          </a:xfr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9964835-4C1D-440C-A652-DD1E0028C3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4155" y="4365104"/>
            <a:ext cx="2851762" cy="189084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77AA74-4D1B-424C-9985-F5D5012566FD}"/>
              </a:ext>
            </a:extLst>
          </p:cNvPr>
          <p:cNvSpPr txBox="1"/>
          <p:nvPr/>
        </p:nvSpPr>
        <p:spPr>
          <a:xfrm>
            <a:off x="6876256" y="6336268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Cone mosaic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31273-6A74-4DD5-899C-3D33B095E6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Written in Clay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8EFCA-A256-4778-BDDB-8D486D2E10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781216"/>
            <a:ext cx="4320480" cy="492438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2400" dirty="0"/>
              <a:t>4th millennium: appearance of complex clay tokens with geometric markings</a:t>
            </a:r>
          </a:p>
          <a:p>
            <a:pPr>
              <a:defRPr/>
            </a:pPr>
            <a:r>
              <a:rPr lang="en-US" sz="2400" dirty="0"/>
              <a:t>Each shape a symbol identifying quantities of a particular good/commodity</a:t>
            </a:r>
          </a:p>
          <a:p>
            <a:pPr>
              <a:defRPr/>
            </a:pPr>
            <a:r>
              <a:rPr lang="en-US" sz="2400" dirty="0"/>
              <a:t>Bureaucracy: system of accounting, keeping track over movement of goods: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r>
              <a:rPr lang="en-US" dirty="0"/>
              <a:t>A symbolic system of communication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r>
              <a:rPr lang="en-US" dirty="0"/>
              <a:t>Origins of writing</a:t>
            </a:r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2420F9B8-756A-46DB-9A50-6BD8B6454AE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132856"/>
            <a:ext cx="3841170" cy="360109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5989D06-F188-49E9-8C04-DD176F32C629}"/>
              </a:ext>
            </a:extLst>
          </p:cNvPr>
          <p:cNvSpPr txBox="1"/>
          <p:nvPr/>
        </p:nvSpPr>
        <p:spPr>
          <a:xfrm>
            <a:off x="7236296" y="5773231"/>
            <a:ext cx="1286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Clay tokens</a:t>
            </a:r>
          </a:p>
        </p:txBody>
      </p:sp>
    </p:spTree>
    <p:extLst>
      <p:ext uri="{BB962C8B-B14F-4D97-AF65-F5344CB8AC3E}">
        <p14:creationId xmlns:p14="http://schemas.microsoft.com/office/powerpoint/2010/main" val="88856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Token to Cuneiform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Developmental sequence for the material culture of writing:</a:t>
            </a:r>
          </a:p>
          <a:p>
            <a:pPr lvl="1">
              <a:defRPr/>
            </a:pPr>
            <a:r>
              <a:rPr lang="en-GB" sz="2600" dirty="0"/>
              <a:t>Clay tokens (</a:t>
            </a:r>
            <a:r>
              <a:rPr lang="en-GB" sz="2600" i="1" dirty="0"/>
              <a:t>calculi</a:t>
            </a:r>
            <a:r>
              <a:rPr lang="en-GB" sz="2600" dirty="0"/>
              <a:t>) </a:t>
            </a:r>
          </a:p>
          <a:p>
            <a:pPr lvl="1">
              <a:defRPr/>
            </a:pPr>
            <a:r>
              <a:rPr lang="en-GB" sz="2600" dirty="0"/>
              <a:t>Clay envelopes (</a:t>
            </a:r>
            <a:r>
              <a:rPr lang="en-GB" sz="2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bullae</a:t>
            </a:r>
            <a:r>
              <a:rPr lang="en-GB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en-GB" sz="2600" dirty="0"/>
              <a:t> </a:t>
            </a:r>
            <a:r>
              <a:rPr lang="en-GB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which held these tokens</a:t>
            </a:r>
          </a:p>
          <a:p>
            <a:pPr lvl="1">
              <a:defRPr/>
            </a:pPr>
            <a:r>
              <a:rPr lang="en-US" sz="2600" dirty="0"/>
              <a:t>Numerical tablets</a:t>
            </a:r>
          </a:p>
          <a:p>
            <a:pPr lvl="1">
              <a:defRPr/>
            </a:pPr>
            <a:r>
              <a:rPr lang="en-US" sz="2600" dirty="0"/>
              <a:t>Pictographs: </a:t>
            </a:r>
            <a:r>
              <a:rPr lang="en-US" sz="2600" dirty="0" err="1"/>
              <a:t>Protocuneiform</a:t>
            </a:r>
            <a:r>
              <a:rPr lang="en-US" sz="2600" dirty="0"/>
              <a:t> tablets</a:t>
            </a:r>
          </a:p>
          <a:p>
            <a:pPr lvl="1">
              <a:defRPr/>
            </a:pPr>
            <a:r>
              <a:rPr lang="en-US" sz="2600" dirty="0"/>
              <a:t>Cuneiform tablets</a:t>
            </a:r>
            <a:endParaRPr lang="en-GB" sz="2600" dirty="0"/>
          </a:p>
        </p:txBody>
      </p:sp>
      <p:sp>
        <p:nvSpPr>
          <p:cNvPr id="6" name="TextBox 5"/>
          <p:cNvSpPr txBox="1"/>
          <p:nvPr/>
        </p:nvSpPr>
        <p:spPr>
          <a:xfrm>
            <a:off x="6300190" y="5189130"/>
            <a:ext cx="2159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From tokens to signs</a:t>
            </a:r>
          </a:p>
        </p:txBody>
      </p:sp>
      <p:pic>
        <p:nvPicPr>
          <p:cNvPr id="9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204864"/>
            <a:ext cx="3654152" cy="2796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1403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Image result for Mesopotamia clay tokens">
            <a:extLst>
              <a:ext uri="{FF2B5EF4-FFF2-40B4-BE49-F238E27FC236}">
                <a16:creationId xmlns:a16="http://schemas.microsoft.com/office/drawing/2014/main" id="{AB3717C0-A9FB-41D8-83C5-3F6767C6750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76554" y="4542110"/>
            <a:ext cx="3379769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644840-3655-43ED-8B3E-F7B85945E5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Materiality of the Word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8FF116-A5F2-4D79-BC9F-81AB01799B40}"/>
              </a:ext>
            </a:extLst>
          </p:cNvPr>
          <p:cNvSpPr txBox="1"/>
          <p:nvPr/>
        </p:nvSpPr>
        <p:spPr>
          <a:xfrm>
            <a:off x="2627784" y="4797152"/>
            <a:ext cx="776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Bullae</a:t>
            </a:r>
          </a:p>
        </p:txBody>
      </p:sp>
      <p:pic>
        <p:nvPicPr>
          <p:cNvPr id="7" name="Content Placeholder 6" descr="numerical.bmp">
            <a:extLst>
              <a:ext uri="{FF2B5EF4-FFF2-40B4-BE49-F238E27FC236}">
                <a16:creationId xmlns:a16="http://schemas.microsoft.com/office/drawing/2014/main" id="{5EC61F9F-FC1C-4191-A33E-CCBABDD9935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3971902" y="4293096"/>
            <a:ext cx="2200921" cy="1952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D94AF13-8799-4B04-AD22-3BB62B1C642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1521" y="1916831"/>
            <a:ext cx="3227098" cy="186755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7E2CD95-709D-4F1A-A8A8-3945465E6D3B}"/>
              </a:ext>
            </a:extLst>
          </p:cNvPr>
          <p:cNvSpPr txBox="1"/>
          <p:nvPr/>
        </p:nvSpPr>
        <p:spPr>
          <a:xfrm>
            <a:off x="2223103" y="3898596"/>
            <a:ext cx="90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Tokens </a:t>
            </a:r>
          </a:p>
        </p:txBody>
      </p:sp>
      <p:pic>
        <p:nvPicPr>
          <p:cNvPr id="15" name="Content Placeholder 5" descr="uruk script.bmp">
            <a:extLst>
              <a:ext uri="{FF2B5EF4-FFF2-40B4-BE49-F238E27FC236}">
                <a16:creationId xmlns:a16="http://schemas.microsoft.com/office/drawing/2014/main" id="{3E1E2037-BC4F-4C19-8BF7-0C281462E7E1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3980779" y="1506613"/>
            <a:ext cx="2192043" cy="24127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15" descr="protocuneiform1.bmp">
            <a:extLst>
              <a:ext uri="{FF2B5EF4-FFF2-40B4-BE49-F238E27FC236}">
                <a16:creationId xmlns:a16="http://schemas.microsoft.com/office/drawing/2014/main" id="{CF3A1BF3-03F8-47DD-82E3-C51EA69F5032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lum bright="-16000" contrast="-16000"/>
          </a:blip>
          <a:srcRect/>
          <a:stretch>
            <a:fillRect/>
          </a:stretch>
        </p:blipFill>
        <p:spPr bwMode="auto">
          <a:xfrm>
            <a:off x="6532872" y="3295209"/>
            <a:ext cx="2372608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B23CA0E-6170-4FA3-97D9-D74473A347F3}"/>
              </a:ext>
            </a:extLst>
          </p:cNvPr>
          <p:cNvSpPr txBox="1"/>
          <p:nvPr/>
        </p:nvSpPr>
        <p:spPr>
          <a:xfrm>
            <a:off x="3971902" y="6344652"/>
            <a:ext cx="1874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Numerical tablets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A35D73B-3483-4B38-A5AD-DE626CF5A997}"/>
              </a:ext>
            </a:extLst>
          </p:cNvPr>
          <p:cNvSpPr txBox="1"/>
          <p:nvPr/>
        </p:nvSpPr>
        <p:spPr>
          <a:xfrm>
            <a:off x="6299328" y="2850606"/>
            <a:ext cx="1696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Protocuneiform</a:t>
            </a:r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808718DB-74C2-4ED7-A6A6-2A264661E246}"/>
              </a:ext>
            </a:extLst>
          </p:cNvPr>
          <p:cNvSpPr/>
          <p:nvPr/>
        </p:nvSpPr>
        <p:spPr>
          <a:xfrm>
            <a:off x="395535" y="3645024"/>
            <a:ext cx="599817" cy="1211260"/>
          </a:xfrm>
          <a:prstGeom prst="down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1"/>
              </a:solidFill>
            </a:endParaRPr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BEE08AD9-DC95-4A72-A250-2F0119CDD76C}"/>
              </a:ext>
            </a:extLst>
          </p:cNvPr>
          <p:cNvSpPr/>
          <p:nvPr/>
        </p:nvSpPr>
        <p:spPr>
          <a:xfrm rot="16200000">
            <a:off x="3130085" y="4837269"/>
            <a:ext cx="609710" cy="1182264"/>
          </a:xfrm>
          <a:prstGeom prst="down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1"/>
              </a:solidFill>
            </a:endParaRPr>
          </a:p>
        </p:txBody>
      </p:sp>
      <p:sp>
        <p:nvSpPr>
          <p:cNvPr id="21" name="Arrow: Down 20">
            <a:extLst>
              <a:ext uri="{FF2B5EF4-FFF2-40B4-BE49-F238E27FC236}">
                <a16:creationId xmlns:a16="http://schemas.microsoft.com/office/drawing/2014/main" id="{ACFAC64B-239C-4523-BF12-FB6D14FA1BF4}"/>
              </a:ext>
            </a:extLst>
          </p:cNvPr>
          <p:cNvSpPr/>
          <p:nvPr/>
        </p:nvSpPr>
        <p:spPr>
          <a:xfrm rot="10800000">
            <a:off x="4111868" y="3757721"/>
            <a:ext cx="495015" cy="1020413"/>
          </a:xfrm>
          <a:prstGeom prst="down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1"/>
              </a:solidFill>
            </a:endParaRPr>
          </a:p>
        </p:txBody>
      </p:sp>
      <p:sp>
        <p:nvSpPr>
          <p:cNvPr id="22" name="Arrow: Down 21">
            <a:extLst>
              <a:ext uri="{FF2B5EF4-FFF2-40B4-BE49-F238E27FC236}">
                <a16:creationId xmlns:a16="http://schemas.microsoft.com/office/drawing/2014/main" id="{5776758A-8554-4CA4-86BD-45B6EC60C019}"/>
              </a:ext>
            </a:extLst>
          </p:cNvPr>
          <p:cNvSpPr/>
          <p:nvPr/>
        </p:nvSpPr>
        <p:spPr>
          <a:xfrm rot="18325718">
            <a:off x="6051821" y="2945860"/>
            <a:ext cx="495015" cy="1020413"/>
          </a:xfrm>
          <a:prstGeom prst="down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1866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/>
              <a:t>Summary</a:t>
            </a:r>
            <a:endParaRPr lang="en-US" sz="5400"/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8229600" cy="4750153"/>
          </a:xfrm>
        </p:spPr>
        <p:txBody>
          <a:bodyPr>
            <a:normAutofit/>
          </a:bodyPr>
          <a:lstStyle/>
          <a:p>
            <a:pPr marL="381000" indent="-381000"/>
            <a:r>
              <a:rPr lang="en-GB" sz="2800" dirty="0"/>
              <a:t>Increasing agricultural production allowed large populations to congregate</a:t>
            </a:r>
          </a:p>
          <a:p>
            <a:pPr marL="381000" indent="-381000"/>
            <a:r>
              <a:rPr lang="en-GB" sz="2800" dirty="0"/>
              <a:t>By 4</a:t>
            </a:r>
            <a:r>
              <a:rPr lang="en-GB" sz="2800" baseline="30000" dirty="0"/>
              <a:t>th</a:t>
            </a:r>
            <a:r>
              <a:rPr lang="en-GB" sz="2800" dirty="0"/>
              <a:t> millennium in southern Mesopotamia we see earliest urban communities:</a:t>
            </a:r>
          </a:p>
          <a:p>
            <a:pPr marL="673608" lvl="1" indent="-381000"/>
            <a:r>
              <a:rPr lang="en-GB" sz="2400" dirty="0" err="1">
                <a:solidFill>
                  <a:srgbClr val="FFC000"/>
                </a:solidFill>
              </a:rPr>
              <a:t>Childe’s</a:t>
            </a:r>
            <a:r>
              <a:rPr lang="en-GB" sz="2400" dirty="0">
                <a:solidFill>
                  <a:srgbClr val="FFC000"/>
                </a:solidFill>
              </a:rPr>
              <a:t> urban revolution</a:t>
            </a:r>
          </a:p>
          <a:p>
            <a:pPr marL="381000" indent="-381000"/>
            <a:r>
              <a:rPr lang="en-GB" sz="2800" dirty="0"/>
              <a:t>These towns were created out of clay:</a:t>
            </a:r>
          </a:p>
          <a:p>
            <a:pPr marL="673608" lvl="1" indent="-381000"/>
            <a:r>
              <a:rPr lang="en-GB" sz="2400" dirty="0"/>
              <a:t>Fortifications</a:t>
            </a:r>
          </a:p>
          <a:p>
            <a:pPr marL="673608" lvl="1" indent="-381000"/>
            <a:r>
              <a:rPr lang="en-GB" sz="2400" dirty="0"/>
              <a:t>Symbolic, spiritual worlds</a:t>
            </a:r>
          </a:p>
          <a:p>
            <a:pPr marL="673608" lvl="1" indent="-381000"/>
            <a:r>
              <a:rPr lang="en-GB" sz="2400" dirty="0"/>
              <a:t>Development of technologies for control &amp; coercion</a:t>
            </a:r>
          </a:p>
        </p:txBody>
      </p:sp>
      <p:sp>
        <p:nvSpPr>
          <p:cNvPr id="75780" name="Rectangle 4"/>
          <p:cNvSpPr>
            <a:spLocks noChangeArrowheads="1"/>
          </p:cNvSpPr>
          <p:nvPr/>
        </p:nvSpPr>
        <p:spPr bwMode="auto">
          <a:xfrm>
            <a:off x="755650" y="2276475"/>
            <a:ext cx="8062913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endParaRPr lang="en-US" sz="28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757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5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wns" id="{39DA3894-75E4-4046-A06C-665CB188E38C}" vid="{BF8932D2-668F-4797-9ACB-35C9524CB43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1786</TotalTime>
  <Words>673</Words>
  <Application>Microsoft Office PowerPoint</Application>
  <PresentationFormat>On-screen Show (4:3)</PresentationFormat>
  <Paragraphs>130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Corbel</vt:lpstr>
      <vt:lpstr>Times New Roman</vt:lpstr>
      <vt:lpstr>Wingdings</vt:lpstr>
      <vt:lpstr>Wingdings 2</vt:lpstr>
      <vt:lpstr>Wingdings 3</vt:lpstr>
      <vt:lpstr>Module</vt:lpstr>
      <vt:lpstr>HPFY3014</vt:lpstr>
      <vt:lpstr>Uruk Period: c.4000-3200 BC</vt:lpstr>
      <vt:lpstr>Bronze Age Chronologies</vt:lpstr>
      <vt:lpstr>Origins of Towns</vt:lpstr>
      <vt:lpstr>Childe’s Urban Revolution</vt:lpstr>
      <vt:lpstr>Childe’s Urban Revolution</vt:lpstr>
      <vt:lpstr>Childe’s Urban Revolution</vt:lpstr>
      <vt:lpstr>Building Towns From Clay</vt:lpstr>
      <vt:lpstr>Mudbrick fortifications</vt:lpstr>
      <vt:lpstr>Temples</vt:lpstr>
      <vt:lpstr>Monumentality &amp; Power</vt:lpstr>
      <vt:lpstr>Temples</vt:lpstr>
      <vt:lpstr>Written in Clay</vt:lpstr>
      <vt:lpstr>From Token to Cuneiform</vt:lpstr>
      <vt:lpstr>Materiality of the Word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Louise Steel</cp:lastModifiedBy>
  <cp:revision>184</cp:revision>
  <dcterms:created xsi:type="dcterms:W3CDTF">2011-11-16T11:40:50Z</dcterms:created>
  <dcterms:modified xsi:type="dcterms:W3CDTF">2021-02-21T14:40:09Z</dcterms:modified>
</cp:coreProperties>
</file>