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6" r:id="rId4"/>
    <p:sldMasterId id="2147483708" r:id="rId5"/>
  </p:sldMasterIdLst>
  <p:sldIdLst>
    <p:sldId id="280" r:id="rId6"/>
    <p:sldId id="284" r:id="rId7"/>
    <p:sldId id="347" r:id="rId8"/>
    <p:sldId id="348" r:id="rId9"/>
    <p:sldId id="349" r:id="rId10"/>
    <p:sldId id="351" r:id="rId11"/>
    <p:sldId id="285" r:id="rId12"/>
    <p:sldId id="346" r:id="rId13"/>
    <p:sldId id="352" r:id="rId14"/>
    <p:sldId id="353" r:id="rId15"/>
    <p:sldId id="354" r:id="rId16"/>
    <p:sldId id="377" r:id="rId17"/>
    <p:sldId id="379" r:id="rId18"/>
    <p:sldId id="286" r:id="rId19"/>
    <p:sldId id="298" r:id="rId20"/>
    <p:sldId id="380" r:id="rId21"/>
    <p:sldId id="287" r:id="rId22"/>
    <p:sldId id="288" r:id="rId23"/>
    <p:sldId id="259" r:id="rId24"/>
    <p:sldId id="260" r:id="rId25"/>
    <p:sldId id="336" r:id="rId26"/>
    <p:sldId id="261" r:id="rId27"/>
    <p:sldId id="299" r:id="rId28"/>
    <p:sldId id="300" r:id="rId29"/>
    <p:sldId id="289" r:id="rId30"/>
    <p:sldId id="301" r:id="rId31"/>
    <p:sldId id="257" r:id="rId32"/>
    <p:sldId id="335" r:id="rId33"/>
    <p:sldId id="271" r:id="rId34"/>
    <p:sldId id="272" r:id="rId35"/>
    <p:sldId id="273" r:id="rId36"/>
    <p:sldId id="274" r:id="rId37"/>
    <p:sldId id="337" r:id="rId38"/>
    <p:sldId id="278" r:id="rId39"/>
    <p:sldId id="338" r:id="rId40"/>
    <p:sldId id="339" r:id="rId41"/>
    <p:sldId id="340" r:id="rId42"/>
    <p:sldId id="341" r:id="rId43"/>
    <p:sldId id="343" r:id="rId44"/>
    <p:sldId id="344" r:id="rId45"/>
    <p:sldId id="290" r:id="rId46"/>
    <p:sldId id="358" r:id="rId47"/>
    <p:sldId id="292" r:id="rId48"/>
    <p:sldId id="360" r:id="rId49"/>
    <p:sldId id="291" r:id="rId50"/>
    <p:sldId id="359" r:id="rId51"/>
    <p:sldId id="355" r:id="rId52"/>
    <p:sldId id="356" r:id="rId53"/>
    <p:sldId id="318" r:id="rId54"/>
    <p:sldId id="319" r:id="rId55"/>
    <p:sldId id="320" r:id="rId56"/>
    <p:sldId id="357" r:id="rId57"/>
    <p:sldId id="345" r:id="rId58"/>
    <p:sldId id="294" r:id="rId59"/>
    <p:sldId id="295" r:id="rId60"/>
    <p:sldId id="296" r:id="rId61"/>
    <p:sldId id="297"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92" autoAdjust="0"/>
    <p:restoredTop sz="94660"/>
  </p:normalViewPr>
  <p:slideViewPr>
    <p:cSldViewPr snapToGrid="0">
      <p:cViewPr varScale="1">
        <p:scale>
          <a:sx n="100" d="100"/>
          <a:sy n="100" d="100"/>
        </p:scale>
        <p:origin x="726" y="72"/>
      </p:cViewPr>
      <p:guideLst/>
    </p:cSldViewPr>
  </p:slideViewPr>
  <p:notesTextViewPr>
    <p:cViewPr>
      <p:scale>
        <a:sx n="1" d="1"/>
        <a:sy n="1" d="1"/>
      </p:scale>
      <p:origin x="0" y="0"/>
    </p:cViewPr>
  </p:notesTextViewPr>
  <p:sorterViewPr>
    <p:cViewPr>
      <p:scale>
        <a:sx n="100" d="100"/>
        <a:sy n="100" d="100"/>
      </p:scale>
      <p:origin x="0" y="-169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8E974F-C1D9-4C4C-B412-79A09669022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BDA20990-EDB1-45E5-8C81-08878EB86E6A}">
      <dgm:prSet/>
      <dgm:spPr/>
      <dgm:t>
        <a:bodyPr/>
        <a:lstStyle/>
        <a:p>
          <a:r>
            <a:rPr lang="en-GB" dirty="0"/>
            <a:t>National Union of Mineworkers made the decision not to ballot all minors</a:t>
          </a:r>
          <a:endParaRPr lang="en-US" dirty="0"/>
        </a:p>
      </dgm:t>
    </dgm:pt>
    <dgm:pt modelId="{9C084D61-2A13-45D8-AC0F-564532335202}" type="parTrans" cxnId="{FC789038-B24F-478B-887C-27043E10FE66}">
      <dgm:prSet/>
      <dgm:spPr/>
      <dgm:t>
        <a:bodyPr/>
        <a:lstStyle/>
        <a:p>
          <a:endParaRPr lang="en-US"/>
        </a:p>
      </dgm:t>
    </dgm:pt>
    <dgm:pt modelId="{9F9CD4DD-B085-4BA4-B547-82925EF38770}" type="sibTrans" cxnId="{FC789038-B24F-478B-887C-27043E10FE66}">
      <dgm:prSet/>
      <dgm:spPr/>
      <dgm:t>
        <a:bodyPr/>
        <a:lstStyle/>
        <a:p>
          <a:endParaRPr lang="en-US"/>
        </a:p>
      </dgm:t>
    </dgm:pt>
    <dgm:pt modelId="{20F18FD6-10BB-428A-81F3-BD38C2E64F9C}">
      <dgm:prSet/>
      <dgm:spPr/>
      <dgm:t>
        <a:bodyPr/>
        <a:lstStyle/>
        <a:p>
          <a:r>
            <a:rPr lang="en-GB"/>
            <a:t>This resulted in a lukewarm level of support from major union which might otherwise have been in support of the miners</a:t>
          </a:r>
          <a:endParaRPr lang="en-US"/>
        </a:p>
      </dgm:t>
    </dgm:pt>
    <dgm:pt modelId="{C388EBA5-AAD5-4964-8C3F-8908B1B832E2}" type="parTrans" cxnId="{F03960D1-AE7B-46E4-A809-705883B87470}">
      <dgm:prSet/>
      <dgm:spPr/>
      <dgm:t>
        <a:bodyPr/>
        <a:lstStyle/>
        <a:p>
          <a:endParaRPr lang="en-US"/>
        </a:p>
      </dgm:t>
    </dgm:pt>
    <dgm:pt modelId="{6B9C631D-8703-4E3F-B145-79D3F03887CD}" type="sibTrans" cxnId="{F03960D1-AE7B-46E4-A809-705883B87470}">
      <dgm:prSet/>
      <dgm:spPr/>
      <dgm:t>
        <a:bodyPr/>
        <a:lstStyle/>
        <a:p>
          <a:endParaRPr lang="en-US"/>
        </a:p>
      </dgm:t>
    </dgm:pt>
    <dgm:pt modelId="{B1E19271-44E7-4D8A-B289-A3974E589594}">
      <dgm:prSet/>
      <dgm:spPr/>
      <dgm:t>
        <a:bodyPr/>
        <a:lstStyle/>
        <a:p>
          <a:r>
            <a:rPr lang="en-GB"/>
            <a:t>By the 12</a:t>
          </a:r>
          <a:r>
            <a:rPr lang="en-GB" baseline="30000"/>
            <a:t>th</a:t>
          </a:r>
          <a:r>
            <a:rPr lang="en-GB"/>
            <a:t>  of April more than 1000 miners had been arrested on picket lines</a:t>
          </a:r>
          <a:endParaRPr lang="en-US"/>
        </a:p>
      </dgm:t>
    </dgm:pt>
    <dgm:pt modelId="{76079C22-D911-441C-87EB-31B972CA8394}" type="parTrans" cxnId="{D4A050BC-A3F5-48C8-8EA5-D102ADE84084}">
      <dgm:prSet/>
      <dgm:spPr/>
      <dgm:t>
        <a:bodyPr/>
        <a:lstStyle/>
        <a:p>
          <a:endParaRPr lang="en-US"/>
        </a:p>
      </dgm:t>
    </dgm:pt>
    <dgm:pt modelId="{DE169A70-D48C-4B4F-B9A6-98ABA80D0EEF}" type="sibTrans" cxnId="{D4A050BC-A3F5-48C8-8EA5-D102ADE84084}">
      <dgm:prSet/>
      <dgm:spPr/>
      <dgm:t>
        <a:bodyPr/>
        <a:lstStyle/>
        <a:p>
          <a:endParaRPr lang="en-US"/>
        </a:p>
      </dgm:t>
    </dgm:pt>
    <dgm:pt modelId="{B69FDB1B-9E72-4859-A0C2-40E2AC12726D}">
      <dgm:prSet/>
      <dgm:spPr/>
      <dgm:t>
        <a:bodyPr/>
        <a:lstStyle/>
        <a:p>
          <a:r>
            <a:rPr lang="en-GB" dirty="0"/>
            <a:t>Perception that the police attitude towards the strikers had been cranked up</a:t>
          </a:r>
          <a:endParaRPr lang="en-US" dirty="0"/>
        </a:p>
      </dgm:t>
    </dgm:pt>
    <dgm:pt modelId="{168534FB-EFC0-4CBA-9BD6-5869AF5CB13C}" type="parTrans" cxnId="{931EC033-9C0F-47E3-B6BA-751823F9F7B3}">
      <dgm:prSet/>
      <dgm:spPr/>
      <dgm:t>
        <a:bodyPr/>
        <a:lstStyle/>
        <a:p>
          <a:endParaRPr lang="en-US"/>
        </a:p>
      </dgm:t>
    </dgm:pt>
    <dgm:pt modelId="{BD11F6FE-D37B-4BBD-9B02-49FF0B52E6AD}" type="sibTrans" cxnId="{931EC033-9C0F-47E3-B6BA-751823F9F7B3}">
      <dgm:prSet/>
      <dgm:spPr/>
      <dgm:t>
        <a:bodyPr/>
        <a:lstStyle/>
        <a:p>
          <a:endParaRPr lang="en-US"/>
        </a:p>
      </dgm:t>
    </dgm:pt>
    <dgm:pt modelId="{9DA8445E-DAFA-4772-A0BE-96E056F2C872}" type="pres">
      <dgm:prSet presAssocID="{C88E974F-C1D9-4C4C-B412-79A09669022F}" presName="vert0" presStyleCnt="0">
        <dgm:presLayoutVars>
          <dgm:dir/>
          <dgm:animOne val="branch"/>
          <dgm:animLvl val="lvl"/>
        </dgm:presLayoutVars>
      </dgm:prSet>
      <dgm:spPr/>
    </dgm:pt>
    <dgm:pt modelId="{0D24954F-3EA8-456F-AAA7-86417B841632}" type="pres">
      <dgm:prSet presAssocID="{BDA20990-EDB1-45E5-8C81-08878EB86E6A}" presName="thickLine" presStyleLbl="alignNode1" presStyleIdx="0" presStyleCnt="4"/>
      <dgm:spPr/>
    </dgm:pt>
    <dgm:pt modelId="{DFB4DF72-5C4A-43C8-BA5B-6753BB17565A}" type="pres">
      <dgm:prSet presAssocID="{BDA20990-EDB1-45E5-8C81-08878EB86E6A}" presName="horz1" presStyleCnt="0"/>
      <dgm:spPr/>
    </dgm:pt>
    <dgm:pt modelId="{482DE44B-F290-4957-8B80-DE22A1A7CD0D}" type="pres">
      <dgm:prSet presAssocID="{BDA20990-EDB1-45E5-8C81-08878EB86E6A}" presName="tx1" presStyleLbl="revTx" presStyleIdx="0" presStyleCnt="4"/>
      <dgm:spPr/>
    </dgm:pt>
    <dgm:pt modelId="{BB072503-BFF9-4C7C-AA14-0F1B8376E3F2}" type="pres">
      <dgm:prSet presAssocID="{BDA20990-EDB1-45E5-8C81-08878EB86E6A}" presName="vert1" presStyleCnt="0"/>
      <dgm:spPr/>
    </dgm:pt>
    <dgm:pt modelId="{582FB305-F4D2-4EFF-A1D4-6172D1CF048D}" type="pres">
      <dgm:prSet presAssocID="{20F18FD6-10BB-428A-81F3-BD38C2E64F9C}" presName="thickLine" presStyleLbl="alignNode1" presStyleIdx="1" presStyleCnt="4"/>
      <dgm:spPr/>
    </dgm:pt>
    <dgm:pt modelId="{32AA9E43-534D-442A-982B-AD315CA4088E}" type="pres">
      <dgm:prSet presAssocID="{20F18FD6-10BB-428A-81F3-BD38C2E64F9C}" presName="horz1" presStyleCnt="0"/>
      <dgm:spPr/>
    </dgm:pt>
    <dgm:pt modelId="{CD586774-AF21-415F-8B82-5018993F32AD}" type="pres">
      <dgm:prSet presAssocID="{20F18FD6-10BB-428A-81F3-BD38C2E64F9C}" presName="tx1" presStyleLbl="revTx" presStyleIdx="1" presStyleCnt="4"/>
      <dgm:spPr/>
    </dgm:pt>
    <dgm:pt modelId="{0F6A4E29-B4AF-4B2C-82F7-BDBB589D7715}" type="pres">
      <dgm:prSet presAssocID="{20F18FD6-10BB-428A-81F3-BD38C2E64F9C}" presName="vert1" presStyleCnt="0"/>
      <dgm:spPr/>
    </dgm:pt>
    <dgm:pt modelId="{78A10F8B-7D1F-4785-B657-8EB45512B2B0}" type="pres">
      <dgm:prSet presAssocID="{B1E19271-44E7-4D8A-B289-A3974E589594}" presName="thickLine" presStyleLbl="alignNode1" presStyleIdx="2" presStyleCnt="4"/>
      <dgm:spPr/>
    </dgm:pt>
    <dgm:pt modelId="{13C96994-6669-4A2B-A0C0-4E651C7A6EFD}" type="pres">
      <dgm:prSet presAssocID="{B1E19271-44E7-4D8A-B289-A3974E589594}" presName="horz1" presStyleCnt="0"/>
      <dgm:spPr/>
    </dgm:pt>
    <dgm:pt modelId="{BA70194C-B19B-44EF-AE5E-DC510EAEBDB0}" type="pres">
      <dgm:prSet presAssocID="{B1E19271-44E7-4D8A-B289-A3974E589594}" presName="tx1" presStyleLbl="revTx" presStyleIdx="2" presStyleCnt="4"/>
      <dgm:spPr/>
    </dgm:pt>
    <dgm:pt modelId="{6E56BDED-AEFB-4D6F-91FD-1FCC2E5E5F04}" type="pres">
      <dgm:prSet presAssocID="{B1E19271-44E7-4D8A-B289-A3974E589594}" presName="vert1" presStyleCnt="0"/>
      <dgm:spPr/>
    </dgm:pt>
    <dgm:pt modelId="{77D0720D-1D95-4309-8B0A-65820634F909}" type="pres">
      <dgm:prSet presAssocID="{B69FDB1B-9E72-4859-A0C2-40E2AC12726D}" presName="thickLine" presStyleLbl="alignNode1" presStyleIdx="3" presStyleCnt="4"/>
      <dgm:spPr/>
    </dgm:pt>
    <dgm:pt modelId="{2ABA251E-DA95-4A3B-85C8-5D15053B290E}" type="pres">
      <dgm:prSet presAssocID="{B69FDB1B-9E72-4859-A0C2-40E2AC12726D}" presName="horz1" presStyleCnt="0"/>
      <dgm:spPr/>
    </dgm:pt>
    <dgm:pt modelId="{C254C0AD-D963-4E64-B169-284899B07058}" type="pres">
      <dgm:prSet presAssocID="{B69FDB1B-9E72-4859-A0C2-40E2AC12726D}" presName="tx1" presStyleLbl="revTx" presStyleIdx="3" presStyleCnt="4"/>
      <dgm:spPr/>
    </dgm:pt>
    <dgm:pt modelId="{D8C08D6D-45DB-4AC4-93D8-5E0D45384488}" type="pres">
      <dgm:prSet presAssocID="{B69FDB1B-9E72-4859-A0C2-40E2AC12726D}" presName="vert1" presStyleCnt="0"/>
      <dgm:spPr/>
    </dgm:pt>
  </dgm:ptLst>
  <dgm:cxnLst>
    <dgm:cxn modelId="{931EC033-9C0F-47E3-B6BA-751823F9F7B3}" srcId="{C88E974F-C1D9-4C4C-B412-79A09669022F}" destId="{B69FDB1B-9E72-4859-A0C2-40E2AC12726D}" srcOrd="3" destOrd="0" parTransId="{168534FB-EFC0-4CBA-9BD6-5869AF5CB13C}" sibTransId="{BD11F6FE-D37B-4BBD-9B02-49FF0B52E6AD}"/>
    <dgm:cxn modelId="{FC789038-B24F-478B-887C-27043E10FE66}" srcId="{C88E974F-C1D9-4C4C-B412-79A09669022F}" destId="{BDA20990-EDB1-45E5-8C81-08878EB86E6A}" srcOrd="0" destOrd="0" parTransId="{9C084D61-2A13-45D8-AC0F-564532335202}" sibTransId="{9F9CD4DD-B085-4BA4-B547-82925EF38770}"/>
    <dgm:cxn modelId="{8731E854-A0BC-499B-8C10-A75AB20C2536}" type="presOf" srcId="{C88E974F-C1D9-4C4C-B412-79A09669022F}" destId="{9DA8445E-DAFA-4772-A0BE-96E056F2C872}" srcOrd="0" destOrd="0" presId="urn:microsoft.com/office/officeart/2008/layout/LinedList"/>
    <dgm:cxn modelId="{BF8F5676-BF41-41D1-8C51-3F0F7DE6C3F4}" type="presOf" srcId="{B1E19271-44E7-4D8A-B289-A3974E589594}" destId="{BA70194C-B19B-44EF-AE5E-DC510EAEBDB0}" srcOrd="0" destOrd="0" presId="urn:microsoft.com/office/officeart/2008/layout/LinedList"/>
    <dgm:cxn modelId="{F4386B77-E0F8-4D53-9D65-1A55C298712A}" type="presOf" srcId="{B69FDB1B-9E72-4859-A0C2-40E2AC12726D}" destId="{C254C0AD-D963-4E64-B169-284899B07058}" srcOrd="0" destOrd="0" presId="urn:microsoft.com/office/officeart/2008/layout/LinedList"/>
    <dgm:cxn modelId="{CB73EF82-2E12-47FF-B526-516B57D67BA0}" type="presOf" srcId="{20F18FD6-10BB-428A-81F3-BD38C2E64F9C}" destId="{CD586774-AF21-415F-8B82-5018993F32AD}" srcOrd="0" destOrd="0" presId="urn:microsoft.com/office/officeart/2008/layout/LinedList"/>
    <dgm:cxn modelId="{D4A050BC-A3F5-48C8-8EA5-D102ADE84084}" srcId="{C88E974F-C1D9-4C4C-B412-79A09669022F}" destId="{B1E19271-44E7-4D8A-B289-A3974E589594}" srcOrd="2" destOrd="0" parTransId="{76079C22-D911-441C-87EB-31B972CA8394}" sibTransId="{DE169A70-D48C-4B4F-B9A6-98ABA80D0EEF}"/>
    <dgm:cxn modelId="{F03960D1-AE7B-46E4-A809-705883B87470}" srcId="{C88E974F-C1D9-4C4C-B412-79A09669022F}" destId="{20F18FD6-10BB-428A-81F3-BD38C2E64F9C}" srcOrd="1" destOrd="0" parTransId="{C388EBA5-AAD5-4964-8C3F-8908B1B832E2}" sibTransId="{6B9C631D-8703-4E3F-B145-79D3F03887CD}"/>
    <dgm:cxn modelId="{2941DCF1-46AD-4BE2-BBE0-8EA54D78F664}" type="presOf" srcId="{BDA20990-EDB1-45E5-8C81-08878EB86E6A}" destId="{482DE44B-F290-4957-8B80-DE22A1A7CD0D}" srcOrd="0" destOrd="0" presId="urn:microsoft.com/office/officeart/2008/layout/LinedList"/>
    <dgm:cxn modelId="{B3AA92AE-2FC2-404A-94FD-59CE1AC0854A}" type="presParOf" srcId="{9DA8445E-DAFA-4772-A0BE-96E056F2C872}" destId="{0D24954F-3EA8-456F-AAA7-86417B841632}" srcOrd="0" destOrd="0" presId="urn:microsoft.com/office/officeart/2008/layout/LinedList"/>
    <dgm:cxn modelId="{6C203071-622B-49D4-9926-F00A7B5F9CAE}" type="presParOf" srcId="{9DA8445E-DAFA-4772-A0BE-96E056F2C872}" destId="{DFB4DF72-5C4A-43C8-BA5B-6753BB17565A}" srcOrd="1" destOrd="0" presId="urn:microsoft.com/office/officeart/2008/layout/LinedList"/>
    <dgm:cxn modelId="{C920FEE6-469C-4C2E-AC3B-B0B12F2C7C82}" type="presParOf" srcId="{DFB4DF72-5C4A-43C8-BA5B-6753BB17565A}" destId="{482DE44B-F290-4957-8B80-DE22A1A7CD0D}" srcOrd="0" destOrd="0" presId="urn:microsoft.com/office/officeart/2008/layout/LinedList"/>
    <dgm:cxn modelId="{D008A96D-1FBA-4F3B-9A61-543ADD4C7C9D}" type="presParOf" srcId="{DFB4DF72-5C4A-43C8-BA5B-6753BB17565A}" destId="{BB072503-BFF9-4C7C-AA14-0F1B8376E3F2}" srcOrd="1" destOrd="0" presId="urn:microsoft.com/office/officeart/2008/layout/LinedList"/>
    <dgm:cxn modelId="{1812E6CF-8BB8-4717-A267-AFC63F4368B1}" type="presParOf" srcId="{9DA8445E-DAFA-4772-A0BE-96E056F2C872}" destId="{582FB305-F4D2-4EFF-A1D4-6172D1CF048D}" srcOrd="2" destOrd="0" presId="urn:microsoft.com/office/officeart/2008/layout/LinedList"/>
    <dgm:cxn modelId="{20315FEE-40EF-404B-B4AD-07FDE1A3F286}" type="presParOf" srcId="{9DA8445E-DAFA-4772-A0BE-96E056F2C872}" destId="{32AA9E43-534D-442A-982B-AD315CA4088E}" srcOrd="3" destOrd="0" presId="urn:microsoft.com/office/officeart/2008/layout/LinedList"/>
    <dgm:cxn modelId="{EC8DC217-DCDE-4CAA-9BE7-6D41B207079E}" type="presParOf" srcId="{32AA9E43-534D-442A-982B-AD315CA4088E}" destId="{CD586774-AF21-415F-8B82-5018993F32AD}" srcOrd="0" destOrd="0" presId="urn:microsoft.com/office/officeart/2008/layout/LinedList"/>
    <dgm:cxn modelId="{69D63759-CA37-4471-AF90-9F9F7CA7CB2E}" type="presParOf" srcId="{32AA9E43-534D-442A-982B-AD315CA4088E}" destId="{0F6A4E29-B4AF-4B2C-82F7-BDBB589D7715}" srcOrd="1" destOrd="0" presId="urn:microsoft.com/office/officeart/2008/layout/LinedList"/>
    <dgm:cxn modelId="{D41876D8-7D55-40F5-826D-162060747E79}" type="presParOf" srcId="{9DA8445E-DAFA-4772-A0BE-96E056F2C872}" destId="{78A10F8B-7D1F-4785-B657-8EB45512B2B0}" srcOrd="4" destOrd="0" presId="urn:microsoft.com/office/officeart/2008/layout/LinedList"/>
    <dgm:cxn modelId="{4CD8A0D8-E619-4869-B3E0-4F44ACE3C978}" type="presParOf" srcId="{9DA8445E-DAFA-4772-A0BE-96E056F2C872}" destId="{13C96994-6669-4A2B-A0C0-4E651C7A6EFD}" srcOrd="5" destOrd="0" presId="urn:microsoft.com/office/officeart/2008/layout/LinedList"/>
    <dgm:cxn modelId="{DEC92107-CA5C-40E6-BA89-CC112ED41F56}" type="presParOf" srcId="{13C96994-6669-4A2B-A0C0-4E651C7A6EFD}" destId="{BA70194C-B19B-44EF-AE5E-DC510EAEBDB0}" srcOrd="0" destOrd="0" presId="urn:microsoft.com/office/officeart/2008/layout/LinedList"/>
    <dgm:cxn modelId="{3B38ADEF-3BD6-4403-A441-1C3DC6814C9B}" type="presParOf" srcId="{13C96994-6669-4A2B-A0C0-4E651C7A6EFD}" destId="{6E56BDED-AEFB-4D6F-91FD-1FCC2E5E5F04}" srcOrd="1" destOrd="0" presId="urn:microsoft.com/office/officeart/2008/layout/LinedList"/>
    <dgm:cxn modelId="{5F2AB216-8653-428A-ABEE-F4DB0E6A035B}" type="presParOf" srcId="{9DA8445E-DAFA-4772-A0BE-96E056F2C872}" destId="{77D0720D-1D95-4309-8B0A-65820634F909}" srcOrd="6" destOrd="0" presId="urn:microsoft.com/office/officeart/2008/layout/LinedList"/>
    <dgm:cxn modelId="{BDD46B88-4B2D-49B8-9DF3-200A9C29EB4C}" type="presParOf" srcId="{9DA8445E-DAFA-4772-A0BE-96E056F2C872}" destId="{2ABA251E-DA95-4A3B-85C8-5D15053B290E}" srcOrd="7" destOrd="0" presId="urn:microsoft.com/office/officeart/2008/layout/LinedList"/>
    <dgm:cxn modelId="{92475AE8-21D4-4622-86B8-FA0B6F83314A}" type="presParOf" srcId="{2ABA251E-DA95-4A3B-85C8-5D15053B290E}" destId="{C254C0AD-D963-4E64-B169-284899B07058}" srcOrd="0" destOrd="0" presId="urn:microsoft.com/office/officeart/2008/layout/LinedList"/>
    <dgm:cxn modelId="{97E87E5B-D728-4D79-B329-7094428BF3FF}" type="presParOf" srcId="{2ABA251E-DA95-4A3B-85C8-5D15053B290E}" destId="{D8C08D6D-45DB-4AC4-93D8-5E0D4538448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24954F-3EA8-456F-AAA7-86417B841632}">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2DE44B-F290-4957-8B80-DE22A1A7CD0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National Union of Mineworkers made the decision not to ballot all minors</a:t>
          </a:r>
          <a:endParaRPr lang="en-US" sz="2700" kern="1200" dirty="0"/>
        </a:p>
      </dsp:txBody>
      <dsp:txXfrm>
        <a:off x="0" y="0"/>
        <a:ext cx="6900512" cy="1384035"/>
      </dsp:txXfrm>
    </dsp:sp>
    <dsp:sp modelId="{582FB305-F4D2-4EFF-A1D4-6172D1CF048D}">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586774-AF21-415F-8B82-5018993F32AD}">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This resulted in a lukewarm level of support from major union which might otherwise have been in support of the miners</a:t>
          </a:r>
          <a:endParaRPr lang="en-US" sz="2700" kern="1200"/>
        </a:p>
      </dsp:txBody>
      <dsp:txXfrm>
        <a:off x="0" y="1384035"/>
        <a:ext cx="6900512" cy="1384035"/>
      </dsp:txXfrm>
    </dsp:sp>
    <dsp:sp modelId="{78A10F8B-7D1F-4785-B657-8EB45512B2B0}">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70194C-B19B-44EF-AE5E-DC510EAEBDB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By the 12</a:t>
          </a:r>
          <a:r>
            <a:rPr lang="en-GB" sz="2700" kern="1200" baseline="30000"/>
            <a:t>th</a:t>
          </a:r>
          <a:r>
            <a:rPr lang="en-GB" sz="2700" kern="1200"/>
            <a:t>  of April more than 1000 miners had been arrested on picket lines</a:t>
          </a:r>
          <a:endParaRPr lang="en-US" sz="2700" kern="1200"/>
        </a:p>
      </dsp:txBody>
      <dsp:txXfrm>
        <a:off x="0" y="2768070"/>
        <a:ext cx="6900512" cy="1384035"/>
      </dsp:txXfrm>
    </dsp:sp>
    <dsp:sp modelId="{77D0720D-1D95-4309-8B0A-65820634F909}">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4C0AD-D963-4E64-B169-284899B070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Perception that the police attitude towards the strikers had been cranked up</a:t>
          </a:r>
          <a:endParaRPr lang="en-US" sz="2700" kern="1200" dirty="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2A26486-0814-4A28-8881-71828916A19E}" type="datetime1">
              <a:rPr lang="en-GB" smtClean="0">
                <a:solidFill>
                  <a:prstClr val="black">
                    <a:tint val="75000"/>
                  </a:prstClr>
                </a:solidFill>
              </a:rPr>
              <a:t>31/10/2024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6938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A24D4E-2E0F-4452-AFE0-3758E54037B8}" type="datetime1">
              <a:rPr lang="en-GB" smtClean="0">
                <a:solidFill>
                  <a:prstClr val="black">
                    <a:tint val="75000"/>
                  </a:prstClr>
                </a:solidFill>
              </a:rPr>
              <a:t>31/10/2024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55910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8DC55-7D36-441D-9439-46052DE8440E}" type="datetime1">
              <a:rPr lang="en-GB" smtClean="0">
                <a:solidFill>
                  <a:prstClr val="black">
                    <a:tint val="75000"/>
                  </a:prstClr>
                </a:solidFill>
              </a:rPr>
              <a:t>31/10/2024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6559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DF9688-2A04-458D-A985-E26403BA82EE}" type="datetime1">
              <a:rPr lang="en-GB" smtClean="0">
                <a:solidFill>
                  <a:prstClr val="black">
                    <a:tint val="75000"/>
                  </a:prstClr>
                </a:solidFill>
              </a:rPr>
              <a:t>31/10/2024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6199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563B5B-752C-4BD5-9B9C-881DE4D926A2}" type="datetime1">
              <a:rPr lang="en-GB" smtClean="0">
                <a:solidFill>
                  <a:prstClr val="black">
                    <a:tint val="75000"/>
                  </a:prstClr>
                </a:solidFill>
              </a:rPr>
              <a:t>31/10/2024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18035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A2521F-0142-4EA1-8DB4-7362C288FBE1}" type="datetime1">
              <a:rPr lang="en-GB" smtClean="0">
                <a:solidFill>
                  <a:prstClr val="black">
                    <a:tint val="75000"/>
                  </a:prstClr>
                </a:solidFill>
              </a:rPr>
              <a:t>31/10/2024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44876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7E7417-B358-4C9C-911A-38E139D8013C}" type="datetime1">
              <a:rPr lang="en-GB" smtClean="0">
                <a:solidFill>
                  <a:prstClr val="black">
                    <a:tint val="75000"/>
                  </a:prstClr>
                </a:solidFill>
              </a:rPr>
              <a:t>31/10/2024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09131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621C14-68E0-478D-B732-E8E2015DFB60}" type="datetime1">
              <a:rPr lang="en-GB" smtClean="0">
                <a:solidFill>
                  <a:prstClr val="black">
                    <a:tint val="75000"/>
                  </a:prstClr>
                </a:solidFill>
              </a:rPr>
              <a:t>31/10/2024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34781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D69D7-B680-4D8E-907F-F9140E45BF91}" type="datetime1">
              <a:rPr lang="en-GB" smtClean="0">
                <a:solidFill>
                  <a:prstClr val="black">
                    <a:tint val="75000"/>
                  </a:prstClr>
                </a:solidFill>
              </a:rPr>
              <a:t>31/10/2024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2820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61ACD3-B208-46DB-81D0-0A07978BE086}" type="datetime1">
              <a:rPr lang="en-GB" smtClean="0">
                <a:solidFill>
                  <a:prstClr val="black">
                    <a:tint val="75000"/>
                  </a:prstClr>
                </a:solidFill>
              </a:rPr>
              <a:t>31/10/2024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868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77A5C42-F322-47C7-832A-50BF833C3BE4}" type="datetime1">
              <a:rPr lang="en-GB" smtClean="0">
                <a:solidFill>
                  <a:prstClr val="black">
                    <a:tint val="75000"/>
                  </a:prstClr>
                </a:solidFill>
              </a:rPr>
              <a:t>31/10/2024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4905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97F74-A1E3-9598-352C-6B292B45BD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09F95E-EB0A-DC91-CD9C-4ED594DE26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35486A-9AAE-5B26-423D-740B550EC19F}"/>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5" name="Footer Placeholder 4">
            <a:extLst>
              <a:ext uri="{FF2B5EF4-FFF2-40B4-BE49-F238E27FC236}">
                <a16:creationId xmlns:a16="http://schemas.microsoft.com/office/drawing/2014/main" id="{82C21684-9883-373E-84C4-45F57BBEDD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69A7EA-8380-B561-8F9E-B5F8ECD95443}"/>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1361271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29797-F3EE-AB29-3228-ED52DBB031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6ACBF0-09E9-E774-57DE-54C99ABDDE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5EF7C3-6B68-2B39-2AED-EDA5DB3A441C}"/>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5" name="Footer Placeholder 4">
            <a:extLst>
              <a:ext uri="{FF2B5EF4-FFF2-40B4-BE49-F238E27FC236}">
                <a16:creationId xmlns:a16="http://schemas.microsoft.com/office/drawing/2014/main" id="{A61FDAEE-42C0-A035-BCCC-E9809244E3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C81983-E01C-CD95-CA58-0D7AAEACDAF0}"/>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11209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41E50-1880-BDD2-9E6C-18BBB26542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A3528F-40D2-C8F3-B3B5-9CE121523D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1322F1-3B7F-F59D-3D10-1E3045E187F9}"/>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5" name="Footer Placeholder 4">
            <a:extLst>
              <a:ext uri="{FF2B5EF4-FFF2-40B4-BE49-F238E27FC236}">
                <a16:creationId xmlns:a16="http://schemas.microsoft.com/office/drawing/2014/main" id="{D6BA9801-FACE-F779-431D-8AB5CAB085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5059EE-1D23-F6A4-2AFC-CD4888C49053}"/>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025683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975BA-2F17-E9C3-E85D-AD4CB59BD8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82595F-C8D7-1C48-6570-014FAACC95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54C209-0396-2E04-38D1-24ED8A69B9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450DFE-23B8-CFC7-24E2-EB28FE02969A}"/>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6" name="Footer Placeholder 5">
            <a:extLst>
              <a:ext uri="{FF2B5EF4-FFF2-40B4-BE49-F238E27FC236}">
                <a16:creationId xmlns:a16="http://schemas.microsoft.com/office/drawing/2014/main" id="{3953CE19-F563-029F-0CA1-C00B37FDC6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C3CC4-B31E-6091-1425-33354C86D020}"/>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3971215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B56D1-5976-CA26-81E5-EAA3993A0F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BA28C8-09E2-5EBA-062C-51C57931ED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41E3EA-DAB2-6057-5BC7-99335DF2D6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F4BFF5B-21BF-A8E2-160B-05017484AD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BA7FB3-9117-D97D-2833-0FE3E9E21C4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A40C23-7A5B-83DC-6EE8-A83B6A1A46C4}"/>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8" name="Footer Placeholder 7">
            <a:extLst>
              <a:ext uri="{FF2B5EF4-FFF2-40B4-BE49-F238E27FC236}">
                <a16:creationId xmlns:a16="http://schemas.microsoft.com/office/drawing/2014/main" id="{5AA46275-B08E-A56F-3A68-115C872BFF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290369-529E-1926-7323-A95E9F9FFE33}"/>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41921336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7D67-EFB8-92A6-2575-13E3A1793C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8CF14B-47BC-D22D-82B6-8B94D821F268}"/>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4" name="Footer Placeholder 3">
            <a:extLst>
              <a:ext uri="{FF2B5EF4-FFF2-40B4-BE49-F238E27FC236}">
                <a16:creationId xmlns:a16="http://schemas.microsoft.com/office/drawing/2014/main" id="{768BB48B-07BA-BD95-2D48-32BFE7FA5E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582355-74DC-2654-D3A5-FB2547AFC64E}"/>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19395117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2AAE2F-1C4F-B429-38AB-DB6DE712DF2C}"/>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3" name="Footer Placeholder 2">
            <a:extLst>
              <a:ext uri="{FF2B5EF4-FFF2-40B4-BE49-F238E27FC236}">
                <a16:creationId xmlns:a16="http://schemas.microsoft.com/office/drawing/2014/main" id="{880DB5FD-96FC-54DE-2EFE-5D418DB0AF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5D2A8A0-5CCE-64F4-1CA7-3BDBEFC3717E}"/>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954005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0137E-EF24-4283-3225-D969D513E1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2A9437-3F0C-1860-1A1B-EFAE78C291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3CBB53-92C0-375C-F318-76FF34BDCE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56826E-36A7-94BF-4A06-609180EC843E}"/>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6" name="Footer Placeholder 5">
            <a:extLst>
              <a:ext uri="{FF2B5EF4-FFF2-40B4-BE49-F238E27FC236}">
                <a16:creationId xmlns:a16="http://schemas.microsoft.com/office/drawing/2014/main" id="{06D66A95-7D8A-3D0A-A5EC-1BF83E307C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2AED61-BF69-B459-FC93-4885538DF701}"/>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3475861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7284C-0496-4007-054C-CB126D64A1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989A7D-0071-9FFC-63B6-C358AF5AA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275760-B360-E870-991F-7BDD28634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938DE4-47E8-69E7-6435-9008343FC56E}"/>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6" name="Footer Placeholder 5">
            <a:extLst>
              <a:ext uri="{FF2B5EF4-FFF2-40B4-BE49-F238E27FC236}">
                <a16:creationId xmlns:a16="http://schemas.microsoft.com/office/drawing/2014/main" id="{4BE4F8D4-1700-F216-4775-BB831F2D5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E7BF4A-807A-E9E9-FFB5-6FC8AEEA4C24}"/>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647652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9892-1C9B-3251-4DCC-F7CCBBAF81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1C163B-FDA5-C524-8695-7F6CDE6260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634795-F7B6-13DF-B8BC-198E4D2ADAD5}"/>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5" name="Footer Placeholder 4">
            <a:extLst>
              <a:ext uri="{FF2B5EF4-FFF2-40B4-BE49-F238E27FC236}">
                <a16:creationId xmlns:a16="http://schemas.microsoft.com/office/drawing/2014/main" id="{B6F35BFD-3551-CE0F-418F-F044FC5E7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C1EF66-F529-D9BE-E8A5-725E42463571}"/>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25333517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C18FB2-C8C6-3818-103E-334A5E4D23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3B82A2-9E04-E8FF-7405-B8EE2D0A16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CF615-4692-515B-0936-06C3A3E48D36}"/>
              </a:ext>
            </a:extLst>
          </p:cNvPr>
          <p:cNvSpPr>
            <a:spLocks noGrp="1"/>
          </p:cNvSpPr>
          <p:nvPr>
            <p:ph type="dt" sz="half" idx="10"/>
          </p:nvPr>
        </p:nvSpPr>
        <p:spPr/>
        <p:txBody>
          <a:bodyPr/>
          <a:lstStyle/>
          <a:p>
            <a:fld id="{8EB8FA1A-92BB-4987-9C6B-FCE3A631B535}" type="datetimeFigureOut">
              <a:rPr lang="en-GB" smtClean="0"/>
              <a:t>31/10/2024</a:t>
            </a:fld>
            <a:endParaRPr lang="en-GB"/>
          </a:p>
        </p:txBody>
      </p:sp>
      <p:sp>
        <p:nvSpPr>
          <p:cNvPr id="5" name="Footer Placeholder 4">
            <a:extLst>
              <a:ext uri="{FF2B5EF4-FFF2-40B4-BE49-F238E27FC236}">
                <a16:creationId xmlns:a16="http://schemas.microsoft.com/office/drawing/2014/main" id="{D596AF9A-9D4F-3974-7E83-43B79AF2D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7E7C5C-39D1-5684-B340-737ADE01BB2A}"/>
              </a:ext>
            </a:extLst>
          </p:cNvPr>
          <p:cNvSpPr>
            <a:spLocks noGrp="1"/>
          </p:cNvSpPr>
          <p:nvPr>
            <p:ph type="sldNum" sz="quarter" idx="12"/>
          </p:nvPr>
        </p:nvSpPr>
        <p:spPr/>
        <p:txBody>
          <a:bodyPr/>
          <a:lstStyle/>
          <a:p>
            <a:fld id="{593945EC-7D00-44E2-B5BD-192E65C43129}" type="slidenum">
              <a:rPr lang="en-GB" smtClean="0"/>
              <a:t>‹#›</a:t>
            </a:fld>
            <a:endParaRPr lang="en-GB"/>
          </a:p>
        </p:txBody>
      </p:sp>
    </p:spTree>
    <p:extLst>
      <p:ext uri="{BB962C8B-B14F-4D97-AF65-F5344CB8AC3E}">
        <p14:creationId xmlns:p14="http://schemas.microsoft.com/office/powerpoint/2010/main" val="5376606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021CB26-3253-492F-8F56-DF36663F1FE8}" type="datetime1">
              <a:rPr lang="en-US" smtClean="0"/>
              <a:t>10/31/2024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563352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31A3B3-A0CF-4248-BEDA-707692138203}" type="datetime1">
              <a:rPr lang="en-US" smtClean="0"/>
              <a:t>10/31/2024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36329694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499ED2-53DA-4196-81E8-57A2C045EEFE}" type="datetime1">
              <a:rPr lang="en-US" smtClean="0"/>
              <a:t>10/31/2024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40894252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283694-A123-4E7F-BEF5-4A3D1FE866BF}" type="datetime1">
              <a:rPr lang="en-US" smtClean="0"/>
              <a:t>10/31/2024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0717145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C47042-4A67-4060-B958-0A6179C6B8C3}" type="datetime1">
              <a:rPr lang="en-US" smtClean="0"/>
              <a:t>10/31/2024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8330436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651495-3DD4-416D-AA87-375B3913C15A}" type="datetime1">
              <a:rPr lang="en-US" smtClean="0"/>
              <a:t>10/31/2024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4955779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31EA5-BB86-4A9F-89CA-4D50B3CEE6B2}" type="datetime1">
              <a:rPr lang="en-US" smtClean="0"/>
              <a:t>10/31/2024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099992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375F6-B3AB-46CE-A482-7EA009331F0F}" type="datetime1">
              <a:rPr lang="en-US" smtClean="0"/>
              <a:t>10/31/2024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8707339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4CA907-4811-4AD3-A3CC-26AC3702DDFF}" type="datetime1">
              <a:rPr lang="en-US" smtClean="0"/>
              <a:t>10/31/2024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268522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E3218D-C815-4009-B4B1-4EBD381D28A6}" type="datetime1">
              <a:rPr lang="en-US" smtClean="0"/>
              <a:t>10/31/2024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9481961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DB4D8F-289C-4D69-B5B2-BDDCE13D7C24}" type="datetime1">
              <a:rPr lang="en-US" smtClean="0"/>
              <a:t>10/31/2024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7422531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9437329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3117844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937A92-328B-45E9-8FDE-C1459F883D53}"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8437985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3937A92-328B-45E9-8FDE-C1459F883D53}"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49394051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3937A92-328B-45E9-8FDE-C1459F883D53}" type="datetimeFigureOut">
              <a:rPr lang="en-GB" smtClean="0"/>
              <a:t>31/10/2024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0245391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3937A92-328B-45E9-8FDE-C1459F883D53}" type="datetimeFigureOut">
              <a:rPr lang="en-GB" smtClean="0"/>
              <a:t>31/10/2024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5482520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937A92-328B-45E9-8FDE-C1459F883D53}" type="datetimeFigureOut">
              <a:rPr lang="en-GB" smtClean="0"/>
              <a:t>31/10/2024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04400669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937A92-328B-45E9-8FDE-C1459F883D53}"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9607597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937A92-328B-45E9-8FDE-C1459F883D53}" type="datetimeFigureOut">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91785810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4121654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3937A92-328B-45E9-8FDE-C1459F883D53}" type="datetimeFigureOut">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7492518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5B4C978-BB6D-42E7-BF0B-2AC8D98124A9}" type="datetime1">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65983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447C8B-7102-4C86-A5FB-C22527234A42}" type="datetime1">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16039627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9C85BF-AB3A-487A-BC0B-73CA09E86DE0}" type="datetime1">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22480730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590098-D837-4F4E-A6F1-64A377E38E03}" type="datetime1">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23352811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7E88F52-CD38-4279-BAF0-B6DD1D07E1B9}" type="datetime1">
              <a:rPr lang="en-GB" smtClean="0"/>
              <a:t>31/10/2024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238864809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9CA69AC-F633-4368-B538-902653D310AE}" type="datetime1">
              <a:rPr lang="en-GB" smtClean="0"/>
              <a:t>31/10/2024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9422058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20647-6C5D-4AC4-B786-5422A50D6161}" type="datetime1">
              <a:rPr lang="en-GB" smtClean="0"/>
              <a:t>31/10/2024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31122725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3CD73DD-7BBB-4CA9-875D-365A068D61B1}" type="datetime1">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369500753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F52D14-52C3-4331-93A8-20586DEAB8ED}" type="datetime1">
              <a:rPr lang="en-GB" smtClean="0"/>
              <a:t>31/10/2024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246370372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8322EE-6346-413B-96E1-5B5C8B487605}" type="datetime1">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21786824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99F90B8-340F-4780-AFD6-5B28E42082A1}" type="datetime1">
              <a:rPr lang="en-GB" smtClean="0"/>
              <a:t>31/10/2024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EFB764-85D0-4B83-A451-C4C64E1BA9BB}" type="slidenum">
              <a:rPr lang="en-GB" smtClean="0"/>
              <a:t>‹#›</a:t>
            </a:fld>
            <a:endParaRPr lang="en-GB"/>
          </a:p>
        </p:txBody>
      </p:sp>
    </p:spTree>
    <p:extLst>
      <p:ext uri="{BB962C8B-B14F-4D97-AF65-F5344CB8AC3E}">
        <p14:creationId xmlns:p14="http://schemas.microsoft.com/office/powerpoint/2010/main" val="1724464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CCC24C7-2529-4B5E-B1CF-3154BA8D5642}" type="datetime1">
              <a:rPr lang="en-GB" smtClean="0">
                <a:solidFill>
                  <a:prstClr val="black">
                    <a:tint val="75000"/>
                  </a:prstClr>
                </a:solidFill>
              </a:rPr>
              <a:t>31/10/2024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845010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2F11B3-83CB-9777-90D8-A5814E0D72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DA0561-CC70-A12E-17B2-FBFF5C30A9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A2C22C-FE8F-E150-EDB0-9BCDF9161E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B8FA1A-92BB-4987-9C6B-FCE3A631B535}" type="datetimeFigureOut">
              <a:rPr lang="en-GB" smtClean="0"/>
              <a:t>31/10/2024</a:t>
            </a:fld>
            <a:endParaRPr lang="en-GB"/>
          </a:p>
        </p:txBody>
      </p:sp>
      <p:sp>
        <p:nvSpPr>
          <p:cNvPr id="5" name="Footer Placeholder 4">
            <a:extLst>
              <a:ext uri="{FF2B5EF4-FFF2-40B4-BE49-F238E27FC236}">
                <a16:creationId xmlns:a16="http://schemas.microsoft.com/office/drawing/2014/main" id="{46D5CCD5-A860-1889-5132-B6970D4B78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C0D5AD2-E4A2-A203-F98F-F47CBB3817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3945EC-7D00-44E2-B5BD-192E65C43129}" type="slidenum">
              <a:rPr lang="en-GB" smtClean="0"/>
              <a:t>‹#›</a:t>
            </a:fld>
            <a:endParaRPr lang="en-GB"/>
          </a:p>
        </p:txBody>
      </p:sp>
    </p:spTree>
    <p:extLst>
      <p:ext uri="{BB962C8B-B14F-4D97-AF65-F5344CB8AC3E}">
        <p14:creationId xmlns:p14="http://schemas.microsoft.com/office/powerpoint/2010/main" val="24422774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C301DE-C791-4A7D-ACAB-E9AF76BAE129}" type="datetime1">
              <a:rPr lang="en-US" smtClean="0"/>
              <a:t>10/31/2024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B89200-0994-4556-B81E-0BACE865B87D}" type="slidenum">
              <a:rPr lang="en-GB" smtClean="0"/>
              <a:t>‹#›</a:t>
            </a:fld>
            <a:endParaRPr lang="en-GB"/>
          </a:p>
        </p:txBody>
      </p:sp>
    </p:spTree>
    <p:extLst>
      <p:ext uri="{BB962C8B-B14F-4D97-AF65-F5344CB8AC3E}">
        <p14:creationId xmlns:p14="http://schemas.microsoft.com/office/powerpoint/2010/main" val="38579576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937A92-328B-45E9-8FDE-C1459F883D53}" type="datetimeFigureOut">
              <a:rPr lang="en-GB" smtClean="0"/>
              <a:t>31/10/2024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0FD48-F89A-4419-BE24-37DED88976CE}" type="slidenum">
              <a:rPr lang="en-GB" smtClean="0"/>
              <a:t>‹#›</a:t>
            </a:fld>
            <a:endParaRPr lang="en-GB"/>
          </a:p>
        </p:txBody>
      </p:sp>
    </p:spTree>
    <p:extLst>
      <p:ext uri="{BB962C8B-B14F-4D97-AF65-F5344CB8AC3E}">
        <p14:creationId xmlns:p14="http://schemas.microsoft.com/office/powerpoint/2010/main" val="426016776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AA017E-FCB9-48C0-9EAD-9EE4682255A9}" type="datetime1">
              <a:rPr lang="en-GB" smtClean="0"/>
              <a:t>31/10/2024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EFB764-85D0-4B83-A451-C4C64E1BA9BB}" type="slidenum">
              <a:rPr lang="en-GB" smtClean="0"/>
              <a:t>‹#›</a:t>
            </a:fld>
            <a:endParaRPr lang="en-GB"/>
          </a:p>
        </p:txBody>
      </p:sp>
    </p:spTree>
    <p:extLst>
      <p:ext uri="{BB962C8B-B14F-4D97-AF65-F5344CB8AC3E}">
        <p14:creationId xmlns:p14="http://schemas.microsoft.com/office/powerpoint/2010/main" val="396197387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8" Type="http://schemas.openxmlformats.org/officeDocument/2006/relationships/hyperlink" Target="https://www.bing.com/videos/search?q=67mikew&amp;qft=+Filterui:userpage-67mikew&amp;view=detail&amp;mid=0DCB9099691E202E0EAF0DCB9099691E202E0EAF&amp;FORM=VRDGAR" TargetMode="External"/><Relationship Id="rId3" Type="http://schemas.openxmlformats.org/officeDocument/2006/relationships/hyperlink" Target="https://www.bing.com/videos/search?q=Enoch+Powell+Rivers+of+Blood&amp;&amp;view=detail&amp;mid=29A467AF4F22343E7C9629A467AF4F22343E7C96&amp;&amp;FORM=VDRVRV" TargetMode="External"/><Relationship Id="rId7" Type="http://schemas.openxmlformats.org/officeDocument/2006/relationships/hyperlink" Target="https://www.bing.com/videos/search?q=67mikew&amp;qft=+Filterui:userpage-67mikew&amp;view=detail&amp;mid=E7EEADAF4048244F03CEE7EEADAF4048244F03CE&amp;FORM=VRDGAR" TargetMode="External"/><Relationship Id="rId2" Type="http://schemas.openxmlformats.org/officeDocument/2006/relationships/image" Target="../media/image5.png"/><Relationship Id="rId1" Type="http://schemas.openxmlformats.org/officeDocument/2006/relationships/slideLayout" Target="../slideLayouts/slideLayout39.xml"/><Relationship Id="rId6" Type="http://schemas.openxmlformats.org/officeDocument/2006/relationships/hyperlink" Target="https://www.bing.com/videos/search?q=67mikew&amp;qft=+Filterui:userpage-67mikew&amp;view=detail&amp;mid=C19311AE911D9455301DC19311AE911D9455301D&amp;FORM=VRDGAR" TargetMode="External"/><Relationship Id="rId5" Type="http://schemas.openxmlformats.org/officeDocument/2006/relationships/hyperlink" Target="https://www.bing.com/videos/search?q=67mikew&amp;qft=+Filterui:userpage-67mikew&amp;view=detail&amp;mid=5E27346B9E80541597D85E27346B9E80541597D8&amp;FORM=VRDGAR" TargetMode="External"/><Relationship Id="rId4" Type="http://schemas.openxmlformats.org/officeDocument/2006/relationships/hyperlink" Target="https://www.bing.com/videos/search?q=bbc+documentary+rivers+of+blood&amp;&amp;view=detail&amp;mid=402A5DDE444C0FCF572F402A5DDE444C0FCF572F&amp;FORM=VRDGAR" TargetMode="External"/><Relationship Id="rId9" Type="http://schemas.openxmlformats.org/officeDocument/2006/relationships/hyperlink" Target="http://www.bbc.co.uk/radio4/1968/riversofblood.shtm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18.xml"/><Relationship Id="rId1" Type="http://schemas.openxmlformats.org/officeDocument/2006/relationships/video" Target="https://www.youtube.com/embed/QDH4IBeZF-M?feature=oembed"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0.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0.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0.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2.xml"/><Relationship Id="rId1" Type="http://schemas.openxmlformats.org/officeDocument/2006/relationships/video" Target="https://www.youtube.com/embed/bzDItpuBcEg?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video" Target="https://www.youtube.com/embed/qmwXGJY_f9A?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3.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 Id="rId5" Type="http://schemas.openxmlformats.org/officeDocument/2006/relationships/image" Target="../media/image32.png"/><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https://www.youtube.com/embed/D77dbv-xNfE?feature=oembed" TargetMode="External"/><Relationship Id="rId1" Type="http://schemas.openxmlformats.org/officeDocument/2006/relationships/video" Target="https://www.youtube.com/embed/YY5ZPAQQSrc?feature=oembed" TargetMode="External"/><Relationship Id="rId5" Type="http://schemas.openxmlformats.org/officeDocument/2006/relationships/image" Target="../media/image39.jpeg"/><Relationship Id="rId4" Type="http://schemas.openxmlformats.org/officeDocument/2006/relationships/image" Target="../media/image38.jpeg"/></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3.xml"/><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2.xml"/><Relationship Id="rId1" Type="http://schemas.openxmlformats.org/officeDocument/2006/relationships/video" Target="https://www.youtube.com/embed/9_xzmOpGypY?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2.xml"/><Relationship Id="rId1" Type="http://schemas.openxmlformats.org/officeDocument/2006/relationships/video" Target="https://www.youtube.com/embed/xo_Tec_M6tw?feature=oembed"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2.xml"/><Relationship Id="rId1" Type="http://schemas.openxmlformats.org/officeDocument/2006/relationships/video" Target="https://www.youtube.com/embed/mv12-AJ39jo?feature=oembed"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K7LqwGHIauk?feature=oembed"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35.xml"/></Relationships>
</file>

<file path=ppt/slides/_rels/slide4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35.xml"/></Relationships>
</file>

<file path=ppt/slides/_rels/slide4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46.xml"/><Relationship Id="rId1" Type="http://schemas.openxmlformats.org/officeDocument/2006/relationships/video" Target="https://www.youtube.com/embed/HjFAhJGoaVg?feature=oembed"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46.xml"/></Relationships>
</file>

<file path=ppt/slides/_rels/slide5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46.xml"/><Relationship Id="rId4" Type="http://schemas.openxmlformats.org/officeDocument/2006/relationships/image" Target="../media/image66.png"/></Relationships>
</file>

<file path=ppt/slides/_rels/slide52.xml.rels><?xml version="1.0" encoding="UTF-8" standalone="yes"?>
<Relationships xmlns="http://schemas.openxmlformats.org/package/2006/relationships"><Relationship Id="rId3" Type="http://schemas.openxmlformats.org/officeDocument/2006/relationships/hyperlink" Target="http://www.english-heritage.org.uk/visit/places/1066-battle-of-hastings-abbey-and-battlefield/" TargetMode="External"/><Relationship Id="rId2" Type="http://schemas.openxmlformats.org/officeDocument/2006/relationships/hyperlink" Target="https://www.spiked-online.com/2020/06/17/the-blm-movement-could-not-be-more-wrong/" TargetMode="External"/><Relationship Id="rId1" Type="http://schemas.openxmlformats.org/officeDocument/2006/relationships/slideLayout" Target="../slideLayouts/slideLayout35.xml"/><Relationship Id="rId4" Type="http://schemas.openxmlformats.org/officeDocument/2006/relationships/hyperlink" Target="http://news.bbc.co.uk/hi/english/static/in_depth/uk/2002/race/short_history_of_immigration.stm"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www.documentcloud.org/documents/5080926-1981-09-03-ACPO-Background-to-the-National.html#document/p1/a487043" TargetMode="External"/><Relationship Id="rId2" Type="http://schemas.openxmlformats.org/officeDocument/2006/relationships/hyperlink" Target="http://specialbranchfiles.uk/" TargetMode="Externa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7459" y="1245870"/>
            <a:ext cx="9068131" cy="3263250"/>
          </a:xfrm>
        </p:spPr>
        <p:txBody>
          <a:bodyPr>
            <a:normAutofit/>
          </a:bodyPr>
          <a:lstStyle/>
          <a:p>
            <a:r>
              <a:rPr lang="en-GB" sz="5400" b="1" dirty="0">
                <a:solidFill>
                  <a:schemeClr val="bg1"/>
                </a:solidFill>
              </a:rPr>
              <a:t>BMPL5013</a:t>
            </a:r>
            <a:br>
              <a:rPr lang="en-GB" sz="5400" b="1" dirty="0">
                <a:solidFill>
                  <a:schemeClr val="bg1"/>
                </a:solidFill>
              </a:rPr>
            </a:br>
            <a:r>
              <a:rPr lang="en-GB" sz="5400" b="1" dirty="0">
                <a:solidFill>
                  <a:schemeClr val="bg1"/>
                </a:solidFill>
              </a:rPr>
              <a:t>6. Historical Events &amp; Community Trauma</a:t>
            </a:r>
          </a:p>
        </p:txBody>
      </p:sp>
      <p:sp>
        <p:nvSpPr>
          <p:cNvPr id="4" name="Subtitle 2"/>
          <p:cNvSpPr>
            <a:spLocks noGrp="1"/>
          </p:cNvSpPr>
          <p:nvPr>
            <p:ph type="subTitle" idx="1"/>
          </p:nvPr>
        </p:nvSpPr>
        <p:spPr>
          <a:xfrm>
            <a:off x="1847528" y="4725144"/>
            <a:ext cx="3744416" cy="1080120"/>
          </a:xfrm>
        </p:spPr>
        <p:txBody>
          <a:bodyPr>
            <a:normAutofit/>
          </a:bodyPr>
          <a:lstStyle/>
          <a:p>
            <a:r>
              <a:rPr lang="en-GB" sz="5400" b="1" dirty="0">
                <a:solidFill>
                  <a:schemeClr val="bg1"/>
                </a:solidFill>
              </a:rPr>
              <a:t>2024</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45455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ACAED-EC7F-4B54-A07F-1369959113A3}"/>
              </a:ext>
            </a:extLst>
          </p:cNvPr>
          <p:cNvSpPr>
            <a:spLocks noGrp="1"/>
          </p:cNvSpPr>
          <p:nvPr>
            <p:ph type="title"/>
          </p:nvPr>
        </p:nvSpPr>
        <p:spPr/>
        <p:txBody>
          <a:bodyPr/>
          <a:lstStyle/>
          <a:p>
            <a:pPr algn="l"/>
            <a:r>
              <a:rPr lang="en-GB" dirty="0"/>
              <a:t>Contents</a:t>
            </a:r>
          </a:p>
        </p:txBody>
      </p:sp>
      <p:sp>
        <p:nvSpPr>
          <p:cNvPr id="3" name="Content Placeholder 2">
            <a:extLst>
              <a:ext uri="{FF2B5EF4-FFF2-40B4-BE49-F238E27FC236}">
                <a16:creationId xmlns:a16="http://schemas.microsoft.com/office/drawing/2014/main" id="{51FA765D-E793-4ADA-95FC-8BFF4FF66B99}"/>
              </a:ext>
            </a:extLst>
          </p:cNvPr>
          <p:cNvSpPr>
            <a:spLocks noGrp="1"/>
          </p:cNvSpPr>
          <p:nvPr>
            <p:ph idx="1"/>
          </p:nvPr>
        </p:nvSpPr>
        <p:spPr/>
        <p:txBody>
          <a:bodyPr/>
          <a:lstStyle/>
          <a:p>
            <a:r>
              <a:rPr lang="en-GB" dirty="0"/>
              <a:t>Rivers of Blood – the first mover of racial tension?</a:t>
            </a:r>
          </a:p>
          <a:p>
            <a:r>
              <a:rPr lang="en-GB" dirty="0"/>
              <a:t>Notting Hill, Brixton, Toxteth, Broadwater Farm Riots</a:t>
            </a:r>
          </a:p>
          <a:p>
            <a:r>
              <a:rPr lang="en-GB" dirty="0"/>
              <a:t>Other notable major social disturbance</a:t>
            </a:r>
          </a:p>
          <a:p>
            <a:r>
              <a:rPr lang="en-GB" dirty="0"/>
              <a:t>Miner’s Strike 1984</a:t>
            </a:r>
          </a:p>
          <a:p>
            <a:r>
              <a:rPr lang="en-GB" dirty="0"/>
              <a:t>Police shootings</a:t>
            </a:r>
          </a:p>
          <a:p>
            <a:endParaRPr lang="en-GB" dirty="0"/>
          </a:p>
        </p:txBody>
      </p:sp>
      <p:sp>
        <p:nvSpPr>
          <p:cNvPr id="4" name="Slide Number Placeholder 3">
            <a:extLst>
              <a:ext uri="{FF2B5EF4-FFF2-40B4-BE49-F238E27FC236}">
                <a16:creationId xmlns:a16="http://schemas.microsoft.com/office/drawing/2014/main" id="{E9C4EA13-E32D-4DB6-8B15-682ECABCDBA6}"/>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2</a:t>
            </a:fld>
            <a:endParaRPr lang="en-GB">
              <a:solidFill>
                <a:prstClr val="black">
                  <a:tint val="75000"/>
                </a:prstClr>
              </a:solidFill>
            </a:endParaRPr>
          </a:p>
        </p:txBody>
      </p:sp>
    </p:spTree>
    <p:extLst>
      <p:ext uri="{BB962C8B-B14F-4D97-AF65-F5344CB8AC3E}">
        <p14:creationId xmlns:p14="http://schemas.microsoft.com/office/powerpoint/2010/main" val="3475255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4738" y="1180404"/>
            <a:ext cx="5344886" cy="4763196"/>
          </a:xfrm>
        </p:spPr>
        <p:txBody>
          <a:bodyPr>
            <a:normAutofit fontScale="90000"/>
          </a:bodyPr>
          <a:lstStyle/>
          <a:p>
            <a:pPr algn="ctr"/>
            <a:r>
              <a:rPr lang="en-GB" sz="6000" dirty="0"/>
              <a:t>Enoch Powell MP </a:t>
            </a:r>
            <a:br>
              <a:rPr lang="en-GB" sz="6000" dirty="0"/>
            </a:br>
            <a:r>
              <a:rPr lang="en-GB" sz="6000" dirty="0"/>
              <a:t>(1912-1998)</a:t>
            </a:r>
            <a:br>
              <a:rPr lang="en-GB" dirty="0"/>
            </a:br>
            <a:br>
              <a:rPr lang="en-GB" dirty="0"/>
            </a:br>
            <a:r>
              <a:rPr lang="en-GB" dirty="0"/>
              <a:t>Why is he one of the most notorious British politicians?</a:t>
            </a:r>
          </a:p>
        </p:txBody>
      </p:sp>
      <p:grpSp>
        <p:nvGrpSpPr>
          <p:cNvPr id="6" name="Group 5"/>
          <p:cNvGrpSpPr/>
          <p:nvPr/>
        </p:nvGrpSpPr>
        <p:grpSpPr>
          <a:xfrm>
            <a:off x="-12519" y="0"/>
            <a:ext cx="5520689" cy="6801093"/>
            <a:chOff x="-12519" y="0"/>
            <a:chExt cx="5520689" cy="6801093"/>
          </a:xfrm>
        </p:grpSpPr>
        <p:pic>
          <p:nvPicPr>
            <p:cNvPr id="4" name="Picture 3"/>
            <p:cNvPicPr>
              <a:picLocks noChangeAspect="1"/>
            </p:cNvPicPr>
            <p:nvPr/>
          </p:nvPicPr>
          <p:blipFill>
            <a:blip r:embed="rId2"/>
            <a:stretch>
              <a:fillRect/>
            </a:stretch>
          </p:blipFill>
          <p:spPr>
            <a:xfrm>
              <a:off x="0" y="0"/>
              <a:ext cx="5508170" cy="6801093"/>
            </a:xfrm>
            <a:prstGeom prst="rect">
              <a:avLst/>
            </a:prstGeom>
          </p:spPr>
        </p:pic>
        <p:sp>
          <p:nvSpPr>
            <p:cNvPr id="5" name="TextBox 4"/>
            <p:cNvSpPr txBox="1"/>
            <p:nvPr/>
          </p:nvSpPr>
          <p:spPr>
            <a:xfrm>
              <a:off x="-12519" y="4351199"/>
              <a:ext cx="53448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Calibri" panose="020F0502020204030204"/>
                  <a:ea typeface="+mn-ea"/>
                  <a:cs typeface="+mn-cs"/>
                </a:rPr>
                <a:t>Who’s this?</a:t>
              </a:r>
            </a:p>
          </p:txBody>
        </p:sp>
      </p:grpSp>
    </p:spTree>
    <p:extLst>
      <p:ext uri="{BB962C8B-B14F-4D97-AF65-F5344CB8AC3E}">
        <p14:creationId xmlns:p14="http://schemas.microsoft.com/office/powerpoint/2010/main" val="1848411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heel(1)">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83096" y="365125"/>
            <a:ext cx="4870704" cy="997331"/>
          </a:xfrm>
        </p:spPr>
        <p:txBody>
          <a:bodyPr/>
          <a:lstStyle/>
          <a:p>
            <a:r>
              <a:rPr lang="en-GB" dirty="0"/>
              <a:t>‘Us’ and ‘Them’</a:t>
            </a:r>
          </a:p>
        </p:txBody>
      </p:sp>
      <p:sp>
        <p:nvSpPr>
          <p:cNvPr id="3" name="Content Placeholder 2"/>
          <p:cNvSpPr>
            <a:spLocks noGrp="1"/>
          </p:cNvSpPr>
          <p:nvPr>
            <p:ph idx="1"/>
          </p:nvPr>
        </p:nvSpPr>
        <p:spPr>
          <a:xfrm>
            <a:off x="859536" y="104931"/>
            <a:ext cx="4402012" cy="6064495"/>
          </a:xfrm>
          <a:solidFill>
            <a:srgbClr val="FFFF00"/>
          </a:solidFill>
          <a:ln w="57150">
            <a:solidFill>
              <a:schemeClr val="tx1"/>
            </a:solidFill>
          </a:ln>
        </p:spPr>
        <p:txBody>
          <a:bodyPr>
            <a:noAutofit/>
          </a:bodyPr>
          <a:lstStyle/>
          <a:p>
            <a:pPr marL="0" indent="0" algn="ctr">
              <a:buNone/>
            </a:pPr>
            <a:r>
              <a:rPr lang="en-GB" sz="3600" dirty="0"/>
              <a:t>“Anxiety over peoples seen as new, coupled with the growth in want and exclusion for so many who saw themselves as ‘indigenous white’, was stirred up by racist agitators to incite racist prejudice, particularly from the 1970s onwards.”</a:t>
            </a:r>
          </a:p>
        </p:txBody>
      </p:sp>
      <p:pic>
        <p:nvPicPr>
          <p:cNvPr id="4" name="Picture 3"/>
          <p:cNvPicPr>
            <a:picLocks noChangeAspect="1"/>
          </p:cNvPicPr>
          <p:nvPr/>
        </p:nvPicPr>
        <p:blipFill>
          <a:blip r:embed="rId2"/>
          <a:stretch>
            <a:fillRect/>
          </a:stretch>
        </p:blipFill>
        <p:spPr>
          <a:xfrm>
            <a:off x="5638800" y="1488567"/>
            <a:ext cx="5715000" cy="3752850"/>
          </a:xfrm>
          <a:prstGeom prst="rect">
            <a:avLst/>
          </a:prstGeom>
        </p:spPr>
      </p:pic>
      <p:sp>
        <p:nvSpPr>
          <p:cNvPr id="5" name="TextBox 4"/>
          <p:cNvSpPr txBox="1"/>
          <p:nvPr/>
        </p:nvSpPr>
        <p:spPr>
          <a:xfrm>
            <a:off x="7230356" y="5707762"/>
            <a:ext cx="3877056"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Dorling (2011: 146</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591508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3524" y="130629"/>
            <a:ext cx="2943333" cy="6785740"/>
          </a:xfrm>
          <a:prstGeom prst="rect">
            <a:avLst/>
          </a:prstGeom>
        </p:spPr>
      </p:pic>
      <p:sp>
        <p:nvSpPr>
          <p:cNvPr id="4" name="Title 3"/>
          <p:cNvSpPr>
            <a:spLocks noGrp="1"/>
          </p:cNvSpPr>
          <p:nvPr>
            <p:ph type="title"/>
          </p:nvPr>
        </p:nvSpPr>
        <p:spPr>
          <a:xfrm>
            <a:off x="4506684" y="637267"/>
            <a:ext cx="7532915" cy="1676165"/>
          </a:xfrm>
        </p:spPr>
        <p:txBody>
          <a:bodyPr>
            <a:noAutofit/>
          </a:bodyPr>
          <a:lstStyle/>
          <a:p>
            <a:r>
              <a:rPr lang="en-GB" sz="5400" dirty="0"/>
              <a:t>‘Rivers of Blood’ Speech</a:t>
            </a:r>
            <a:br>
              <a:rPr lang="en-GB" sz="5400" dirty="0"/>
            </a:br>
            <a:r>
              <a:rPr lang="en-GB" sz="5400" dirty="0"/>
              <a:t>20</a:t>
            </a:r>
            <a:r>
              <a:rPr lang="en-GB" sz="5400" baseline="30000" dirty="0"/>
              <a:t>th</a:t>
            </a:r>
            <a:r>
              <a:rPr lang="en-GB" sz="5400" dirty="0"/>
              <a:t> April 1968</a:t>
            </a:r>
          </a:p>
        </p:txBody>
      </p:sp>
      <p:graphicFrame>
        <p:nvGraphicFramePr>
          <p:cNvPr id="8" name="Table 7"/>
          <p:cNvGraphicFramePr>
            <a:graphicFrameLocks noGrp="1"/>
          </p:cNvGraphicFramePr>
          <p:nvPr/>
        </p:nvGraphicFramePr>
        <p:xfrm>
          <a:off x="3418114" y="2689981"/>
          <a:ext cx="8621485" cy="2804160"/>
        </p:xfrm>
        <a:graphic>
          <a:graphicData uri="http://schemas.openxmlformats.org/drawingml/2006/table">
            <a:tbl>
              <a:tblPr firstRow="1" bandRow="1">
                <a:tableStyleId>{5940675A-B579-460E-94D1-54222C63F5DA}</a:tableStyleId>
              </a:tblPr>
              <a:tblGrid>
                <a:gridCol w="1214137">
                  <a:extLst>
                    <a:ext uri="{9D8B030D-6E8A-4147-A177-3AD203B41FA5}">
                      <a16:colId xmlns:a16="http://schemas.microsoft.com/office/drawing/2014/main" val="20000"/>
                    </a:ext>
                  </a:extLst>
                </a:gridCol>
                <a:gridCol w="7407348">
                  <a:extLst>
                    <a:ext uri="{9D8B030D-6E8A-4147-A177-3AD203B41FA5}">
                      <a16:colId xmlns:a16="http://schemas.microsoft.com/office/drawing/2014/main" val="20001"/>
                    </a:ext>
                  </a:extLst>
                </a:gridCol>
              </a:tblGrid>
              <a:tr h="370840">
                <a:tc>
                  <a:txBody>
                    <a:bodyPr/>
                    <a:lstStyle/>
                    <a:p>
                      <a:r>
                        <a:rPr lang="en-GB" dirty="0"/>
                        <a:t>Part 1</a:t>
                      </a:r>
                    </a:p>
                  </a:txBody>
                  <a:tcPr/>
                </a:tc>
                <a:tc>
                  <a:txBody>
                    <a:bodyPr/>
                    <a:lstStyle/>
                    <a:p>
                      <a:r>
                        <a:rPr lang="en-GB" sz="1200" dirty="0">
                          <a:hlinkClick r:id="rId3"/>
                        </a:rPr>
                        <a:t>https://www.bing.com/videos/search?q=Enoch+Powell+Rivers+of+Blood&amp;&amp;view=detail&amp;mid=29A467AF4F22343E7C9629A467AF4F22343E7C96&amp;&amp;FORM=VDRVRV</a:t>
                      </a:r>
                      <a:r>
                        <a:rPr lang="en-GB" sz="1200" dirty="0"/>
                        <a:t>  </a:t>
                      </a:r>
                    </a:p>
                  </a:txBody>
                  <a:tcPr/>
                </a:tc>
                <a:extLst>
                  <a:ext uri="{0D108BD9-81ED-4DB2-BD59-A6C34878D82A}">
                    <a16:rowId xmlns:a16="http://schemas.microsoft.com/office/drawing/2014/main" val="10000"/>
                  </a:ext>
                </a:extLst>
              </a:tr>
              <a:tr h="370840">
                <a:tc>
                  <a:txBody>
                    <a:bodyPr/>
                    <a:lstStyle/>
                    <a:p>
                      <a:r>
                        <a:rPr lang="en-GB" dirty="0"/>
                        <a:t>Part 2</a:t>
                      </a:r>
                    </a:p>
                  </a:txBody>
                  <a:tcPr/>
                </a:tc>
                <a:tc>
                  <a:txBody>
                    <a:bodyPr/>
                    <a:lstStyle/>
                    <a:p>
                      <a:r>
                        <a:rPr lang="en-GB" sz="1200" dirty="0">
                          <a:hlinkClick r:id="rId4"/>
                        </a:rPr>
                        <a:t>https://www.bing.com/videos/search?q=bbc+documentary+rivers+of+blood&amp;&amp;view=detail&amp;mid=402A5DDE444C0FCF572F402A5DDE444C0FCF572F&amp;FORM=VRDGAR</a:t>
                      </a:r>
                      <a:r>
                        <a:rPr lang="en-GB" sz="1200" dirty="0"/>
                        <a:t> </a:t>
                      </a:r>
                    </a:p>
                  </a:txBody>
                  <a:tcPr/>
                </a:tc>
                <a:extLst>
                  <a:ext uri="{0D108BD9-81ED-4DB2-BD59-A6C34878D82A}">
                    <a16:rowId xmlns:a16="http://schemas.microsoft.com/office/drawing/2014/main" val="10001"/>
                  </a:ext>
                </a:extLst>
              </a:tr>
              <a:tr h="370840">
                <a:tc>
                  <a:txBody>
                    <a:bodyPr/>
                    <a:lstStyle/>
                    <a:p>
                      <a:r>
                        <a:rPr lang="en-GB" dirty="0"/>
                        <a:t>Part 3</a:t>
                      </a:r>
                    </a:p>
                  </a:txBody>
                  <a:tcPr/>
                </a:tc>
                <a:tc>
                  <a:txBody>
                    <a:bodyPr/>
                    <a:lstStyle/>
                    <a:p>
                      <a:r>
                        <a:rPr lang="en-GB" sz="1200" dirty="0">
                          <a:hlinkClick r:id="rId5"/>
                        </a:rPr>
                        <a:t>https://www.bing.com/videos/search?q=67mikew&amp;qft=+Filterui%3auserpage-67mikew&amp;view=detail&amp;mid=5E27346B9E80541597D85E27346B9E80541597D8&amp;FORM=VRDGAR</a:t>
                      </a:r>
                      <a:r>
                        <a:rPr lang="en-GB" sz="1200" dirty="0"/>
                        <a:t> </a:t>
                      </a:r>
                    </a:p>
                  </a:txBody>
                  <a:tcPr/>
                </a:tc>
                <a:extLst>
                  <a:ext uri="{0D108BD9-81ED-4DB2-BD59-A6C34878D82A}">
                    <a16:rowId xmlns:a16="http://schemas.microsoft.com/office/drawing/2014/main" val="10002"/>
                  </a:ext>
                </a:extLst>
              </a:tr>
              <a:tr h="370840">
                <a:tc>
                  <a:txBody>
                    <a:bodyPr/>
                    <a:lstStyle/>
                    <a:p>
                      <a:r>
                        <a:rPr lang="en-GB" dirty="0"/>
                        <a:t>Part 4</a:t>
                      </a:r>
                    </a:p>
                  </a:txBody>
                  <a:tcPr/>
                </a:tc>
                <a:tc>
                  <a:txBody>
                    <a:bodyPr/>
                    <a:lstStyle/>
                    <a:p>
                      <a:r>
                        <a:rPr lang="en-GB" sz="1400" dirty="0">
                          <a:hlinkClick r:id="rId6"/>
                        </a:rPr>
                        <a:t>https://www.bing.com/videos/search?q=67mikew&amp;qft=+Filterui%3auserpage-67mikew&amp;view=detail&amp;mid=C19311AE911D9455301DC19311AE911D9455301D&amp;FORM=VRDGAR</a:t>
                      </a:r>
                      <a:r>
                        <a:rPr lang="en-GB" sz="1400" dirty="0"/>
                        <a:t> </a:t>
                      </a:r>
                    </a:p>
                  </a:txBody>
                  <a:tcPr/>
                </a:tc>
                <a:extLst>
                  <a:ext uri="{0D108BD9-81ED-4DB2-BD59-A6C34878D82A}">
                    <a16:rowId xmlns:a16="http://schemas.microsoft.com/office/drawing/2014/main" val="10003"/>
                  </a:ext>
                </a:extLst>
              </a:tr>
              <a:tr h="370840">
                <a:tc>
                  <a:txBody>
                    <a:bodyPr/>
                    <a:lstStyle/>
                    <a:p>
                      <a:r>
                        <a:rPr lang="en-GB" dirty="0"/>
                        <a:t>Part 5</a:t>
                      </a:r>
                    </a:p>
                  </a:txBody>
                  <a:tcPr/>
                </a:tc>
                <a:tc>
                  <a:txBody>
                    <a:bodyPr/>
                    <a:lstStyle/>
                    <a:p>
                      <a:r>
                        <a:rPr lang="en-GB" sz="1200" dirty="0">
                          <a:hlinkClick r:id="rId7"/>
                        </a:rPr>
                        <a:t>https://www.bing.com/videos/search?q=67mikew&amp;qft=+Filterui%3auserpage-67mikew&amp;view=detail&amp;mid=E7EEADAF4048244F03CEE7EEADAF4048244F03CE&amp;FORM=VRDGAR</a:t>
                      </a:r>
                      <a:r>
                        <a:rPr lang="en-GB" sz="1200" dirty="0"/>
                        <a:t> </a:t>
                      </a:r>
                    </a:p>
                  </a:txBody>
                  <a:tcPr/>
                </a:tc>
                <a:extLst>
                  <a:ext uri="{0D108BD9-81ED-4DB2-BD59-A6C34878D82A}">
                    <a16:rowId xmlns:a16="http://schemas.microsoft.com/office/drawing/2014/main" val="10004"/>
                  </a:ext>
                </a:extLst>
              </a:tr>
              <a:tr h="370840">
                <a:tc>
                  <a:txBody>
                    <a:bodyPr/>
                    <a:lstStyle/>
                    <a:p>
                      <a:r>
                        <a:rPr lang="en-GB" dirty="0"/>
                        <a:t>Part 6</a:t>
                      </a:r>
                    </a:p>
                  </a:txBody>
                  <a:tcPr/>
                </a:tc>
                <a:tc>
                  <a:txBody>
                    <a:bodyPr/>
                    <a:lstStyle/>
                    <a:p>
                      <a:r>
                        <a:rPr lang="en-GB" sz="1200" dirty="0">
                          <a:hlinkClick r:id="rId8"/>
                        </a:rPr>
                        <a:t>https://www.bing.com/videos/search?q=67mikew&amp;qft=+Filterui%3auserpage-67mikew&amp;view=detail&amp;mid=0DCB9099691E202E0EAF0DCB9099691E202E0EAF&amp;FORM=VRDGAR</a:t>
                      </a:r>
                      <a:r>
                        <a:rPr lang="en-GB" sz="1200" dirty="0"/>
                        <a:t> </a:t>
                      </a:r>
                    </a:p>
                  </a:txBody>
                  <a:tcPr/>
                </a:tc>
                <a:extLst>
                  <a:ext uri="{0D108BD9-81ED-4DB2-BD59-A6C34878D82A}">
                    <a16:rowId xmlns:a16="http://schemas.microsoft.com/office/drawing/2014/main" val="10005"/>
                  </a:ext>
                </a:extLst>
              </a:tr>
            </a:tbl>
          </a:graphicData>
        </a:graphic>
      </p:graphicFrame>
      <p:sp>
        <p:nvSpPr>
          <p:cNvPr id="9" name="Rectangle 8"/>
          <p:cNvSpPr/>
          <p:nvPr/>
        </p:nvSpPr>
        <p:spPr>
          <a:xfrm>
            <a:off x="3437024" y="5682734"/>
            <a:ext cx="5426807"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9"/>
              </a:rPr>
              <a:t>http://www.bbc.co.uk/radio4/1968/riversofblood.shtml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3" name="Rectangle 2"/>
          <p:cNvSpPr/>
          <p:nvPr/>
        </p:nvSpPr>
        <p:spPr>
          <a:xfrm>
            <a:off x="3334884" y="6240659"/>
            <a:ext cx="3298532"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April 22, 1968 - Birmingham Post</a:t>
            </a:r>
          </a:p>
        </p:txBody>
      </p:sp>
    </p:spTree>
    <p:extLst>
      <p:ext uri="{BB962C8B-B14F-4D97-AF65-F5344CB8AC3E}">
        <p14:creationId xmlns:p14="http://schemas.microsoft.com/office/powerpoint/2010/main" val="5176988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81000" y="428625"/>
            <a:ext cx="11430000" cy="6000750"/>
          </a:xfrm>
          <a:prstGeom prst="rect">
            <a:avLst/>
          </a:prstGeom>
        </p:spPr>
      </p:pic>
    </p:spTree>
    <p:extLst>
      <p:ext uri="{BB962C8B-B14F-4D97-AF65-F5344CB8AC3E}">
        <p14:creationId xmlns:p14="http://schemas.microsoft.com/office/powerpoint/2010/main" val="178996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C089CE-13E0-B1BA-FF98-9B67E819B9B4}"/>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576973D-1211-0972-5A28-07657ED7EDA7}"/>
              </a:ext>
            </a:extLst>
          </p:cNvPr>
          <p:cNvPicPr>
            <a:picLocks noChangeAspect="1"/>
          </p:cNvPicPr>
          <p:nvPr/>
        </p:nvPicPr>
        <p:blipFill>
          <a:blip r:embed="rId2"/>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56D664-FECB-B3F8-FDCC-2085F23B22F7}"/>
              </a:ext>
            </a:extLst>
          </p:cNvPr>
          <p:cNvSpPr>
            <a:spLocks noGrp="1"/>
          </p:cNvSpPr>
          <p:nvPr>
            <p:ph type="title" idx="4294967295"/>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Notting Hill Riots 1958</a:t>
            </a:r>
          </a:p>
        </p:txBody>
      </p:sp>
      <p:cxnSp>
        <p:nvCxnSpPr>
          <p:cNvPr id="13" name="Straight Connector 1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420043F6-54A4-FDF9-8FDE-A213DA6B6F6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AC82685A-BD3A-4230-8D85-804689F67293}" type="slidenum">
              <a:rPr lang="en-US">
                <a:solidFill>
                  <a:srgbClr val="FFFFFF"/>
                </a:solidFill>
              </a:rPr>
              <a:pPr defTabSz="457200">
                <a:spcAft>
                  <a:spcPts val="600"/>
                </a:spcAft>
              </a:pPr>
              <a:t>7</a:t>
            </a:fld>
            <a:endParaRPr lang="en-US">
              <a:solidFill>
                <a:srgbClr val="FFFFFF"/>
              </a:solidFill>
            </a:endParaRPr>
          </a:p>
        </p:txBody>
      </p:sp>
      <p:sp>
        <p:nvSpPr>
          <p:cNvPr id="7" name="TextBox 6">
            <a:extLst>
              <a:ext uri="{FF2B5EF4-FFF2-40B4-BE49-F238E27FC236}">
                <a16:creationId xmlns:a16="http://schemas.microsoft.com/office/drawing/2014/main" id="{303F29A5-A00C-DA4C-A947-8524789FF9AA}"/>
              </a:ext>
            </a:extLst>
          </p:cNvPr>
          <p:cNvSpPr txBox="1"/>
          <p:nvPr/>
        </p:nvSpPr>
        <p:spPr>
          <a:xfrm>
            <a:off x="765810" y="2947833"/>
            <a:ext cx="11007090" cy="2215991"/>
          </a:xfrm>
          <a:prstGeom prst="rect">
            <a:avLst/>
          </a:prstGeom>
          <a:solidFill>
            <a:schemeClr val="bg2"/>
          </a:solidFill>
        </p:spPr>
        <p:txBody>
          <a:bodyPr wrap="square" rtlCol="0">
            <a:spAutoFit/>
          </a:bodyPr>
          <a:lstStyle/>
          <a:p>
            <a:pPr marL="285750" indent="-285750">
              <a:buFont typeface="Arial" panose="020B0604020202020204" pitchFamily="34" charset="0"/>
              <a:buChar char="•"/>
            </a:pPr>
            <a:r>
              <a:rPr lang="en-GB" sz="2400" dirty="0"/>
              <a:t>1948 British Nationality Act</a:t>
            </a:r>
          </a:p>
          <a:p>
            <a:pPr marL="285750" indent="-285750">
              <a:buFont typeface="Arial" panose="020B0604020202020204" pitchFamily="34" charset="0"/>
              <a:buChar char="•"/>
            </a:pPr>
            <a:r>
              <a:rPr lang="en-GB" sz="2400" dirty="0"/>
              <a:t>Commonwealth citizens right to live and work in the UK</a:t>
            </a:r>
          </a:p>
          <a:p>
            <a:pPr marL="285750" indent="-285750">
              <a:buFont typeface="Arial" panose="020B0604020202020204" pitchFamily="34" charset="0"/>
              <a:buChar char="•"/>
            </a:pPr>
            <a:r>
              <a:rPr lang="en-GB" sz="2400" dirty="0"/>
              <a:t>Employment challenges met by new immigrants to the motherland</a:t>
            </a:r>
          </a:p>
          <a:p>
            <a:pPr marL="285750" indent="-285750">
              <a:buFont typeface="Arial" panose="020B0604020202020204" pitchFamily="34" charset="0"/>
              <a:buChar char="•"/>
            </a:pPr>
            <a:r>
              <a:rPr lang="en-GB" sz="2400" dirty="0"/>
              <a:t>Many settled in places like Notting Hill</a:t>
            </a:r>
          </a:p>
          <a:p>
            <a:pPr marL="285750" indent="-285750">
              <a:buFont typeface="Arial" panose="020B0604020202020204" pitchFamily="34" charset="0"/>
              <a:buChar char="•"/>
            </a:pPr>
            <a:r>
              <a:rPr lang="en-GB" sz="2400" dirty="0"/>
              <a:t>Racial tensions grew and spilled over into violence</a:t>
            </a:r>
          </a:p>
          <a:p>
            <a:endParaRPr lang="en-GB" dirty="0"/>
          </a:p>
        </p:txBody>
      </p:sp>
    </p:spTree>
    <p:extLst>
      <p:ext uri="{BB962C8B-B14F-4D97-AF65-F5344CB8AC3E}">
        <p14:creationId xmlns:p14="http://schemas.microsoft.com/office/powerpoint/2010/main" val="77588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1C6C7BE-3B6F-8E9D-4DBE-7D6095A4D3B8}"/>
              </a:ext>
            </a:extLst>
          </p:cNvPr>
          <p:cNvPicPr>
            <a:picLocks noChangeAspect="1"/>
          </p:cNvPicPr>
          <p:nvPr/>
        </p:nvPicPr>
        <p:blipFill>
          <a:blip r:embed="rId3"/>
          <a:stretch>
            <a:fillRect/>
          </a:stretch>
        </p:blipFill>
        <p:spPr>
          <a:xfrm>
            <a:off x="643467" y="2032517"/>
            <a:ext cx="5294716" cy="2792963"/>
          </a:xfrm>
          <a:prstGeom prst="rect">
            <a:avLst/>
          </a:prstGeom>
        </p:spPr>
      </p:pic>
      <p:cxnSp>
        <p:nvCxnSpPr>
          <p:cNvPr id="13" name="Straight Connector 1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Online Media 3" title="Pathe Reporter Meets (1948)">
            <a:hlinkClick r:id="" action="ppaction://media"/>
            <a:extLst>
              <a:ext uri="{FF2B5EF4-FFF2-40B4-BE49-F238E27FC236}">
                <a16:creationId xmlns:a16="http://schemas.microsoft.com/office/drawing/2014/main" id="{9747C6C7-380D-313C-5F10-EF8BE0A7B865}"/>
              </a:ext>
            </a:extLst>
          </p:cNvPr>
          <p:cNvPicPr>
            <a:picLocks noRot="1" noChangeAspect="1"/>
          </p:cNvPicPr>
          <p:nvPr>
            <a:videoFile r:link="rId1"/>
          </p:nvPr>
        </p:nvPicPr>
        <p:blipFill>
          <a:blip r:embed="rId4"/>
          <a:stretch>
            <a:fillRect/>
          </a:stretch>
        </p:blipFill>
        <p:spPr>
          <a:xfrm>
            <a:off x="6253817" y="1443482"/>
            <a:ext cx="5294715" cy="3971036"/>
          </a:xfrm>
          <a:prstGeom prst="rect">
            <a:avLst/>
          </a:prstGeom>
        </p:spPr>
      </p:pic>
    </p:spTree>
    <p:extLst>
      <p:ext uri="{BB962C8B-B14F-4D97-AF65-F5344CB8AC3E}">
        <p14:creationId xmlns:p14="http://schemas.microsoft.com/office/powerpoint/2010/main" val="1597082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646" y="146304"/>
            <a:ext cx="8497146" cy="5678424"/>
            <a:chOff x="317670" y="347472"/>
            <a:chExt cx="7876613" cy="5135552"/>
          </a:xfrm>
        </p:grpSpPr>
        <p:pic>
          <p:nvPicPr>
            <p:cNvPr id="2" name="Picture 1"/>
            <p:cNvPicPr>
              <a:picLocks noChangeAspect="1"/>
            </p:cNvPicPr>
            <p:nvPr/>
          </p:nvPicPr>
          <p:blipFill>
            <a:blip r:embed="rId2"/>
            <a:stretch>
              <a:fillRect/>
            </a:stretch>
          </p:blipFill>
          <p:spPr>
            <a:xfrm>
              <a:off x="317670" y="347472"/>
              <a:ext cx="7876613" cy="5135552"/>
            </a:xfrm>
            <a:prstGeom prst="rect">
              <a:avLst/>
            </a:prstGeom>
          </p:spPr>
        </p:pic>
        <p:sp>
          <p:nvSpPr>
            <p:cNvPr id="3" name="TextBox 2"/>
            <p:cNvSpPr txBox="1"/>
            <p:nvPr/>
          </p:nvSpPr>
          <p:spPr>
            <a:xfrm>
              <a:off x="402336" y="1335024"/>
              <a:ext cx="1700784"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Brixton 1981</a:t>
              </a:r>
            </a:p>
          </p:txBody>
        </p:sp>
      </p:grpSp>
      <p:grpSp>
        <p:nvGrpSpPr>
          <p:cNvPr id="8" name="Group 7"/>
          <p:cNvGrpSpPr/>
          <p:nvPr/>
        </p:nvGrpSpPr>
        <p:grpSpPr>
          <a:xfrm>
            <a:off x="1822704" y="457200"/>
            <a:ext cx="7824216" cy="5518618"/>
            <a:chOff x="1822704" y="1064704"/>
            <a:chExt cx="6507480" cy="4911114"/>
          </a:xfrm>
        </p:grpSpPr>
        <p:pic>
          <p:nvPicPr>
            <p:cNvPr id="5" name="Picture 4"/>
            <p:cNvPicPr>
              <a:picLocks noChangeAspect="1"/>
            </p:cNvPicPr>
            <p:nvPr/>
          </p:nvPicPr>
          <p:blipFill>
            <a:blip r:embed="rId3"/>
            <a:stretch>
              <a:fillRect/>
            </a:stretch>
          </p:blipFill>
          <p:spPr>
            <a:xfrm>
              <a:off x="1822704" y="1064704"/>
              <a:ext cx="6507480" cy="4911114"/>
            </a:xfrm>
            <a:prstGeom prst="rect">
              <a:avLst/>
            </a:prstGeom>
          </p:spPr>
        </p:pic>
        <p:sp>
          <p:nvSpPr>
            <p:cNvPr id="6" name="TextBox 5"/>
            <p:cNvSpPr txBox="1"/>
            <p:nvPr/>
          </p:nvSpPr>
          <p:spPr>
            <a:xfrm>
              <a:off x="3557016" y="1503188"/>
              <a:ext cx="25328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Toxteth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1981</a:t>
              </a:r>
            </a:p>
          </p:txBody>
        </p:sp>
      </p:grpSp>
      <p:grpSp>
        <p:nvGrpSpPr>
          <p:cNvPr id="10" name="Group 9"/>
          <p:cNvGrpSpPr/>
          <p:nvPr/>
        </p:nvGrpSpPr>
        <p:grpSpPr>
          <a:xfrm>
            <a:off x="4572000" y="1682496"/>
            <a:ext cx="7382255" cy="4959649"/>
            <a:chOff x="3341750" y="2013417"/>
            <a:chExt cx="6600825" cy="4331141"/>
          </a:xfrm>
        </p:grpSpPr>
        <p:pic>
          <p:nvPicPr>
            <p:cNvPr id="7" name="Picture 6"/>
            <p:cNvPicPr>
              <a:picLocks noChangeAspect="1"/>
            </p:cNvPicPr>
            <p:nvPr/>
          </p:nvPicPr>
          <p:blipFill>
            <a:blip r:embed="rId4"/>
            <a:stretch>
              <a:fillRect/>
            </a:stretch>
          </p:blipFill>
          <p:spPr>
            <a:xfrm>
              <a:off x="3341750" y="2013417"/>
              <a:ext cx="6600825" cy="4331141"/>
            </a:xfrm>
            <a:prstGeom prst="rect">
              <a:avLst/>
            </a:prstGeom>
          </p:spPr>
        </p:pic>
        <p:sp>
          <p:nvSpPr>
            <p:cNvPr id="9" name="TextBox 8"/>
            <p:cNvSpPr txBox="1"/>
            <p:nvPr/>
          </p:nvSpPr>
          <p:spPr>
            <a:xfrm>
              <a:off x="7574279" y="2157984"/>
              <a:ext cx="236829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Broadwater</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Farm 1985</a:t>
              </a:r>
            </a:p>
          </p:txBody>
        </p:sp>
      </p:grpSp>
    </p:spTree>
    <p:extLst>
      <p:ext uri="{BB962C8B-B14F-4D97-AF65-F5344CB8AC3E}">
        <p14:creationId xmlns:p14="http://schemas.microsoft.com/office/powerpoint/2010/main" val="3466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419678" y="707572"/>
            <a:ext cx="9221107" cy="5532664"/>
          </a:xfrm>
          <a:prstGeom prst="rect">
            <a:avLst/>
          </a:prstGeom>
        </p:spPr>
      </p:pic>
    </p:spTree>
    <p:extLst>
      <p:ext uri="{BB962C8B-B14F-4D97-AF65-F5344CB8AC3E}">
        <p14:creationId xmlns:p14="http://schemas.microsoft.com/office/powerpoint/2010/main" val="104077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3672" y="164592"/>
            <a:ext cx="4791065" cy="6468949"/>
          </a:xfrm>
          <a:prstGeom prst="rect">
            <a:avLst/>
          </a:prstGeom>
        </p:spPr>
      </p:pic>
      <p:pic>
        <p:nvPicPr>
          <p:cNvPr id="3" name="Picture 2"/>
          <p:cNvPicPr>
            <a:picLocks noChangeAspect="1"/>
          </p:cNvPicPr>
          <p:nvPr/>
        </p:nvPicPr>
        <p:blipFill>
          <a:blip r:embed="rId3"/>
          <a:stretch>
            <a:fillRect/>
          </a:stretch>
        </p:blipFill>
        <p:spPr>
          <a:xfrm>
            <a:off x="5316474" y="164592"/>
            <a:ext cx="6186678" cy="3464540"/>
          </a:xfrm>
          <a:prstGeom prst="rect">
            <a:avLst/>
          </a:prstGeom>
        </p:spPr>
      </p:pic>
      <p:pic>
        <p:nvPicPr>
          <p:cNvPr id="4" name="Picture 3"/>
          <p:cNvPicPr>
            <a:picLocks noChangeAspect="1"/>
          </p:cNvPicPr>
          <p:nvPr/>
        </p:nvPicPr>
        <p:blipFill>
          <a:blip r:embed="rId4"/>
          <a:stretch>
            <a:fillRect/>
          </a:stretch>
        </p:blipFill>
        <p:spPr>
          <a:xfrm>
            <a:off x="5707059" y="3227832"/>
            <a:ext cx="5298888" cy="3546836"/>
          </a:xfrm>
          <a:prstGeom prst="rect">
            <a:avLst/>
          </a:prstGeom>
        </p:spPr>
      </p:pic>
    </p:spTree>
    <p:extLst>
      <p:ext uri="{BB962C8B-B14F-4D97-AF65-F5344CB8AC3E}">
        <p14:creationId xmlns:p14="http://schemas.microsoft.com/office/powerpoint/2010/main" val="167728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58A32-C55C-B866-873C-55F0AFF2E235}"/>
              </a:ext>
            </a:extLst>
          </p:cNvPr>
          <p:cNvSpPr>
            <a:spLocks noGrp="1"/>
          </p:cNvSpPr>
          <p:nvPr>
            <p:ph type="title"/>
          </p:nvPr>
        </p:nvSpPr>
        <p:spPr/>
        <p:txBody>
          <a:bodyPr/>
          <a:lstStyle/>
          <a:p>
            <a:r>
              <a:rPr lang="en-GB" dirty="0"/>
              <a:t>Notting Hill Riots</a:t>
            </a:r>
          </a:p>
        </p:txBody>
      </p:sp>
      <p:sp>
        <p:nvSpPr>
          <p:cNvPr id="3" name="Content Placeholder 2">
            <a:extLst>
              <a:ext uri="{FF2B5EF4-FFF2-40B4-BE49-F238E27FC236}">
                <a16:creationId xmlns:a16="http://schemas.microsoft.com/office/drawing/2014/main" id="{4958861F-5E18-13A6-77CA-F62157D51319}"/>
              </a:ext>
            </a:extLst>
          </p:cNvPr>
          <p:cNvSpPr>
            <a:spLocks noGrp="1"/>
          </p:cNvSpPr>
          <p:nvPr>
            <p:ph idx="1"/>
          </p:nvPr>
        </p:nvSpPr>
        <p:spPr/>
        <p:txBody>
          <a:bodyPr>
            <a:normAutofit/>
          </a:bodyPr>
          <a:lstStyle/>
          <a:p>
            <a:r>
              <a:rPr lang="en-US" sz="2400" dirty="0"/>
              <a:t>British Nationality Act 1948 gave Citizenship of the UK and its colonies to all people living in the British Empire, and the right of entry and settlement in the UK</a:t>
            </a:r>
          </a:p>
          <a:p>
            <a:r>
              <a:rPr lang="en-US" sz="2400" dirty="0"/>
              <a:t>1950s white working-class "Teddy boys" hostility towards black families in the area</a:t>
            </a:r>
          </a:p>
          <a:p>
            <a:r>
              <a:rPr lang="en-US" sz="2400" dirty="0"/>
              <a:t>Exploited by Oswald Moseley, the White </a:t>
            </a:r>
            <a:r>
              <a:rPr lang="en-US" sz="2400" dirty="0" err="1"/>
              <a:t>Defence</a:t>
            </a:r>
            <a:r>
              <a:rPr lang="en-US" sz="2400" dirty="0"/>
              <a:t> League</a:t>
            </a:r>
          </a:p>
          <a:p>
            <a:r>
              <a:rPr lang="en-US" sz="2400" dirty="0"/>
              <a:t>Sparked by an argument between a white Swedish woman and her black Jamaican husband</a:t>
            </a:r>
          </a:p>
          <a:p>
            <a:r>
              <a:rPr lang="en-US" sz="2400" dirty="0"/>
              <a:t>140 arrests after two weeks of disturbance, 5-years in prison and £500 fines</a:t>
            </a:r>
            <a:endParaRPr lang="en-GB" sz="2400" dirty="0"/>
          </a:p>
        </p:txBody>
      </p:sp>
      <p:sp>
        <p:nvSpPr>
          <p:cNvPr id="4" name="Slide Number Placeholder 3">
            <a:extLst>
              <a:ext uri="{FF2B5EF4-FFF2-40B4-BE49-F238E27FC236}">
                <a16:creationId xmlns:a16="http://schemas.microsoft.com/office/drawing/2014/main" id="{283F43A9-4754-5DEE-D923-74A14772427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732883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58928-FF2C-91D2-2149-F56B3E7F38C7}"/>
              </a:ext>
            </a:extLst>
          </p:cNvPr>
          <p:cNvSpPr>
            <a:spLocks noGrp="1"/>
          </p:cNvSpPr>
          <p:nvPr>
            <p:ph type="title"/>
          </p:nvPr>
        </p:nvSpPr>
        <p:spPr/>
        <p:txBody>
          <a:bodyPr/>
          <a:lstStyle/>
          <a:p>
            <a:endParaRPr lang="en-GB"/>
          </a:p>
        </p:txBody>
      </p:sp>
      <p:pic>
        <p:nvPicPr>
          <p:cNvPr id="5" name="Online Media 4" title="Shameful Episode Aka Racial Riots (1958)">
            <a:hlinkClick r:id="" action="ppaction://media"/>
            <a:extLst>
              <a:ext uri="{FF2B5EF4-FFF2-40B4-BE49-F238E27FC236}">
                <a16:creationId xmlns:a16="http://schemas.microsoft.com/office/drawing/2014/main" id="{4DD091C6-348B-8ABC-6ED8-CD4993227ECD}"/>
              </a:ext>
            </a:extLst>
          </p:cNvPr>
          <p:cNvPicPr>
            <a:picLocks noGrp="1" noRot="1" noChangeAspect="1"/>
          </p:cNvPicPr>
          <p:nvPr>
            <p:ph idx="1"/>
            <a:videoFile r:link="rId1"/>
          </p:nvPr>
        </p:nvPicPr>
        <p:blipFill>
          <a:blip r:embed="rId3"/>
          <a:stretch>
            <a:fillRect/>
          </a:stretch>
        </p:blipFill>
        <p:spPr>
          <a:xfrm>
            <a:off x="2217420" y="362591"/>
            <a:ext cx="8176260" cy="6132818"/>
          </a:xfrm>
          <a:prstGeom prst="rect">
            <a:avLst/>
          </a:prstGeom>
        </p:spPr>
      </p:pic>
      <p:sp>
        <p:nvSpPr>
          <p:cNvPr id="4" name="Slide Number Placeholder 3">
            <a:extLst>
              <a:ext uri="{FF2B5EF4-FFF2-40B4-BE49-F238E27FC236}">
                <a16:creationId xmlns:a16="http://schemas.microsoft.com/office/drawing/2014/main" id="{FF34C2D5-0267-55F8-B0B1-E71C5CAA701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010915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D3C6C-AD47-84C1-402F-9E0D9FC70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535E29-D3E1-5DED-02CF-ECD892093CFC}"/>
              </a:ext>
            </a:extLst>
          </p:cNvPr>
          <p:cNvSpPr>
            <a:spLocks noGrp="1"/>
          </p:cNvSpPr>
          <p:nvPr>
            <p:ph type="title"/>
          </p:nvPr>
        </p:nvSpPr>
        <p:spPr/>
        <p:txBody>
          <a:bodyPr/>
          <a:lstStyle/>
          <a:p>
            <a:r>
              <a:rPr lang="en-GB" dirty="0"/>
              <a:t>Brixton 1981</a:t>
            </a:r>
          </a:p>
        </p:txBody>
      </p:sp>
      <p:sp>
        <p:nvSpPr>
          <p:cNvPr id="3" name="Content Placeholder 2">
            <a:extLst>
              <a:ext uri="{FF2B5EF4-FFF2-40B4-BE49-F238E27FC236}">
                <a16:creationId xmlns:a16="http://schemas.microsoft.com/office/drawing/2014/main" id="{E9B376CD-AA7E-CBD2-BCF2-C9F48C1B829C}"/>
              </a:ext>
            </a:extLst>
          </p:cNvPr>
          <p:cNvSpPr>
            <a:spLocks noGrp="1"/>
          </p:cNvSpPr>
          <p:nvPr>
            <p:ph idx="1"/>
          </p:nvPr>
        </p:nvSpPr>
        <p:spPr>
          <a:xfrm>
            <a:off x="609600" y="1417638"/>
            <a:ext cx="11129010" cy="4099595"/>
          </a:xfrm>
        </p:spPr>
        <p:txBody>
          <a:bodyPr>
            <a:normAutofit lnSpcReduction="10000"/>
          </a:bodyPr>
          <a:lstStyle/>
          <a:p>
            <a:r>
              <a:rPr lang="en-GB" sz="2800" dirty="0"/>
              <a:t>Brixton 5.15pm Friday 5</a:t>
            </a:r>
            <a:r>
              <a:rPr lang="en-GB" sz="2800" baseline="30000" dirty="0"/>
              <a:t>th</a:t>
            </a:r>
            <a:r>
              <a:rPr lang="en-GB" sz="2800" dirty="0"/>
              <a:t> April. A PC sees teenager Michael Bailey running towards him being chased by a group of young men</a:t>
            </a:r>
          </a:p>
          <a:p>
            <a:r>
              <a:rPr lang="en-GB" sz="2800" dirty="0"/>
              <a:t>He was bleeding badly but broke away from the PC</a:t>
            </a:r>
          </a:p>
          <a:p>
            <a:r>
              <a:rPr lang="en-GB" sz="2800" dirty="0"/>
              <a:t>Later a family and officers helped to stem the bleeding from a four-inch stab wound</a:t>
            </a:r>
          </a:p>
          <a:p>
            <a:r>
              <a:rPr lang="en-GB" sz="2800" dirty="0"/>
              <a:t>They were going to use a cab to get him to hospital but officers decided to bind the wound and take him in their police car</a:t>
            </a:r>
          </a:p>
          <a:p>
            <a:r>
              <a:rPr lang="en-GB" sz="2800" dirty="0"/>
              <a:t>A crowd had gathered – 50 then 200</a:t>
            </a:r>
          </a:p>
          <a:p>
            <a:r>
              <a:rPr lang="en-GB" sz="2800" dirty="0"/>
              <a:t>Rumours spread the police were responsible</a:t>
            </a:r>
          </a:p>
          <a:p>
            <a:endParaRPr lang="en-GB" dirty="0"/>
          </a:p>
          <a:p>
            <a:endParaRPr lang="en-GB" dirty="0"/>
          </a:p>
        </p:txBody>
      </p:sp>
      <p:sp>
        <p:nvSpPr>
          <p:cNvPr id="4" name="Slide Number Placeholder 3">
            <a:extLst>
              <a:ext uri="{FF2B5EF4-FFF2-40B4-BE49-F238E27FC236}">
                <a16:creationId xmlns:a16="http://schemas.microsoft.com/office/drawing/2014/main" id="{094D13A5-59A2-8FB4-FE14-09EDFD78BFFD}"/>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246124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C320E-8580-D654-43B1-0265442E36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FC7A1B-6D5F-9A89-6558-3A6B5B1AF2BF}"/>
              </a:ext>
            </a:extLst>
          </p:cNvPr>
          <p:cNvSpPr>
            <a:spLocks noGrp="1"/>
          </p:cNvSpPr>
          <p:nvPr>
            <p:ph type="title"/>
          </p:nvPr>
        </p:nvSpPr>
        <p:spPr>
          <a:xfrm>
            <a:off x="609600" y="274638"/>
            <a:ext cx="10972800" cy="1143000"/>
          </a:xfrm>
        </p:spPr>
        <p:txBody>
          <a:bodyPr anchor="ctr">
            <a:normAutofit/>
          </a:bodyPr>
          <a:lstStyle/>
          <a:p>
            <a:r>
              <a:rPr lang="en-GB" dirty="0"/>
              <a:t>Brixton 1981</a:t>
            </a:r>
          </a:p>
        </p:txBody>
      </p:sp>
      <p:sp>
        <p:nvSpPr>
          <p:cNvPr id="3" name="Content Placeholder 2">
            <a:extLst>
              <a:ext uri="{FF2B5EF4-FFF2-40B4-BE49-F238E27FC236}">
                <a16:creationId xmlns:a16="http://schemas.microsoft.com/office/drawing/2014/main" id="{E4C06A41-5548-B71B-06EC-7157A642B164}"/>
              </a:ext>
            </a:extLst>
          </p:cNvPr>
          <p:cNvSpPr>
            <a:spLocks noGrp="1"/>
          </p:cNvSpPr>
          <p:nvPr>
            <p:ph sz="half" idx="1"/>
          </p:nvPr>
        </p:nvSpPr>
        <p:spPr>
          <a:xfrm>
            <a:off x="609600" y="1600201"/>
            <a:ext cx="5384800" cy="3989040"/>
          </a:xfrm>
        </p:spPr>
        <p:txBody>
          <a:bodyPr>
            <a:normAutofit/>
          </a:bodyPr>
          <a:lstStyle/>
          <a:p>
            <a:pPr>
              <a:lnSpc>
                <a:spcPct val="90000"/>
              </a:lnSpc>
            </a:pPr>
            <a:r>
              <a:rPr lang="en-US" sz="2200"/>
              <a:t>11 April, "Bloody Saturday“</a:t>
            </a:r>
          </a:p>
          <a:p>
            <a:pPr>
              <a:lnSpc>
                <a:spcPct val="90000"/>
              </a:lnSpc>
            </a:pPr>
            <a:r>
              <a:rPr lang="en-US" sz="2200"/>
              <a:t>279 injuries to police </a:t>
            </a:r>
          </a:p>
          <a:p>
            <a:pPr>
              <a:lnSpc>
                <a:spcPct val="90000"/>
              </a:lnSpc>
            </a:pPr>
            <a:r>
              <a:rPr lang="en-US" sz="2200"/>
              <a:t>45 injuries to members of the public;</a:t>
            </a:r>
          </a:p>
          <a:p>
            <a:pPr>
              <a:lnSpc>
                <a:spcPct val="90000"/>
              </a:lnSpc>
            </a:pPr>
            <a:r>
              <a:rPr lang="en-US" sz="2200"/>
              <a:t>100+  vehicles were burned, including 56 police vehicles</a:t>
            </a:r>
          </a:p>
          <a:p>
            <a:pPr>
              <a:lnSpc>
                <a:spcPct val="90000"/>
              </a:lnSpc>
            </a:pPr>
            <a:r>
              <a:rPr lang="en-US" sz="2200"/>
              <a:t>150 buildings damaged</a:t>
            </a:r>
          </a:p>
          <a:p>
            <a:pPr>
              <a:lnSpc>
                <a:spcPct val="90000"/>
              </a:lnSpc>
            </a:pPr>
            <a:r>
              <a:rPr lang="en-US" sz="2200"/>
              <a:t>82 arrests. </a:t>
            </a:r>
          </a:p>
          <a:p>
            <a:pPr>
              <a:lnSpc>
                <a:spcPct val="90000"/>
              </a:lnSpc>
            </a:pPr>
            <a:r>
              <a:rPr lang="en-US" sz="2200"/>
              <a:t>Up to 5,000 people were involved</a:t>
            </a:r>
          </a:p>
          <a:p>
            <a:pPr>
              <a:lnSpc>
                <a:spcPct val="90000"/>
              </a:lnSpc>
            </a:pPr>
            <a:r>
              <a:rPr lang="en-US" sz="2200"/>
              <a:t>Followed by similar riots in July in many other English cities and towns.</a:t>
            </a:r>
            <a:endParaRPr lang="en-GB" sz="2200"/>
          </a:p>
        </p:txBody>
      </p:sp>
      <p:pic>
        <p:nvPicPr>
          <p:cNvPr id="6" name="Picture 5">
            <a:extLst>
              <a:ext uri="{FF2B5EF4-FFF2-40B4-BE49-F238E27FC236}">
                <a16:creationId xmlns:a16="http://schemas.microsoft.com/office/drawing/2014/main" id="{295BB46C-0223-08FA-6FA2-462CB123AEDE}"/>
              </a:ext>
            </a:extLst>
          </p:cNvPr>
          <p:cNvPicPr>
            <a:picLocks noChangeAspect="1"/>
          </p:cNvPicPr>
          <p:nvPr/>
        </p:nvPicPr>
        <p:blipFill>
          <a:blip r:embed="rId2"/>
          <a:srcRect b="7976"/>
          <a:stretch/>
        </p:blipFill>
        <p:spPr>
          <a:xfrm>
            <a:off x="6197600" y="1600201"/>
            <a:ext cx="5384800" cy="3989040"/>
          </a:xfrm>
          <a:prstGeom prst="rect">
            <a:avLst/>
          </a:prstGeom>
          <a:noFill/>
        </p:spPr>
      </p:pic>
      <p:sp>
        <p:nvSpPr>
          <p:cNvPr id="4" name="Slide Number Placeholder 3">
            <a:extLst>
              <a:ext uri="{FF2B5EF4-FFF2-40B4-BE49-F238E27FC236}">
                <a16:creationId xmlns:a16="http://schemas.microsoft.com/office/drawing/2014/main" id="{89BB7A7D-84EA-F5DE-D128-A7F338F8BB7C}"/>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AC82685A-BD3A-4230-8D85-804689F67293}" type="slidenum">
              <a:rPr lang="en-GB" smtClean="0">
                <a:solidFill>
                  <a:prstClr val="black">
                    <a:tint val="75000"/>
                  </a:prstClr>
                </a:solidFill>
              </a:rPr>
              <a:pPr>
                <a:spcAft>
                  <a:spcPts val="600"/>
                </a:spcAft>
              </a:pPr>
              <a:t>15</a:t>
            </a:fld>
            <a:endParaRPr lang="en-GB">
              <a:solidFill>
                <a:prstClr val="black">
                  <a:tint val="75000"/>
                </a:prstClr>
              </a:solidFill>
            </a:endParaRPr>
          </a:p>
        </p:txBody>
      </p:sp>
    </p:spTree>
    <p:extLst>
      <p:ext uri="{BB962C8B-B14F-4D97-AF65-F5344CB8AC3E}">
        <p14:creationId xmlns:p14="http://schemas.microsoft.com/office/powerpoint/2010/main" val="932603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4DBAE62-2E02-5B9E-8F3B-97F00088E629}"/>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16</a:t>
            </a:fld>
            <a:endParaRPr lang="en-GB">
              <a:solidFill>
                <a:prstClr val="black">
                  <a:tint val="75000"/>
                </a:prstClr>
              </a:solidFill>
            </a:endParaRPr>
          </a:p>
        </p:txBody>
      </p:sp>
      <p:pic>
        <p:nvPicPr>
          <p:cNvPr id="6" name="Online Media 5" title="Britain's Race Riots 1981-85 | Brixton Toxteth &amp; Tottenham Burn">
            <a:hlinkClick r:id="" action="ppaction://media"/>
            <a:extLst>
              <a:ext uri="{FF2B5EF4-FFF2-40B4-BE49-F238E27FC236}">
                <a16:creationId xmlns:a16="http://schemas.microsoft.com/office/drawing/2014/main" id="{AA8ED344-A525-145A-239E-E1308A046D97}"/>
              </a:ext>
            </a:extLst>
          </p:cNvPr>
          <p:cNvPicPr>
            <a:picLocks noRot="1" noChangeAspect="1"/>
          </p:cNvPicPr>
          <p:nvPr>
            <a:videoFile r:link="rId1"/>
          </p:nvPr>
        </p:nvPicPr>
        <p:blipFill>
          <a:blip r:embed="rId3"/>
          <a:stretch>
            <a:fillRect/>
          </a:stretch>
        </p:blipFill>
        <p:spPr>
          <a:xfrm>
            <a:off x="2964180" y="0"/>
            <a:ext cx="9144000" cy="6858000"/>
          </a:xfrm>
          <a:prstGeom prst="rect">
            <a:avLst/>
          </a:prstGeom>
        </p:spPr>
      </p:pic>
    </p:spTree>
    <p:extLst>
      <p:ext uri="{BB962C8B-B14F-4D97-AF65-F5344CB8AC3E}">
        <p14:creationId xmlns:p14="http://schemas.microsoft.com/office/powerpoint/2010/main" val="3351532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EE99A7-1A66-F482-108D-FD673EA83A03}"/>
              </a:ext>
            </a:extLst>
          </p:cNvPr>
          <p:cNvSpPr>
            <a:spLocks noGrp="1"/>
          </p:cNvSpPr>
          <p:nvPr>
            <p:ph idx="1"/>
          </p:nvPr>
        </p:nvSpPr>
        <p:spPr>
          <a:xfrm>
            <a:off x="609600" y="422910"/>
            <a:ext cx="8802436" cy="5452110"/>
          </a:xfrm>
        </p:spPr>
        <p:txBody>
          <a:bodyPr>
            <a:normAutofit/>
          </a:bodyPr>
          <a:lstStyle/>
          <a:p>
            <a:r>
              <a:rPr lang="en-US" sz="2800" dirty="0"/>
              <a:t>“To inquire urgently into the serious disorder in Brixton on 10–12 April 1981 and to report, with the power to make recommendations“</a:t>
            </a:r>
          </a:p>
          <a:p>
            <a:r>
              <a:rPr lang="en-US" sz="2800" dirty="0"/>
              <a:t>“Complex political, social and economic factors" created a "disposition towards violent protest“</a:t>
            </a:r>
          </a:p>
          <a:p>
            <a:r>
              <a:rPr lang="en-US" sz="2800" dirty="0"/>
              <a:t>Threatened the very survival of society</a:t>
            </a:r>
          </a:p>
          <a:p>
            <a:r>
              <a:rPr lang="en-US" sz="2800" dirty="0"/>
              <a:t>Did not say there was institutional racism</a:t>
            </a:r>
          </a:p>
          <a:p>
            <a:r>
              <a:rPr lang="en-US" sz="2800" dirty="0"/>
              <a:t>Disproportionate and indiscriminate use of stop and search against black people</a:t>
            </a:r>
          </a:p>
          <a:p>
            <a:r>
              <a:rPr lang="en-US" sz="2800" dirty="0"/>
              <a:t>Street crime was incredibly high in Brixton </a:t>
            </a:r>
          </a:p>
          <a:p>
            <a:r>
              <a:rPr lang="en-US" sz="2800" dirty="0"/>
              <a:t>Community relations were key</a:t>
            </a:r>
            <a:endParaRPr lang="en-GB" sz="2800" dirty="0"/>
          </a:p>
        </p:txBody>
      </p:sp>
      <p:sp>
        <p:nvSpPr>
          <p:cNvPr id="4" name="Slide Number Placeholder 3">
            <a:extLst>
              <a:ext uri="{FF2B5EF4-FFF2-40B4-BE49-F238E27FC236}">
                <a16:creationId xmlns:a16="http://schemas.microsoft.com/office/drawing/2014/main" id="{5121C11F-94B5-69E4-7304-8D8F4E93D85E}"/>
              </a:ext>
            </a:extLst>
          </p:cNvPr>
          <p:cNvSpPr>
            <a:spLocks noGrp="1"/>
          </p:cNvSpPr>
          <p:nvPr>
            <p:ph type="sldNum" sz="quarter" idx="12"/>
          </p:nvPr>
        </p:nvSpPr>
        <p:spPr/>
        <p:txBody>
          <a:bodyPr/>
          <a:lstStyle/>
          <a:p>
            <a:fld id="{AC82685A-BD3A-4230-8D85-804689F67293}" type="slidenum">
              <a:rPr lang="en-GB" smtClean="0">
                <a:solidFill>
                  <a:prstClr val="black">
                    <a:tint val="75000"/>
                  </a:prstClr>
                </a:solidFill>
              </a:rPr>
              <a:pPr/>
              <a:t>17</a:t>
            </a:fld>
            <a:endParaRPr lang="en-GB">
              <a:solidFill>
                <a:prstClr val="black">
                  <a:tint val="75000"/>
                </a:prstClr>
              </a:solidFill>
            </a:endParaRPr>
          </a:p>
        </p:txBody>
      </p:sp>
      <p:pic>
        <p:nvPicPr>
          <p:cNvPr id="5" name="Picture 4">
            <a:extLst>
              <a:ext uri="{FF2B5EF4-FFF2-40B4-BE49-F238E27FC236}">
                <a16:creationId xmlns:a16="http://schemas.microsoft.com/office/drawing/2014/main" id="{7490798B-27CD-081B-750C-42CAF0D0447C}"/>
              </a:ext>
            </a:extLst>
          </p:cNvPr>
          <p:cNvPicPr>
            <a:picLocks noChangeAspect="1"/>
          </p:cNvPicPr>
          <p:nvPr/>
        </p:nvPicPr>
        <p:blipFill>
          <a:blip r:embed="rId2"/>
          <a:stretch>
            <a:fillRect/>
          </a:stretch>
        </p:blipFill>
        <p:spPr>
          <a:xfrm>
            <a:off x="9412036" y="1174099"/>
            <a:ext cx="2170364" cy="3298222"/>
          </a:xfrm>
          <a:prstGeom prst="rect">
            <a:avLst/>
          </a:prstGeom>
        </p:spPr>
      </p:pic>
    </p:spTree>
    <p:extLst>
      <p:ext uri="{BB962C8B-B14F-4D97-AF65-F5344CB8AC3E}">
        <p14:creationId xmlns:p14="http://schemas.microsoft.com/office/powerpoint/2010/main" val="285249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21749-BF39-1633-5BBB-BFDFFDDDD1ED}"/>
              </a:ext>
            </a:extLst>
          </p:cNvPr>
          <p:cNvSpPr>
            <a:spLocks noGrp="1"/>
          </p:cNvSpPr>
          <p:nvPr>
            <p:ph type="title"/>
          </p:nvPr>
        </p:nvSpPr>
        <p:spPr/>
        <p:txBody>
          <a:bodyPr/>
          <a:lstStyle/>
          <a:p>
            <a:r>
              <a:rPr lang="en-GB" dirty="0"/>
              <a:t>Other notable social disturbance</a:t>
            </a:r>
          </a:p>
        </p:txBody>
      </p:sp>
      <p:sp>
        <p:nvSpPr>
          <p:cNvPr id="3" name="Content Placeholder 2">
            <a:extLst>
              <a:ext uri="{FF2B5EF4-FFF2-40B4-BE49-F238E27FC236}">
                <a16:creationId xmlns:a16="http://schemas.microsoft.com/office/drawing/2014/main" id="{4B3033F9-265F-F0C3-87CB-BB04B6EB5574}"/>
              </a:ext>
            </a:extLst>
          </p:cNvPr>
          <p:cNvSpPr>
            <a:spLocks noGrp="1"/>
          </p:cNvSpPr>
          <p:nvPr>
            <p:ph idx="1"/>
          </p:nvPr>
        </p:nvSpPr>
        <p:spPr>
          <a:xfrm>
            <a:off x="609600" y="1417638"/>
            <a:ext cx="11220450" cy="4099595"/>
          </a:xfrm>
        </p:spPr>
        <p:txBody>
          <a:bodyPr>
            <a:normAutofit fontScale="92500" lnSpcReduction="10000"/>
          </a:bodyPr>
          <a:lstStyle/>
          <a:p>
            <a:r>
              <a:rPr lang="en-GB" dirty="0"/>
              <a:t>1926 General Strike</a:t>
            </a:r>
          </a:p>
          <a:p>
            <a:r>
              <a:rPr lang="en-GB" dirty="0" err="1"/>
              <a:t>Gresford</a:t>
            </a:r>
            <a:r>
              <a:rPr lang="en-GB" dirty="0"/>
              <a:t> Pit explosion 1934</a:t>
            </a:r>
          </a:p>
          <a:p>
            <a:r>
              <a:rPr lang="en-GB" dirty="0"/>
              <a:t>Campaign for Nuclear Disarmament (CND)</a:t>
            </a:r>
          </a:p>
          <a:p>
            <a:r>
              <a:rPr lang="en-GB" dirty="0"/>
              <a:t>Mrs Thatcher’s Poll Tax</a:t>
            </a:r>
          </a:p>
          <a:p>
            <a:r>
              <a:rPr lang="en-GB" dirty="0"/>
              <a:t>Banning fox hunting</a:t>
            </a:r>
          </a:p>
          <a:p>
            <a:r>
              <a:rPr lang="en-GB" dirty="0"/>
              <a:t>Rail workers pay</a:t>
            </a:r>
          </a:p>
          <a:p>
            <a:r>
              <a:rPr lang="en-GB" dirty="0"/>
              <a:t>Public sector pay</a:t>
            </a:r>
          </a:p>
          <a:p>
            <a:r>
              <a:rPr lang="en-GB" dirty="0"/>
              <a:t>Demonstrations against war</a:t>
            </a:r>
          </a:p>
          <a:p>
            <a:endParaRPr lang="en-GB" dirty="0"/>
          </a:p>
        </p:txBody>
      </p:sp>
      <p:sp>
        <p:nvSpPr>
          <p:cNvPr id="4" name="Slide Number Placeholder 3">
            <a:extLst>
              <a:ext uri="{FF2B5EF4-FFF2-40B4-BE49-F238E27FC236}">
                <a16:creationId xmlns:a16="http://schemas.microsoft.com/office/drawing/2014/main" id="{E905E904-61D5-E934-BE36-862D5E7E28F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705991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0072DD-37F0-DAF0-02A0-643F76034761}"/>
              </a:ext>
            </a:extLst>
          </p:cNvPr>
          <p:cNvSpPr>
            <a:spLocks noGrp="1"/>
          </p:cNvSpPr>
          <p:nvPr>
            <p:ph type="title"/>
          </p:nvPr>
        </p:nvSpPr>
        <p:spPr>
          <a:xfrm>
            <a:off x="640080" y="325369"/>
            <a:ext cx="4368602" cy="1956841"/>
          </a:xfrm>
        </p:spPr>
        <p:txBody>
          <a:bodyPr anchor="b">
            <a:normAutofit/>
          </a:bodyPr>
          <a:lstStyle/>
          <a:p>
            <a:r>
              <a:rPr lang="en-GB" sz="5400"/>
              <a:t>General Strike 1926</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8DBBAD-F002-1B84-D4EC-AEB50F173DEE}"/>
              </a:ext>
            </a:extLst>
          </p:cNvPr>
          <p:cNvSpPr>
            <a:spLocks noGrp="1"/>
          </p:cNvSpPr>
          <p:nvPr>
            <p:ph idx="1"/>
          </p:nvPr>
        </p:nvSpPr>
        <p:spPr>
          <a:xfrm>
            <a:off x="640080" y="3258141"/>
            <a:ext cx="4243589" cy="2935426"/>
          </a:xfrm>
        </p:spPr>
        <p:txBody>
          <a:bodyPr>
            <a:normAutofit/>
          </a:bodyPr>
          <a:lstStyle/>
          <a:p>
            <a:r>
              <a:rPr lang="en-GB" sz="2400" dirty="0"/>
              <a:t>4th to the 12th of May</a:t>
            </a:r>
          </a:p>
          <a:p>
            <a:r>
              <a:rPr lang="en-GB" sz="2400" dirty="0"/>
              <a:t>Strike against reduced wages and longer working hours</a:t>
            </a:r>
          </a:p>
          <a:p>
            <a:r>
              <a:rPr lang="en-GB" sz="2400" dirty="0"/>
              <a:t>Imposed by mine owners</a:t>
            </a:r>
          </a:p>
        </p:txBody>
      </p:sp>
      <p:pic>
        <p:nvPicPr>
          <p:cNvPr id="4" name="Picture 3">
            <a:extLst>
              <a:ext uri="{FF2B5EF4-FFF2-40B4-BE49-F238E27FC236}">
                <a16:creationId xmlns:a16="http://schemas.microsoft.com/office/drawing/2014/main" id="{520452AC-ACEC-15CA-D630-3BBE8E41FED9}"/>
              </a:ext>
            </a:extLst>
          </p:cNvPr>
          <p:cNvPicPr>
            <a:picLocks noChangeAspect="1"/>
          </p:cNvPicPr>
          <p:nvPr/>
        </p:nvPicPr>
        <p:blipFill rotWithShape="1">
          <a:blip r:embed="rId2"/>
          <a:srcRect l="21321" r="1197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94433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D5241E-920C-35A7-698D-4A35AF24C11A}"/>
              </a:ext>
            </a:extLst>
          </p:cNvPr>
          <p:cNvSpPr>
            <a:spLocks noGrp="1"/>
          </p:cNvSpPr>
          <p:nvPr>
            <p:ph type="title"/>
          </p:nvPr>
        </p:nvSpPr>
        <p:spPr>
          <a:xfrm>
            <a:off x="640080" y="325369"/>
            <a:ext cx="4368602" cy="1956841"/>
          </a:xfrm>
        </p:spPr>
        <p:txBody>
          <a:bodyPr anchor="b">
            <a:normAutofit/>
          </a:bodyPr>
          <a:lstStyle/>
          <a:p>
            <a:r>
              <a:rPr lang="en-GB" sz="5400"/>
              <a:t>September 1934</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BE9E0D8-E5E9-4B0F-5679-BC0E8D877BE3}"/>
              </a:ext>
            </a:extLst>
          </p:cNvPr>
          <p:cNvSpPr>
            <a:spLocks noGrp="1"/>
          </p:cNvSpPr>
          <p:nvPr>
            <p:ph idx="1"/>
          </p:nvPr>
        </p:nvSpPr>
        <p:spPr>
          <a:xfrm>
            <a:off x="640080" y="2872898"/>
            <a:ext cx="4368602" cy="3558723"/>
          </a:xfrm>
        </p:spPr>
        <p:txBody>
          <a:bodyPr>
            <a:normAutofit/>
          </a:bodyPr>
          <a:lstStyle/>
          <a:p>
            <a:r>
              <a:rPr lang="en-GB" sz="2200" dirty="0" err="1"/>
              <a:t>Gresford</a:t>
            </a:r>
            <a:r>
              <a:rPr lang="en-GB" sz="2200" dirty="0"/>
              <a:t> Pit explosion, Denbighshire</a:t>
            </a:r>
          </a:p>
          <a:p>
            <a:r>
              <a:rPr lang="en-GB" sz="2200" dirty="0"/>
              <a:t>265 men and boys died</a:t>
            </a:r>
          </a:p>
          <a:p>
            <a:r>
              <a:rPr lang="en-GB" sz="2200" dirty="0"/>
              <a:t>By the mid 1930s there were 134 deaths per 100,000</a:t>
            </a:r>
          </a:p>
          <a:p>
            <a:r>
              <a:rPr lang="en-GB" sz="2200" dirty="0"/>
              <a:t>Huge vote for strike action in November 1935 brought pay improvements</a:t>
            </a:r>
          </a:p>
        </p:txBody>
      </p:sp>
      <p:pic>
        <p:nvPicPr>
          <p:cNvPr id="4" name="Picture 3">
            <a:extLst>
              <a:ext uri="{FF2B5EF4-FFF2-40B4-BE49-F238E27FC236}">
                <a16:creationId xmlns:a16="http://schemas.microsoft.com/office/drawing/2014/main" id="{64F0FEC8-54D5-4BF8-21CC-3F9EBCB7364B}"/>
              </a:ext>
            </a:extLst>
          </p:cNvPr>
          <p:cNvPicPr>
            <a:picLocks noChangeAspect="1"/>
          </p:cNvPicPr>
          <p:nvPr/>
        </p:nvPicPr>
        <p:blipFill rotWithShape="1">
          <a:blip r:embed="rId2"/>
          <a:srcRect l="513" r="1992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4495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42CE23A-D79C-C3B9-E60D-74F01F329CBE}"/>
              </a:ext>
            </a:extLst>
          </p:cNvPr>
          <p:cNvPicPr>
            <a:picLocks noChangeAspect="1"/>
          </p:cNvPicPr>
          <p:nvPr/>
        </p:nvPicPr>
        <p:blipFill>
          <a:blip r:embed="rId2"/>
          <a:stretch>
            <a:fillRect/>
          </a:stretch>
        </p:blipFill>
        <p:spPr>
          <a:xfrm>
            <a:off x="152400" y="-734602"/>
            <a:ext cx="11909461" cy="8932096"/>
          </a:xfrm>
          <a:prstGeom prst="rect">
            <a:avLst/>
          </a:prstGeom>
        </p:spPr>
      </p:pic>
      <p:sp>
        <p:nvSpPr>
          <p:cNvPr id="2" name="Title 1">
            <a:extLst>
              <a:ext uri="{FF2B5EF4-FFF2-40B4-BE49-F238E27FC236}">
                <a16:creationId xmlns:a16="http://schemas.microsoft.com/office/drawing/2014/main" id="{8BEB0563-1A45-74E6-EC9C-D0A38F992282}"/>
              </a:ext>
            </a:extLst>
          </p:cNvPr>
          <p:cNvSpPr>
            <a:spLocks noGrp="1"/>
          </p:cNvSpPr>
          <p:nvPr>
            <p:ph type="title"/>
          </p:nvPr>
        </p:nvSpPr>
        <p:spPr>
          <a:xfrm>
            <a:off x="1645920" y="0"/>
            <a:ext cx="9776459" cy="1978025"/>
          </a:xfrm>
        </p:spPr>
        <p:txBody>
          <a:bodyPr>
            <a:normAutofit/>
          </a:bodyPr>
          <a:lstStyle/>
          <a:p>
            <a:r>
              <a:rPr lang="en-GB" sz="6000" dirty="0" err="1"/>
              <a:t>Senghenydd</a:t>
            </a:r>
            <a:br>
              <a:rPr lang="en-GB" sz="6000" dirty="0"/>
            </a:br>
            <a:r>
              <a:rPr lang="en-GB" sz="6000" dirty="0"/>
              <a:t>Memorial</a:t>
            </a:r>
          </a:p>
        </p:txBody>
      </p:sp>
    </p:spTree>
    <p:extLst>
      <p:ext uri="{BB962C8B-B14F-4D97-AF65-F5344CB8AC3E}">
        <p14:creationId xmlns:p14="http://schemas.microsoft.com/office/powerpoint/2010/main" val="3261189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F72D34-395A-ACE5-A674-40EBA39F299A}"/>
              </a:ext>
            </a:extLst>
          </p:cNvPr>
          <p:cNvSpPr>
            <a:spLocks noGrp="1"/>
          </p:cNvSpPr>
          <p:nvPr>
            <p:ph type="title"/>
          </p:nvPr>
        </p:nvSpPr>
        <p:spPr>
          <a:xfrm>
            <a:off x="640080" y="325369"/>
            <a:ext cx="4368602" cy="1956841"/>
          </a:xfrm>
        </p:spPr>
        <p:txBody>
          <a:bodyPr anchor="b">
            <a:normAutofit/>
          </a:bodyPr>
          <a:lstStyle/>
          <a:p>
            <a:r>
              <a:rPr lang="en-GB" sz="5400"/>
              <a:t>1945 Labour Party victory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7DA74B-C77A-AC6A-6B7F-802DCD761241}"/>
              </a:ext>
            </a:extLst>
          </p:cNvPr>
          <p:cNvSpPr>
            <a:spLocks noGrp="1"/>
          </p:cNvSpPr>
          <p:nvPr>
            <p:ph idx="1"/>
          </p:nvPr>
        </p:nvSpPr>
        <p:spPr>
          <a:xfrm>
            <a:off x="364777" y="3465575"/>
            <a:ext cx="4531688" cy="3123414"/>
          </a:xfrm>
        </p:spPr>
        <p:txBody>
          <a:bodyPr>
            <a:normAutofit/>
          </a:bodyPr>
          <a:lstStyle/>
          <a:p>
            <a:r>
              <a:rPr lang="en-GB" sz="2200" dirty="0"/>
              <a:t>Focus on improving the lives of the workers</a:t>
            </a:r>
          </a:p>
          <a:p>
            <a:r>
              <a:rPr lang="en-GB" sz="2200" dirty="0"/>
              <a:t>1942 Beveridge Report and the five giants</a:t>
            </a:r>
          </a:p>
          <a:p>
            <a:r>
              <a:rPr lang="en-GB" sz="2200" dirty="0"/>
              <a:t>Attlee government</a:t>
            </a:r>
          </a:p>
          <a:p>
            <a:endParaRPr lang="en-GB" sz="2200" dirty="0"/>
          </a:p>
        </p:txBody>
      </p:sp>
      <p:pic>
        <p:nvPicPr>
          <p:cNvPr id="4" name="Picture 3" descr="A group of people posing for a photo&#10;&#10;Description automatically generated with medium confidence">
            <a:extLst>
              <a:ext uri="{FF2B5EF4-FFF2-40B4-BE49-F238E27FC236}">
                <a16:creationId xmlns:a16="http://schemas.microsoft.com/office/drawing/2014/main" id="{62FE34D3-1814-FA0A-E8AA-D357C7534A3D}"/>
              </a:ext>
            </a:extLst>
          </p:cNvPr>
          <p:cNvPicPr>
            <a:picLocks noChangeAspect="1"/>
          </p:cNvPicPr>
          <p:nvPr/>
        </p:nvPicPr>
        <p:blipFill rotWithShape="1">
          <a:blip r:embed="rId2"/>
          <a:srcRect r="2501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36A4AF11-168C-8E1C-D8FC-AB6979E006DF}"/>
              </a:ext>
            </a:extLst>
          </p:cNvPr>
          <p:cNvPicPr>
            <a:picLocks noChangeAspect="1"/>
          </p:cNvPicPr>
          <p:nvPr/>
        </p:nvPicPr>
        <p:blipFill>
          <a:blip r:embed="rId3"/>
          <a:stretch>
            <a:fillRect/>
          </a:stretch>
        </p:blipFill>
        <p:spPr>
          <a:xfrm>
            <a:off x="4269179" y="931411"/>
            <a:ext cx="5828281" cy="5657578"/>
          </a:xfrm>
          <a:prstGeom prst="rect">
            <a:avLst/>
          </a:prstGeom>
        </p:spPr>
      </p:pic>
    </p:spTree>
    <p:extLst>
      <p:ext uri="{BB962C8B-B14F-4D97-AF65-F5344CB8AC3E}">
        <p14:creationId xmlns:p14="http://schemas.microsoft.com/office/powerpoint/2010/main" val="250019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C1588-B184-AE52-0B6B-AD7D646C4E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8483448-25D4-7178-1629-32EC4949554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0E95B69-8894-0738-C7D1-3A6418910332}"/>
              </a:ext>
            </a:extLst>
          </p:cNvPr>
          <p:cNvPicPr>
            <a:picLocks noChangeAspect="1"/>
          </p:cNvPicPr>
          <p:nvPr/>
        </p:nvPicPr>
        <p:blipFill>
          <a:blip r:embed="rId2"/>
          <a:stretch>
            <a:fillRect/>
          </a:stretch>
        </p:blipFill>
        <p:spPr>
          <a:xfrm>
            <a:off x="968523" y="0"/>
            <a:ext cx="10254953" cy="6858000"/>
          </a:xfrm>
          <a:prstGeom prst="rect">
            <a:avLst/>
          </a:prstGeom>
        </p:spPr>
      </p:pic>
      <p:pic>
        <p:nvPicPr>
          <p:cNvPr id="5" name="Picture 4">
            <a:extLst>
              <a:ext uri="{FF2B5EF4-FFF2-40B4-BE49-F238E27FC236}">
                <a16:creationId xmlns:a16="http://schemas.microsoft.com/office/drawing/2014/main" id="{5987C52A-DC76-20D6-D2E6-03517F9BEDBF}"/>
              </a:ext>
            </a:extLst>
          </p:cNvPr>
          <p:cNvPicPr>
            <a:picLocks noChangeAspect="1"/>
          </p:cNvPicPr>
          <p:nvPr/>
        </p:nvPicPr>
        <p:blipFill>
          <a:blip r:embed="rId3"/>
          <a:stretch>
            <a:fillRect/>
          </a:stretch>
        </p:blipFill>
        <p:spPr>
          <a:xfrm>
            <a:off x="208568" y="0"/>
            <a:ext cx="4577651" cy="6858000"/>
          </a:xfrm>
          <a:prstGeom prst="rect">
            <a:avLst/>
          </a:prstGeom>
        </p:spPr>
      </p:pic>
      <p:pic>
        <p:nvPicPr>
          <p:cNvPr id="6" name="Picture 5">
            <a:extLst>
              <a:ext uri="{FF2B5EF4-FFF2-40B4-BE49-F238E27FC236}">
                <a16:creationId xmlns:a16="http://schemas.microsoft.com/office/drawing/2014/main" id="{724D48FE-36FA-8A97-42B3-0B34255F7241}"/>
              </a:ext>
            </a:extLst>
          </p:cNvPr>
          <p:cNvPicPr>
            <a:picLocks noChangeAspect="1"/>
          </p:cNvPicPr>
          <p:nvPr/>
        </p:nvPicPr>
        <p:blipFill>
          <a:blip r:embed="rId4"/>
          <a:stretch>
            <a:fillRect/>
          </a:stretch>
        </p:blipFill>
        <p:spPr>
          <a:xfrm>
            <a:off x="6878560" y="2873017"/>
            <a:ext cx="5104871" cy="3984983"/>
          </a:xfrm>
          <a:prstGeom prst="rect">
            <a:avLst/>
          </a:prstGeom>
        </p:spPr>
      </p:pic>
    </p:spTree>
    <p:extLst>
      <p:ext uri="{BB962C8B-B14F-4D97-AF65-F5344CB8AC3E}">
        <p14:creationId xmlns:p14="http://schemas.microsoft.com/office/powerpoint/2010/main" val="52126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44C4B2-4524-1F2C-616F-7299F81DC522}"/>
              </a:ext>
            </a:extLst>
          </p:cNvPr>
          <p:cNvPicPr>
            <a:picLocks noChangeAspect="1"/>
          </p:cNvPicPr>
          <p:nvPr/>
        </p:nvPicPr>
        <p:blipFill>
          <a:blip r:embed="rId2"/>
          <a:stretch>
            <a:fillRect/>
          </a:stretch>
        </p:blipFill>
        <p:spPr>
          <a:xfrm>
            <a:off x="6658025" y="262550"/>
            <a:ext cx="5218220" cy="3313570"/>
          </a:xfrm>
          <a:prstGeom prst="rect">
            <a:avLst/>
          </a:prstGeom>
        </p:spPr>
      </p:pic>
      <p:pic>
        <p:nvPicPr>
          <p:cNvPr id="6" name="Picture 5">
            <a:extLst>
              <a:ext uri="{FF2B5EF4-FFF2-40B4-BE49-F238E27FC236}">
                <a16:creationId xmlns:a16="http://schemas.microsoft.com/office/drawing/2014/main" id="{0FB31D23-0533-683C-0D3D-0871E3B9C42E}"/>
              </a:ext>
            </a:extLst>
          </p:cNvPr>
          <p:cNvPicPr>
            <a:picLocks noChangeAspect="1"/>
          </p:cNvPicPr>
          <p:nvPr/>
        </p:nvPicPr>
        <p:blipFill>
          <a:blip r:embed="rId3"/>
          <a:stretch>
            <a:fillRect/>
          </a:stretch>
        </p:blipFill>
        <p:spPr>
          <a:xfrm>
            <a:off x="315755" y="262548"/>
            <a:ext cx="5629246" cy="3166451"/>
          </a:xfrm>
          <a:prstGeom prst="rect">
            <a:avLst/>
          </a:prstGeom>
        </p:spPr>
      </p:pic>
      <p:pic>
        <p:nvPicPr>
          <p:cNvPr id="7" name="Picture 6">
            <a:extLst>
              <a:ext uri="{FF2B5EF4-FFF2-40B4-BE49-F238E27FC236}">
                <a16:creationId xmlns:a16="http://schemas.microsoft.com/office/drawing/2014/main" id="{6A0699EF-9FFE-B551-C04E-AFA556831465}"/>
              </a:ext>
            </a:extLst>
          </p:cNvPr>
          <p:cNvPicPr>
            <a:picLocks noChangeAspect="1"/>
          </p:cNvPicPr>
          <p:nvPr/>
        </p:nvPicPr>
        <p:blipFill>
          <a:blip r:embed="rId4"/>
          <a:stretch>
            <a:fillRect/>
          </a:stretch>
        </p:blipFill>
        <p:spPr>
          <a:xfrm>
            <a:off x="380152" y="3585552"/>
            <a:ext cx="4514850" cy="3009900"/>
          </a:xfrm>
          <a:prstGeom prst="rect">
            <a:avLst/>
          </a:prstGeom>
        </p:spPr>
      </p:pic>
      <p:pic>
        <p:nvPicPr>
          <p:cNvPr id="8" name="Picture 7">
            <a:extLst>
              <a:ext uri="{FF2B5EF4-FFF2-40B4-BE49-F238E27FC236}">
                <a16:creationId xmlns:a16="http://schemas.microsoft.com/office/drawing/2014/main" id="{A030C6FA-D24A-2A73-FBBF-87C8C3E59316}"/>
              </a:ext>
            </a:extLst>
          </p:cNvPr>
          <p:cNvPicPr>
            <a:picLocks noChangeAspect="1"/>
          </p:cNvPicPr>
          <p:nvPr/>
        </p:nvPicPr>
        <p:blipFill>
          <a:blip r:embed="rId5"/>
          <a:stretch>
            <a:fillRect/>
          </a:stretch>
        </p:blipFill>
        <p:spPr>
          <a:xfrm>
            <a:off x="5608026" y="3280749"/>
            <a:ext cx="6096000" cy="3429000"/>
          </a:xfrm>
          <a:prstGeom prst="rect">
            <a:avLst/>
          </a:prstGeom>
        </p:spPr>
      </p:pic>
    </p:spTree>
    <p:extLst>
      <p:ext uri="{BB962C8B-B14F-4D97-AF65-F5344CB8AC3E}">
        <p14:creationId xmlns:p14="http://schemas.microsoft.com/office/powerpoint/2010/main" val="493111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8B7A2-3453-0207-152C-01C52337C8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DA541F-1F6B-DA4E-95A7-6CA2F9B68D08}"/>
              </a:ext>
            </a:extLst>
          </p:cNvPr>
          <p:cNvSpPr>
            <a:spLocks noGrp="1"/>
          </p:cNvSpPr>
          <p:nvPr>
            <p:ph type="title"/>
          </p:nvPr>
        </p:nvSpPr>
        <p:spPr>
          <a:xfrm>
            <a:off x="232410" y="2412048"/>
            <a:ext cx="10972800" cy="1143000"/>
          </a:xfrm>
        </p:spPr>
        <p:txBody>
          <a:bodyPr/>
          <a:lstStyle/>
          <a:p>
            <a:r>
              <a:rPr lang="en-GB" dirty="0"/>
              <a:t>Miner’s Strike 1984</a:t>
            </a:r>
          </a:p>
        </p:txBody>
      </p:sp>
      <p:sp>
        <p:nvSpPr>
          <p:cNvPr id="4" name="Slide Number Placeholder 3">
            <a:extLst>
              <a:ext uri="{FF2B5EF4-FFF2-40B4-BE49-F238E27FC236}">
                <a16:creationId xmlns:a16="http://schemas.microsoft.com/office/drawing/2014/main" id="{DD639202-2193-3765-6843-7602976A5F2D}"/>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351661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0A7A03-2455-4CA5-4D7A-A4258438A9E1}"/>
              </a:ext>
            </a:extLst>
          </p:cNvPr>
          <p:cNvPicPr>
            <a:picLocks noChangeAspect="1"/>
          </p:cNvPicPr>
          <p:nvPr/>
        </p:nvPicPr>
        <p:blipFill>
          <a:blip r:embed="rId2"/>
          <a:stretch>
            <a:fillRect/>
          </a:stretch>
        </p:blipFill>
        <p:spPr>
          <a:xfrm>
            <a:off x="1522301" y="70066"/>
            <a:ext cx="8762436" cy="6717867"/>
          </a:xfrm>
          <a:prstGeom prst="rect">
            <a:avLst/>
          </a:prstGeom>
        </p:spPr>
      </p:pic>
      <p:sp>
        <p:nvSpPr>
          <p:cNvPr id="3" name="Rectangle 2">
            <a:extLst>
              <a:ext uri="{FF2B5EF4-FFF2-40B4-BE49-F238E27FC236}">
                <a16:creationId xmlns:a16="http://schemas.microsoft.com/office/drawing/2014/main" id="{BD28BA62-6DBC-732C-A847-1E0FCF61D14F}"/>
              </a:ext>
            </a:extLst>
          </p:cNvPr>
          <p:cNvSpPr/>
          <p:nvPr/>
        </p:nvSpPr>
        <p:spPr>
          <a:xfrm>
            <a:off x="1457608" y="2100404"/>
            <a:ext cx="2037030" cy="4757596"/>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078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0212C67-3799-2D02-903B-F56AD2AD440C}"/>
              </a:ext>
            </a:extLst>
          </p:cNvPr>
          <p:cNvPicPr>
            <a:picLocks noChangeAspect="1"/>
          </p:cNvPicPr>
          <p:nvPr/>
        </p:nvPicPr>
        <p:blipFill rotWithShape="1">
          <a:blip r:embed="rId2"/>
          <a:srcRect l="14594" r="7505"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9F66E8-0647-20B2-F7C0-B3CF41CAF959}"/>
              </a:ext>
            </a:extLst>
          </p:cNvPr>
          <p:cNvSpPr>
            <a:spLocks noGrp="1"/>
          </p:cNvSpPr>
          <p:nvPr>
            <p:ph type="title"/>
          </p:nvPr>
        </p:nvSpPr>
        <p:spPr>
          <a:xfrm>
            <a:off x="838200" y="365125"/>
            <a:ext cx="5013960" cy="1899912"/>
          </a:xfrm>
        </p:spPr>
        <p:txBody>
          <a:bodyPr>
            <a:normAutofit/>
          </a:bodyPr>
          <a:lstStyle/>
          <a:p>
            <a:r>
              <a:rPr lang="en-GB" sz="4000" dirty="0"/>
              <a:t>Miner’s Strike 1984</a:t>
            </a:r>
          </a:p>
        </p:txBody>
      </p:sp>
      <p:sp>
        <p:nvSpPr>
          <p:cNvPr id="3" name="Content Placeholder 2">
            <a:extLst>
              <a:ext uri="{FF2B5EF4-FFF2-40B4-BE49-F238E27FC236}">
                <a16:creationId xmlns:a16="http://schemas.microsoft.com/office/drawing/2014/main" id="{B386F09F-AD41-1595-0A4D-5A9FDDE5099B}"/>
              </a:ext>
            </a:extLst>
          </p:cNvPr>
          <p:cNvSpPr>
            <a:spLocks noGrp="1"/>
          </p:cNvSpPr>
          <p:nvPr>
            <p:ph idx="1"/>
          </p:nvPr>
        </p:nvSpPr>
        <p:spPr>
          <a:xfrm>
            <a:off x="571500" y="2057400"/>
            <a:ext cx="4263390" cy="4119563"/>
          </a:xfrm>
        </p:spPr>
        <p:txBody>
          <a:bodyPr>
            <a:normAutofit fontScale="92500" lnSpcReduction="20000"/>
          </a:bodyPr>
          <a:lstStyle/>
          <a:p>
            <a:r>
              <a:rPr lang="en-GB" sz="2800" dirty="0"/>
              <a:t>Government plans to close mines</a:t>
            </a:r>
          </a:p>
          <a:p>
            <a:r>
              <a:rPr lang="en-GB" sz="2800" dirty="0"/>
              <a:t>Historical employment, thousands of jobs – closure!</a:t>
            </a:r>
          </a:p>
          <a:p>
            <a:r>
              <a:rPr lang="en-GB" sz="2800" dirty="0"/>
              <a:t>Outrage amongst mining and working communities</a:t>
            </a:r>
          </a:p>
          <a:p>
            <a:r>
              <a:rPr lang="en-GB" sz="2800" dirty="0"/>
              <a:t>Hatred of the Thatcher government</a:t>
            </a:r>
          </a:p>
          <a:p>
            <a:r>
              <a:rPr lang="en-GB" sz="2800" dirty="0"/>
              <a:t>Demonstrations and riot</a:t>
            </a:r>
          </a:p>
          <a:p>
            <a:r>
              <a:rPr lang="en-GB" sz="2800" dirty="0"/>
              <a:t>Families torn and never healed</a:t>
            </a:r>
            <a:endParaRPr lang="en-GB" sz="2000" dirty="0"/>
          </a:p>
          <a:p>
            <a:endParaRPr lang="en-GB" sz="2000" dirty="0"/>
          </a:p>
          <a:p>
            <a:endParaRPr lang="en-GB" sz="2000" dirty="0"/>
          </a:p>
        </p:txBody>
      </p:sp>
    </p:spTree>
    <p:extLst>
      <p:ext uri="{BB962C8B-B14F-4D97-AF65-F5344CB8AC3E}">
        <p14:creationId xmlns:p14="http://schemas.microsoft.com/office/powerpoint/2010/main" val="779633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DD5E-3D86-E2F8-3067-BD36F14DA2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411D3D-5410-CFA5-F93D-CE807BBAE73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F4EB770-9766-F0C1-EF80-31762360EB51}"/>
              </a:ext>
            </a:extLst>
          </p:cNvPr>
          <p:cNvPicPr>
            <a:picLocks noChangeAspect="1"/>
          </p:cNvPicPr>
          <p:nvPr/>
        </p:nvPicPr>
        <p:blipFill>
          <a:blip r:embed="rId2"/>
          <a:stretch>
            <a:fillRect/>
          </a:stretch>
        </p:blipFill>
        <p:spPr>
          <a:xfrm>
            <a:off x="531845" y="-166197"/>
            <a:ext cx="11541967" cy="7409944"/>
          </a:xfrm>
          <a:prstGeom prst="rect">
            <a:avLst/>
          </a:prstGeom>
        </p:spPr>
      </p:pic>
      <p:pic>
        <p:nvPicPr>
          <p:cNvPr id="6" name="Picture 5">
            <a:extLst>
              <a:ext uri="{FF2B5EF4-FFF2-40B4-BE49-F238E27FC236}">
                <a16:creationId xmlns:a16="http://schemas.microsoft.com/office/drawing/2014/main" id="{0EA4F071-0A65-06CD-7D8E-8C1AB1C6F8F0}"/>
              </a:ext>
            </a:extLst>
          </p:cNvPr>
          <p:cNvPicPr>
            <a:picLocks noChangeAspect="1"/>
          </p:cNvPicPr>
          <p:nvPr/>
        </p:nvPicPr>
        <p:blipFill>
          <a:blip r:embed="rId3"/>
          <a:stretch>
            <a:fillRect/>
          </a:stretch>
        </p:blipFill>
        <p:spPr>
          <a:xfrm>
            <a:off x="1693894" y="365125"/>
            <a:ext cx="9217867" cy="8290095"/>
          </a:xfrm>
          <a:prstGeom prst="rect">
            <a:avLst/>
          </a:prstGeom>
        </p:spPr>
      </p:pic>
      <p:sp>
        <p:nvSpPr>
          <p:cNvPr id="5" name="Slide Number Placeholder 4">
            <a:extLst>
              <a:ext uri="{FF2B5EF4-FFF2-40B4-BE49-F238E27FC236}">
                <a16:creationId xmlns:a16="http://schemas.microsoft.com/office/drawing/2014/main" id="{4049202C-89B1-9057-6D46-14D1106D43E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CBC41049-1D8F-416F-4C03-CCAF51B6E00C}"/>
              </a:ext>
            </a:extLst>
          </p:cNvPr>
          <p:cNvSpPr/>
          <p:nvPr/>
        </p:nvSpPr>
        <p:spPr>
          <a:xfrm>
            <a:off x="1693894" y="2104103"/>
            <a:ext cx="8895448" cy="1435509"/>
          </a:xfrm>
          <a:prstGeom prst="rect">
            <a:avLst/>
          </a:prstGeom>
          <a:noFill/>
          <a:ln w="539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499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BFA3A6-6AE9-5DFF-C23D-95D24B433B64}"/>
              </a:ext>
            </a:extLst>
          </p:cNvPr>
          <p:cNvSpPr>
            <a:spLocks noGrp="1"/>
          </p:cNvSpPr>
          <p:nvPr>
            <p:ph type="title"/>
          </p:nvPr>
        </p:nvSpPr>
        <p:spPr>
          <a:xfrm>
            <a:off x="640080" y="325369"/>
            <a:ext cx="4368602" cy="1956841"/>
          </a:xfrm>
        </p:spPr>
        <p:txBody>
          <a:bodyPr anchor="b">
            <a:normAutofit/>
          </a:bodyPr>
          <a:lstStyle/>
          <a:p>
            <a:r>
              <a:rPr lang="en-GB" sz="5400"/>
              <a:t>PM Thatcher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51F7A6-A4ED-8A34-EBF2-147E208CE546}"/>
              </a:ext>
            </a:extLst>
          </p:cNvPr>
          <p:cNvSpPr>
            <a:spLocks noGrp="1"/>
          </p:cNvSpPr>
          <p:nvPr>
            <p:ph idx="1"/>
          </p:nvPr>
        </p:nvSpPr>
        <p:spPr>
          <a:xfrm>
            <a:off x="640080" y="2872899"/>
            <a:ext cx="4671622" cy="3476530"/>
          </a:xfrm>
        </p:spPr>
        <p:txBody>
          <a:bodyPr>
            <a:noAutofit/>
          </a:bodyPr>
          <a:lstStyle/>
          <a:p>
            <a:r>
              <a:rPr lang="en-GB" sz="1800" dirty="0"/>
              <a:t>In 1979 the conservatives took power</a:t>
            </a:r>
          </a:p>
          <a:p>
            <a:r>
              <a:rPr lang="en-GB" sz="1800" dirty="0"/>
              <a:t>Trade unions were no longer the force they once were, and nuclear power stations took away the reliance on coal</a:t>
            </a:r>
          </a:p>
          <a:p>
            <a:r>
              <a:rPr lang="en-GB" sz="1800" dirty="0"/>
              <a:t>Sir Ian MacGregor - a Scottish born American was previously appointed to lead and save British Leyland by former PM Callaghan</a:t>
            </a:r>
          </a:p>
          <a:p>
            <a:pPr lvl="1"/>
            <a:r>
              <a:rPr lang="en-GB" sz="1800" dirty="0"/>
              <a:t>Reduced British Steel workforce between 1979 and 1983  from 166,000 to 71,000</a:t>
            </a:r>
          </a:p>
          <a:p>
            <a:pPr lvl="1"/>
            <a:r>
              <a:rPr lang="en-GB" sz="1800" dirty="0"/>
              <a:t>Annual losses were cut from 1.8 billion pounds to £256 million</a:t>
            </a:r>
          </a:p>
        </p:txBody>
      </p:sp>
      <p:pic>
        <p:nvPicPr>
          <p:cNvPr id="4" name="Picture 3">
            <a:extLst>
              <a:ext uri="{FF2B5EF4-FFF2-40B4-BE49-F238E27FC236}">
                <a16:creationId xmlns:a16="http://schemas.microsoft.com/office/drawing/2014/main" id="{41FC33A6-730F-272F-6F68-F590991E27E4}"/>
              </a:ext>
            </a:extLst>
          </p:cNvPr>
          <p:cNvPicPr>
            <a:picLocks noChangeAspect="1"/>
          </p:cNvPicPr>
          <p:nvPr/>
        </p:nvPicPr>
        <p:blipFill rotWithShape="1">
          <a:blip r:embed="rId2"/>
          <a:srcRect r="293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1695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5C090-CAE9-D31B-66C0-5A11B0A23FE0}"/>
              </a:ext>
            </a:extLst>
          </p:cNvPr>
          <p:cNvSpPr>
            <a:spLocks noGrp="1"/>
          </p:cNvSpPr>
          <p:nvPr>
            <p:ph type="title"/>
          </p:nvPr>
        </p:nvSpPr>
        <p:spPr>
          <a:xfrm>
            <a:off x="838200" y="5691803"/>
            <a:ext cx="10515600" cy="1011391"/>
          </a:xfrm>
        </p:spPr>
        <p:txBody>
          <a:bodyPr/>
          <a:lstStyle/>
          <a:p>
            <a:pPr algn="ctr"/>
            <a:r>
              <a:rPr lang="en-GB" dirty="0"/>
              <a:t>John Lennon and Billy Bragg</a:t>
            </a:r>
          </a:p>
        </p:txBody>
      </p:sp>
      <p:pic>
        <p:nvPicPr>
          <p:cNvPr id="4" name="Online Media 3" title="Which side are you on?- Billy Bragg (miners' strike 1984)">
            <a:hlinkClick r:id="" action="ppaction://media"/>
            <a:extLst>
              <a:ext uri="{FF2B5EF4-FFF2-40B4-BE49-F238E27FC236}">
                <a16:creationId xmlns:a16="http://schemas.microsoft.com/office/drawing/2014/main" id="{97F04FDB-C7F1-AF66-B67F-6FE1669ADC00}"/>
              </a:ext>
            </a:extLst>
          </p:cNvPr>
          <p:cNvPicPr>
            <a:picLocks noGrp="1" noRot="1" noChangeAspect="1"/>
          </p:cNvPicPr>
          <p:nvPr>
            <p:ph idx="1"/>
            <a:videoFile r:link="rId1"/>
          </p:nvPr>
        </p:nvPicPr>
        <p:blipFill>
          <a:blip r:embed="rId4"/>
          <a:stretch>
            <a:fillRect/>
          </a:stretch>
        </p:blipFill>
        <p:spPr>
          <a:xfrm>
            <a:off x="6096000" y="1320799"/>
            <a:ext cx="5802312" cy="4351338"/>
          </a:xfrm>
          <a:prstGeom prst="rect">
            <a:avLst/>
          </a:prstGeom>
        </p:spPr>
      </p:pic>
      <p:pic>
        <p:nvPicPr>
          <p:cNvPr id="3" name="Online Media 2" title="Working Class Hero (Remastered 2010)">
            <a:hlinkClick r:id="" action="ppaction://media"/>
            <a:extLst>
              <a:ext uri="{FF2B5EF4-FFF2-40B4-BE49-F238E27FC236}">
                <a16:creationId xmlns:a16="http://schemas.microsoft.com/office/drawing/2014/main" id="{9807B966-F3FE-8CE1-23C7-EABCAE6689C1}"/>
              </a:ext>
            </a:extLst>
          </p:cNvPr>
          <p:cNvPicPr>
            <a:picLocks noRot="1" noChangeAspect="1"/>
          </p:cNvPicPr>
          <p:nvPr>
            <a:videoFile r:link="rId2"/>
          </p:nvPr>
        </p:nvPicPr>
        <p:blipFill>
          <a:blip r:embed="rId5"/>
          <a:stretch>
            <a:fillRect/>
          </a:stretch>
        </p:blipFill>
        <p:spPr>
          <a:xfrm>
            <a:off x="293688" y="1320799"/>
            <a:ext cx="5621868" cy="4216401"/>
          </a:xfrm>
          <a:prstGeom prst="rect">
            <a:avLst/>
          </a:prstGeom>
        </p:spPr>
      </p:pic>
      <p:sp>
        <p:nvSpPr>
          <p:cNvPr id="5" name="Title 1">
            <a:extLst>
              <a:ext uri="{FF2B5EF4-FFF2-40B4-BE49-F238E27FC236}">
                <a16:creationId xmlns:a16="http://schemas.microsoft.com/office/drawing/2014/main" id="{11B66A4C-4B7E-AA4D-4BF1-91055B81E14C}"/>
              </a:ext>
            </a:extLst>
          </p:cNvPr>
          <p:cNvSpPr txBox="1">
            <a:spLocks/>
          </p:cNvSpPr>
          <p:nvPr/>
        </p:nvSpPr>
        <p:spPr>
          <a:xfrm>
            <a:off x="657756" y="250568"/>
            <a:ext cx="10515600" cy="101139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Political Tensions in the Media</a:t>
            </a:r>
          </a:p>
        </p:txBody>
      </p:sp>
    </p:spTree>
    <p:extLst>
      <p:ext uri="{BB962C8B-B14F-4D97-AF65-F5344CB8AC3E}">
        <p14:creationId xmlns:p14="http://schemas.microsoft.com/office/powerpoint/2010/main" val="2540255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7BDAA3-FA4C-05D7-967E-12B85B6577E2}"/>
              </a:ext>
            </a:extLst>
          </p:cNvPr>
          <p:cNvSpPr>
            <a:spLocks noGrp="1"/>
          </p:cNvSpPr>
          <p:nvPr>
            <p:ph type="title"/>
          </p:nvPr>
        </p:nvSpPr>
        <p:spPr>
          <a:xfrm>
            <a:off x="572493" y="238539"/>
            <a:ext cx="11018520" cy="1434415"/>
          </a:xfrm>
        </p:spPr>
        <p:txBody>
          <a:bodyPr anchor="b">
            <a:normAutofit/>
          </a:bodyPr>
          <a:lstStyle/>
          <a:p>
            <a:r>
              <a:rPr lang="en-GB" sz="5400"/>
              <a:t>PM Thatcher and the Miners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5814E4-D8CC-1DDE-14F6-F6F9425F6D27}"/>
              </a:ext>
            </a:extLst>
          </p:cNvPr>
          <p:cNvSpPr>
            <a:spLocks noGrp="1"/>
          </p:cNvSpPr>
          <p:nvPr>
            <p:ph idx="1"/>
          </p:nvPr>
        </p:nvSpPr>
        <p:spPr>
          <a:xfrm>
            <a:off x="572493" y="2071316"/>
            <a:ext cx="6713552" cy="4119172"/>
          </a:xfrm>
        </p:spPr>
        <p:txBody>
          <a:bodyPr anchor="t">
            <a:normAutofit/>
          </a:bodyPr>
          <a:lstStyle/>
          <a:p>
            <a:r>
              <a:rPr lang="en-GB" sz="2200" dirty="0"/>
              <a:t>Thatcher was determined to take the miners and their leaders on</a:t>
            </a:r>
          </a:p>
          <a:p>
            <a:r>
              <a:rPr lang="en-GB" sz="2200" dirty="0"/>
              <a:t>Coal was stockpiled</a:t>
            </a:r>
          </a:p>
          <a:p>
            <a:r>
              <a:rPr lang="en-GB" sz="2200" dirty="0"/>
              <a:t>Macgregor was appointed at the Chair of the National Coal Board</a:t>
            </a:r>
          </a:p>
          <a:p>
            <a:r>
              <a:rPr lang="en-GB" sz="2200" dirty="0"/>
              <a:t>She was riding the wave of the 1982 Falkland’s War</a:t>
            </a:r>
          </a:p>
          <a:p>
            <a:r>
              <a:rPr lang="en-GB" sz="2200" dirty="0"/>
              <a:t>Scargill became the leader of the National Union of Mineworkers</a:t>
            </a:r>
          </a:p>
          <a:p>
            <a:pPr lvl="1"/>
            <a:r>
              <a:rPr lang="en-GB" sz="2200" dirty="0"/>
              <a:t>He always wanted to appear further left than anyone else – Terry Thomas, South Wales Executive Member, NUM</a:t>
            </a:r>
          </a:p>
          <a:p>
            <a:endParaRPr lang="en-GB" sz="2200" dirty="0"/>
          </a:p>
        </p:txBody>
      </p:sp>
      <p:pic>
        <p:nvPicPr>
          <p:cNvPr id="4" name="Picture 3" descr="A group of people in uniform&#10;&#10;Description automatically generated with low confidence">
            <a:extLst>
              <a:ext uri="{FF2B5EF4-FFF2-40B4-BE49-F238E27FC236}">
                <a16:creationId xmlns:a16="http://schemas.microsoft.com/office/drawing/2014/main" id="{773D6105-CBE3-D3C2-3570-67AA1A404F97}"/>
              </a:ext>
            </a:extLst>
          </p:cNvPr>
          <p:cNvPicPr>
            <a:picLocks noChangeAspect="1"/>
          </p:cNvPicPr>
          <p:nvPr/>
        </p:nvPicPr>
        <p:blipFill rotWithShape="1">
          <a:blip r:embed="rId2"/>
          <a:srcRect l="23706" r="11040" b="-3"/>
          <a:stretch/>
        </p:blipFill>
        <p:spPr>
          <a:xfrm>
            <a:off x="7675658" y="2093976"/>
            <a:ext cx="3941064" cy="4096512"/>
          </a:xfrm>
          <a:prstGeom prst="rect">
            <a:avLst/>
          </a:prstGeom>
        </p:spPr>
      </p:pic>
    </p:spTree>
    <p:extLst>
      <p:ext uri="{BB962C8B-B14F-4D97-AF65-F5344CB8AC3E}">
        <p14:creationId xmlns:p14="http://schemas.microsoft.com/office/powerpoint/2010/main" val="293519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1A788780-A25B-9F76-8369-897DC2E6B926}"/>
              </a:ext>
            </a:extLst>
          </p:cNvPr>
          <p:cNvPicPr>
            <a:picLocks noChangeAspect="1"/>
          </p:cNvPicPr>
          <p:nvPr/>
        </p:nvPicPr>
        <p:blipFill rotWithShape="1">
          <a:blip r:embed="rId2"/>
          <a:srcRect r="10761"/>
          <a:stretch/>
        </p:blipFill>
        <p:spPr>
          <a:xfrm>
            <a:off x="2522356" y="10"/>
            <a:ext cx="9669642" cy="6857990"/>
          </a:xfrm>
          <a:prstGeom prst="rect">
            <a:avLst/>
          </a:prstGeom>
        </p:spPr>
      </p:pic>
      <p:sp>
        <p:nvSpPr>
          <p:cNvPr id="14"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A5A40DF-28C5-F031-458B-324E8D0FA4D5}"/>
              </a:ext>
            </a:extLst>
          </p:cNvPr>
          <p:cNvSpPr>
            <a:spLocks noGrp="1"/>
          </p:cNvSpPr>
          <p:nvPr>
            <p:ph type="title"/>
          </p:nvPr>
        </p:nvSpPr>
        <p:spPr>
          <a:xfrm>
            <a:off x="443620" y="365125"/>
            <a:ext cx="4216769" cy="1899912"/>
          </a:xfrm>
        </p:spPr>
        <p:txBody>
          <a:bodyPr>
            <a:normAutofit/>
          </a:bodyPr>
          <a:lstStyle/>
          <a:p>
            <a:r>
              <a:rPr lang="en-GB" sz="5400" dirty="0"/>
              <a:t>Tensions grew</a:t>
            </a:r>
          </a:p>
        </p:txBody>
      </p:sp>
      <p:sp>
        <p:nvSpPr>
          <p:cNvPr id="3" name="Content Placeholder 2">
            <a:extLst>
              <a:ext uri="{FF2B5EF4-FFF2-40B4-BE49-F238E27FC236}">
                <a16:creationId xmlns:a16="http://schemas.microsoft.com/office/drawing/2014/main" id="{05D7904C-0203-0C20-D03A-7052EC288ADF}"/>
              </a:ext>
            </a:extLst>
          </p:cNvPr>
          <p:cNvSpPr>
            <a:spLocks noGrp="1"/>
          </p:cNvSpPr>
          <p:nvPr>
            <p:ph idx="1"/>
          </p:nvPr>
        </p:nvSpPr>
        <p:spPr>
          <a:xfrm>
            <a:off x="443620" y="1874520"/>
            <a:ext cx="5088500" cy="4618355"/>
          </a:xfrm>
        </p:spPr>
        <p:txBody>
          <a:bodyPr>
            <a:normAutofit/>
          </a:bodyPr>
          <a:lstStyle/>
          <a:p>
            <a:r>
              <a:rPr lang="en-GB" sz="2400" dirty="0"/>
              <a:t>In 1983 as tensions grew coal stocks declined, and strike became imminent</a:t>
            </a:r>
          </a:p>
          <a:p>
            <a:r>
              <a:rPr lang="en-GB" sz="2400" dirty="0"/>
              <a:t>1984: 3rd March strike begins in Yorkshire </a:t>
            </a:r>
          </a:p>
          <a:p>
            <a:r>
              <a:rPr lang="en-GB" sz="2400" dirty="0"/>
              <a:t>Domino effect</a:t>
            </a:r>
          </a:p>
          <a:p>
            <a:r>
              <a:rPr lang="en-GB" sz="2400" dirty="0"/>
              <a:t>Huge community tensions, families torn apart, strike Breakers denounced as scabs</a:t>
            </a:r>
          </a:p>
          <a:p>
            <a:r>
              <a:rPr lang="en-GB" sz="2400" dirty="0"/>
              <a:t>Tough policing was required to keep miners at work and thwart the efforts of pickets</a:t>
            </a:r>
          </a:p>
          <a:p>
            <a:endParaRPr lang="en-GB" sz="1900" dirty="0"/>
          </a:p>
          <a:p>
            <a:endParaRPr lang="en-GB" sz="1900" dirty="0"/>
          </a:p>
          <a:p>
            <a:endParaRPr lang="en-GB" sz="1900" dirty="0"/>
          </a:p>
        </p:txBody>
      </p:sp>
    </p:spTree>
    <p:extLst>
      <p:ext uri="{BB962C8B-B14F-4D97-AF65-F5344CB8AC3E}">
        <p14:creationId xmlns:p14="http://schemas.microsoft.com/office/powerpoint/2010/main" val="330395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2A2793-412E-02B9-D2CE-50382E8493B8}"/>
              </a:ext>
            </a:extLst>
          </p:cNvPr>
          <p:cNvPicPr>
            <a:picLocks noChangeAspect="1"/>
          </p:cNvPicPr>
          <p:nvPr/>
        </p:nvPicPr>
        <p:blipFill>
          <a:blip r:embed="rId2"/>
          <a:stretch>
            <a:fillRect/>
          </a:stretch>
        </p:blipFill>
        <p:spPr>
          <a:xfrm>
            <a:off x="68826" y="495261"/>
            <a:ext cx="5136917" cy="3403207"/>
          </a:xfrm>
          <a:prstGeom prst="rect">
            <a:avLst/>
          </a:prstGeom>
        </p:spPr>
      </p:pic>
      <p:sp>
        <p:nvSpPr>
          <p:cNvPr id="2" name="Title 1">
            <a:extLst>
              <a:ext uri="{FF2B5EF4-FFF2-40B4-BE49-F238E27FC236}">
                <a16:creationId xmlns:a16="http://schemas.microsoft.com/office/drawing/2014/main" id="{FDF34EB8-CED8-3897-9A0B-3ABE7584D9DD}"/>
              </a:ext>
            </a:extLst>
          </p:cNvPr>
          <p:cNvSpPr>
            <a:spLocks noGrp="1"/>
          </p:cNvSpPr>
          <p:nvPr>
            <p:ph type="title"/>
          </p:nvPr>
        </p:nvSpPr>
        <p:spPr>
          <a:xfrm>
            <a:off x="816369" y="4083114"/>
            <a:ext cx="10068208" cy="2617570"/>
          </a:xfrm>
          <a:solidFill>
            <a:schemeClr val="bg1">
              <a:lumMod val="95000"/>
            </a:schemeClr>
          </a:solidFill>
        </p:spPr>
        <p:txBody>
          <a:bodyPr>
            <a:normAutofit/>
          </a:bodyPr>
          <a:lstStyle/>
          <a:p>
            <a:r>
              <a:rPr lang="en-GB" dirty="0"/>
              <a:t>What was the role of the police?</a:t>
            </a:r>
            <a:br>
              <a:rPr lang="en-GB" dirty="0"/>
            </a:br>
            <a:r>
              <a:rPr lang="en-GB" dirty="0"/>
              <a:t>What should it have been?</a:t>
            </a:r>
            <a:br>
              <a:rPr lang="en-GB" dirty="0"/>
            </a:br>
            <a:r>
              <a:rPr lang="en-GB" dirty="0"/>
              <a:t>The enforcement branch of the national government?</a:t>
            </a:r>
          </a:p>
        </p:txBody>
      </p:sp>
      <p:pic>
        <p:nvPicPr>
          <p:cNvPr id="4" name="Picture 3">
            <a:extLst>
              <a:ext uri="{FF2B5EF4-FFF2-40B4-BE49-F238E27FC236}">
                <a16:creationId xmlns:a16="http://schemas.microsoft.com/office/drawing/2014/main" id="{2DC08C1F-CE8B-59D9-51B4-A9F3B5477574}"/>
              </a:ext>
            </a:extLst>
          </p:cNvPr>
          <p:cNvPicPr>
            <a:picLocks noChangeAspect="1"/>
          </p:cNvPicPr>
          <p:nvPr/>
        </p:nvPicPr>
        <p:blipFill>
          <a:blip r:embed="rId3"/>
          <a:stretch>
            <a:fillRect/>
          </a:stretch>
        </p:blipFill>
        <p:spPr>
          <a:xfrm>
            <a:off x="3595555" y="467243"/>
            <a:ext cx="5000890" cy="3488147"/>
          </a:xfrm>
          <a:prstGeom prst="rect">
            <a:avLst/>
          </a:prstGeom>
        </p:spPr>
      </p:pic>
      <p:pic>
        <p:nvPicPr>
          <p:cNvPr id="5" name="Picture 4">
            <a:extLst>
              <a:ext uri="{FF2B5EF4-FFF2-40B4-BE49-F238E27FC236}">
                <a16:creationId xmlns:a16="http://schemas.microsoft.com/office/drawing/2014/main" id="{536FB59B-2096-8638-FD11-63857C0C4E5B}"/>
              </a:ext>
            </a:extLst>
          </p:cNvPr>
          <p:cNvPicPr>
            <a:picLocks noChangeAspect="1"/>
          </p:cNvPicPr>
          <p:nvPr/>
        </p:nvPicPr>
        <p:blipFill>
          <a:blip r:embed="rId4"/>
          <a:stretch>
            <a:fillRect/>
          </a:stretch>
        </p:blipFill>
        <p:spPr>
          <a:xfrm>
            <a:off x="7149895" y="757698"/>
            <a:ext cx="4845460" cy="2907276"/>
          </a:xfrm>
          <a:prstGeom prst="rect">
            <a:avLst/>
          </a:prstGeom>
        </p:spPr>
      </p:pic>
    </p:spTree>
    <p:extLst>
      <p:ext uri="{BB962C8B-B14F-4D97-AF65-F5344CB8AC3E}">
        <p14:creationId xmlns:p14="http://schemas.microsoft.com/office/powerpoint/2010/main" val="3169458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BC3F31-2BC8-31DA-18D0-CBDEB637008C}"/>
              </a:ext>
            </a:extLst>
          </p:cNvPr>
          <p:cNvSpPr>
            <a:spLocks noGrp="1"/>
          </p:cNvSpPr>
          <p:nvPr>
            <p:ph type="title"/>
          </p:nvPr>
        </p:nvSpPr>
        <p:spPr>
          <a:xfrm>
            <a:off x="640080" y="325369"/>
            <a:ext cx="4368602" cy="1956841"/>
          </a:xfrm>
        </p:spPr>
        <p:txBody>
          <a:bodyPr anchor="b">
            <a:normAutofit/>
          </a:bodyPr>
          <a:lstStyle/>
          <a:p>
            <a:r>
              <a:rPr lang="en-GB" sz="5400"/>
              <a:t>Police used as a weapon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47AD589-DCE2-B423-FEE5-1468A813F58E}"/>
              </a:ext>
            </a:extLst>
          </p:cNvPr>
          <p:cNvSpPr>
            <a:spLocks noGrp="1"/>
          </p:cNvSpPr>
          <p:nvPr>
            <p:ph idx="1"/>
          </p:nvPr>
        </p:nvSpPr>
        <p:spPr>
          <a:xfrm>
            <a:off x="640080" y="2872898"/>
            <a:ext cx="4671622" cy="3784755"/>
          </a:xfrm>
        </p:spPr>
        <p:txBody>
          <a:bodyPr>
            <a:normAutofit/>
          </a:bodyPr>
          <a:lstStyle/>
          <a:p>
            <a:r>
              <a:rPr lang="en-GB" sz="2000" dirty="0"/>
              <a:t>On the 18th of March it began to be clear that the police were to be used as a weapon to break the strike</a:t>
            </a:r>
          </a:p>
          <a:p>
            <a:r>
              <a:rPr lang="en-GB" sz="2000" dirty="0"/>
              <a:t>3000 police officers were sent to Nottinghamshire rising to 8000</a:t>
            </a:r>
          </a:p>
          <a:p>
            <a:r>
              <a:rPr lang="en-GB" sz="2000" dirty="0"/>
              <a:t>Flying pickets which stopped at the Dartford tunnel</a:t>
            </a:r>
          </a:p>
          <a:p>
            <a:r>
              <a:rPr lang="en-GB" sz="2000" dirty="0"/>
              <a:t>The 42 pits in the Midlands had a huge police presence</a:t>
            </a:r>
          </a:p>
          <a:p>
            <a:r>
              <a:rPr lang="en-GB" sz="2000" dirty="0"/>
              <a:t>President of ACPO said there is nothing paramilitary about operations</a:t>
            </a:r>
          </a:p>
          <a:p>
            <a:endParaRPr lang="en-GB" sz="1700" dirty="0"/>
          </a:p>
        </p:txBody>
      </p:sp>
      <p:pic>
        <p:nvPicPr>
          <p:cNvPr id="4" name="Picture 3" descr="A group of people marching in the street&#10;&#10;Description automatically generated with low confidence">
            <a:extLst>
              <a:ext uri="{FF2B5EF4-FFF2-40B4-BE49-F238E27FC236}">
                <a16:creationId xmlns:a16="http://schemas.microsoft.com/office/drawing/2014/main" id="{70334655-2FC7-696E-A3ED-6C6C18677F34}"/>
              </a:ext>
            </a:extLst>
          </p:cNvPr>
          <p:cNvPicPr>
            <a:picLocks noChangeAspect="1"/>
          </p:cNvPicPr>
          <p:nvPr/>
        </p:nvPicPr>
        <p:blipFill rotWithShape="1">
          <a:blip r:embed="rId2"/>
          <a:srcRect l="27914" r="1190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4864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9D8AD2F-609E-8B81-7742-90C4DD678692}"/>
              </a:ext>
            </a:extLst>
          </p:cNvPr>
          <p:cNvSpPr>
            <a:spLocks noGrp="1"/>
          </p:cNvSpPr>
          <p:nvPr>
            <p:ph type="title"/>
          </p:nvPr>
        </p:nvSpPr>
        <p:spPr>
          <a:xfrm>
            <a:off x="635000" y="640823"/>
            <a:ext cx="3418659" cy="5583148"/>
          </a:xfrm>
        </p:spPr>
        <p:txBody>
          <a:bodyPr anchor="ctr">
            <a:normAutofit/>
          </a:bodyPr>
          <a:lstStyle/>
          <a:p>
            <a:r>
              <a:rPr lang="en-GB" sz="5400"/>
              <a:t>Divided NUM</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4DBB636-3CAF-8EB8-D48B-38D021843B53}"/>
              </a:ext>
            </a:extLst>
          </p:cNvPr>
          <p:cNvGraphicFramePr>
            <a:graphicFrameLocks noGrp="1"/>
          </p:cNvGraphicFramePr>
          <p:nvPr>
            <p:ph idx="1"/>
            <p:extLst>
              <p:ext uri="{D42A27DB-BD31-4B8C-83A1-F6EECF244321}">
                <p14:modId xmlns:p14="http://schemas.microsoft.com/office/powerpoint/2010/main" val="3024518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212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0D24954F-3EA8-456F-AAA7-86417B841632}"/>
                                            </p:graphicEl>
                                          </p:spTgt>
                                        </p:tgtEl>
                                        <p:attrNameLst>
                                          <p:attrName>style.visibility</p:attrName>
                                        </p:attrNameLst>
                                      </p:cBhvr>
                                      <p:to>
                                        <p:strVal val="visible"/>
                                      </p:to>
                                    </p:set>
                                    <p:anim calcmode="lin" valueType="num">
                                      <p:cBhvr additive="base">
                                        <p:cTn id="7" dur="500" fill="hold"/>
                                        <p:tgtEl>
                                          <p:spTgt spid="5">
                                            <p:graphicEl>
                                              <a:dgm id="{0D24954F-3EA8-456F-AAA7-86417B841632}"/>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0D24954F-3EA8-456F-AAA7-86417B841632}"/>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482DE44B-F290-4957-8B80-DE22A1A7CD0D}"/>
                                            </p:graphicEl>
                                          </p:spTgt>
                                        </p:tgtEl>
                                        <p:attrNameLst>
                                          <p:attrName>style.visibility</p:attrName>
                                        </p:attrNameLst>
                                      </p:cBhvr>
                                      <p:to>
                                        <p:strVal val="visible"/>
                                      </p:to>
                                    </p:set>
                                    <p:anim calcmode="lin" valueType="num">
                                      <p:cBhvr additive="base">
                                        <p:cTn id="11" dur="500" fill="hold"/>
                                        <p:tgtEl>
                                          <p:spTgt spid="5">
                                            <p:graphicEl>
                                              <a:dgm id="{482DE44B-F290-4957-8B80-DE22A1A7CD0D}"/>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482DE44B-F290-4957-8B80-DE22A1A7CD0D}"/>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graphicEl>
                                              <a:dgm id="{582FB305-F4D2-4EFF-A1D4-6172D1CF048D}"/>
                                            </p:graphicEl>
                                          </p:spTgt>
                                        </p:tgtEl>
                                        <p:attrNameLst>
                                          <p:attrName>style.visibility</p:attrName>
                                        </p:attrNameLst>
                                      </p:cBhvr>
                                      <p:to>
                                        <p:strVal val="visible"/>
                                      </p:to>
                                    </p:set>
                                    <p:anim calcmode="lin" valueType="num">
                                      <p:cBhvr additive="base">
                                        <p:cTn id="17" dur="500" fill="hold"/>
                                        <p:tgtEl>
                                          <p:spTgt spid="5">
                                            <p:graphicEl>
                                              <a:dgm id="{582FB305-F4D2-4EFF-A1D4-6172D1CF048D}"/>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graphicEl>
                                              <a:dgm id="{582FB305-F4D2-4EFF-A1D4-6172D1CF048D}"/>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5">
                                            <p:graphicEl>
                                              <a:dgm id="{CD586774-AF21-415F-8B82-5018993F32AD}"/>
                                            </p:graphicEl>
                                          </p:spTgt>
                                        </p:tgtEl>
                                        <p:attrNameLst>
                                          <p:attrName>style.visibility</p:attrName>
                                        </p:attrNameLst>
                                      </p:cBhvr>
                                      <p:to>
                                        <p:strVal val="visible"/>
                                      </p:to>
                                    </p:set>
                                    <p:anim calcmode="lin" valueType="num">
                                      <p:cBhvr additive="base">
                                        <p:cTn id="21" dur="500" fill="hold"/>
                                        <p:tgtEl>
                                          <p:spTgt spid="5">
                                            <p:graphicEl>
                                              <a:dgm id="{CD586774-AF21-415F-8B82-5018993F32AD}"/>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CD586774-AF21-415F-8B82-5018993F32AD}"/>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graphicEl>
                                              <a:dgm id="{78A10F8B-7D1F-4785-B657-8EB45512B2B0}"/>
                                            </p:graphicEl>
                                          </p:spTgt>
                                        </p:tgtEl>
                                        <p:attrNameLst>
                                          <p:attrName>style.visibility</p:attrName>
                                        </p:attrNameLst>
                                      </p:cBhvr>
                                      <p:to>
                                        <p:strVal val="visible"/>
                                      </p:to>
                                    </p:set>
                                    <p:anim calcmode="lin" valueType="num">
                                      <p:cBhvr additive="base">
                                        <p:cTn id="27" dur="500" fill="hold"/>
                                        <p:tgtEl>
                                          <p:spTgt spid="5">
                                            <p:graphicEl>
                                              <a:dgm id="{78A10F8B-7D1F-4785-B657-8EB45512B2B0}"/>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graphicEl>
                                              <a:dgm id="{78A10F8B-7D1F-4785-B657-8EB45512B2B0}"/>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graphicEl>
                                              <a:dgm id="{BA70194C-B19B-44EF-AE5E-DC510EAEBDB0}"/>
                                            </p:graphicEl>
                                          </p:spTgt>
                                        </p:tgtEl>
                                        <p:attrNameLst>
                                          <p:attrName>style.visibility</p:attrName>
                                        </p:attrNameLst>
                                      </p:cBhvr>
                                      <p:to>
                                        <p:strVal val="visible"/>
                                      </p:to>
                                    </p:set>
                                    <p:anim calcmode="lin" valueType="num">
                                      <p:cBhvr additive="base">
                                        <p:cTn id="31" dur="500" fill="hold"/>
                                        <p:tgtEl>
                                          <p:spTgt spid="5">
                                            <p:graphicEl>
                                              <a:dgm id="{BA70194C-B19B-44EF-AE5E-DC510EAEBDB0}"/>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BA70194C-B19B-44EF-AE5E-DC510EAEBDB0}"/>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77D0720D-1D95-4309-8B0A-65820634F909}"/>
                                            </p:graphicEl>
                                          </p:spTgt>
                                        </p:tgtEl>
                                        <p:attrNameLst>
                                          <p:attrName>style.visibility</p:attrName>
                                        </p:attrNameLst>
                                      </p:cBhvr>
                                      <p:to>
                                        <p:strVal val="visible"/>
                                      </p:to>
                                    </p:set>
                                    <p:anim calcmode="lin" valueType="num">
                                      <p:cBhvr additive="base">
                                        <p:cTn id="37" dur="500" fill="hold"/>
                                        <p:tgtEl>
                                          <p:spTgt spid="5">
                                            <p:graphicEl>
                                              <a:dgm id="{77D0720D-1D95-4309-8B0A-65820634F909}"/>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77D0720D-1D95-4309-8B0A-65820634F909}"/>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5">
                                            <p:graphicEl>
                                              <a:dgm id="{C254C0AD-D963-4E64-B169-284899B07058}"/>
                                            </p:graphicEl>
                                          </p:spTgt>
                                        </p:tgtEl>
                                        <p:attrNameLst>
                                          <p:attrName>style.visibility</p:attrName>
                                        </p:attrNameLst>
                                      </p:cBhvr>
                                      <p:to>
                                        <p:strVal val="visible"/>
                                      </p:to>
                                    </p:set>
                                    <p:anim calcmode="lin" valueType="num">
                                      <p:cBhvr additive="base">
                                        <p:cTn id="41" dur="500" fill="hold"/>
                                        <p:tgtEl>
                                          <p:spTgt spid="5">
                                            <p:graphicEl>
                                              <a:dgm id="{C254C0AD-D963-4E64-B169-284899B07058}"/>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graphicEl>
                                              <a:dgm id="{C254C0AD-D963-4E64-B169-284899B0705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51423C-1C2B-AD2D-0C94-D991AD0896F9}"/>
              </a:ext>
            </a:extLst>
          </p:cNvPr>
          <p:cNvSpPr>
            <a:spLocks noGrp="1"/>
          </p:cNvSpPr>
          <p:nvPr>
            <p:ph type="title"/>
          </p:nvPr>
        </p:nvSpPr>
        <p:spPr>
          <a:xfrm>
            <a:off x="640080" y="325369"/>
            <a:ext cx="4368602" cy="1956841"/>
          </a:xfrm>
        </p:spPr>
        <p:txBody>
          <a:bodyPr anchor="b">
            <a:normAutofit/>
          </a:bodyPr>
          <a:lstStyle/>
          <a:p>
            <a:r>
              <a:rPr lang="en-GB" sz="4600"/>
              <a:t>Sir Phillip Knights, West Midlands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DE414D-0E0D-09B2-0803-B8EC00B4D509}"/>
              </a:ext>
            </a:extLst>
          </p:cNvPr>
          <p:cNvSpPr>
            <a:spLocks noGrp="1"/>
          </p:cNvSpPr>
          <p:nvPr>
            <p:ph idx="1"/>
          </p:nvPr>
        </p:nvSpPr>
        <p:spPr>
          <a:xfrm>
            <a:off x="362139" y="3087593"/>
            <a:ext cx="4948037" cy="3445038"/>
          </a:xfrm>
        </p:spPr>
        <p:txBody>
          <a:bodyPr>
            <a:normAutofit/>
          </a:bodyPr>
          <a:lstStyle/>
          <a:p>
            <a:r>
              <a:rPr lang="en-GB" sz="2000" dirty="0"/>
              <a:t>The police were bearing the weight and opprobrium of a political problem not of their own making, and that perhaps the very efficiency of the police operations was delaying a solution to the problem by those properly concerned</a:t>
            </a:r>
          </a:p>
          <a:p>
            <a:r>
              <a:rPr lang="en-GB" sz="2000" dirty="0"/>
              <a:t>In other words, the use of the police was being seen as helping the government to avoid coming to any settlement with the NUM</a:t>
            </a:r>
          </a:p>
        </p:txBody>
      </p:sp>
      <p:pic>
        <p:nvPicPr>
          <p:cNvPr id="4" name="Picture 3">
            <a:extLst>
              <a:ext uri="{FF2B5EF4-FFF2-40B4-BE49-F238E27FC236}">
                <a16:creationId xmlns:a16="http://schemas.microsoft.com/office/drawing/2014/main" id="{A02ED8D8-AB7B-79FF-5446-70F97D79E718}"/>
              </a:ext>
            </a:extLst>
          </p:cNvPr>
          <p:cNvPicPr>
            <a:picLocks noChangeAspect="1"/>
          </p:cNvPicPr>
          <p:nvPr/>
        </p:nvPicPr>
        <p:blipFill rotWithShape="1">
          <a:blip r:embed="rId2"/>
          <a:srcRect l="15274" r="1802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6685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17DCD-0E0D-8C68-EA83-DC21C63F1583}"/>
              </a:ext>
            </a:extLst>
          </p:cNvPr>
          <p:cNvSpPr>
            <a:spLocks noGrp="1"/>
          </p:cNvSpPr>
          <p:nvPr>
            <p:ph type="title"/>
          </p:nvPr>
        </p:nvSpPr>
        <p:spPr/>
        <p:txBody>
          <a:bodyPr/>
          <a:lstStyle/>
          <a:p>
            <a:r>
              <a:rPr lang="en-GB" dirty="0"/>
              <a:t>‘The Battle of Orgreave’</a:t>
            </a:r>
          </a:p>
        </p:txBody>
      </p:sp>
      <p:sp>
        <p:nvSpPr>
          <p:cNvPr id="3" name="Content Placeholder 2">
            <a:extLst>
              <a:ext uri="{FF2B5EF4-FFF2-40B4-BE49-F238E27FC236}">
                <a16:creationId xmlns:a16="http://schemas.microsoft.com/office/drawing/2014/main" id="{A7D0021F-923D-3E08-136C-F836940FB3EF}"/>
              </a:ext>
            </a:extLst>
          </p:cNvPr>
          <p:cNvSpPr>
            <a:spLocks noGrp="1"/>
          </p:cNvSpPr>
          <p:nvPr>
            <p:ph idx="1"/>
          </p:nvPr>
        </p:nvSpPr>
        <p:spPr>
          <a:xfrm>
            <a:off x="838200" y="1825625"/>
            <a:ext cx="5562600" cy="4351338"/>
          </a:xfrm>
        </p:spPr>
        <p:txBody>
          <a:bodyPr/>
          <a:lstStyle/>
          <a:p>
            <a:r>
              <a:rPr lang="en-GB" dirty="0"/>
              <a:t>The Home Office estimated that 6000 pickets to end up facing 2500 police officers</a:t>
            </a:r>
          </a:p>
          <a:p>
            <a:r>
              <a:rPr lang="en-GB" dirty="0"/>
              <a:t>82 arrests and 132 people were injured with a succession of baton charges against the pickets</a:t>
            </a:r>
          </a:p>
          <a:p>
            <a:r>
              <a:rPr lang="en-GB" dirty="0"/>
              <a:t>35 lorries would eventually be loaded up </a:t>
            </a:r>
          </a:p>
          <a:p>
            <a:r>
              <a:rPr lang="en-GB" dirty="0"/>
              <a:t>Scargill called on his members and - </a:t>
            </a:r>
          </a:p>
        </p:txBody>
      </p:sp>
      <p:sp>
        <p:nvSpPr>
          <p:cNvPr id="5" name="TextBox 4">
            <a:extLst>
              <a:ext uri="{FF2B5EF4-FFF2-40B4-BE49-F238E27FC236}">
                <a16:creationId xmlns:a16="http://schemas.microsoft.com/office/drawing/2014/main" id="{C978EFFD-227C-09DF-F3FE-F30E88DDE2FA}"/>
              </a:ext>
            </a:extLst>
          </p:cNvPr>
          <p:cNvSpPr txBox="1"/>
          <p:nvPr/>
        </p:nvSpPr>
        <p:spPr>
          <a:xfrm>
            <a:off x="6987283" y="2280863"/>
            <a:ext cx="4366517" cy="2677656"/>
          </a:xfrm>
          <a:prstGeom prst="rect">
            <a:avLst/>
          </a:prstGeom>
          <a:solidFill>
            <a:srgbClr val="FFC000"/>
          </a:solid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The whole trade union movement to come here in their thousands in order that we can make aware to everybody that we are not prepared to see this kind of brutality inflicted against working men and women …”</a:t>
            </a:r>
          </a:p>
        </p:txBody>
      </p:sp>
    </p:spTree>
    <p:extLst>
      <p:ext uri="{BB962C8B-B14F-4D97-AF65-F5344CB8AC3E}">
        <p14:creationId xmlns:p14="http://schemas.microsoft.com/office/powerpoint/2010/main" val="1921533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60A8E8-C3A2-F4CA-B591-E0DE79D2C7C0}"/>
              </a:ext>
            </a:extLst>
          </p:cNvPr>
          <p:cNvSpPr>
            <a:spLocks noGrp="1"/>
          </p:cNvSpPr>
          <p:nvPr>
            <p:ph type="title"/>
          </p:nvPr>
        </p:nvSpPr>
        <p:spPr>
          <a:xfrm>
            <a:off x="640080" y="325369"/>
            <a:ext cx="4368602" cy="1956841"/>
          </a:xfrm>
        </p:spPr>
        <p:txBody>
          <a:bodyPr anchor="b">
            <a:normAutofit/>
          </a:bodyPr>
          <a:lstStyle/>
          <a:p>
            <a:r>
              <a:rPr lang="en-GB" sz="4600"/>
              <a:t>Reporter Malcolm Withers</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3A89506-E80D-7498-1B08-448B7AF74F8E}"/>
              </a:ext>
            </a:extLst>
          </p:cNvPr>
          <p:cNvSpPr>
            <a:spLocks noGrp="1"/>
          </p:cNvSpPr>
          <p:nvPr>
            <p:ph idx="1"/>
          </p:nvPr>
        </p:nvSpPr>
        <p:spPr>
          <a:xfrm>
            <a:off x="640080" y="2872898"/>
            <a:ext cx="4670097" cy="3985101"/>
          </a:xfrm>
        </p:spPr>
        <p:txBody>
          <a:bodyPr>
            <a:normAutofit/>
          </a:bodyPr>
          <a:lstStyle/>
          <a:p>
            <a:r>
              <a:rPr lang="en-GB" sz="1800" dirty="0"/>
              <a:t>“The frustration on all sides spilled over into sickening scenes of minors Being battered and of police being attacked with bricks, slivers of glass, as well as containers of fuel</a:t>
            </a:r>
          </a:p>
          <a:p>
            <a:r>
              <a:rPr lang="en-GB" sz="1800" dirty="0"/>
              <a:t>Although the police lines eventually held officers did react violently truncheons were drawn and used on individuals by snatch squads</a:t>
            </a:r>
          </a:p>
          <a:p>
            <a:r>
              <a:rPr lang="en-GB" sz="1800" dirty="0"/>
              <a:t>The day produced unreal, pitiful scenes</a:t>
            </a:r>
          </a:p>
          <a:p>
            <a:r>
              <a:rPr lang="en-GB" sz="1800" dirty="0"/>
              <a:t>Cars were rolled downhill towards policeman and ignited to make a flaming barricade.”</a:t>
            </a:r>
          </a:p>
          <a:p>
            <a:endParaRPr lang="en-GB" sz="1500" dirty="0"/>
          </a:p>
        </p:txBody>
      </p:sp>
      <p:pic>
        <p:nvPicPr>
          <p:cNvPr id="6" name="Picture 5">
            <a:extLst>
              <a:ext uri="{FF2B5EF4-FFF2-40B4-BE49-F238E27FC236}">
                <a16:creationId xmlns:a16="http://schemas.microsoft.com/office/drawing/2014/main" id="{9087A9CE-8B6E-5587-DCCA-117D728341D9}"/>
              </a:ext>
            </a:extLst>
          </p:cNvPr>
          <p:cNvPicPr>
            <a:picLocks noChangeAspect="1"/>
          </p:cNvPicPr>
          <p:nvPr/>
        </p:nvPicPr>
        <p:blipFill rotWithShape="1">
          <a:blip r:embed="rId2"/>
          <a:srcRect l="17043" r="498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17622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1">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 name="Picture 19">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pic>
        <p:nvPicPr>
          <p:cNvPr id="5" name="Picture 4">
            <a:extLst>
              <a:ext uri="{FF2B5EF4-FFF2-40B4-BE49-F238E27FC236}">
                <a16:creationId xmlns:a16="http://schemas.microsoft.com/office/drawing/2014/main" id="{476D4A64-BF55-7DDC-977A-FA4A6CEA0AE8}"/>
              </a:ext>
            </a:extLst>
          </p:cNvPr>
          <p:cNvPicPr>
            <a:picLocks noChangeAspect="1"/>
          </p:cNvPicPr>
          <p:nvPr/>
        </p:nvPicPr>
        <p:blipFill rotWithShape="1">
          <a:blip r:embed="rId3">
            <a:alphaModFix amt="60000"/>
          </a:blip>
          <a:srcRect r="3136" b="1"/>
          <a:stretch/>
        </p:blipFill>
        <p:spPr>
          <a:xfrm>
            <a:off x="20" y="10"/>
            <a:ext cx="12188932" cy="6857990"/>
          </a:xfrm>
          <a:prstGeom prst="rect">
            <a:avLst/>
          </a:prstGeom>
          <a:ln w="889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EFA459AC-2E05-F707-BA33-7BD66F7E5ABE}"/>
              </a:ext>
            </a:extLst>
          </p:cNvPr>
          <p:cNvSpPr>
            <a:spLocks noGrp="1"/>
          </p:cNvSpPr>
          <p:nvPr>
            <p:ph type="title"/>
          </p:nvPr>
        </p:nvSpPr>
        <p:spPr>
          <a:xfrm>
            <a:off x="1191965" y="552807"/>
            <a:ext cx="9801854" cy="1162977"/>
          </a:xfrm>
        </p:spPr>
        <p:txBody>
          <a:bodyPr anchor="b">
            <a:normAutofit/>
          </a:bodyPr>
          <a:lstStyle/>
          <a:p>
            <a:pPr algn="ctr"/>
            <a:r>
              <a:rPr lang="en-GB" sz="6000" b="1" dirty="0">
                <a:solidFill>
                  <a:srgbClr val="FFFFFF"/>
                </a:solidFill>
              </a:rPr>
              <a:t>Militancy?</a:t>
            </a:r>
          </a:p>
        </p:txBody>
      </p:sp>
      <p:sp>
        <p:nvSpPr>
          <p:cNvPr id="3" name="Content Placeholder 2">
            <a:extLst>
              <a:ext uri="{FF2B5EF4-FFF2-40B4-BE49-F238E27FC236}">
                <a16:creationId xmlns:a16="http://schemas.microsoft.com/office/drawing/2014/main" id="{A74EAA4E-8F8E-22D6-01A8-454942FA356A}"/>
              </a:ext>
            </a:extLst>
          </p:cNvPr>
          <p:cNvSpPr>
            <a:spLocks noGrp="1"/>
          </p:cNvSpPr>
          <p:nvPr>
            <p:ph idx="1"/>
          </p:nvPr>
        </p:nvSpPr>
        <p:spPr>
          <a:xfrm>
            <a:off x="1191966" y="3510476"/>
            <a:ext cx="9801854" cy="2614231"/>
          </a:xfrm>
          <a:solidFill>
            <a:schemeClr val="tx1">
              <a:lumMod val="50000"/>
              <a:lumOff val="50000"/>
            </a:schemeClr>
          </a:solidFill>
        </p:spPr>
        <p:txBody>
          <a:bodyPr anchor="t">
            <a:normAutofit/>
          </a:bodyPr>
          <a:lstStyle/>
          <a:p>
            <a:pPr algn="ctr"/>
            <a:r>
              <a:rPr lang="en-GB" dirty="0">
                <a:solidFill>
                  <a:srgbClr val="FFFFFF"/>
                </a:solidFill>
              </a:rPr>
              <a:t>Young Andrew Marr said many found Scargill inspiring, but many other found him frankly scary</a:t>
            </a:r>
          </a:p>
          <a:p>
            <a:pPr algn="ctr"/>
            <a:r>
              <a:rPr lang="en-GB" dirty="0">
                <a:solidFill>
                  <a:srgbClr val="FFFFFF"/>
                </a:solidFill>
              </a:rPr>
              <a:t>Any dissenters were seen as traitors</a:t>
            </a:r>
          </a:p>
          <a:p>
            <a:pPr algn="ctr"/>
            <a:r>
              <a:rPr lang="en-GB" dirty="0">
                <a:solidFill>
                  <a:srgbClr val="FFFFFF"/>
                </a:solidFill>
              </a:rPr>
              <a:t>The NUM was turned into a reliably militant group</a:t>
            </a:r>
          </a:p>
          <a:p>
            <a:pPr algn="ctr"/>
            <a:r>
              <a:rPr lang="en-GB" dirty="0">
                <a:solidFill>
                  <a:srgbClr val="FFFFFF"/>
                </a:solidFill>
              </a:rPr>
              <a:t>Marr thinks Scargill advanced the demise of British mining</a:t>
            </a:r>
          </a:p>
        </p:txBody>
      </p:sp>
    </p:spTree>
    <p:extLst>
      <p:ext uri="{BB962C8B-B14F-4D97-AF65-F5344CB8AC3E}">
        <p14:creationId xmlns:p14="http://schemas.microsoft.com/office/powerpoint/2010/main" val="1189702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F0E8EBD-6B9F-1AED-BD62-583D67938C18}"/>
              </a:ext>
            </a:extLst>
          </p:cNvPr>
          <p:cNvPicPr>
            <a:picLocks noChangeAspect="1"/>
          </p:cNvPicPr>
          <p:nvPr/>
        </p:nvPicPr>
        <p:blipFill rotWithShape="1">
          <a:blip r:embed="rId2">
            <a:alphaModFix amt="60000"/>
          </a:blip>
          <a:srcRect l="6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5B567141-C198-907F-A0D7-C9811BA3FF0C}"/>
              </a:ext>
            </a:extLst>
          </p:cNvPr>
          <p:cNvSpPr>
            <a:spLocks noGrp="1"/>
          </p:cNvSpPr>
          <p:nvPr>
            <p:ph type="title"/>
          </p:nvPr>
        </p:nvSpPr>
        <p:spPr>
          <a:xfrm>
            <a:off x="9008198" y="512725"/>
            <a:ext cx="3464987" cy="4072044"/>
          </a:xfrm>
        </p:spPr>
        <p:txBody>
          <a:bodyPr anchor="t">
            <a:normAutofit/>
          </a:bodyPr>
          <a:lstStyle/>
          <a:p>
            <a:r>
              <a:rPr lang="en-GB" dirty="0">
                <a:solidFill>
                  <a:srgbClr val="FFFFFF"/>
                </a:solidFill>
              </a:rPr>
              <a:t>Human tragedy and lasting impacts</a:t>
            </a:r>
          </a:p>
        </p:txBody>
      </p:sp>
      <p:sp>
        <p:nvSpPr>
          <p:cNvPr id="3" name="Content Placeholder 2">
            <a:extLst>
              <a:ext uri="{FF2B5EF4-FFF2-40B4-BE49-F238E27FC236}">
                <a16:creationId xmlns:a16="http://schemas.microsoft.com/office/drawing/2014/main" id="{1F182328-4B4E-D801-3AEA-F3F0C8404857}"/>
              </a:ext>
            </a:extLst>
          </p:cNvPr>
          <p:cNvSpPr>
            <a:spLocks noGrp="1"/>
          </p:cNvSpPr>
          <p:nvPr>
            <p:ph idx="1"/>
          </p:nvPr>
        </p:nvSpPr>
        <p:spPr>
          <a:xfrm>
            <a:off x="220947" y="259290"/>
            <a:ext cx="7112653" cy="6580074"/>
          </a:xfrm>
        </p:spPr>
        <p:txBody>
          <a:bodyPr>
            <a:noAutofit/>
          </a:bodyPr>
          <a:lstStyle/>
          <a:p>
            <a:r>
              <a:rPr lang="en-GB" sz="3200" dirty="0">
                <a:solidFill>
                  <a:srgbClr val="FFFFFF"/>
                </a:solidFill>
              </a:rPr>
              <a:t>Hardship</a:t>
            </a:r>
          </a:p>
          <a:p>
            <a:r>
              <a:rPr lang="en-GB" sz="3200" dirty="0">
                <a:solidFill>
                  <a:srgbClr val="FFFFFF"/>
                </a:solidFill>
              </a:rPr>
              <a:t>Two men died – one at </a:t>
            </a:r>
            <a:r>
              <a:rPr lang="en-GB" sz="3200" dirty="0" err="1">
                <a:solidFill>
                  <a:srgbClr val="FFFFFF"/>
                </a:solidFill>
              </a:rPr>
              <a:t>Hollerton</a:t>
            </a:r>
            <a:r>
              <a:rPr lang="en-GB" sz="3200" dirty="0">
                <a:solidFill>
                  <a:srgbClr val="FFFFFF"/>
                </a:solidFill>
              </a:rPr>
              <a:t> and near Merthyr; and three teenagers died picking coal when the land collapsed on them</a:t>
            </a:r>
          </a:p>
          <a:p>
            <a:r>
              <a:rPr lang="en-GB" sz="3200" dirty="0">
                <a:solidFill>
                  <a:srgbClr val="FFFFFF"/>
                </a:solidFill>
              </a:rPr>
              <a:t>Impacts on politics on policing</a:t>
            </a:r>
          </a:p>
          <a:p>
            <a:r>
              <a:rPr lang="en-GB" sz="3200" dirty="0">
                <a:solidFill>
                  <a:srgbClr val="FFFFFF"/>
                </a:solidFill>
              </a:rPr>
              <a:t>Right v Left power shift</a:t>
            </a:r>
          </a:p>
          <a:p>
            <a:r>
              <a:rPr lang="en-GB" sz="3200" dirty="0">
                <a:solidFill>
                  <a:srgbClr val="FFFFFF"/>
                </a:solidFill>
              </a:rPr>
              <a:t>Communities and families divided</a:t>
            </a:r>
          </a:p>
          <a:p>
            <a:r>
              <a:rPr lang="en-GB" sz="3200" dirty="0">
                <a:solidFill>
                  <a:srgbClr val="FFFFFF"/>
                </a:solidFill>
              </a:rPr>
              <a:t>Unemployment – anti-social behaviour, crime, alcohol and substance abuse</a:t>
            </a:r>
          </a:p>
          <a:p>
            <a:r>
              <a:rPr lang="en-GB" sz="3200" dirty="0">
                <a:solidFill>
                  <a:srgbClr val="FFFFFF"/>
                </a:solidFill>
              </a:rPr>
              <a:t>How might matters have turned out differently?</a:t>
            </a:r>
          </a:p>
        </p:txBody>
      </p:sp>
      <p:pic>
        <p:nvPicPr>
          <p:cNvPr id="5" name="Picture 4">
            <a:extLst>
              <a:ext uri="{FF2B5EF4-FFF2-40B4-BE49-F238E27FC236}">
                <a16:creationId xmlns:a16="http://schemas.microsoft.com/office/drawing/2014/main" id="{07DE5AD0-1765-C0FA-391A-C31F0AA2E579}"/>
              </a:ext>
            </a:extLst>
          </p:cNvPr>
          <p:cNvPicPr>
            <a:picLocks noChangeAspect="1"/>
          </p:cNvPicPr>
          <p:nvPr/>
        </p:nvPicPr>
        <p:blipFill>
          <a:blip r:embed="rId3"/>
          <a:stretch>
            <a:fillRect/>
          </a:stretch>
        </p:blipFill>
        <p:spPr>
          <a:xfrm>
            <a:off x="7210153" y="3177742"/>
            <a:ext cx="4599228" cy="3167533"/>
          </a:xfrm>
          <a:prstGeom prst="rect">
            <a:avLst/>
          </a:prstGeom>
        </p:spPr>
      </p:pic>
    </p:spTree>
    <p:extLst>
      <p:ext uri="{BB962C8B-B14F-4D97-AF65-F5344CB8AC3E}">
        <p14:creationId xmlns:p14="http://schemas.microsoft.com/office/powerpoint/2010/main" val="13810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1000"/>
                                        <p:tgtEl>
                                          <p:spTgt spid="5"/>
                                        </p:tgtEl>
                                      </p:cBhvr>
                                    </p:animEffect>
                                    <p:anim calcmode="lin" valueType="num">
                                      <p:cBhvr>
                                        <p:cTn id="50" dur="1000" fill="hold"/>
                                        <p:tgtEl>
                                          <p:spTgt spid="5"/>
                                        </p:tgtEl>
                                        <p:attrNameLst>
                                          <p:attrName>ppt_x</p:attrName>
                                        </p:attrNameLst>
                                      </p:cBhvr>
                                      <p:tavLst>
                                        <p:tav tm="0">
                                          <p:val>
                                            <p:strVal val="#ppt_x"/>
                                          </p:val>
                                        </p:tav>
                                        <p:tav tm="100000">
                                          <p:val>
                                            <p:strVal val="#ppt_x"/>
                                          </p:val>
                                        </p:tav>
                                      </p:tavLst>
                                    </p:anim>
                                    <p:anim calcmode="lin" valueType="num">
                                      <p:cBhvr>
                                        <p:cTn id="5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3D704-6268-96E7-82F5-14505C11A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0A311B-02F1-8075-C236-4452F2DB7C50}"/>
              </a:ext>
            </a:extLst>
          </p:cNvPr>
          <p:cNvSpPr>
            <a:spLocks noGrp="1"/>
          </p:cNvSpPr>
          <p:nvPr>
            <p:ph type="title"/>
          </p:nvPr>
        </p:nvSpPr>
        <p:spPr/>
        <p:txBody>
          <a:bodyPr/>
          <a:lstStyle/>
          <a:p>
            <a:r>
              <a:rPr lang="en-GB" dirty="0"/>
              <a:t>Police shootings - Duggan</a:t>
            </a:r>
          </a:p>
        </p:txBody>
      </p:sp>
      <p:pic>
        <p:nvPicPr>
          <p:cNvPr id="5" name="Online Media 4" title="The Killing of Mark Duggan">
            <a:hlinkClick r:id="" action="ppaction://media"/>
            <a:extLst>
              <a:ext uri="{FF2B5EF4-FFF2-40B4-BE49-F238E27FC236}">
                <a16:creationId xmlns:a16="http://schemas.microsoft.com/office/drawing/2014/main" id="{DE59471D-EBB0-3D0B-9636-C2CE3A0F5B21}"/>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BB9C605D-35A4-40F1-EFC1-C443D7C0033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023636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73D704-6268-96E7-82F5-14505C11A0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0A311B-02F1-8075-C236-4452F2DB7C50}"/>
              </a:ext>
            </a:extLst>
          </p:cNvPr>
          <p:cNvSpPr>
            <a:spLocks noGrp="1"/>
          </p:cNvSpPr>
          <p:nvPr>
            <p:ph type="title"/>
          </p:nvPr>
        </p:nvSpPr>
        <p:spPr/>
        <p:txBody>
          <a:bodyPr/>
          <a:lstStyle/>
          <a:p>
            <a:r>
              <a:rPr lang="en-GB" dirty="0"/>
              <a:t>Police shootings – De Menezes </a:t>
            </a:r>
          </a:p>
        </p:txBody>
      </p:sp>
      <p:sp>
        <p:nvSpPr>
          <p:cNvPr id="4" name="Slide Number Placeholder 3">
            <a:extLst>
              <a:ext uri="{FF2B5EF4-FFF2-40B4-BE49-F238E27FC236}">
                <a16:creationId xmlns:a16="http://schemas.microsoft.com/office/drawing/2014/main" id="{BB9C605D-35A4-40F1-EFC1-C443D7C0033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7" name="Online Media 6" title="Police who shot Jean Charles de Menezes will not be prosecuted">
            <a:hlinkClick r:id="" action="ppaction://media"/>
            <a:extLst>
              <a:ext uri="{FF2B5EF4-FFF2-40B4-BE49-F238E27FC236}">
                <a16:creationId xmlns:a16="http://schemas.microsoft.com/office/drawing/2014/main" id="{ECD46FDE-06EB-663D-BAD7-B1284D452E16}"/>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2701600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65DFF2-EEF5-EBF8-1A96-2ECC09639F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96605B-12DE-8260-D9A9-0B60725E832B}"/>
              </a:ext>
            </a:extLst>
          </p:cNvPr>
          <p:cNvSpPr>
            <a:spLocks noGrp="1"/>
          </p:cNvSpPr>
          <p:nvPr>
            <p:ph type="title"/>
          </p:nvPr>
        </p:nvSpPr>
        <p:spPr/>
        <p:txBody>
          <a:bodyPr/>
          <a:lstStyle/>
          <a:p>
            <a:r>
              <a:rPr lang="en-GB" dirty="0"/>
              <a:t>Police shootings - </a:t>
            </a:r>
            <a:r>
              <a:rPr lang="en-GB" dirty="0" err="1"/>
              <a:t>Kaba</a:t>
            </a:r>
            <a:endParaRPr lang="en-GB" dirty="0"/>
          </a:p>
        </p:txBody>
      </p:sp>
      <p:pic>
        <p:nvPicPr>
          <p:cNvPr id="5" name="Online Media 4" title="Chris Kaba: Family vow they 'won't be silenced' after Met officer who shot him cleared of murder">
            <a:hlinkClick r:id="" action="ppaction://media"/>
            <a:extLst>
              <a:ext uri="{FF2B5EF4-FFF2-40B4-BE49-F238E27FC236}">
                <a16:creationId xmlns:a16="http://schemas.microsoft.com/office/drawing/2014/main" id="{96A7B522-B3F9-CEF4-FCEB-6746E63299AF}"/>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
        <p:nvSpPr>
          <p:cNvPr id="4" name="Slide Number Placeholder 3">
            <a:extLst>
              <a:ext uri="{FF2B5EF4-FFF2-40B4-BE49-F238E27FC236}">
                <a16:creationId xmlns:a16="http://schemas.microsoft.com/office/drawing/2014/main" id="{9B3567D8-D50E-5ACF-29CB-303E3CBE417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665592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65DFF2-EEF5-EBF8-1A96-2ECC09639F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96605B-12DE-8260-D9A9-0B60725E832B}"/>
              </a:ext>
            </a:extLst>
          </p:cNvPr>
          <p:cNvSpPr>
            <a:spLocks noGrp="1"/>
          </p:cNvSpPr>
          <p:nvPr>
            <p:ph type="title"/>
          </p:nvPr>
        </p:nvSpPr>
        <p:spPr/>
        <p:txBody>
          <a:bodyPr/>
          <a:lstStyle/>
          <a:p>
            <a:r>
              <a:rPr lang="en-GB" dirty="0"/>
              <a:t>Police shootings - </a:t>
            </a:r>
            <a:r>
              <a:rPr lang="en-GB" dirty="0" err="1"/>
              <a:t>Kaba</a:t>
            </a:r>
            <a:endParaRPr lang="en-GB" dirty="0"/>
          </a:p>
        </p:txBody>
      </p:sp>
      <p:sp>
        <p:nvSpPr>
          <p:cNvPr id="4" name="Slide Number Placeholder 3">
            <a:extLst>
              <a:ext uri="{FF2B5EF4-FFF2-40B4-BE49-F238E27FC236}">
                <a16:creationId xmlns:a16="http://schemas.microsoft.com/office/drawing/2014/main" id="{9B3567D8-D50E-5ACF-29CB-303E3CBE417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7" name="Online Media 6" title="Moment Chris Kaba ‘shoots rival in club’ days before he was killed by cleared cop">
            <a:hlinkClick r:id="" action="ppaction://media"/>
            <a:extLst>
              <a:ext uri="{FF2B5EF4-FFF2-40B4-BE49-F238E27FC236}">
                <a16:creationId xmlns:a16="http://schemas.microsoft.com/office/drawing/2014/main" id="{A4B5C353-3328-2C48-DC50-ED255BE61C5C}"/>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3736049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76CE9-2FC9-BD46-991A-7233FAAA3BF5}"/>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50A34A-C7DE-8F44-FC75-FDAF5A0B22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6" name="Content Placeholder 5">
            <a:extLst>
              <a:ext uri="{FF2B5EF4-FFF2-40B4-BE49-F238E27FC236}">
                <a16:creationId xmlns:a16="http://schemas.microsoft.com/office/drawing/2014/main" id="{940CC61A-B773-D1CE-1F27-4C8291D9B499}"/>
              </a:ext>
            </a:extLst>
          </p:cNvPr>
          <p:cNvPicPr>
            <a:picLocks noGrp="1" noChangeAspect="1"/>
          </p:cNvPicPr>
          <p:nvPr>
            <p:ph idx="4294967295"/>
          </p:nvPr>
        </p:nvPicPr>
        <p:blipFill>
          <a:blip r:embed="rId2"/>
          <a:stretch>
            <a:fillRect/>
          </a:stretch>
        </p:blipFill>
        <p:spPr>
          <a:xfrm>
            <a:off x="722313" y="473740"/>
            <a:ext cx="10216197" cy="6247735"/>
          </a:xfrm>
        </p:spPr>
      </p:pic>
      <p:sp>
        <p:nvSpPr>
          <p:cNvPr id="8" name="TextBox 7">
            <a:extLst>
              <a:ext uri="{FF2B5EF4-FFF2-40B4-BE49-F238E27FC236}">
                <a16:creationId xmlns:a16="http://schemas.microsoft.com/office/drawing/2014/main" id="{8296C285-6463-BA2E-44FC-60C16F80EB4A}"/>
              </a:ext>
            </a:extLst>
          </p:cNvPr>
          <p:cNvSpPr txBox="1"/>
          <p:nvPr/>
        </p:nvSpPr>
        <p:spPr>
          <a:xfrm>
            <a:off x="1025842" y="362635"/>
            <a:ext cx="10827067" cy="954107"/>
          </a:xfrm>
          <a:prstGeom prst="rect">
            <a:avLst/>
          </a:prstGeom>
          <a:noFill/>
        </p:spPr>
        <p:txBody>
          <a:bodyPr wrap="square">
            <a:spAutoFit/>
          </a:bodyPr>
          <a:lstStyle/>
          <a:p>
            <a:pPr algn="ctr"/>
            <a:r>
              <a:rPr lang="en-US" sz="2800" dirty="0"/>
              <a:t>Number of people shot to death by the police in the United States from 2017 to 2024*, by race</a:t>
            </a:r>
            <a:endParaRPr lang="en-GB" sz="2800" dirty="0"/>
          </a:p>
        </p:txBody>
      </p:sp>
    </p:spTree>
    <p:extLst>
      <p:ext uri="{BB962C8B-B14F-4D97-AF65-F5344CB8AC3E}">
        <p14:creationId xmlns:p14="http://schemas.microsoft.com/office/powerpoint/2010/main" val="28759443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32D7D2-8FFB-89AF-86A3-0ABD3A145D1E}"/>
              </a:ext>
            </a:extLst>
          </p:cNvPr>
          <p:cNvPicPr>
            <a:picLocks noChangeAspect="1"/>
          </p:cNvPicPr>
          <p:nvPr/>
        </p:nvPicPr>
        <p:blipFill>
          <a:blip r:embed="rId2"/>
          <a:stretch>
            <a:fillRect/>
          </a:stretch>
        </p:blipFill>
        <p:spPr>
          <a:xfrm>
            <a:off x="1413985" y="538162"/>
            <a:ext cx="9067800" cy="5781675"/>
          </a:xfrm>
          <a:prstGeom prst="rect">
            <a:avLst/>
          </a:prstGeom>
        </p:spPr>
      </p:pic>
      <p:sp>
        <p:nvSpPr>
          <p:cNvPr id="7" name="TextBox 6">
            <a:extLst>
              <a:ext uri="{FF2B5EF4-FFF2-40B4-BE49-F238E27FC236}">
                <a16:creationId xmlns:a16="http://schemas.microsoft.com/office/drawing/2014/main" id="{5EE7DFF2-06E9-5154-91A6-B4862CF933FF}"/>
              </a:ext>
            </a:extLst>
          </p:cNvPr>
          <p:cNvSpPr txBox="1"/>
          <p:nvPr/>
        </p:nvSpPr>
        <p:spPr>
          <a:xfrm>
            <a:off x="1368742" y="225475"/>
            <a:ext cx="9158287" cy="954107"/>
          </a:xfrm>
          <a:prstGeom prst="rect">
            <a:avLst/>
          </a:prstGeom>
          <a:noFill/>
        </p:spPr>
        <p:txBody>
          <a:bodyPr wrap="square">
            <a:spAutoFit/>
          </a:bodyPr>
          <a:lstStyle/>
          <a:p>
            <a:pPr algn="ctr"/>
            <a:r>
              <a:rPr lang="en-US" sz="2800" dirty="0"/>
              <a:t>Number of fatal shootings by the police in England and Wales from 2004/05 to 2022/23</a:t>
            </a:r>
            <a:endParaRPr lang="en-GB" sz="2800" dirty="0"/>
          </a:p>
        </p:txBody>
      </p:sp>
      <p:cxnSp>
        <p:nvCxnSpPr>
          <p:cNvPr id="9" name="Straight Connector 8">
            <a:extLst>
              <a:ext uri="{FF2B5EF4-FFF2-40B4-BE49-F238E27FC236}">
                <a16:creationId xmlns:a16="http://schemas.microsoft.com/office/drawing/2014/main" id="{38EBCA0B-063D-5958-6D32-1A8AA0BE6BC0}"/>
              </a:ext>
            </a:extLst>
          </p:cNvPr>
          <p:cNvCxnSpPr>
            <a:cxnSpLocks/>
          </p:cNvCxnSpPr>
          <p:nvPr/>
        </p:nvCxnSpPr>
        <p:spPr>
          <a:xfrm>
            <a:off x="7829550" y="971550"/>
            <a:ext cx="0" cy="5348287"/>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047A063-EACF-0140-6A9E-25D6EDDB00C6}"/>
              </a:ext>
            </a:extLst>
          </p:cNvPr>
          <p:cNvSpPr txBox="1"/>
          <p:nvPr/>
        </p:nvSpPr>
        <p:spPr>
          <a:xfrm>
            <a:off x="9309974" y="1179582"/>
            <a:ext cx="2343622" cy="1569660"/>
          </a:xfrm>
          <a:prstGeom prst="rect">
            <a:avLst/>
          </a:prstGeom>
          <a:solidFill>
            <a:srgbClr val="7030A0"/>
          </a:solidFill>
        </p:spPr>
        <p:txBody>
          <a:bodyPr wrap="square" rtlCol="0">
            <a:spAutoFit/>
          </a:bodyPr>
          <a:lstStyle/>
          <a:p>
            <a:r>
              <a:rPr lang="en-GB" sz="2400" b="1" dirty="0">
                <a:solidFill>
                  <a:schemeClr val="bg1"/>
                </a:solidFill>
              </a:rPr>
              <a:t>2016 – 2022/3</a:t>
            </a:r>
          </a:p>
          <a:p>
            <a:endParaRPr lang="en-GB" sz="2400" dirty="0">
              <a:solidFill>
                <a:schemeClr val="bg1"/>
              </a:solidFill>
            </a:endParaRPr>
          </a:p>
          <a:p>
            <a:r>
              <a:rPr lang="en-GB" sz="2400" dirty="0">
                <a:solidFill>
                  <a:schemeClr val="bg1"/>
                </a:solidFill>
              </a:rPr>
              <a:t>UK - 16</a:t>
            </a:r>
          </a:p>
          <a:p>
            <a:r>
              <a:rPr lang="en-GB" sz="2400" dirty="0">
                <a:solidFill>
                  <a:schemeClr val="bg1"/>
                </a:solidFill>
              </a:rPr>
              <a:t>USA - 3000</a:t>
            </a:r>
          </a:p>
        </p:txBody>
      </p:sp>
    </p:spTree>
    <p:extLst>
      <p:ext uri="{BB962C8B-B14F-4D97-AF65-F5344CB8AC3E}">
        <p14:creationId xmlns:p14="http://schemas.microsoft.com/office/powerpoint/2010/main" val="124169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418456"/>
            <a:ext cx="6897624" cy="1325563"/>
          </a:xfrm>
        </p:spPr>
        <p:txBody>
          <a:bodyPr/>
          <a:lstStyle/>
          <a:p>
            <a:r>
              <a:rPr lang="en-GB" dirty="0"/>
              <a:t>Time machine policy-making</a:t>
            </a:r>
          </a:p>
        </p:txBody>
      </p:sp>
      <p:sp>
        <p:nvSpPr>
          <p:cNvPr id="4" name="Content Placeholder 3"/>
          <p:cNvSpPr>
            <a:spLocks noGrp="1"/>
          </p:cNvSpPr>
          <p:nvPr>
            <p:ph idx="1"/>
          </p:nvPr>
        </p:nvSpPr>
        <p:spPr>
          <a:xfrm>
            <a:off x="459508" y="1847273"/>
            <a:ext cx="7440908" cy="4636654"/>
          </a:xfrm>
        </p:spPr>
        <p:txBody>
          <a:bodyPr>
            <a:noAutofit/>
          </a:bodyPr>
          <a:lstStyle/>
          <a:p>
            <a:r>
              <a:rPr lang="en-GB" dirty="0"/>
              <a:t>If we could nip into the Tardis and go back in time, could we go and alter mistakes that were made in the past?</a:t>
            </a:r>
          </a:p>
          <a:p>
            <a:r>
              <a:rPr lang="en-GB" dirty="0"/>
              <a:t>Was there a specific time when Britain was a homogenous, united whole?</a:t>
            </a:r>
          </a:p>
          <a:p>
            <a:r>
              <a:rPr lang="en-GB" dirty="0"/>
              <a:t>Was the population ever one thing, one family, sharing a single culture, language, set of beliefs?</a:t>
            </a:r>
          </a:p>
          <a:p>
            <a:r>
              <a:rPr lang="en-GB" dirty="0"/>
              <a:t>Was life ‘better’ years ago and if so how?</a:t>
            </a:r>
          </a:p>
          <a:p>
            <a:r>
              <a:rPr lang="en-GB" dirty="0"/>
              <a:t>Is it natural for us to look back with fondness at times gone by?</a:t>
            </a:r>
          </a:p>
        </p:txBody>
      </p:sp>
      <p:pic>
        <p:nvPicPr>
          <p:cNvPr id="5" name="Picture 4"/>
          <p:cNvPicPr>
            <a:picLocks noChangeAspect="1"/>
          </p:cNvPicPr>
          <p:nvPr/>
        </p:nvPicPr>
        <p:blipFill>
          <a:blip r:embed="rId2"/>
          <a:stretch>
            <a:fillRect/>
          </a:stretch>
        </p:blipFill>
        <p:spPr>
          <a:xfrm>
            <a:off x="7900416" y="381511"/>
            <a:ext cx="3776472" cy="2618354"/>
          </a:xfrm>
          <a:prstGeom prst="rect">
            <a:avLst/>
          </a:prstGeom>
        </p:spPr>
      </p:pic>
      <p:pic>
        <p:nvPicPr>
          <p:cNvPr id="6" name="Picture 5"/>
          <p:cNvPicPr>
            <a:picLocks noChangeAspect="1"/>
          </p:cNvPicPr>
          <p:nvPr/>
        </p:nvPicPr>
        <p:blipFill>
          <a:blip r:embed="rId3"/>
          <a:stretch>
            <a:fillRect/>
          </a:stretch>
        </p:blipFill>
        <p:spPr>
          <a:xfrm>
            <a:off x="8564880" y="3184526"/>
            <a:ext cx="2286000" cy="2857500"/>
          </a:xfrm>
          <a:prstGeom prst="rect">
            <a:avLst/>
          </a:prstGeom>
        </p:spPr>
      </p:pic>
    </p:spTree>
    <p:extLst>
      <p:ext uri="{BB962C8B-B14F-4D97-AF65-F5344CB8AC3E}">
        <p14:creationId xmlns:p14="http://schemas.microsoft.com/office/powerpoint/2010/main" val="186318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Mud-bloods or pure-bloods?</a:t>
            </a:r>
          </a:p>
        </p:txBody>
      </p:sp>
      <p:sp>
        <p:nvSpPr>
          <p:cNvPr id="3" name="Content Placeholder 2"/>
          <p:cNvSpPr>
            <a:spLocks noGrp="1"/>
          </p:cNvSpPr>
          <p:nvPr>
            <p:ph idx="1"/>
          </p:nvPr>
        </p:nvSpPr>
        <p:spPr>
          <a:xfrm>
            <a:off x="838200" y="1825625"/>
            <a:ext cx="5288280" cy="4351338"/>
          </a:xfrm>
        </p:spPr>
        <p:txBody>
          <a:bodyPr>
            <a:normAutofit lnSpcReduction="10000"/>
          </a:bodyPr>
          <a:lstStyle/>
          <a:p>
            <a:r>
              <a:rPr lang="en-GB" dirty="0"/>
              <a:t>Where were you born, your parents, grandparents, great-grandparents …?</a:t>
            </a:r>
          </a:p>
          <a:p>
            <a:r>
              <a:rPr lang="en-GB" dirty="0"/>
              <a:t>Does it make sense to think of ourselves as of a particular nationality?</a:t>
            </a:r>
          </a:p>
          <a:p>
            <a:r>
              <a:rPr lang="en-GB" dirty="0"/>
              <a:t>What will your children and grandchildren look like?</a:t>
            </a:r>
          </a:p>
          <a:p>
            <a:r>
              <a:rPr lang="en-GB" dirty="0"/>
              <a:t>Where will they live?</a:t>
            </a:r>
          </a:p>
          <a:p>
            <a:r>
              <a:rPr lang="en-GB" dirty="0"/>
              <a:t>What language will they speak?</a:t>
            </a:r>
          </a:p>
        </p:txBody>
      </p:sp>
      <p:pic>
        <p:nvPicPr>
          <p:cNvPr id="4" name="Picture 3"/>
          <p:cNvPicPr>
            <a:picLocks noChangeAspect="1"/>
          </p:cNvPicPr>
          <p:nvPr/>
        </p:nvPicPr>
        <p:blipFill>
          <a:blip r:embed="rId2"/>
          <a:stretch>
            <a:fillRect/>
          </a:stretch>
        </p:blipFill>
        <p:spPr>
          <a:xfrm>
            <a:off x="6994959" y="1620599"/>
            <a:ext cx="4639458" cy="4761389"/>
          </a:xfrm>
          <a:prstGeom prst="rect">
            <a:avLst/>
          </a:prstGeom>
        </p:spPr>
      </p:pic>
    </p:spTree>
    <p:extLst>
      <p:ext uri="{BB962C8B-B14F-4D97-AF65-F5344CB8AC3E}">
        <p14:creationId xmlns:p14="http://schemas.microsoft.com/office/powerpoint/2010/main" val="139549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heel(1)">
                                      <p:cBhvr>
                                        <p:cTn id="10" dur="2000"/>
                                        <p:tgtEl>
                                          <p:spTgt spid="3">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heel(1)">
                                      <p:cBhvr>
                                        <p:cTn id="13" dur="2000"/>
                                        <p:tgtEl>
                                          <p:spTgt spid="3">
                                            <p:txEl>
                                              <p:pRg st="2" end="2"/>
                                            </p:txEl>
                                          </p:spTgt>
                                        </p:tgtEl>
                                      </p:cBhvr>
                                    </p:animEffect>
                                  </p:childTnLst>
                                </p:cTn>
                              </p:par>
                              <p:par>
                                <p:cTn id="14" presetID="21" presetClass="entr" presetSubtype="1"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heel(1)">
                                      <p:cBhvr>
                                        <p:cTn id="16" dur="2000"/>
                                        <p:tgtEl>
                                          <p:spTgt spid="3">
                                            <p:txEl>
                                              <p:pRg st="3" end="3"/>
                                            </p:txEl>
                                          </p:spTgt>
                                        </p:tgtEl>
                                      </p:cBhvr>
                                    </p:animEffect>
                                  </p:childTnLst>
                                </p:cTn>
                              </p:par>
                              <p:par>
                                <p:cTn id="17" presetID="21" presetClass="entr" presetSubtype="1"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A6187-BC9F-B7F6-0404-0FAF601668A4}"/>
              </a:ext>
            </a:extLst>
          </p:cNvPr>
          <p:cNvSpPr>
            <a:spLocks noGrp="1"/>
          </p:cNvSpPr>
          <p:nvPr>
            <p:ph type="title"/>
          </p:nvPr>
        </p:nvSpPr>
        <p:spPr/>
        <p:txBody>
          <a:bodyPr/>
          <a:lstStyle/>
          <a:p>
            <a:endParaRPr lang="en-GB"/>
          </a:p>
        </p:txBody>
      </p:sp>
      <p:pic>
        <p:nvPicPr>
          <p:cNvPr id="5" name="Online Media 4" title="The long struggle for racial equality in the UK">
            <a:hlinkClick r:id="" action="ppaction://media"/>
            <a:extLst>
              <a:ext uri="{FF2B5EF4-FFF2-40B4-BE49-F238E27FC236}">
                <a16:creationId xmlns:a16="http://schemas.microsoft.com/office/drawing/2014/main" id="{71397DA8-7167-9605-5CFC-8C39F9FDF433}"/>
              </a:ext>
            </a:extLst>
          </p:cNvPr>
          <p:cNvPicPr>
            <a:picLocks noGrp="1" noRot="1" noChangeAspect="1"/>
          </p:cNvPicPr>
          <p:nvPr>
            <p:ph idx="1"/>
            <a:videoFile r:link="rId1"/>
          </p:nvPr>
        </p:nvPicPr>
        <p:blipFill>
          <a:blip r:embed="rId3"/>
          <a:stretch>
            <a:fillRect/>
          </a:stretch>
        </p:blipFill>
        <p:spPr>
          <a:xfrm>
            <a:off x="1461774" y="694977"/>
            <a:ext cx="9677303" cy="5468046"/>
          </a:xfrm>
          <a:prstGeom prst="rect">
            <a:avLst/>
          </a:prstGeom>
        </p:spPr>
      </p:pic>
      <p:sp>
        <p:nvSpPr>
          <p:cNvPr id="4" name="Slide Number Placeholder 3">
            <a:extLst>
              <a:ext uri="{FF2B5EF4-FFF2-40B4-BE49-F238E27FC236}">
                <a16:creationId xmlns:a16="http://schemas.microsoft.com/office/drawing/2014/main" id="{8BC6D2EA-2D6D-C82B-6E14-5CAACD15FB4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EFB764-85D0-4B83-A451-C4C64E1BA9B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379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518DC-3EC4-080F-7294-C072D72344B0}"/>
              </a:ext>
            </a:extLst>
          </p:cNvPr>
          <p:cNvSpPr>
            <a:spLocks noGrp="1"/>
          </p:cNvSpPr>
          <p:nvPr>
            <p:ph type="title"/>
          </p:nvPr>
        </p:nvSpPr>
        <p:spPr>
          <a:xfrm>
            <a:off x="673813" y="231560"/>
            <a:ext cx="4740667" cy="3282201"/>
          </a:xfrm>
        </p:spPr>
        <p:txBody>
          <a:bodyPr>
            <a:noAutofit/>
          </a:bodyPr>
          <a:lstStyle/>
          <a:p>
            <a:r>
              <a:rPr lang="en-GB" sz="5400" dirty="0"/>
              <a:t>The BLM movement could not be more wrong</a:t>
            </a:r>
          </a:p>
        </p:txBody>
      </p:sp>
      <p:sp>
        <p:nvSpPr>
          <p:cNvPr id="4" name="Slide Number Placeholder 3">
            <a:extLst>
              <a:ext uri="{FF2B5EF4-FFF2-40B4-BE49-F238E27FC236}">
                <a16:creationId xmlns:a16="http://schemas.microsoft.com/office/drawing/2014/main" id="{277BD4FD-A58F-2A0C-3B61-A2B43796A5E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EFB764-85D0-4B83-A451-C4C64E1BA9B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7" name="TextBox 6">
            <a:extLst>
              <a:ext uri="{FF2B5EF4-FFF2-40B4-BE49-F238E27FC236}">
                <a16:creationId xmlns:a16="http://schemas.microsoft.com/office/drawing/2014/main" id="{4751D9CE-A08F-9560-BE01-95F0281FDE6F}"/>
              </a:ext>
            </a:extLst>
          </p:cNvPr>
          <p:cNvSpPr txBox="1"/>
          <p:nvPr/>
        </p:nvSpPr>
        <p:spPr>
          <a:xfrm>
            <a:off x="9000162" y="6176963"/>
            <a:ext cx="188017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Clouston 2020</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BAF49841-3B69-FE9C-55FA-B0EC58E90B14}"/>
              </a:ext>
            </a:extLst>
          </p:cNvPr>
          <p:cNvPicPr>
            <a:picLocks noChangeAspect="1"/>
          </p:cNvPicPr>
          <p:nvPr/>
        </p:nvPicPr>
        <p:blipFill>
          <a:blip r:embed="rId2"/>
          <a:stretch>
            <a:fillRect/>
          </a:stretch>
        </p:blipFill>
        <p:spPr>
          <a:xfrm>
            <a:off x="488878" y="3851771"/>
            <a:ext cx="5928671" cy="2641104"/>
          </a:xfrm>
          <a:prstGeom prst="rect">
            <a:avLst/>
          </a:prstGeom>
          <a:ln w="228600" cap="sq" cmpd="thickThin">
            <a:solidFill>
              <a:srgbClr val="000000"/>
            </a:solidFill>
            <a:prstDash val="solid"/>
            <a:miter lim="800000"/>
          </a:ln>
          <a:effectLst>
            <a:innerShdw blurRad="76200">
              <a:srgbClr val="000000"/>
            </a:innerShdw>
          </a:effectLst>
        </p:spPr>
      </p:pic>
      <p:pic>
        <p:nvPicPr>
          <p:cNvPr id="13" name="Picture 12">
            <a:extLst>
              <a:ext uri="{FF2B5EF4-FFF2-40B4-BE49-F238E27FC236}">
                <a16:creationId xmlns:a16="http://schemas.microsoft.com/office/drawing/2014/main" id="{12BB57E1-D438-7323-8E48-078C7F006C3C}"/>
              </a:ext>
            </a:extLst>
          </p:cNvPr>
          <p:cNvPicPr>
            <a:picLocks noChangeAspect="1"/>
          </p:cNvPicPr>
          <p:nvPr/>
        </p:nvPicPr>
        <p:blipFill>
          <a:blip r:embed="rId3"/>
          <a:stretch>
            <a:fillRect/>
          </a:stretch>
        </p:blipFill>
        <p:spPr>
          <a:xfrm>
            <a:off x="5682112" y="365124"/>
            <a:ext cx="6220053" cy="292260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16721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ppt_x"/>
                                          </p:val>
                                        </p:tav>
                                        <p:tav tm="100000">
                                          <p:val>
                                            <p:strVal val="#ppt_x"/>
                                          </p:val>
                                        </p:tav>
                                      </p:tavLst>
                                    </p:anim>
                                    <p:anim calcmode="lin" valueType="num">
                                      <p:cBhvr additive="base">
                                        <p:cTn id="1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95AE798-31B9-0F0A-E200-45B237CF45AE}"/>
              </a:ext>
            </a:extLst>
          </p:cNvPr>
          <p:cNvPicPr>
            <a:picLocks noChangeAspect="1"/>
          </p:cNvPicPr>
          <p:nvPr/>
        </p:nvPicPr>
        <p:blipFill>
          <a:blip r:embed="rId2"/>
          <a:stretch>
            <a:fillRect/>
          </a:stretch>
        </p:blipFill>
        <p:spPr>
          <a:xfrm>
            <a:off x="1120927" y="0"/>
            <a:ext cx="9950146" cy="6858000"/>
          </a:xfrm>
          <a:prstGeom prst="rect">
            <a:avLst/>
          </a:prstGeom>
        </p:spPr>
      </p:pic>
      <p:sp>
        <p:nvSpPr>
          <p:cNvPr id="4" name="Slide Number Placeholder 3">
            <a:extLst>
              <a:ext uri="{FF2B5EF4-FFF2-40B4-BE49-F238E27FC236}">
                <a16:creationId xmlns:a16="http://schemas.microsoft.com/office/drawing/2014/main" id="{AE10C670-D99C-CC28-878E-07E98802EFB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EFB764-85D0-4B83-A451-C4C64E1BA9B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CAF636F3-3AA2-240F-49E7-9610954B59C6}"/>
              </a:ext>
            </a:extLst>
          </p:cNvPr>
          <p:cNvPicPr>
            <a:picLocks noChangeAspect="1"/>
          </p:cNvPicPr>
          <p:nvPr/>
        </p:nvPicPr>
        <p:blipFill>
          <a:blip r:embed="rId3"/>
          <a:stretch>
            <a:fillRect/>
          </a:stretch>
        </p:blipFill>
        <p:spPr>
          <a:xfrm>
            <a:off x="4677417" y="3671888"/>
            <a:ext cx="7296150" cy="2505075"/>
          </a:xfrm>
          <a:prstGeom prst="rect">
            <a:avLst/>
          </a:prstGeom>
        </p:spPr>
      </p:pic>
      <p:pic>
        <p:nvPicPr>
          <p:cNvPr id="7" name="Picture 6">
            <a:extLst>
              <a:ext uri="{FF2B5EF4-FFF2-40B4-BE49-F238E27FC236}">
                <a16:creationId xmlns:a16="http://schemas.microsoft.com/office/drawing/2014/main" id="{35744FDD-7F40-6201-FEB5-43BF0BB86670}"/>
              </a:ext>
            </a:extLst>
          </p:cNvPr>
          <p:cNvPicPr>
            <a:picLocks noChangeAspect="1"/>
          </p:cNvPicPr>
          <p:nvPr/>
        </p:nvPicPr>
        <p:blipFill>
          <a:blip r:embed="rId4"/>
          <a:stretch>
            <a:fillRect/>
          </a:stretch>
        </p:blipFill>
        <p:spPr>
          <a:xfrm>
            <a:off x="580254" y="940254"/>
            <a:ext cx="2955998" cy="3984171"/>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1280661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767179" y="1532661"/>
            <a:ext cx="11199920" cy="4797118"/>
          </a:xfrm>
        </p:spPr>
        <p:txBody>
          <a:bodyPr>
            <a:no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Clouston, W (2020) The BLM movement could not be more wrong, available at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https://www.spiked-online.com/2020/06/17/the-blm-movement-could-not-be-more-wrong/</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lang="en-GB" sz="2200" dirty="0"/>
          </a:p>
          <a:p>
            <a:r>
              <a:rPr lang="en-GB" sz="2200" dirty="0"/>
              <a:t>Dorling D (2011) Injustice: why social inequality persists, Bristol: The Policy Press</a:t>
            </a:r>
          </a:p>
          <a:p>
            <a:r>
              <a:rPr lang="en-GB" sz="2200" dirty="0"/>
              <a:t>English Heritage (2017) 1066 Abbey and Battlefield, available at </a:t>
            </a:r>
            <a:r>
              <a:rPr lang="en-GB" sz="2200" dirty="0">
                <a:hlinkClick r:id="rId3"/>
              </a:rPr>
              <a:t>http://www.english-heritage.org.uk/visit/places/1066-battle-of-hastings-abbey-and-battlefield/</a:t>
            </a:r>
            <a:r>
              <a:rPr lang="en-GB" sz="2200" dirty="0"/>
              <a:t> </a:t>
            </a:r>
          </a:p>
          <a:p>
            <a:r>
              <a:rPr lang="en-GB" sz="2200" dirty="0" err="1"/>
              <a:t>Fanshawe</a:t>
            </a:r>
            <a:r>
              <a:rPr lang="en-GB" sz="2200" dirty="0"/>
              <a:t> S and </a:t>
            </a:r>
            <a:r>
              <a:rPr lang="en-GB" sz="2200" dirty="0" err="1"/>
              <a:t>Sriskandarajah</a:t>
            </a:r>
            <a:r>
              <a:rPr lang="en-GB" sz="2200" dirty="0"/>
              <a:t> D (2010) ‘You Can’t Put Me In a Box’: super-diversity and the end of identity politics in Britain, London: IPPR</a:t>
            </a:r>
          </a:p>
          <a:p>
            <a:r>
              <a:rPr lang="en-GB" sz="2200" dirty="0"/>
              <a:t>Phillips T (2015) Things We Won't Say About Race That Are True. Channel 4 documentary 19th March 2015.</a:t>
            </a:r>
          </a:p>
          <a:p>
            <a:r>
              <a:rPr lang="en-GB" sz="2200" dirty="0"/>
              <a:t>BBC News Race Special (2003) Short History of Immigration, available at </a:t>
            </a:r>
            <a:r>
              <a:rPr lang="en-GB" sz="2200" dirty="0">
                <a:hlinkClick r:id="rId4"/>
              </a:rPr>
              <a:t>http://news.bbc.co.uk/hi/english/static/in_depth/uk/2002/race/short_history_of_immigration.stm</a:t>
            </a:r>
            <a:r>
              <a:rPr lang="en-GB" sz="2200" dirty="0"/>
              <a:t> </a:t>
            </a:r>
          </a:p>
          <a:p>
            <a:r>
              <a:rPr lang="en-GB" sz="2200" dirty="0"/>
              <a:t>Winder R (2006) Bloody Foreigners: the story of immigration to Britain, London: Abacus</a:t>
            </a:r>
          </a:p>
        </p:txBody>
      </p:sp>
    </p:spTree>
    <p:extLst>
      <p:ext uri="{BB962C8B-B14F-4D97-AF65-F5344CB8AC3E}">
        <p14:creationId xmlns:p14="http://schemas.microsoft.com/office/powerpoint/2010/main" val="12563264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C5F24-D8EB-32D3-18A6-D55648A318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E63B45-EFA9-B89C-21B1-50E048A801E4}"/>
              </a:ext>
            </a:extLst>
          </p:cNvPr>
          <p:cNvSpPr>
            <a:spLocks noGrp="1"/>
          </p:cNvSpPr>
          <p:nvPr>
            <p:ph idx="1"/>
          </p:nvPr>
        </p:nvSpPr>
        <p:spPr/>
        <p:txBody>
          <a:bodyPr/>
          <a:lstStyle/>
          <a:p>
            <a:r>
              <a:rPr lang="en-GB" dirty="0"/>
              <a:t>Special Branch Files Project (2022) Where released files are shared, available at </a:t>
            </a:r>
            <a:r>
              <a:rPr lang="en-GB" dirty="0">
                <a:hlinkClick r:id="rId2"/>
              </a:rPr>
              <a:t>http://specialbranchfiles.uk/</a:t>
            </a:r>
            <a:r>
              <a:rPr lang="en-GB" dirty="0"/>
              <a:t> </a:t>
            </a:r>
          </a:p>
          <a:p>
            <a:r>
              <a:rPr lang="en-GB" dirty="0"/>
              <a:t>Woodman, C (2022) Special Branch Files Project available at </a:t>
            </a:r>
            <a:r>
              <a:rPr lang="en-GB" dirty="0">
                <a:hlinkClick r:id="rId3"/>
              </a:rPr>
              <a:t>https://www.documentcloud.org/documents/5080926-1981-09-03-ACPO-Background-to-the-National.html#document/p1/a487043</a:t>
            </a:r>
            <a:r>
              <a:rPr lang="en-GB" dirty="0"/>
              <a:t> </a:t>
            </a:r>
          </a:p>
        </p:txBody>
      </p:sp>
    </p:spTree>
    <p:extLst>
      <p:ext uri="{BB962C8B-B14F-4D97-AF65-F5344CB8AC3E}">
        <p14:creationId xmlns:p14="http://schemas.microsoft.com/office/powerpoint/2010/main" val="6608555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82C5B-2AF2-A1A9-58C4-809E46A314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3E2E72-8656-047B-B9A9-2343BD24A6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97EE63-F83B-D80F-C9F6-48768923452D}"/>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6125F24C-6002-C614-6073-E08F1955CE3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5136073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34D360-6698-64D6-10B9-A5A79C869F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070DD9-306E-F459-F5F2-7D9277F4AB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5B9B6AE-DDCC-AE1A-44AC-4E7BEE58B83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77338C3A-E87F-A190-1DE0-E93DDBA5F24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52024779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DA9C7-5081-D22A-8083-EBAC4C6D95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142BB4-2A37-4CCE-E3AA-EAA62F94F2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D0FEFA-76AF-4734-E282-5FF5F7747546}"/>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1DB868B8-0521-7047-BADB-D64A830829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56</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21623581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EA2D1-72FB-6FCA-4754-8FB7DAF25D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A16076-E8DE-AF3C-6800-8A5BA27BB2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B5F77EE-13FF-1CF7-F380-0DA1DEAD07C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D2070F7-00A0-C638-A82D-226F0C404DB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82685A-BD3A-4230-8D85-804689F67293}"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6829457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TotalTime>
  <Words>2061</Words>
  <Application>Microsoft Office PowerPoint</Application>
  <PresentationFormat>Widescreen</PresentationFormat>
  <Paragraphs>216</Paragraphs>
  <Slides>57</Slides>
  <Notes>0</Notes>
  <HiddenSlides>0</HiddenSlides>
  <MMClips>10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57</vt:i4>
      </vt:variant>
    </vt:vector>
  </HeadingPairs>
  <TitlesOfParts>
    <vt:vector size="66" baseType="lpstr">
      <vt:lpstr>Arial</vt:lpstr>
      <vt:lpstr>Calibri</vt:lpstr>
      <vt:lpstr>Calibri Light</vt:lpstr>
      <vt:lpstr>Myriad Pro</vt:lpstr>
      <vt:lpstr>20140311PresentationUWTSDTemplate</vt:lpstr>
      <vt:lpstr>1_Office Theme</vt:lpstr>
      <vt:lpstr>2_Office Theme</vt:lpstr>
      <vt:lpstr>Office Theme</vt:lpstr>
      <vt:lpstr>3_Office Theme</vt:lpstr>
      <vt:lpstr>BMPL5013 6. Historical Events &amp; Community Trauma</vt:lpstr>
      <vt:lpstr>Contents</vt:lpstr>
      <vt:lpstr>Enoch Powell MP  (1912-1998)  Why is he one of the most notorious British politicians?</vt:lpstr>
      <vt:lpstr>‘Us’ and ‘Them’</vt:lpstr>
      <vt:lpstr>‘Rivers of Blood’ Speech 20th April 1968</vt:lpstr>
      <vt:lpstr>PowerPoint Presentation</vt:lpstr>
      <vt:lpstr>Notting Hill Riots 1958</vt:lpstr>
      <vt:lpstr>PowerPoint Presentation</vt:lpstr>
      <vt:lpstr>PowerPoint Presentation</vt:lpstr>
      <vt:lpstr>PowerPoint Presentation</vt:lpstr>
      <vt:lpstr>PowerPoint Presentation</vt:lpstr>
      <vt:lpstr>Notting Hill Riots</vt:lpstr>
      <vt:lpstr>PowerPoint Presentation</vt:lpstr>
      <vt:lpstr>Brixton 1981</vt:lpstr>
      <vt:lpstr>Brixton 1981</vt:lpstr>
      <vt:lpstr>PowerPoint Presentation</vt:lpstr>
      <vt:lpstr>PowerPoint Presentation</vt:lpstr>
      <vt:lpstr>Other notable social disturbance</vt:lpstr>
      <vt:lpstr>General Strike 1926</vt:lpstr>
      <vt:lpstr>September 1934</vt:lpstr>
      <vt:lpstr>Senghenydd Memorial</vt:lpstr>
      <vt:lpstr>1945 Labour Party victory</vt:lpstr>
      <vt:lpstr>PowerPoint Presentation</vt:lpstr>
      <vt:lpstr>PowerPoint Presentation</vt:lpstr>
      <vt:lpstr>Miner’s Strike 1984</vt:lpstr>
      <vt:lpstr>PowerPoint Presentation</vt:lpstr>
      <vt:lpstr>Miner’s Strike 1984</vt:lpstr>
      <vt:lpstr>PowerPoint Presentation</vt:lpstr>
      <vt:lpstr>PM Thatcher</vt:lpstr>
      <vt:lpstr>John Lennon and Billy Bragg</vt:lpstr>
      <vt:lpstr>PM Thatcher and the Miners</vt:lpstr>
      <vt:lpstr>Tensions grew</vt:lpstr>
      <vt:lpstr>What was the role of the police? What should it have been? The enforcement branch of the national government?</vt:lpstr>
      <vt:lpstr>Police used as a weapon</vt:lpstr>
      <vt:lpstr>Divided NUM</vt:lpstr>
      <vt:lpstr>Sir Phillip Knights, West Midlands</vt:lpstr>
      <vt:lpstr>‘The Battle of Orgreave’</vt:lpstr>
      <vt:lpstr>Reporter Malcolm Withers</vt:lpstr>
      <vt:lpstr>Militancy?</vt:lpstr>
      <vt:lpstr>Human tragedy and lasting impacts</vt:lpstr>
      <vt:lpstr>Police shootings - Duggan</vt:lpstr>
      <vt:lpstr>Police shootings – De Menezes </vt:lpstr>
      <vt:lpstr>Police shootings - Kaba</vt:lpstr>
      <vt:lpstr>Police shootings - Kaba</vt:lpstr>
      <vt:lpstr>PowerPoint Presentation</vt:lpstr>
      <vt:lpstr>PowerPoint Presentation</vt:lpstr>
      <vt:lpstr>Time machine policy-making</vt:lpstr>
      <vt:lpstr>Mud-bloods or pure-bloods?</vt:lpstr>
      <vt:lpstr>PowerPoint Presentation</vt:lpstr>
      <vt:lpstr>The BLM movement could not be more wrong</vt:lpstr>
      <vt:lpstr>PowerPoint Presentation</vt:lpstr>
      <vt:lpstr>References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BMPL5013 6. Partnership Working</dc:title>
  <dc:creator>Mike Durke</dc:creator>
  <cp:lastModifiedBy>Mike Durke</cp:lastModifiedBy>
  <cp:revision>9</cp:revision>
  <dcterms:created xsi:type="dcterms:W3CDTF">2024-09-16T13:45:37Z</dcterms:created>
  <dcterms:modified xsi:type="dcterms:W3CDTF">2024-10-31T17:33:26Z</dcterms:modified>
</cp:coreProperties>
</file>