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92" r:id="rId2"/>
    <p:sldId id="284" r:id="rId3"/>
    <p:sldId id="285" r:id="rId4"/>
    <p:sldId id="281" r:id="rId5"/>
    <p:sldId id="282" r:id="rId6"/>
    <p:sldId id="286" r:id="rId7"/>
    <p:sldId id="258" r:id="rId8"/>
    <p:sldId id="263" r:id="rId9"/>
    <p:sldId id="283" r:id="rId10"/>
    <p:sldId id="287" r:id="rId11"/>
    <p:sldId id="291" r:id="rId12"/>
    <p:sldId id="290" r:id="rId13"/>
    <p:sldId id="28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99"/>
    <a:srgbClr val="40404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4606" autoAdjust="0"/>
  </p:normalViewPr>
  <p:slideViewPr>
    <p:cSldViewPr snapToGrid="0">
      <p:cViewPr varScale="1">
        <p:scale>
          <a:sx n="57" d="100"/>
          <a:sy n="57" d="100"/>
        </p:scale>
        <p:origin x="1680"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7153AE-2382-41BD-BF4C-87BC1E2490AE}" type="datetimeFigureOut">
              <a:rPr lang="en-US" smtClean="0"/>
              <a:t>11/8/2018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F7677B-F5E5-40C7-9CC7-92A74B998C4E}" type="slidenum">
              <a:rPr lang="en-US" smtClean="0"/>
              <a:t>‹#›</a:t>
            </a:fld>
            <a:endParaRPr lang="en-US"/>
          </a:p>
        </p:txBody>
      </p:sp>
    </p:spTree>
    <p:extLst>
      <p:ext uri="{BB962C8B-B14F-4D97-AF65-F5344CB8AC3E}">
        <p14:creationId xmlns:p14="http://schemas.microsoft.com/office/powerpoint/2010/main" val="897713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2000" b="1" dirty="0" smtClean="0"/>
              <a:t>The context:</a:t>
            </a:r>
          </a:p>
          <a:p>
            <a:pPr marL="0" indent="0" algn="l">
              <a:buNone/>
            </a:pPr>
            <a:r>
              <a:rPr lang="en-US" sz="1200" b="0" dirty="0" smtClean="0"/>
              <a:t>As the Room Division Manager, I am responsible for the housekeeping, front office, leisure &amp; entertainment which comprise of 150 team members, it is fundamental to have</a:t>
            </a:r>
            <a:r>
              <a:rPr lang="en-US" sz="1200" b="0" baseline="0" dirty="0" smtClean="0"/>
              <a:t> a superb working atmosphere as all of us spend majority of our time at work.</a:t>
            </a:r>
            <a:endParaRPr lang="en-US" sz="1100" b="0" dirty="0" smtClean="0"/>
          </a:p>
          <a:p>
            <a:endParaRPr lang="en-US" dirty="0" smtClean="0"/>
          </a:p>
          <a:p>
            <a:r>
              <a:rPr lang="en-US" b="1" dirty="0" smtClean="0"/>
              <a:t>Introduction:</a:t>
            </a:r>
          </a:p>
          <a:p>
            <a:endParaRPr lang="en-US" b="1" dirty="0" smtClean="0"/>
          </a:p>
          <a:p>
            <a:r>
              <a:rPr lang="en-US" b="0" dirty="0" smtClean="0"/>
              <a:t>Creating a synergy of positivity is very important, and even more important</a:t>
            </a:r>
            <a:r>
              <a:rPr lang="en-US" b="0" baseline="0" dirty="0" smtClean="0"/>
              <a:t> when team are faced with guests and have interlink within departments</a:t>
            </a:r>
            <a:r>
              <a:rPr lang="en-US" b="0" dirty="0" smtClean="0"/>
              <a:t>.</a:t>
            </a:r>
            <a:r>
              <a:rPr lang="en-US" b="0" baseline="0" dirty="0" smtClean="0"/>
              <a:t> To start, we need to know first where we stand and why we do what we do</a:t>
            </a:r>
            <a:r>
              <a:rPr lang="en-US" b="1" baseline="0" dirty="0" smtClean="0"/>
              <a:t>.</a:t>
            </a:r>
            <a:endParaRPr lang="en-US" b="1" dirty="0" smtClean="0"/>
          </a:p>
          <a:p>
            <a:endParaRPr lang="en-US" b="1" dirty="0"/>
          </a:p>
        </p:txBody>
      </p:sp>
      <p:sp>
        <p:nvSpPr>
          <p:cNvPr id="4" name="Slide Number Placeholder 3"/>
          <p:cNvSpPr>
            <a:spLocks noGrp="1"/>
          </p:cNvSpPr>
          <p:nvPr>
            <p:ph type="sldNum" sz="quarter" idx="10"/>
          </p:nvPr>
        </p:nvSpPr>
        <p:spPr/>
        <p:txBody>
          <a:bodyPr/>
          <a:lstStyle/>
          <a:p>
            <a:fld id="{6AF7677B-F5E5-40C7-9CC7-92A74B998C4E}" type="slidenum">
              <a:rPr lang="en-US" smtClean="0"/>
              <a:t>1</a:t>
            </a:fld>
            <a:endParaRPr lang="en-US"/>
          </a:p>
        </p:txBody>
      </p:sp>
    </p:spTree>
    <p:extLst>
      <p:ext uri="{BB962C8B-B14F-4D97-AF65-F5344CB8AC3E}">
        <p14:creationId xmlns:p14="http://schemas.microsoft.com/office/powerpoint/2010/main" val="2956158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a:t>
            </a:r>
            <a:r>
              <a:rPr lang="en-US" baseline="0" dirty="0" smtClean="0"/>
              <a:t> are 2 factors that leads to Why we do It?</a:t>
            </a:r>
          </a:p>
          <a:p>
            <a:endParaRPr lang="en-US" baseline="0" dirty="0" smtClean="0"/>
          </a:p>
          <a:p>
            <a:r>
              <a:rPr lang="en-US" baseline="0" dirty="0" smtClean="0"/>
              <a:t>Extrinsic Motivation: Which is related to the external element that contributes to satisfaction – such as Money, Prizes, Titles</a:t>
            </a:r>
          </a:p>
          <a:p>
            <a:endParaRPr lang="en-US" baseline="0" dirty="0" smtClean="0"/>
          </a:p>
          <a:p>
            <a:r>
              <a:rPr lang="en-US" baseline="0" dirty="0" smtClean="0"/>
              <a:t>Intrinsic Motivation: Which </a:t>
            </a:r>
            <a:r>
              <a:rPr lang="en-US" sz="1200" b="0" i="0" kern="1200" dirty="0" smtClean="0">
                <a:solidFill>
                  <a:schemeClr val="tx1"/>
                </a:solidFill>
                <a:effectLst/>
                <a:latin typeface="+mn-lt"/>
                <a:ea typeface="+mn-ea"/>
                <a:cs typeface="+mn-cs"/>
              </a:rPr>
              <a:t>occurs when we act without any obvious external rewards and simply enjoy what we do and be passionate about learning something.</a:t>
            </a:r>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2</a:t>
            </a:fld>
            <a:endParaRPr lang="en-US"/>
          </a:p>
        </p:txBody>
      </p:sp>
    </p:spTree>
    <p:extLst>
      <p:ext uri="{BB962C8B-B14F-4D97-AF65-F5344CB8AC3E}">
        <p14:creationId xmlns:p14="http://schemas.microsoft.com/office/powerpoint/2010/main" val="3427101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build a great working environment and creating</a:t>
            </a:r>
            <a:r>
              <a:rPr lang="en-US" baseline="0" dirty="0" smtClean="0"/>
              <a:t> that synergy, my aim is to focus on developing more intrinsic motivation.</a:t>
            </a:r>
          </a:p>
          <a:p>
            <a:endParaRPr lang="en-US" baseline="0" dirty="0" smtClean="0"/>
          </a:p>
          <a:p>
            <a:r>
              <a:rPr lang="en-US" baseline="0" dirty="0" smtClean="0"/>
              <a:t>It is important as it increase happiness and satisfaction in the work place.</a:t>
            </a:r>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3</a:t>
            </a:fld>
            <a:endParaRPr lang="en-US"/>
          </a:p>
        </p:txBody>
      </p:sp>
    </p:spTree>
    <p:extLst>
      <p:ext uri="{BB962C8B-B14F-4D97-AF65-F5344CB8AC3E}">
        <p14:creationId xmlns:p14="http://schemas.microsoft.com/office/powerpoint/2010/main" val="3813392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4</a:t>
            </a:fld>
            <a:endParaRPr lang="en-US"/>
          </a:p>
        </p:txBody>
      </p:sp>
    </p:spTree>
    <p:extLst>
      <p:ext uri="{BB962C8B-B14F-4D97-AF65-F5344CB8AC3E}">
        <p14:creationId xmlns:p14="http://schemas.microsoft.com/office/powerpoint/2010/main" val="4079457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Intrinsic</a:t>
            </a:r>
            <a:r>
              <a:rPr lang="en-US" baseline="0" dirty="0" smtClean="0"/>
              <a:t> people connect very well with other and are happy people. As it has been proven that </a:t>
            </a:r>
            <a:r>
              <a:rPr lang="en-US" sz="1200" b="0" i="0" kern="1200" dirty="0" smtClean="0">
                <a:solidFill>
                  <a:schemeClr val="tx1"/>
                </a:solidFill>
                <a:effectLst/>
                <a:latin typeface="+mn-lt"/>
                <a:ea typeface="+mn-ea"/>
                <a:cs typeface="+mn-cs"/>
              </a:rPr>
              <a:t>our moods are quite literally contagious. Increasing the intrinsic</a:t>
            </a:r>
            <a:r>
              <a:rPr lang="en-US" sz="1200" b="0" i="0" kern="1200" baseline="0" dirty="0" smtClean="0">
                <a:solidFill>
                  <a:schemeClr val="tx1"/>
                </a:solidFill>
                <a:effectLst/>
                <a:latin typeface="+mn-lt"/>
                <a:ea typeface="+mn-ea"/>
                <a:cs typeface="+mn-cs"/>
              </a:rPr>
              <a:t> motivation in others is of crucial importance, to create a good team synergy.</a:t>
            </a:r>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5</a:t>
            </a:fld>
            <a:endParaRPr lang="en-US"/>
          </a:p>
        </p:txBody>
      </p:sp>
    </p:spTree>
    <p:extLst>
      <p:ext uri="{BB962C8B-B14F-4D97-AF65-F5344CB8AC3E}">
        <p14:creationId xmlns:p14="http://schemas.microsoft.com/office/powerpoint/2010/main" val="1543150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Positive work attitude doesn’t always refer to simply smiling and looking cheerful, however—positivity is more about one’s overall perspective on life and the tendency to focus on all that is good in life. Hence, having a positive work</a:t>
            </a:r>
            <a:r>
              <a:rPr lang="en-US" sz="1200" b="0" i="0" kern="1200" baseline="0" dirty="0" smtClean="0">
                <a:solidFill>
                  <a:schemeClr val="tx1"/>
                </a:solidFill>
                <a:effectLst/>
                <a:latin typeface="+mn-lt"/>
                <a:ea typeface="+mn-ea"/>
                <a:cs typeface="+mn-cs"/>
              </a:rPr>
              <a:t> attitude is the key to success.</a:t>
            </a:r>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6</a:t>
            </a:fld>
            <a:endParaRPr lang="en-US"/>
          </a:p>
        </p:txBody>
      </p:sp>
    </p:spTree>
    <p:extLst>
      <p:ext uri="{BB962C8B-B14F-4D97-AF65-F5344CB8AC3E}">
        <p14:creationId xmlns:p14="http://schemas.microsoft.com/office/powerpoint/2010/main" val="3868966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build</a:t>
            </a:r>
            <a:r>
              <a:rPr lang="en-US" baseline="0" dirty="0" smtClean="0"/>
              <a:t> up intrinsic motivation we have to cultivate positive work attitude as it has been proven that positive work attitude lead to Intrinsic Motivation. Could we cultivate positive Work Attitude?</a:t>
            </a:r>
          </a:p>
          <a:p>
            <a:endParaRPr lang="en-US" baseline="0" dirty="0" smtClean="0"/>
          </a:p>
          <a:p>
            <a:r>
              <a:rPr lang="en-US" baseline="0" dirty="0" smtClean="0"/>
              <a:t>Yes. Below 6 steps to adopt to cultivate Positive Work Attitude.</a:t>
            </a:r>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7</a:t>
            </a:fld>
            <a:endParaRPr lang="en-US"/>
          </a:p>
        </p:txBody>
      </p:sp>
    </p:spTree>
    <p:extLst>
      <p:ext uri="{BB962C8B-B14F-4D97-AF65-F5344CB8AC3E}">
        <p14:creationId xmlns:p14="http://schemas.microsoft.com/office/powerpoint/2010/main" val="1968165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Knowing the benefits of positive</a:t>
            </a:r>
            <a:r>
              <a:rPr lang="en-US" baseline="0" dirty="0" smtClean="0"/>
              <a:t> work attitude and the link to Intrinsic Motivation adopting same, will help in the personal growth of an individual and will also benefit the company.</a:t>
            </a:r>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10</a:t>
            </a:fld>
            <a:endParaRPr lang="en-US"/>
          </a:p>
        </p:txBody>
      </p:sp>
    </p:spTree>
    <p:extLst>
      <p:ext uri="{BB962C8B-B14F-4D97-AF65-F5344CB8AC3E}">
        <p14:creationId xmlns:p14="http://schemas.microsoft.com/office/powerpoint/2010/main" val="577460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Conclusion:</a:t>
            </a:r>
          </a:p>
          <a:p>
            <a:endParaRPr lang="en-US" dirty="0" smtClean="0"/>
          </a:p>
          <a:p>
            <a:r>
              <a:rPr lang="en-US" baseline="0" dirty="0" smtClean="0"/>
              <a:t>Teaching my colleagues the steps toward positive work attitude and sharing the presentation, it will help them to a</a:t>
            </a:r>
            <a:r>
              <a:rPr lang="en-US" dirty="0" smtClean="0"/>
              <a:t>dopt</a:t>
            </a:r>
            <a:r>
              <a:rPr lang="en-US" baseline="0" dirty="0" smtClean="0"/>
              <a:t> the culture of positive work attitude. As happiness breads happiness, it will creates that ripple effect and we will have an amazing team of 550 team members working for a common goal in a pleasant and trusting working atmosphere.</a:t>
            </a:r>
            <a:endParaRPr lang="en-US" dirty="0" smtClean="0"/>
          </a:p>
        </p:txBody>
      </p:sp>
      <p:sp>
        <p:nvSpPr>
          <p:cNvPr id="4" name="Slide Number Placeholder 3"/>
          <p:cNvSpPr>
            <a:spLocks noGrp="1"/>
          </p:cNvSpPr>
          <p:nvPr>
            <p:ph type="sldNum" sz="quarter" idx="10"/>
          </p:nvPr>
        </p:nvSpPr>
        <p:spPr/>
        <p:txBody>
          <a:bodyPr/>
          <a:lstStyle/>
          <a:p>
            <a:fld id="{6AF7677B-F5E5-40C7-9CC7-92A74B998C4E}" type="slidenum">
              <a:rPr lang="en-US" smtClean="0"/>
              <a:t>11</a:t>
            </a:fld>
            <a:endParaRPr lang="en-US"/>
          </a:p>
        </p:txBody>
      </p:sp>
    </p:spTree>
    <p:extLst>
      <p:ext uri="{BB962C8B-B14F-4D97-AF65-F5344CB8AC3E}">
        <p14:creationId xmlns:p14="http://schemas.microsoft.com/office/powerpoint/2010/main" val="1082616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AF7677B-F5E5-40C7-9CC7-92A74B998C4E}" type="slidenum">
              <a:rPr lang="en-US" smtClean="0"/>
              <a:t>12</a:t>
            </a:fld>
            <a:endParaRPr lang="en-US"/>
          </a:p>
        </p:txBody>
      </p:sp>
    </p:spTree>
    <p:extLst>
      <p:ext uri="{BB962C8B-B14F-4D97-AF65-F5344CB8AC3E}">
        <p14:creationId xmlns:p14="http://schemas.microsoft.com/office/powerpoint/2010/main" val="674508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AE4788E-96D0-4BA1-A7D2-698AA37DA78A}"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251181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AE4788E-96D0-4BA1-A7D2-698AA37DA78A}"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1124727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E4788E-96D0-4BA1-A7D2-698AA37DA78A}"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1045863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AE4788E-96D0-4BA1-A7D2-698AA37DA78A}" type="datetimeFigureOut">
              <a:rPr lang="en-US" smtClean="0"/>
              <a:t>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2179916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AE4788E-96D0-4BA1-A7D2-698AA37DA78A}" type="datetimeFigureOut">
              <a:rPr lang="en-US" smtClean="0"/>
              <a:t>11/8/2018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1853825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AE4788E-96D0-4BA1-A7D2-698AA37DA78A}" type="datetimeFigureOut">
              <a:rPr lang="en-US" smtClean="0"/>
              <a:t>11/8/2018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2394060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E4788E-96D0-4BA1-A7D2-698AA37DA78A}" type="datetimeFigureOut">
              <a:rPr lang="en-US" smtClean="0"/>
              <a:t>11/8/2018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3972847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E4788E-96D0-4BA1-A7D2-698AA37DA78A}" type="datetimeFigureOut">
              <a:rPr lang="en-US" smtClean="0"/>
              <a:t>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3148356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E4788E-96D0-4BA1-A7D2-698AA37DA78A}" type="datetimeFigureOut">
              <a:rPr lang="en-US" smtClean="0"/>
              <a:t>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3473812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AE4788E-96D0-4BA1-A7D2-698AA37DA78A}"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506673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AE4788E-96D0-4BA1-A7D2-698AA37DA78A}"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3735D4-9933-44A0-B5A1-41C854FB46D5}" type="slidenum">
              <a:rPr lang="en-US" smtClean="0"/>
              <a:t>‹#›</a:t>
            </a:fld>
            <a:endParaRPr lang="en-US"/>
          </a:p>
        </p:txBody>
      </p:sp>
    </p:spTree>
    <p:extLst>
      <p:ext uri="{BB962C8B-B14F-4D97-AF65-F5344CB8AC3E}">
        <p14:creationId xmlns:p14="http://schemas.microsoft.com/office/powerpoint/2010/main" val="2725061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E4788E-96D0-4BA1-A7D2-698AA37DA78A}" type="datetimeFigureOut">
              <a:rPr lang="en-US" smtClean="0"/>
              <a:t>11/8/2018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3735D4-9933-44A0-B5A1-41C854FB46D5}" type="slidenum">
              <a:rPr lang="en-US" smtClean="0"/>
              <a:t>‹#›</a:t>
            </a:fld>
            <a:endParaRPr lang="en-US"/>
          </a:p>
        </p:txBody>
      </p:sp>
    </p:spTree>
    <p:extLst>
      <p:ext uri="{BB962C8B-B14F-4D97-AF65-F5344CB8AC3E}">
        <p14:creationId xmlns:p14="http://schemas.microsoft.com/office/powerpoint/2010/main" val="23927555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rywellmind.com/differences-between-extrinsic-and-intrinsic-motivation-279538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developgoodhabits.com/intrinsic-motivation-examples/" TargetMode="External"/><Relationship Id="rId4" Type="http://schemas.openxmlformats.org/officeDocument/2006/relationships/hyperlink" Target="https://positivepsychologyprogram.com/positive-psychology-workplace-labor-of-lov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654" y="3036268"/>
            <a:ext cx="11057626" cy="1325563"/>
          </a:xfrm>
        </p:spPr>
        <p:txBody>
          <a:bodyPr>
            <a:noAutofit/>
          </a:bodyPr>
          <a:lstStyle/>
          <a:p>
            <a:pPr algn="ctr"/>
            <a:r>
              <a:rPr lang="en-US" sz="6600" b="1" dirty="0" smtClean="0">
                <a:solidFill>
                  <a:schemeClr val="tx1">
                    <a:lumMod val="65000"/>
                    <a:lumOff val="35000"/>
                  </a:schemeClr>
                </a:solidFill>
              </a:rPr>
              <a:t>PSYCHOLOGY AT WORK</a:t>
            </a:r>
            <a:br>
              <a:rPr lang="en-US" sz="6600" b="1" dirty="0" smtClean="0">
                <a:solidFill>
                  <a:schemeClr val="tx1">
                    <a:lumMod val="65000"/>
                    <a:lumOff val="35000"/>
                  </a:schemeClr>
                </a:solidFill>
              </a:rPr>
            </a:br>
            <a:r>
              <a:rPr lang="en-US" sz="6600" b="1" dirty="0" smtClean="0">
                <a:solidFill>
                  <a:schemeClr val="tx1">
                    <a:lumMod val="65000"/>
                    <a:lumOff val="35000"/>
                  </a:schemeClr>
                </a:solidFill>
              </a:rPr>
              <a:t/>
            </a:r>
            <a:br>
              <a:rPr lang="en-US" sz="6600" b="1" dirty="0" smtClean="0">
                <a:solidFill>
                  <a:schemeClr val="tx1">
                    <a:lumMod val="65000"/>
                    <a:lumOff val="35000"/>
                  </a:schemeClr>
                </a:solidFill>
              </a:rPr>
            </a:br>
            <a:r>
              <a:rPr lang="en-US" sz="9600" b="1" u="sng" dirty="0" smtClean="0">
                <a:solidFill>
                  <a:srgbClr val="FFC000"/>
                </a:solidFill>
              </a:rPr>
              <a:t>WHY</a:t>
            </a:r>
            <a:r>
              <a:rPr lang="en-US" sz="9600" b="1" dirty="0" smtClean="0">
                <a:solidFill>
                  <a:srgbClr val="FFC000"/>
                </a:solidFill>
              </a:rPr>
              <a:t> </a:t>
            </a:r>
            <a:r>
              <a:rPr lang="en-US" sz="6000" b="1" dirty="0" smtClean="0">
                <a:solidFill>
                  <a:srgbClr val="FFC000"/>
                </a:solidFill>
              </a:rPr>
              <a:t>WE </a:t>
            </a:r>
            <a:r>
              <a:rPr lang="en-US" sz="6000" b="1" dirty="0" smtClean="0">
                <a:solidFill>
                  <a:srgbClr val="FFC000"/>
                </a:solidFill>
              </a:rPr>
              <a:t>DO IT?</a:t>
            </a:r>
            <a:br>
              <a:rPr lang="en-US" sz="6000" b="1" dirty="0" smtClean="0">
                <a:solidFill>
                  <a:srgbClr val="FFC000"/>
                </a:solidFill>
              </a:rPr>
            </a:br>
            <a:r>
              <a:rPr lang="en-US" sz="6000" b="1" dirty="0">
                <a:solidFill>
                  <a:schemeClr val="tx1">
                    <a:lumMod val="65000"/>
                    <a:lumOff val="35000"/>
                  </a:schemeClr>
                </a:solidFill>
              </a:rPr>
              <a:t/>
            </a:r>
            <a:br>
              <a:rPr lang="en-US" sz="6000" b="1" dirty="0">
                <a:solidFill>
                  <a:schemeClr val="tx1">
                    <a:lumMod val="65000"/>
                    <a:lumOff val="35000"/>
                  </a:schemeClr>
                </a:solidFill>
              </a:rPr>
            </a:br>
            <a:r>
              <a:rPr lang="en-US" sz="6000" b="1" dirty="0" smtClean="0">
                <a:solidFill>
                  <a:schemeClr val="tx1">
                    <a:lumMod val="65000"/>
                    <a:lumOff val="35000"/>
                  </a:schemeClr>
                </a:solidFill>
              </a:rPr>
              <a:t/>
            </a:r>
            <a:br>
              <a:rPr lang="en-US" sz="6000" b="1" dirty="0" smtClean="0">
                <a:solidFill>
                  <a:schemeClr val="tx1">
                    <a:lumMod val="65000"/>
                    <a:lumOff val="35000"/>
                  </a:schemeClr>
                </a:solidFill>
              </a:rPr>
            </a:br>
            <a:r>
              <a:rPr lang="en-US" sz="1600" b="1" dirty="0" smtClean="0">
                <a:solidFill>
                  <a:schemeClr val="tx1">
                    <a:lumMod val="50000"/>
                    <a:lumOff val="50000"/>
                  </a:schemeClr>
                </a:solidFill>
              </a:rPr>
              <a:t>Sheila Malloo</a:t>
            </a:r>
            <a:br>
              <a:rPr lang="en-US" sz="1600" b="1" dirty="0" smtClean="0">
                <a:solidFill>
                  <a:schemeClr val="tx1">
                    <a:lumMod val="50000"/>
                    <a:lumOff val="50000"/>
                  </a:schemeClr>
                </a:solidFill>
              </a:rPr>
            </a:br>
            <a:r>
              <a:rPr lang="en-US" sz="1600" b="1" dirty="0" smtClean="0">
                <a:solidFill>
                  <a:schemeClr val="tx1">
                    <a:lumMod val="50000"/>
                    <a:lumOff val="50000"/>
                  </a:schemeClr>
                </a:solidFill>
              </a:rPr>
              <a:t>15 October 2018</a:t>
            </a:r>
            <a:br>
              <a:rPr lang="en-US" sz="1600" b="1" dirty="0" smtClean="0">
                <a:solidFill>
                  <a:schemeClr val="tx1">
                    <a:lumMod val="50000"/>
                    <a:lumOff val="50000"/>
                  </a:schemeClr>
                </a:solidFill>
              </a:rPr>
            </a:br>
            <a:endParaRPr lang="en-US" sz="1600" b="1" dirty="0">
              <a:solidFill>
                <a:schemeClr val="tx1">
                  <a:lumMod val="50000"/>
                  <a:lumOff val="50000"/>
                </a:schemeClr>
              </a:solidFill>
            </a:endParaRPr>
          </a:p>
        </p:txBody>
      </p:sp>
    </p:spTree>
    <p:extLst>
      <p:ext uri="{BB962C8B-B14F-4D97-AF65-F5344CB8AC3E}">
        <p14:creationId xmlns:p14="http://schemas.microsoft.com/office/powerpoint/2010/main" val="23940699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2619" r="52934" b="14172"/>
          <a:stretch/>
        </p:blipFill>
        <p:spPr>
          <a:xfrm>
            <a:off x="1144320" y="1652709"/>
            <a:ext cx="3332790" cy="3807813"/>
          </a:xfrm>
          <a:prstGeom prst="rect">
            <a:avLst/>
          </a:prstGeom>
        </p:spPr>
      </p:pic>
      <p:sp>
        <p:nvSpPr>
          <p:cNvPr id="2" name="Title 1"/>
          <p:cNvSpPr>
            <a:spLocks noGrp="1"/>
          </p:cNvSpPr>
          <p:nvPr>
            <p:ph type="title"/>
          </p:nvPr>
        </p:nvSpPr>
        <p:spPr>
          <a:xfrm>
            <a:off x="1019356" y="974037"/>
            <a:ext cx="3457754" cy="592407"/>
          </a:xfrm>
        </p:spPr>
        <p:txBody>
          <a:bodyPr>
            <a:noAutofit/>
          </a:bodyPr>
          <a:lstStyle/>
          <a:p>
            <a:pPr algn="ctr"/>
            <a:r>
              <a:rPr lang="en-US" sz="3200" b="1" dirty="0" smtClean="0">
                <a:solidFill>
                  <a:schemeClr val="tx1">
                    <a:lumMod val="65000"/>
                    <a:lumOff val="35000"/>
                  </a:schemeClr>
                </a:solidFill>
                <a:latin typeface="+mn-lt"/>
              </a:rPr>
              <a:t>Extrinsic Motivation</a:t>
            </a:r>
            <a:endParaRPr lang="en-US" sz="3200" b="1" dirty="0">
              <a:solidFill>
                <a:schemeClr val="tx1">
                  <a:lumMod val="65000"/>
                  <a:lumOff val="35000"/>
                </a:schemeClr>
              </a:solidFill>
              <a:latin typeface="+mn-lt"/>
            </a:endParaRPr>
          </a:p>
        </p:txBody>
      </p:sp>
      <p:pic>
        <p:nvPicPr>
          <p:cNvPr id="4" name="Picture 3"/>
          <p:cNvPicPr>
            <a:picLocks noChangeAspect="1"/>
          </p:cNvPicPr>
          <p:nvPr/>
        </p:nvPicPr>
        <p:blipFill rotWithShape="1">
          <a:blip r:embed="rId3"/>
          <a:srcRect l="46498" t="2619" b="14172"/>
          <a:stretch/>
        </p:blipFill>
        <p:spPr>
          <a:xfrm>
            <a:off x="6944263" y="1830989"/>
            <a:ext cx="3788551" cy="3807813"/>
          </a:xfrm>
          <a:prstGeom prst="rect">
            <a:avLst/>
          </a:prstGeom>
        </p:spPr>
      </p:pic>
      <p:sp>
        <p:nvSpPr>
          <p:cNvPr id="6" name="Title 1"/>
          <p:cNvSpPr txBox="1">
            <a:spLocks/>
          </p:cNvSpPr>
          <p:nvPr/>
        </p:nvSpPr>
        <p:spPr>
          <a:xfrm>
            <a:off x="7275060" y="974037"/>
            <a:ext cx="3457754" cy="5924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smtClean="0">
                <a:solidFill>
                  <a:schemeClr val="tx1">
                    <a:lumMod val="65000"/>
                    <a:lumOff val="35000"/>
                  </a:schemeClr>
                </a:solidFill>
                <a:latin typeface="+mn-lt"/>
              </a:rPr>
              <a:t>Intrinsic Motivation</a:t>
            </a:r>
            <a:endParaRPr lang="en-US" sz="3200" b="1" dirty="0">
              <a:solidFill>
                <a:schemeClr val="tx1">
                  <a:lumMod val="65000"/>
                  <a:lumOff val="35000"/>
                </a:schemeClr>
              </a:solidFill>
              <a:latin typeface="+mn-lt"/>
            </a:endParaRPr>
          </a:p>
        </p:txBody>
      </p:sp>
    </p:spTree>
    <p:extLst>
      <p:ext uri="{BB962C8B-B14F-4D97-AF65-F5344CB8AC3E}">
        <p14:creationId xmlns:p14="http://schemas.microsoft.com/office/powerpoint/2010/main" val="89846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2619" r="52934" b="14172"/>
          <a:stretch/>
        </p:blipFill>
        <p:spPr>
          <a:xfrm>
            <a:off x="1144320" y="1652709"/>
            <a:ext cx="3332790" cy="3807813"/>
          </a:xfrm>
          <a:prstGeom prst="rect">
            <a:avLst/>
          </a:prstGeom>
        </p:spPr>
      </p:pic>
      <p:sp>
        <p:nvSpPr>
          <p:cNvPr id="2" name="Title 1"/>
          <p:cNvSpPr>
            <a:spLocks noGrp="1"/>
          </p:cNvSpPr>
          <p:nvPr>
            <p:ph type="title"/>
          </p:nvPr>
        </p:nvSpPr>
        <p:spPr>
          <a:xfrm>
            <a:off x="1019356" y="974037"/>
            <a:ext cx="3457754" cy="592407"/>
          </a:xfrm>
        </p:spPr>
        <p:txBody>
          <a:bodyPr>
            <a:noAutofit/>
          </a:bodyPr>
          <a:lstStyle/>
          <a:p>
            <a:pPr algn="ctr"/>
            <a:r>
              <a:rPr lang="en-US" sz="3200" b="1" dirty="0" smtClean="0">
                <a:solidFill>
                  <a:schemeClr val="tx1">
                    <a:lumMod val="65000"/>
                    <a:lumOff val="35000"/>
                  </a:schemeClr>
                </a:solidFill>
                <a:latin typeface="+mn-lt"/>
              </a:rPr>
              <a:t>Extrinsic Motivation</a:t>
            </a:r>
            <a:endParaRPr lang="en-US" sz="3200" b="1" dirty="0">
              <a:solidFill>
                <a:schemeClr val="tx1">
                  <a:lumMod val="65000"/>
                  <a:lumOff val="35000"/>
                </a:schemeClr>
              </a:solidFill>
              <a:latin typeface="+mn-lt"/>
            </a:endParaRPr>
          </a:p>
        </p:txBody>
      </p:sp>
      <p:pic>
        <p:nvPicPr>
          <p:cNvPr id="4" name="Picture 3"/>
          <p:cNvPicPr>
            <a:picLocks noChangeAspect="1"/>
          </p:cNvPicPr>
          <p:nvPr/>
        </p:nvPicPr>
        <p:blipFill rotWithShape="1">
          <a:blip r:embed="rId3"/>
          <a:srcRect l="46498" t="2619" b="14172"/>
          <a:stretch/>
        </p:blipFill>
        <p:spPr>
          <a:xfrm>
            <a:off x="6944263" y="1830989"/>
            <a:ext cx="3788551" cy="3807813"/>
          </a:xfrm>
          <a:prstGeom prst="rect">
            <a:avLst/>
          </a:prstGeom>
        </p:spPr>
      </p:pic>
      <p:sp>
        <p:nvSpPr>
          <p:cNvPr id="6" name="Title 1"/>
          <p:cNvSpPr txBox="1">
            <a:spLocks/>
          </p:cNvSpPr>
          <p:nvPr/>
        </p:nvSpPr>
        <p:spPr>
          <a:xfrm>
            <a:off x="7275060" y="974037"/>
            <a:ext cx="3457754" cy="5924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smtClean="0">
                <a:solidFill>
                  <a:schemeClr val="tx1">
                    <a:lumMod val="65000"/>
                    <a:lumOff val="35000"/>
                  </a:schemeClr>
                </a:solidFill>
                <a:latin typeface="+mn-lt"/>
              </a:rPr>
              <a:t>Intrinsic Motivation</a:t>
            </a:r>
            <a:endParaRPr lang="en-US" sz="3200" b="1" dirty="0">
              <a:solidFill>
                <a:schemeClr val="tx1">
                  <a:lumMod val="65000"/>
                  <a:lumOff val="35000"/>
                </a:schemeClr>
              </a:solidFill>
              <a:latin typeface="+mn-lt"/>
            </a:endParaRPr>
          </a:p>
        </p:txBody>
      </p:sp>
      <p:sp>
        <p:nvSpPr>
          <p:cNvPr id="3" name="Oval 2"/>
          <p:cNvSpPr/>
          <p:nvPr/>
        </p:nvSpPr>
        <p:spPr>
          <a:xfrm>
            <a:off x="5883215" y="370936"/>
            <a:ext cx="5831457" cy="5848709"/>
          </a:xfrm>
          <a:prstGeom prst="ellipse">
            <a:avLst/>
          </a:prstGeom>
          <a:noFill/>
          <a:ln w="19050">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1"/>
          <p:cNvSpPr txBox="1">
            <a:spLocks/>
          </p:cNvSpPr>
          <p:nvPr/>
        </p:nvSpPr>
        <p:spPr>
          <a:xfrm>
            <a:off x="5336875" y="5759510"/>
            <a:ext cx="6855125" cy="5924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smtClean="0">
                <a:solidFill>
                  <a:schemeClr val="tx1">
                    <a:lumMod val="65000"/>
                    <a:lumOff val="35000"/>
                  </a:schemeClr>
                </a:solidFill>
                <a:latin typeface="+mn-lt"/>
              </a:rPr>
              <a:t>What is it? Why is it important? Is it something we can cultivate? </a:t>
            </a:r>
            <a:endParaRPr lang="en-US" sz="3200" b="1" dirty="0">
              <a:solidFill>
                <a:schemeClr val="tx1">
                  <a:lumMod val="65000"/>
                  <a:lumOff val="35000"/>
                </a:schemeClr>
              </a:solidFill>
              <a:latin typeface="+mn-lt"/>
            </a:endParaRPr>
          </a:p>
        </p:txBody>
      </p:sp>
    </p:spTree>
    <p:extLst>
      <p:ext uri="{BB962C8B-B14F-4D97-AF65-F5344CB8AC3E}">
        <p14:creationId xmlns:p14="http://schemas.microsoft.com/office/powerpoint/2010/main" val="23651230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1705230" y="455535"/>
            <a:ext cx="9144000" cy="149749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tx1">
                    <a:lumMod val="65000"/>
                    <a:lumOff val="35000"/>
                  </a:schemeClr>
                </a:solidFill>
              </a:rPr>
              <a:t>Intrinsic </a:t>
            </a:r>
            <a:r>
              <a:rPr lang="en-US" sz="5400" b="1" dirty="0" smtClean="0">
                <a:solidFill>
                  <a:schemeClr val="tx1">
                    <a:lumMod val="65000"/>
                    <a:lumOff val="35000"/>
                  </a:schemeClr>
                </a:solidFill>
              </a:rPr>
              <a:t>Motivation</a:t>
            </a:r>
          </a:p>
          <a:p>
            <a:pPr algn="ctr"/>
            <a:r>
              <a:rPr lang="en-US" sz="2800" b="1" dirty="0" smtClean="0">
                <a:solidFill>
                  <a:srgbClr val="C00000"/>
                </a:solidFill>
                <a:latin typeface="+mn-lt"/>
              </a:rPr>
              <a:t>What </a:t>
            </a:r>
            <a:r>
              <a:rPr lang="en-US" sz="2800" b="1" dirty="0">
                <a:solidFill>
                  <a:srgbClr val="C00000"/>
                </a:solidFill>
                <a:latin typeface="+mn-lt"/>
              </a:rPr>
              <a:t>is it</a:t>
            </a:r>
            <a:r>
              <a:rPr lang="en-US" sz="2800" b="1" dirty="0" smtClean="0">
                <a:solidFill>
                  <a:srgbClr val="C00000"/>
                </a:solidFill>
                <a:latin typeface="+mn-lt"/>
              </a:rPr>
              <a:t>?</a:t>
            </a:r>
            <a:endParaRPr lang="en-US" sz="2800" b="1" dirty="0">
              <a:solidFill>
                <a:srgbClr val="C00000"/>
              </a:solidFill>
              <a:latin typeface="+mn-lt"/>
            </a:endParaRPr>
          </a:p>
        </p:txBody>
      </p:sp>
      <p:sp>
        <p:nvSpPr>
          <p:cNvPr id="9" name="Title 1"/>
          <p:cNvSpPr txBox="1">
            <a:spLocks/>
          </p:cNvSpPr>
          <p:nvPr/>
        </p:nvSpPr>
        <p:spPr>
          <a:xfrm>
            <a:off x="1429110" y="2809337"/>
            <a:ext cx="9144000" cy="149749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b="1" dirty="0">
              <a:solidFill>
                <a:srgbClr val="C00000"/>
              </a:solidFill>
            </a:endParaRPr>
          </a:p>
        </p:txBody>
      </p:sp>
      <p:sp>
        <p:nvSpPr>
          <p:cNvPr id="10" name="Content Placeholder 2"/>
          <p:cNvSpPr>
            <a:spLocks noGrp="1"/>
          </p:cNvSpPr>
          <p:nvPr>
            <p:ph idx="1"/>
          </p:nvPr>
        </p:nvSpPr>
        <p:spPr>
          <a:xfrm>
            <a:off x="150963" y="2447023"/>
            <a:ext cx="11700294" cy="1533312"/>
          </a:xfrm>
        </p:spPr>
        <p:txBody>
          <a:bodyPr>
            <a:normAutofit lnSpcReduction="10000"/>
          </a:bodyPr>
          <a:lstStyle/>
          <a:p>
            <a:pPr marL="0" lvl="0" indent="0" algn="ctr">
              <a:lnSpc>
                <a:spcPct val="100000"/>
              </a:lnSpc>
              <a:buNone/>
            </a:pPr>
            <a:r>
              <a:rPr lang="en-US" sz="3200" dirty="0" smtClean="0"/>
              <a:t>Intrinsic </a:t>
            </a:r>
            <a:r>
              <a:rPr lang="en-US" sz="3200" dirty="0"/>
              <a:t>motivation refers to motivation that comes from </a:t>
            </a:r>
            <a:r>
              <a:rPr lang="en-US" sz="3200" b="1" i="1" dirty="0">
                <a:solidFill>
                  <a:srgbClr val="C00000"/>
                </a:solidFill>
              </a:rPr>
              <a:t>inside an individual</a:t>
            </a:r>
            <a:r>
              <a:rPr lang="en-US" sz="3200" dirty="0"/>
              <a:t> rather than from any external or outside rewards, such as money or grades</a:t>
            </a:r>
          </a:p>
          <a:p>
            <a:pPr lvl="0">
              <a:lnSpc>
                <a:spcPct val="100000"/>
              </a:lnSpc>
            </a:pPr>
            <a:endParaRPr lang="en-US" sz="2000" dirty="0"/>
          </a:p>
          <a:p>
            <a:pPr>
              <a:lnSpc>
                <a:spcPct val="100000"/>
              </a:lnSpc>
            </a:pPr>
            <a:endParaRPr lang="en-US" sz="2000" dirty="0"/>
          </a:p>
        </p:txBody>
      </p:sp>
      <p:grpSp>
        <p:nvGrpSpPr>
          <p:cNvPr id="2" name="Group 1"/>
          <p:cNvGrpSpPr/>
          <p:nvPr/>
        </p:nvGrpSpPr>
        <p:grpSpPr>
          <a:xfrm>
            <a:off x="1429110" y="4669147"/>
            <a:ext cx="9292966" cy="1015663"/>
            <a:chOff x="1429110" y="4669147"/>
            <a:chExt cx="9292966" cy="1015663"/>
          </a:xfrm>
        </p:grpSpPr>
        <p:sp>
          <p:nvSpPr>
            <p:cNvPr id="7" name="Rectangle 6"/>
            <p:cNvSpPr/>
            <p:nvPr/>
          </p:nvSpPr>
          <p:spPr>
            <a:xfrm>
              <a:off x="7733244" y="5036184"/>
              <a:ext cx="2988832" cy="523220"/>
            </a:xfrm>
            <a:prstGeom prst="rect">
              <a:avLst/>
            </a:prstGeom>
          </p:spPr>
          <p:txBody>
            <a:bodyPr wrap="none">
              <a:spAutoFit/>
            </a:bodyPr>
            <a:lstStyle/>
            <a:p>
              <a:pPr lvl="0"/>
              <a:r>
                <a:rPr lang="en-US" sz="2800" dirty="0">
                  <a:solidFill>
                    <a:srgbClr val="FF3399"/>
                  </a:solidFill>
                </a:rPr>
                <a:t>Belonging </a:t>
              </a:r>
              <a:r>
                <a:rPr lang="en-US" sz="2800" dirty="0" smtClean="0">
                  <a:solidFill>
                    <a:srgbClr val="FF3399"/>
                  </a:solidFill>
                </a:rPr>
                <a:t>naturally</a:t>
              </a:r>
              <a:endParaRPr lang="en-US" sz="2800" dirty="0">
                <a:solidFill>
                  <a:srgbClr val="FF3399"/>
                </a:solidFill>
              </a:endParaRPr>
            </a:p>
          </p:txBody>
        </p:sp>
        <p:sp>
          <p:nvSpPr>
            <p:cNvPr id="12" name="Rectangle 11"/>
            <p:cNvSpPr/>
            <p:nvPr/>
          </p:nvSpPr>
          <p:spPr>
            <a:xfrm>
              <a:off x="1429110" y="4669147"/>
              <a:ext cx="1517660" cy="1015663"/>
            </a:xfrm>
            <a:prstGeom prst="rect">
              <a:avLst/>
            </a:prstGeom>
          </p:spPr>
          <p:txBody>
            <a:bodyPr wrap="none">
              <a:spAutoFit/>
            </a:bodyPr>
            <a:lstStyle/>
            <a:p>
              <a:pPr lvl="0"/>
              <a:r>
                <a:rPr lang="en-US" sz="6000" dirty="0" smtClean="0"/>
                <a:t>Real</a:t>
              </a:r>
              <a:endParaRPr lang="en-US" sz="6000" dirty="0"/>
            </a:p>
          </p:txBody>
        </p:sp>
        <p:sp>
          <p:nvSpPr>
            <p:cNvPr id="14" name="Rectangle 13"/>
            <p:cNvSpPr/>
            <p:nvPr/>
          </p:nvSpPr>
          <p:spPr>
            <a:xfrm>
              <a:off x="5416722" y="4851518"/>
              <a:ext cx="1904560" cy="769441"/>
            </a:xfrm>
            <a:prstGeom prst="rect">
              <a:avLst/>
            </a:prstGeom>
          </p:spPr>
          <p:txBody>
            <a:bodyPr wrap="none">
              <a:spAutoFit/>
            </a:bodyPr>
            <a:lstStyle/>
            <a:p>
              <a:pPr lvl="0"/>
              <a:r>
                <a:rPr lang="en-US" sz="4400" dirty="0" smtClean="0">
                  <a:solidFill>
                    <a:srgbClr val="FFC000"/>
                  </a:solidFill>
                </a:rPr>
                <a:t>Interior</a:t>
              </a:r>
              <a:endParaRPr lang="en-US" sz="4400" dirty="0">
                <a:solidFill>
                  <a:srgbClr val="FFC000"/>
                </a:solidFill>
              </a:endParaRPr>
            </a:p>
          </p:txBody>
        </p:sp>
        <p:sp>
          <p:nvSpPr>
            <p:cNvPr id="11" name="Rectangle 10"/>
            <p:cNvSpPr/>
            <p:nvPr/>
          </p:nvSpPr>
          <p:spPr>
            <a:xfrm>
              <a:off x="3358732" y="4974629"/>
              <a:ext cx="1646028" cy="584775"/>
            </a:xfrm>
            <a:prstGeom prst="rect">
              <a:avLst/>
            </a:prstGeom>
          </p:spPr>
          <p:txBody>
            <a:bodyPr wrap="none">
              <a:spAutoFit/>
            </a:bodyPr>
            <a:lstStyle/>
            <a:p>
              <a:pPr lvl="0"/>
              <a:r>
                <a:rPr lang="en-US" sz="3200" dirty="0" smtClean="0">
                  <a:solidFill>
                    <a:schemeClr val="accent1">
                      <a:lumMod val="75000"/>
                    </a:schemeClr>
                  </a:solidFill>
                </a:rPr>
                <a:t>Essential</a:t>
              </a:r>
              <a:endParaRPr lang="en-US" sz="3200" dirty="0">
                <a:solidFill>
                  <a:schemeClr val="accent1">
                    <a:lumMod val="75000"/>
                  </a:schemeClr>
                </a:solidFill>
              </a:endParaRPr>
            </a:p>
          </p:txBody>
        </p:sp>
      </p:grpSp>
    </p:spTree>
    <p:extLst>
      <p:ext uri="{BB962C8B-B14F-4D97-AF65-F5344CB8AC3E}">
        <p14:creationId xmlns:p14="http://schemas.microsoft.com/office/powerpoint/2010/main" val="24922207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1705230" y="455535"/>
            <a:ext cx="9144000" cy="149749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tx1">
                    <a:lumMod val="65000"/>
                    <a:lumOff val="35000"/>
                  </a:schemeClr>
                </a:solidFill>
              </a:rPr>
              <a:t>Intrinsic </a:t>
            </a:r>
            <a:r>
              <a:rPr lang="en-US" sz="5400" b="1" dirty="0" smtClean="0">
                <a:solidFill>
                  <a:schemeClr val="tx1">
                    <a:lumMod val="65000"/>
                    <a:lumOff val="35000"/>
                  </a:schemeClr>
                </a:solidFill>
              </a:rPr>
              <a:t>Motivation</a:t>
            </a:r>
            <a:endParaRPr lang="en-US" sz="6000" b="1" dirty="0">
              <a:solidFill>
                <a:schemeClr val="tx1">
                  <a:lumMod val="65000"/>
                  <a:lumOff val="35000"/>
                </a:schemeClr>
              </a:solidFill>
            </a:endParaRPr>
          </a:p>
          <a:p>
            <a:pPr algn="ctr"/>
            <a:r>
              <a:rPr lang="en-US" sz="2800" b="1" dirty="0">
                <a:solidFill>
                  <a:srgbClr val="C00000"/>
                </a:solidFill>
                <a:latin typeface="+mn-lt"/>
              </a:rPr>
              <a:t>Why is it important?</a:t>
            </a:r>
          </a:p>
        </p:txBody>
      </p:sp>
      <p:sp>
        <p:nvSpPr>
          <p:cNvPr id="9" name="Title 1"/>
          <p:cNvSpPr txBox="1">
            <a:spLocks/>
          </p:cNvSpPr>
          <p:nvPr/>
        </p:nvSpPr>
        <p:spPr>
          <a:xfrm>
            <a:off x="1429110" y="2809337"/>
            <a:ext cx="9144000" cy="149749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b="1" dirty="0">
              <a:solidFill>
                <a:srgbClr val="C00000"/>
              </a:solidFill>
            </a:endParaRPr>
          </a:p>
        </p:txBody>
      </p:sp>
      <p:sp>
        <p:nvSpPr>
          <p:cNvPr id="10" name="Content Placeholder 2"/>
          <p:cNvSpPr>
            <a:spLocks noGrp="1"/>
          </p:cNvSpPr>
          <p:nvPr>
            <p:ph idx="1"/>
          </p:nvPr>
        </p:nvSpPr>
        <p:spPr>
          <a:xfrm>
            <a:off x="150963" y="3017351"/>
            <a:ext cx="11700294" cy="2165293"/>
          </a:xfrm>
        </p:spPr>
        <p:txBody>
          <a:bodyPr>
            <a:normAutofit/>
          </a:bodyPr>
          <a:lstStyle/>
          <a:p>
            <a:pPr marL="457200" indent="-457200">
              <a:lnSpc>
                <a:spcPct val="120000"/>
              </a:lnSpc>
              <a:buFont typeface="+mj-lt"/>
              <a:buAutoNum type="arabicPeriod"/>
            </a:pPr>
            <a:r>
              <a:rPr lang="en-US" sz="2400" dirty="0" smtClean="0">
                <a:cs typeface="Arial" panose="020B0604020202020204" pitchFamily="34" charset="0"/>
              </a:rPr>
              <a:t>Crucial for social interactions among teams </a:t>
            </a:r>
          </a:p>
          <a:p>
            <a:pPr marL="457200" indent="-457200">
              <a:lnSpc>
                <a:spcPct val="120000"/>
              </a:lnSpc>
              <a:buFont typeface="+mj-lt"/>
              <a:buAutoNum type="arabicPeriod"/>
            </a:pPr>
            <a:endParaRPr lang="en-US" sz="2400" dirty="0">
              <a:cs typeface="Arial" panose="020B0604020202020204" pitchFamily="34" charset="0"/>
            </a:endParaRPr>
          </a:p>
          <a:p>
            <a:pPr marL="457200" indent="-457200">
              <a:lnSpc>
                <a:spcPct val="120000"/>
              </a:lnSpc>
              <a:buFont typeface="+mj-lt"/>
              <a:buAutoNum type="arabicPeriod"/>
            </a:pPr>
            <a:r>
              <a:rPr lang="en-US" sz="2400" dirty="0" smtClean="0">
                <a:cs typeface="Arial" panose="020B0604020202020204" pitchFamily="34" charset="0"/>
              </a:rPr>
              <a:t>A good team synergy = Higher team performance = Improved company performance</a:t>
            </a:r>
            <a:endParaRPr lang="en-US" sz="2400" dirty="0">
              <a:cs typeface="Arial" panose="020B0604020202020204" pitchFamily="34" charset="0"/>
            </a:endParaRPr>
          </a:p>
        </p:txBody>
      </p:sp>
    </p:spTree>
    <p:extLst>
      <p:ext uri="{BB962C8B-B14F-4D97-AF65-F5344CB8AC3E}">
        <p14:creationId xmlns:p14="http://schemas.microsoft.com/office/powerpoint/2010/main" val="4965024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177" y="465827"/>
            <a:ext cx="9489056" cy="6003985"/>
          </a:xfrm>
          <a:solidFill>
            <a:schemeClr val="accent1">
              <a:lumMod val="75000"/>
            </a:schemeClr>
          </a:solidFill>
        </p:spPr>
        <p:txBody>
          <a:bodyPr>
            <a:noAutofit/>
          </a:bodyPr>
          <a:lstStyle/>
          <a:p>
            <a:r>
              <a:rPr lang="en-US" sz="6000" b="1" dirty="0">
                <a:solidFill>
                  <a:schemeClr val="bg1"/>
                </a:solidFill>
              </a:rPr>
              <a:t/>
            </a:r>
            <a:br>
              <a:rPr lang="en-US" sz="6000" b="1" dirty="0">
                <a:solidFill>
                  <a:schemeClr val="bg1"/>
                </a:solidFill>
              </a:rPr>
            </a:br>
            <a:r>
              <a:rPr lang="en-US" sz="6000" b="1" dirty="0" smtClean="0">
                <a:solidFill>
                  <a:schemeClr val="bg1"/>
                </a:solidFill>
              </a:rPr>
              <a:t/>
            </a:r>
            <a:br>
              <a:rPr lang="en-US" sz="6000" b="1" dirty="0" smtClean="0">
                <a:solidFill>
                  <a:schemeClr val="bg1"/>
                </a:solidFill>
              </a:rPr>
            </a:br>
            <a:r>
              <a:rPr lang="en-US" sz="6000" b="1" dirty="0">
                <a:solidFill>
                  <a:schemeClr val="bg1"/>
                </a:solidFill>
              </a:rPr>
              <a:t/>
            </a:r>
            <a:br>
              <a:rPr lang="en-US" sz="6000" b="1" dirty="0">
                <a:solidFill>
                  <a:schemeClr val="bg1"/>
                </a:solidFill>
              </a:rPr>
            </a:br>
            <a:r>
              <a:rPr lang="en-US" sz="6000" b="1" dirty="0" smtClean="0">
                <a:solidFill>
                  <a:schemeClr val="bg1"/>
                </a:solidFill>
              </a:rPr>
              <a:t/>
            </a:r>
            <a:br>
              <a:rPr lang="en-US" sz="6000" b="1" dirty="0" smtClean="0">
                <a:solidFill>
                  <a:schemeClr val="bg1"/>
                </a:solidFill>
              </a:rPr>
            </a:br>
            <a:r>
              <a:rPr lang="en-US" sz="6000" b="1" dirty="0" smtClean="0">
                <a:solidFill>
                  <a:schemeClr val="bg1"/>
                </a:solidFill>
              </a:rPr>
              <a:t>Positive </a:t>
            </a:r>
            <a:r>
              <a:rPr lang="en-US" sz="6000" b="1" dirty="0">
                <a:solidFill>
                  <a:schemeClr val="bg1"/>
                </a:solidFill>
              </a:rPr>
              <a:t>Work Attitude</a:t>
            </a:r>
            <a:br>
              <a:rPr lang="en-US" sz="6000" b="1" dirty="0">
                <a:solidFill>
                  <a:schemeClr val="bg1"/>
                </a:solidFill>
              </a:rPr>
            </a:br>
            <a:r>
              <a:rPr lang="en-US" b="1" dirty="0">
                <a:solidFill>
                  <a:srgbClr val="FFC000"/>
                </a:solidFill>
              </a:rPr>
              <a:t>leads to </a:t>
            </a:r>
            <a:br>
              <a:rPr lang="en-US" b="1" dirty="0">
                <a:solidFill>
                  <a:srgbClr val="FFC000"/>
                </a:solidFill>
              </a:rPr>
            </a:br>
            <a:r>
              <a:rPr lang="en-US" sz="6000" b="1" dirty="0" smtClean="0">
                <a:solidFill>
                  <a:schemeClr val="bg1"/>
                </a:solidFill>
              </a:rPr>
              <a:t>Intrinsic motivation</a:t>
            </a:r>
            <a:br>
              <a:rPr lang="en-US" sz="6000" b="1" dirty="0" smtClean="0">
                <a:solidFill>
                  <a:schemeClr val="bg1"/>
                </a:solidFill>
              </a:rPr>
            </a:br>
            <a:r>
              <a:rPr lang="en-US" sz="6000" b="1" dirty="0">
                <a:solidFill>
                  <a:schemeClr val="bg1"/>
                </a:solidFill>
              </a:rPr>
              <a:t/>
            </a:r>
            <a:br>
              <a:rPr lang="en-US" sz="6000" b="1" dirty="0">
                <a:solidFill>
                  <a:schemeClr val="bg1"/>
                </a:solidFill>
              </a:rPr>
            </a:br>
            <a:r>
              <a:rPr lang="en-US" sz="6000" b="1" dirty="0" smtClean="0">
                <a:solidFill>
                  <a:schemeClr val="bg1"/>
                </a:solidFill>
              </a:rPr>
              <a:t/>
            </a:r>
            <a:br>
              <a:rPr lang="en-US" sz="6000" b="1" dirty="0" smtClean="0">
                <a:solidFill>
                  <a:schemeClr val="bg1"/>
                </a:solidFill>
              </a:rPr>
            </a:br>
            <a:r>
              <a:rPr lang="en-US" sz="6000" b="1" dirty="0">
                <a:solidFill>
                  <a:schemeClr val="bg1"/>
                </a:solidFill>
              </a:rPr>
              <a:t/>
            </a:r>
            <a:br>
              <a:rPr lang="en-US" sz="6000" b="1" dirty="0">
                <a:solidFill>
                  <a:schemeClr val="bg1"/>
                </a:solidFill>
              </a:rPr>
            </a:br>
            <a:r>
              <a:rPr lang="en-US" sz="4000" b="1" dirty="0">
                <a:solidFill>
                  <a:srgbClr val="FFC000"/>
                </a:solidFill>
              </a:rPr>
              <a:t/>
            </a:r>
            <a:br>
              <a:rPr lang="en-US" sz="4000" b="1" dirty="0">
                <a:solidFill>
                  <a:srgbClr val="FFC000"/>
                </a:solidFill>
              </a:rPr>
            </a:br>
            <a:endParaRPr lang="en-US" sz="4000" b="1" dirty="0">
              <a:solidFill>
                <a:srgbClr val="FFC000"/>
              </a:solidFill>
            </a:endParaRPr>
          </a:p>
        </p:txBody>
      </p:sp>
      <p:pic>
        <p:nvPicPr>
          <p:cNvPr id="4" name="Picture 3"/>
          <p:cNvPicPr>
            <a:picLocks noChangeAspect="1"/>
          </p:cNvPicPr>
          <p:nvPr/>
        </p:nvPicPr>
        <p:blipFill>
          <a:blip r:embed="rId3"/>
          <a:stretch>
            <a:fillRect/>
          </a:stretch>
        </p:blipFill>
        <p:spPr>
          <a:xfrm>
            <a:off x="8086571" y="2225615"/>
            <a:ext cx="3443323" cy="2285822"/>
          </a:xfrm>
          <a:prstGeom prst="rect">
            <a:avLst/>
          </a:prstGeom>
        </p:spPr>
      </p:pic>
    </p:spTree>
    <p:extLst>
      <p:ext uri="{BB962C8B-B14F-4D97-AF65-F5344CB8AC3E}">
        <p14:creationId xmlns:p14="http://schemas.microsoft.com/office/powerpoint/2010/main" val="279656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319177" y="465827"/>
            <a:ext cx="9489056" cy="6003985"/>
          </a:xfrm>
          <a:prstGeom prst="rect">
            <a:avLst/>
          </a:prstGeom>
          <a:solidFill>
            <a:schemeClr val="accent1">
              <a:lumMod val="7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dirty="0" smtClean="0">
                <a:solidFill>
                  <a:schemeClr val="bg1"/>
                </a:solidFill>
              </a:rPr>
              <a:t/>
            </a:r>
            <a:br>
              <a:rPr lang="en-US" sz="6000" b="1" dirty="0" smtClean="0">
                <a:solidFill>
                  <a:schemeClr val="bg1"/>
                </a:solidFill>
              </a:rPr>
            </a:br>
            <a:r>
              <a:rPr lang="en-US" sz="6000" b="1" dirty="0" smtClean="0">
                <a:solidFill>
                  <a:schemeClr val="bg1"/>
                </a:solidFill>
              </a:rPr>
              <a:t/>
            </a:r>
            <a:br>
              <a:rPr lang="en-US" sz="6000" b="1" dirty="0" smtClean="0">
                <a:solidFill>
                  <a:schemeClr val="bg1"/>
                </a:solidFill>
              </a:rPr>
            </a:br>
            <a:r>
              <a:rPr lang="en-US" sz="6000" b="1" dirty="0" smtClean="0">
                <a:solidFill>
                  <a:schemeClr val="bg1"/>
                </a:solidFill>
              </a:rPr>
              <a:t/>
            </a:r>
            <a:br>
              <a:rPr lang="en-US" sz="6000" b="1" dirty="0" smtClean="0">
                <a:solidFill>
                  <a:schemeClr val="bg1"/>
                </a:solidFill>
              </a:rPr>
            </a:br>
            <a:r>
              <a:rPr lang="en-US" sz="6000" b="1" dirty="0" smtClean="0">
                <a:solidFill>
                  <a:schemeClr val="bg1"/>
                </a:solidFill>
              </a:rPr>
              <a:t/>
            </a:r>
            <a:br>
              <a:rPr lang="en-US" sz="6000" b="1" dirty="0" smtClean="0">
                <a:solidFill>
                  <a:schemeClr val="bg1"/>
                </a:solidFill>
              </a:rPr>
            </a:br>
            <a:r>
              <a:rPr lang="en-US" sz="6000" b="1" dirty="0" smtClean="0">
                <a:solidFill>
                  <a:schemeClr val="bg1"/>
                </a:solidFill>
              </a:rPr>
              <a:t>Positive Work Attitude</a:t>
            </a:r>
            <a:br>
              <a:rPr lang="en-US" sz="6000" b="1" dirty="0" smtClean="0">
                <a:solidFill>
                  <a:schemeClr val="bg1"/>
                </a:solidFill>
              </a:rPr>
            </a:br>
            <a:r>
              <a:rPr lang="en-US" b="1" dirty="0" smtClean="0">
                <a:solidFill>
                  <a:srgbClr val="FFC000"/>
                </a:solidFill>
              </a:rPr>
              <a:t>leads to </a:t>
            </a:r>
            <a:br>
              <a:rPr lang="en-US" b="1" dirty="0" smtClean="0">
                <a:solidFill>
                  <a:srgbClr val="FFC000"/>
                </a:solidFill>
              </a:rPr>
            </a:br>
            <a:r>
              <a:rPr lang="en-US" sz="6000" b="1" dirty="0" smtClean="0">
                <a:solidFill>
                  <a:schemeClr val="bg1"/>
                </a:solidFill>
              </a:rPr>
              <a:t>Intrinsic motivation</a:t>
            </a:r>
            <a:br>
              <a:rPr lang="en-US" sz="6000" b="1" dirty="0" smtClean="0">
                <a:solidFill>
                  <a:schemeClr val="bg1"/>
                </a:solidFill>
              </a:rPr>
            </a:br>
            <a:r>
              <a:rPr lang="en-US" sz="6000" b="1" dirty="0" smtClean="0">
                <a:solidFill>
                  <a:schemeClr val="bg1"/>
                </a:solidFill>
              </a:rPr>
              <a:t/>
            </a:r>
            <a:br>
              <a:rPr lang="en-US" sz="6000" b="1" dirty="0" smtClean="0">
                <a:solidFill>
                  <a:schemeClr val="bg1"/>
                </a:solidFill>
              </a:rPr>
            </a:br>
            <a:r>
              <a:rPr lang="en-US" sz="6000" b="1" dirty="0" smtClean="0">
                <a:solidFill>
                  <a:schemeClr val="bg1"/>
                </a:solidFill>
              </a:rPr>
              <a:t/>
            </a:r>
            <a:br>
              <a:rPr lang="en-US" sz="6000" b="1" dirty="0" smtClean="0">
                <a:solidFill>
                  <a:schemeClr val="bg1"/>
                </a:solidFill>
              </a:rPr>
            </a:br>
            <a:r>
              <a:rPr lang="en-US" sz="6000" b="1" dirty="0" smtClean="0">
                <a:solidFill>
                  <a:schemeClr val="bg1"/>
                </a:solidFill>
              </a:rPr>
              <a:t/>
            </a:r>
            <a:br>
              <a:rPr lang="en-US" sz="6000" b="1" dirty="0" smtClean="0">
                <a:solidFill>
                  <a:schemeClr val="bg1"/>
                </a:solidFill>
              </a:rPr>
            </a:br>
            <a:r>
              <a:rPr lang="en-US" sz="4000" b="1" dirty="0" smtClean="0">
                <a:solidFill>
                  <a:srgbClr val="FFC000"/>
                </a:solidFill>
              </a:rPr>
              <a:t/>
            </a:r>
            <a:br>
              <a:rPr lang="en-US" sz="4000" b="1" dirty="0" smtClean="0">
                <a:solidFill>
                  <a:srgbClr val="FFC000"/>
                </a:solidFill>
              </a:rPr>
            </a:br>
            <a:endParaRPr lang="en-US" sz="4000" b="1" dirty="0">
              <a:solidFill>
                <a:srgbClr val="FFC000"/>
              </a:solidFill>
            </a:endParaRPr>
          </a:p>
        </p:txBody>
      </p:sp>
      <p:sp>
        <p:nvSpPr>
          <p:cNvPr id="5" name="Title 1"/>
          <p:cNvSpPr txBox="1">
            <a:spLocks/>
          </p:cNvSpPr>
          <p:nvPr/>
        </p:nvSpPr>
        <p:spPr>
          <a:xfrm>
            <a:off x="7314485" y="2018581"/>
            <a:ext cx="4529584" cy="3260785"/>
          </a:xfrm>
          <a:prstGeom prst="rect">
            <a:avLst/>
          </a:prstGeom>
          <a:solidFill>
            <a:schemeClr val="tx1">
              <a:lumMod val="85000"/>
              <a:lumOff val="1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sz="3600" b="1" dirty="0" smtClean="0">
                <a:solidFill>
                  <a:schemeClr val="bg1"/>
                </a:solidFill>
              </a:rPr>
              <a:t>How to </a:t>
            </a:r>
            <a:r>
              <a:rPr lang="en-US" sz="3600" b="1" dirty="0" smtClean="0">
                <a:solidFill>
                  <a:srgbClr val="FFC000"/>
                </a:solidFill>
              </a:rPr>
              <a:t>Cultivate</a:t>
            </a:r>
            <a:r>
              <a:rPr lang="en-US" sz="3600" b="1" dirty="0" smtClean="0">
                <a:solidFill>
                  <a:schemeClr val="bg1"/>
                </a:solidFill>
              </a:rPr>
              <a:t> a Positive Work Attitude?</a:t>
            </a:r>
            <a:endParaRPr lang="en-US" sz="3600" b="1" dirty="0">
              <a:solidFill>
                <a:schemeClr val="bg1"/>
              </a:solidFill>
            </a:endParaRPr>
          </a:p>
        </p:txBody>
      </p:sp>
    </p:spTree>
    <p:extLst>
      <p:ext uri="{BB962C8B-B14F-4D97-AF65-F5344CB8AC3E}">
        <p14:creationId xmlns:p14="http://schemas.microsoft.com/office/powerpoint/2010/main" val="3764637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14" y="428144"/>
            <a:ext cx="616070" cy="598399"/>
          </a:xfrm>
          <a:prstGeom prst="ellipse">
            <a:avLst/>
          </a:prstGeom>
          <a:solidFill>
            <a:schemeClr val="tx1">
              <a:lumMod val="65000"/>
              <a:lumOff val="35000"/>
            </a:schemeClr>
          </a:solidFill>
        </p:spPr>
        <p:txBody>
          <a:bodyPr>
            <a:noAutofit/>
          </a:bodyPr>
          <a:lstStyle/>
          <a:p>
            <a:pPr algn="ctr"/>
            <a:r>
              <a:rPr lang="en-US" sz="3600" b="1" dirty="0" smtClean="0">
                <a:solidFill>
                  <a:schemeClr val="bg1"/>
                </a:solidFill>
              </a:rPr>
              <a:t>1</a:t>
            </a:r>
            <a:endParaRPr lang="en-US" sz="3600" b="1" dirty="0">
              <a:solidFill>
                <a:schemeClr val="bg1"/>
              </a:solidFill>
            </a:endParaRPr>
          </a:p>
        </p:txBody>
      </p:sp>
      <p:sp>
        <p:nvSpPr>
          <p:cNvPr id="3" name="Content Placeholder 2"/>
          <p:cNvSpPr>
            <a:spLocks noGrp="1"/>
          </p:cNvSpPr>
          <p:nvPr>
            <p:ph idx="1"/>
          </p:nvPr>
        </p:nvSpPr>
        <p:spPr>
          <a:xfrm>
            <a:off x="1061049" y="523036"/>
            <a:ext cx="11826815" cy="503507"/>
          </a:xfrm>
        </p:spPr>
        <p:txBody>
          <a:bodyPr>
            <a:normAutofit lnSpcReduction="10000"/>
          </a:bodyPr>
          <a:lstStyle/>
          <a:p>
            <a:pPr marL="0" indent="0">
              <a:buNone/>
            </a:pPr>
            <a:r>
              <a:rPr lang="en-US" sz="3200" dirty="0" smtClean="0"/>
              <a:t>Give unexpected positive </a:t>
            </a:r>
            <a:r>
              <a:rPr lang="en-US" sz="3200" dirty="0"/>
              <a:t>feedback </a:t>
            </a:r>
            <a:r>
              <a:rPr lang="en-US" sz="3200" dirty="0" smtClean="0"/>
              <a:t>on a task. </a:t>
            </a:r>
            <a:r>
              <a:rPr lang="en-US" sz="1800" dirty="0" smtClean="0"/>
              <a:t>The person feels VALUED</a:t>
            </a:r>
            <a:endParaRPr lang="en-US" sz="2000" dirty="0"/>
          </a:p>
          <a:p>
            <a:pPr marL="0" lvl="0" indent="0">
              <a:buNone/>
            </a:pPr>
            <a:endParaRPr lang="en-US" dirty="0"/>
          </a:p>
        </p:txBody>
      </p:sp>
      <p:sp>
        <p:nvSpPr>
          <p:cNvPr id="4" name="Title 1"/>
          <p:cNvSpPr txBox="1">
            <a:spLocks/>
          </p:cNvSpPr>
          <p:nvPr/>
        </p:nvSpPr>
        <p:spPr>
          <a:xfrm>
            <a:off x="194814" y="1984400"/>
            <a:ext cx="616070" cy="610996"/>
          </a:xfrm>
          <a:prstGeom prst="ellipse">
            <a:avLst/>
          </a:prstGeom>
          <a:solidFill>
            <a:schemeClr val="tx1">
              <a:lumMod val="65000"/>
              <a:lumOff val="3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smtClean="0">
                <a:solidFill>
                  <a:schemeClr val="bg1"/>
                </a:solidFill>
              </a:rPr>
              <a:t>2</a:t>
            </a:r>
            <a:endParaRPr lang="en-US" sz="3600" b="1" dirty="0">
              <a:solidFill>
                <a:schemeClr val="bg1"/>
              </a:solidFill>
            </a:endParaRPr>
          </a:p>
        </p:txBody>
      </p:sp>
      <p:sp>
        <p:nvSpPr>
          <p:cNvPr id="5" name="Rectangle 4"/>
          <p:cNvSpPr/>
          <p:nvPr/>
        </p:nvSpPr>
        <p:spPr>
          <a:xfrm>
            <a:off x="1061049" y="1984400"/>
            <a:ext cx="10895162" cy="861774"/>
          </a:xfrm>
          <a:prstGeom prst="rect">
            <a:avLst/>
          </a:prstGeom>
        </p:spPr>
        <p:txBody>
          <a:bodyPr wrap="square">
            <a:spAutoFit/>
          </a:bodyPr>
          <a:lstStyle/>
          <a:p>
            <a:r>
              <a:rPr lang="en-US" sz="3200" dirty="0" smtClean="0"/>
              <a:t>Reaction to situations. </a:t>
            </a:r>
            <a:r>
              <a:rPr lang="en-US" dirty="0"/>
              <a:t>Attitude does not emerge from what happens to you, but instead from how you decide to interpret what happens to you</a:t>
            </a:r>
            <a:r>
              <a:rPr lang="en-US" dirty="0" smtClean="0"/>
              <a:t>. Ignore whiners and complainers. Smile and Laugh</a:t>
            </a:r>
            <a:endParaRPr lang="en-US" dirty="0"/>
          </a:p>
        </p:txBody>
      </p:sp>
      <p:sp>
        <p:nvSpPr>
          <p:cNvPr id="7" name="Title 1"/>
          <p:cNvSpPr txBox="1">
            <a:spLocks/>
          </p:cNvSpPr>
          <p:nvPr/>
        </p:nvSpPr>
        <p:spPr>
          <a:xfrm>
            <a:off x="194814" y="4810989"/>
            <a:ext cx="616070" cy="610996"/>
          </a:xfrm>
          <a:prstGeom prst="ellipse">
            <a:avLst/>
          </a:prstGeom>
          <a:solidFill>
            <a:schemeClr val="tx1">
              <a:lumMod val="65000"/>
              <a:lumOff val="3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chemeClr val="bg1"/>
                </a:solidFill>
              </a:rPr>
              <a:t>3</a:t>
            </a:r>
          </a:p>
        </p:txBody>
      </p:sp>
      <p:sp>
        <p:nvSpPr>
          <p:cNvPr id="11" name="Rectangle 10"/>
          <p:cNvSpPr/>
          <p:nvPr/>
        </p:nvSpPr>
        <p:spPr>
          <a:xfrm>
            <a:off x="1061049" y="4885654"/>
            <a:ext cx="10895162" cy="584775"/>
          </a:xfrm>
          <a:prstGeom prst="rect">
            <a:avLst/>
          </a:prstGeom>
        </p:spPr>
        <p:txBody>
          <a:bodyPr wrap="square">
            <a:spAutoFit/>
          </a:bodyPr>
          <a:lstStyle/>
          <a:p>
            <a:r>
              <a:rPr lang="en-US" sz="3200" dirty="0" smtClean="0"/>
              <a:t>Reaction to people. </a:t>
            </a:r>
            <a:r>
              <a:rPr lang="en-US" dirty="0" smtClean="0"/>
              <a:t>Ignore whiners and complainers. </a:t>
            </a:r>
            <a:endParaRPr lang="en-US" dirty="0"/>
          </a:p>
        </p:txBody>
      </p:sp>
      <p:sp>
        <p:nvSpPr>
          <p:cNvPr id="16" name="Rectangle 15"/>
          <p:cNvSpPr/>
          <p:nvPr/>
        </p:nvSpPr>
        <p:spPr>
          <a:xfrm>
            <a:off x="1061049" y="2956303"/>
            <a:ext cx="10420709" cy="1200329"/>
          </a:xfrm>
          <a:prstGeom prst="rect">
            <a:avLst/>
          </a:prstGeom>
        </p:spPr>
        <p:txBody>
          <a:bodyPr wrap="square">
            <a:spAutoFit/>
          </a:bodyPr>
          <a:lstStyle/>
          <a:p>
            <a:r>
              <a:rPr lang="en-US" i="1" dirty="0" smtClean="0"/>
              <a:t>Jack receives an unexpected gift; an </a:t>
            </a:r>
            <a:r>
              <a:rPr lang="en-US" i="1" dirty="0"/>
              <a:t>old Tea </a:t>
            </a:r>
            <a:r>
              <a:rPr lang="en-US" i="1" dirty="0" smtClean="0"/>
              <a:t>Pot</a:t>
            </a:r>
            <a:r>
              <a:rPr lang="en-US" i="1" dirty="0"/>
              <a:t>. </a:t>
            </a:r>
            <a:endParaRPr lang="en-US" i="1" dirty="0" smtClean="0"/>
          </a:p>
          <a:p>
            <a:r>
              <a:rPr lang="en-US" i="1" dirty="0" smtClean="0"/>
              <a:t>Jack thinks: </a:t>
            </a:r>
            <a:r>
              <a:rPr lang="en-US" i="1" dirty="0"/>
              <a:t>"It's a piece of junk!" </a:t>
            </a:r>
            <a:endParaRPr lang="en-US" i="1" dirty="0" smtClean="0"/>
          </a:p>
          <a:p>
            <a:r>
              <a:rPr lang="en-US" i="1" dirty="0" smtClean="0"/>
              <a:t>Jack brother thinks: "It's </a:t>
            </a:r>
            <a:r>
              <a:rPr lang="en-US" i="1" dirty="0"/>
              <a:t>a cheap Tea </a:t>
            </a:r>
            <a:r>
              <a:rPr lang="en-US" i="1" dirty="0" smtClean="0"/>
              <a:t>Pot!" </a:t>
            </a:r>
          </a:p>
          <a:p>
            <a:r>
              <a:rPr lang="en-US" i="1" dirty="0" smtClean="0"/>
              <a:t>Jack’s sister thinks: </a:t>
            </a:r>
            <a:r>
              <a:rPr lang="en-US" i="1" dirty="0"/>
              <a:t>"It's a real classic</a:t>
            </a:r>
            <a:r>
              <a:rPr lang="en-US" i="1" dirty="0" smtClean="0"/>
              <a:t>!“</a:t>
            </a:r>
            <a:endParaRPr lang="en-US" i="1" dirty="0"/>
          </a:p>
        </p:txBody>
      </p:sp>
    </p:spTree>
    <p:extLst>
      <p:ext uri="{BB962C8B-B14F-4D97-AF65-F5344CB8AC3E}">
        <p14:creationId xmlns:p14="http://schemas.microsoft.com/office/powerpoint/2010/main" val="15221649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16324" y="728304"/>
            <a:ext cx="10670876" cy="1354217"/>
          </a:xfrm>
          <a:prstGeom prst="rect">
            <a:avLst/>
          </a:prstGeom>
        </p:spPr>
        <p:txBody>
          <a:bodyPr wrap="square">
            <a:spAutoFit/>
          </a:bodyPr>
          <a:lstStyle/>
          <a:p>
            <a:r>
              <a:rPr lang="en-US" sz="3200" dirty="0"/>
              <a:t>Create a "library" of positive thoughts and use a positive vocabulary. </a:t>
            </a:r>
            <a:r>
              <a:rPr lang="en-US" dirty="0" smtClean="0"/>
              <a:t>Decide </a:t>
            </a:r>
            <a:r>
              <a:rPr lang="en-US" dirty="0"/>
              <a:t>to adopt "strong" beliefs that create a good attitude rather than beliefs that create a bad attitude.</a:t>
            </a:r>
            <a:endParaRPr lang="en-GB" dirty="0"/>
          </a:p>
        </p:txBody>
      </p:sp>
      <p:sp>
        <p:nvSpPr>
          <p:cNvPr id="10" name="Rectangle 9"/>
          <p:cNvSpPr/>
          <p:nvPr/>
        </p:nvSpPr>
        <p:spPr>
          <a:xfrm>
            <a:off x="1155939" y="2934904"/>
            <a:ext cx="10580461" cy="584775"/>
          </a:xfrm>
          <a:prstGeom prst="rect">
            <a:avLst/>
          </a:prstGeom>
        </p:spPr>
        <p:txBody>
          <a:bodyPr wrap="none">
            <a:spAutoFit/>
          </a:bodyPr>
          <a:lstStyle/>
          <a:p>
            <a:pPr lvl="0"/>
            <a:r>
              <a:rPr lang="en-US" sz="3200" dirty="0"/>
              <a:t>Plan and Think Ahead. </a:t>
            </a:r>
            <a:r>
              <a:rPr lang="en-US" dirty="0" smtClean="0"/>
              <a:t>Take responsibility of your daily activities, your objectives and your life</a:t>
            </a:r>
            <a:endParaRPr lang="en-US" dirty="0"/>
          </a:p>
        </p:txBody>
      </p:sp>
      <p:sp>
        <p:nvSpPr>
          <p:cNvPr id="12" name="Rectangle 11"/>
          <p:cNvSpPr/>
          <p:nvPr/>
        </p:nvSpPr>
        <p:spPr>
          <a:xfrm>
            <a:off x="1155939" y="5079224"/>
            <a:ext cx="5166414" cy="584775"/>
          </a:xfrm>
          <a:prstGeom prst="rect">
            <a:avLst/>
          </a:prstGeom>
        </p:spPr>
        <p:txBody>
          <a:bodyPr wrap="none">
            <a:spAutoFit/>
          </a:bodyPr>
          <a:lstStyle/>
          <a:p>
            <a:r>
              <a:rPr lang="en-US" sz="3200" dirty="0"/>
              <a:t>Eat healthy. Smile and Laugh! </a:t>
            </a:r>
            <a:endParaRPr lang="en-GB" sz="3200" dirty="0"/>
          </a:p>
        </p:txBody>
      </p:sp>
      <p:sp>
        <p:nvSpPr>
          <p:cNvPr id="13" name="Title 1"/>
          <p:cNvSpPr txBox="1">
            <a:spLocks/>
          </p:cNvSpPr>
          <p:nvPr/>
        </p:nvSpPr>
        <p:spPr>
          <a:xfrm>
            <a:off x="350089" y="616092"/>
            <a:ext cx="616070" cy="610996"/>
          </a:xfrm>
          <a:prstGeom prst="ellipse">
            <a:avLst/>
          </a:prstGeom>
          <a:solidFill>
            <a:schemeClr val="tx1">
              <a:lumMod val="65000"/>
              <a:lumOff val="3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smtClean="0">
                <a:solidFill>
                  <a:schemeClr val="bg1"/>
                </a:solidFill>
              </a:rPr>
              <a:t>4</a:t>
            </a:r>
            <a:endParaRPr lang="en-US" sz="3600" b="1" dirty="0">
              <a:solidFill>
                <a:schemeClr val="bg1"/>
              </a:solidFill>
            </a:endParaRPr>
          </a:p>
        </p:txBody>
      </p:sp>
      <p:sp>
        <p:nvSpPr>
          <p:cNvPr id="14" name="Title 1"/>
          <p:cNvSpPr txBox="1">
            <a:spLocks/>
          </p:cNvSpPr>
          <p:nvPr/>
        </p:nvSpPr>
        <p:spPr>
          <a:xfrm>
            <a:off x="350089" y="2908683"/>
            <a:ext cx="616070" cy="610996"/>
          </a:xfrm>
          <a:prstGeom prst="ellipse">
            <a:avLst/>
          </a:prstGeom>
          <a:solidFill>
            <a:schemeClr val="tx1">
              <a:lumMod val="65000"/>
              <a:lumOff val="3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smtClean="0">
                <a:solidFill>
                  <a:schemeClr val="bg1"/>
                </a:solidFill>
              </a:rPr>
              <a:t>5</a:t>
            </a:r>
            <a:endParaRPr lang="en-US" sz="3600" b="1" dirty="0">
              <a:solidFill>
                <a:schemeClr val="bg1"/>
              </a:solidFill>
            </a:endParaRPr>
          </a:p>
        </p:txBody>
      </p:sp>
      <p:sp>
        <p:nvSpPr>
          <p:cNvPr id="15" name="Title 1"/>
          <p:cNvSpPr txBox="1">
            <a:spLocks/>
          </p:cNvSpPr>
          <p:nvPr/>
        </p:nvSpPr>
        <p:spPr>
          <a:xfrm>
            <a:off x="350089" y="5053003"/>
            <a:ext cx="616070" cy="610996"/>
          </a:xfrm>
          <a:prstGeom prst="ellipse">
            <a:avLst/>
          </a:prstGeom>
          <a:solidFill>
            <a:schemeClr val="tx1">
              <a:lumMod val="65000"/>
              <a:lumOff val="35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smtClean="0">
                <a:solidFill>
                  <a:schemeClr val="bg1"/>
                </a:solidFill>
              </a:rPr>
              <a:t>6</a:t>
            </a:r>
            <a:endParaRPr lang="en-US" sz="3600" b="1" dirty="0">
              <a:solidFill>
                <a:schemeClr val="bg1"/>
              </a:solidFill>
            </a:endParaRPr>
          </a:p>
        </p:txBody>
      </p:sp>
    </p:spTree>
    <p:extLst>
      <p:ext uri="{BB962C8B-B14F-4D97-AF65-F5344CB8AC3E}">
        <p14:creationId xmlns:p14="http://schemas.microsoft.com/office/powerpoint/2010/main" val="30174949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689553" y="2272706"/>
            <a:ext cx="3457754" cy="3413935"/>
            <a:chOff x="2582290" y="2604429"/>
            <a:chExt cx="3457754" cy="3413935"/>
          </a:xfrm>
        </p:grpSpPr>
        <p:pic>
          <p:nvPicPr>
            <p:cNvPr id="4" name="Picture 3"/>
            <p:cNvPicPr>
              <a:picLocks noChangeAspect="1"/>
            </p:cNvPicPr>
            <p:nvPr/>
          </p:nvPicPr>
          <p:blipFill rotWithShape="1">
            <a:blip r:embed="rId3"/>
            <a:srcRect l="46498" t="2619" b="14172"/>
            <a:stretch/>
          </p:blipFill>
          <p:spPr>
            <a:xfrm>
              <a:off x="2967487" y="3390181"/>
              <a:ext cx="2614888" cy="2628183"/>
            </a:xfrm>
            <a:prstGeom prst="rect">
              <a:avLst/>
            </a:prstGeom>
          </p:spPr>
        </p:pic>
        <p:sp>
          <p:nvSpPr>
            <p:cNvPr id="6" name="Title 1"/>
            <p:cNvSpPr txBox="1">
              <a:spLocks/>
            </p:cNvSpPr>
            <p:nvPr/>
          </p:nvSpPr>
          <p:spPr>
            <a:xfrm>
              <a:off x="2582290" y="2604429"/>
              <a:ext cx="3457754" cy="5924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smtClean="0">
                  <a:solidFill>
                    <a:schemeClr val="tx1">
                      <a:lumMod val="65000"/>
                      <a:lumOff val="35000"/>
                    </a:schemeClr>
                  </a:solidFill>
                  <a:latin typeface="+mn-lt"/>
                </a:rPr>
                <a:t>Intrinsic Motivation</a:t>
              </a:r>
              <a:endParaRPr lang="en-US" sz="3200" b="1" dirty="0">
                <a:solidFill>
                  <a:schemeClr val="tx1">
                    <a:lumMod val="65000"/>
                    <a:lumOff val="35000"/>
                  </a:schemeClr>
                </a:solidFill>
                <a:latin typeface="+mn-lt"/>
              </a:endParaRPr>
            </a:p>
          </p:txBody>
        </p:sp>
      </p:grpSp>
      <p:sp>
        <p:nvSpPr>
          <p:cNvPr id="7" name="Title 1"/>
          <p:cNvSpPr>
            <a:spLocks noGrp="1"/>
          </p:cNvSpPr>
          <p:nvPr>
            <p:ph type="title"/>
          </p:nvPr>
        </p:nvSpPr>
        <p:spPr>
          <a:xfrm>
            <a:off x="7045666" y="4169573"/>
            <a:ext cx="3802811" cy="583781"/>
          </a:xfrm>
        </p:spPr>
        <p:txBody>
          <a:bodyPr>
            <a:noAutofit/>
          </a:bodyPr>
          <a:lstStyle/>
          <a:p>
            <a:pPr algn="ctr"/>
            <a:r>
              <a:rPr lang="en-US" sz="6000" b="1" dirty="0" smtClean="0">
                <a:solidFill>
                  <a:srgbClr val="FFC000"/>
                </a:solidFill>
                <a:latin typeface="+mn-lt"/>
              </a:rPr>
              <a:t>WHY </a:t>
            </a:r>
            <a:br>
              <a:rPr lang="en-US" sz="6000" b="1" dirty="0" smtClean="0">
                <a:solidFill>
                  <a:srgbClr val="FFC000"/>
                </a:solidFill>
                <a:latin typeface="+mn-lt"/>
              </a:rPr>
            </a:br>
            <a:r>
              <a:rPr lang="en-US" sz="6000" b="1" dirty="0" smtClean="0">
                <a:solidFill>
                  <a:schemeClr val="tx1">
                    <a:lumMod val="65000"/>
                    <a:lumOff val="35000"/>
                  </a:schemeClr>
                </a:solidFill>
                <a:latin typeface="+mn-lt"/>
              </a:rPr>
              <a:t>WE DO IT?</a:t>
            </a:r>
            <a:endParaRPr lang="en-US" sz="6000" b="1" dirty="0">
              <a:solidFill>
                <a:schemeClr val="tx1">
                  <a:lumMod val="50000"/>
                  <a:lumOff val="50000"/>
                </a:schemeClr>
              </a:solidFill>
              <a:latin typeface="+mn-lt"/>
            </a:endParaRPr>
          </a:p>
        </p:txBody>
      </p:sp>
      <p:pic>
        <p:nvPicPr>
          <p:cNvPr id="9" name="Picture 8"/>
          <p:cNvPicPr>
            <a:picLocks noChangeAspect="1"/>
          </p:cNvPicPr>
          <p:nvPr/>
        </p:nvPicPr>
        <p:blipFill>
          <a:blip r:embed="rId4"/>
          <a:stretch>
            <a:fillRect/>
          </a:stretch>
        </p:blipFill>
        <p:spPr>
          <a:xfrm>
            <a:off x="5474222" y="378293"/>
            <a:ext cx="3598508" cy="1895478"/>
          </a:xfrm>
          <a:prstGeom prst="rect">
            <a:avLst/>
          </a:prstGeom>
        </p:spPr>
      </p:pic>
      <p:sp>
        <p:nvSpPr>
          <p:cNvPr id="12" name="Curved Right Arrow 11"/>
          <p:cNvSpPr/>
          <p:nvPr/>
        </p:nvSpPr>
        <p:spPr>
          <a:xfrm rot="4224311">
            <a:off x="3677563" y="180993"/>
            <a:ext cx="772478" cy="188906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Right Arrow 13"/>
          <p:cNvSpPr/>
          <p:nvPr/>
        </p:nvSpPr>
        <p:spPr>
          <a:xfrm rot="16423567">
            <a:off x="5087983" y="4637272"/>
            <a:ext cx="772478" cy="2474745"/>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extBox 1"/>
          <p:cNvSpPr txBox="1"/>
          <p:nvPr/>
        </p:nvSpPr>
        <p:spPr>
          <a:xfrm>
            <a:off x="10139082" y="1954077"/>
            <a:ext cx="2286000" cy="1116106"/>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26023361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26341" y="753035"/>
            <a:ext cx="8122023" cy="461665"/>
          </a:xfrm>
          <a:prstGeom prst="rect">
            <a:avLst/>
          </a:prstGeom>
          <a:solidFill>
            <a:schemeClr val="bg2">
              <a:lumMod val="25000"/>
            </a:schemeClr>
          </a:solidFill>
        </p:spPr>
        <p:txBody>
          <a:bodyPr wrap="square" rtlCol="0">
            <a:spAutoFit/>
          </a:bodyPr>
          <a:lstStyle/>
          <a:p>
            <a:r>
              <a:rPr lang="en-US" sz="2400" b="1" dirty="0" smtClean="0">
                <a:solidFill>
                  <a:schemeClr val="bg1"/>
                </a:solidFill>
              </a:rPr>
              <a:t>150 Team members – Front Office, Housekeeping &amp; Leisure </a:t>
            </a:r>
            <a:endParaRPr lang="en-US" sz="2400" b="1" dirty="0">
              <a:solidFill>
                <a:schemeClr val="bg1"/>
              </a:solidFill>
            </a:endParaRPr>
          </a:p>
        </p:txBody>
      </p:sp>
      <p:sp>
        <p:nvSpPr>
          <p:cNvPr id="13" name="TextBox 12"/>
          <p:cNvSpPr txBox="1"/>
          <p:nvPr/>
        </p:nvSpPr>
        <p:spPr>
          <a:xfrm>
            <a:off x="2420472" y="5233164"/>
            <a:ext cx="8122023" cy="830997"/>
          </a:xfrm>
          <a:prstGeom prst="rect">
            <a:avLst/>
          </a:prstGeom>
          <a:solidFill>
            <a:schemeClr val="bg2">
              <a:lumMod val="25000"/>
            </a:schemeClr>
          </a:solidFill>
        </p:spPr>
        <p:txBody>
          <a:bodyPr wrap="square" rtlCol="0">
            <a:spAutoFit/>
          </a:bodyPr>
          <a:lstStyle/>
          <a:p>
            <a:pPr algn="ctr"/>
            <a:r>
              <a:rPr lang="en-US" sz="2400" b="1" dirty="0" smtClean="0">
                <a:solidFill>
                  <a:schemeClr val="bg1"/>
                </a:solidFill>
              </a:rPr>
              <a:t>550 Team members – restaurants, bars, kitchens, security, human resources, finance, administration</a:t>
            </a:r>
            <a:endParaRPr lang="en-US" sz="2400" b="1" dirty="0">
              <a:solidFill>
                <a:schemeClr val="bg1"/>
              </a:solidFill>
            </a:endParaRPr>
          </a:p>
        </p:txBody>
      </p:sp>
      <p:sp>
        <p:nvSpPr>
          <p:cNvPr id="15" name="TextBox 14"/>
          <p:cNvSpPr txBox="1"/>
          <p:nvPr/>
        </p:nvSpPr>
        <p:spPr>
          <a:xfrm>
            <a:off x="5170395" y="2993099"/>
            <a:ext cx="2622176" cy="461665"/>
          </a:xfrm>
          <a:prstGeom prst="rect">
            <a:avLst/>
          </a:prstGeom>
          <a:solidFill>
            <a:srgbClr val="FF3399"/>
          </a:solidFill>
        </p:spPr>
        <p:txBody>
          <a:bodyPr wrap="square" rtlCol="0">
            <a:spAutoFit/>
          </a:bodyPr>
          <a:lstStyle/>
          <a:p>
            <a:pPr algn="ctr"/>
            <a:r>
              <a:rPr lang="en-US" sz="2400" b="1" dirty="0" smtClean="0">
                <a:solidFill>
                  <a:schemeClr val="bg1"/>
                </a:solidFill>
              </a:rPr>
              <a:t>RIPPLE EFFECT</a:t>
            </a:r>
            <a:endParaRPr lang="en-US" sz="2400" b="1" dirty="0">
              <a:solidFill>
                <a:schemeClr val="bg1"/>
              </a:solidFill>
            </a:endParaRPr>
          </a:p>
        </p:txBody>
      </p:sp>
    </p:spTree>
    <p:extLst>
      <p:ext uri="{BB962C8B-B14F-4D97-AF65-F5344CB8AC3E}">
        <p14:creationId xmlns:p14="http://schemas.microsoft.com/office/powerpoint/2010/main" val="42007581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0009" y="561293"/>
            <a:ext cx="10704444" cy="6432530"/>
          </a:xfrm>
          <a:prstGeom prst="rect">
            <a:avLst/>
          </a:prstGeom>
        </p:spPr>
        <p:txBody>
          <a:bodyPr wrap="square">
            <a:spAutoFit/>
          </a:bodyPr>
          <a:lstStyle/>
          <a:p>
            <a:r>
              <a:rPr lang="en-US" sz="3600" b="1" dirty="0">
                <a:solidFill>
                  <a:schemeClr val="tx1">
                    <a:lumMod val="65000"/>
                    <a:lumOff val="35000"/>
                  </a:schemeClr>
                </a:solidFill>
                <a:latin typeface="+mj-lt"/>
                <a:ea typeface="+mj-ea"/>
                <a:cs typeface="+mj-cs"/>
              </a:rPr>
              <a:t>REFERENCES</a:t>
            </a:r>
          </a:p>
          <a:p>
            <a:endParaRPr lang="en-US" dirty="0">
              <a:solidFill>
                <a:schemeClr val="tx1">
                  <a:lumMod val="50000"/>
                  <a:lumOff val="50000"/>
                </a:schemeClr>
              </a:solidFill>
            </a:endParaRPr>
          </a:p>
          <a:p>
            <a:r>
              <a:rPr lang="en-US" sz="1600" dirty="0">
                <a:solidFill>
                  <a:schemeClr val="tx1">
                    <a:lumMod val="85000"/>
                    <a:lumOff val="15000"/>
                  </a:schemeClr>
                </a:solidFill>
              </a:rPr>
              <a:t>Cherry K., (2018), </a:t>
            </a:r>
            <a:r>
              <a:rPr lang="en-US" sz="1600" i="1" dirty="0">
                <a:solidFill>
                  <a:schemeClr val="tx1">
                    <a:lumMod val="85000"/>
                    <a:lumOff val="15000"/>
                  </a:schemeClr>
                </a:solidFill>
              </a:rPr>
              <a:t>Intrinsic Motivation</a:t>
            </a:r>
          </a:p>
          <a:p>
            <a:r>
              <a:rPr lang="en-US" sz="1600" dirty="0">
                <a:solidFill>
                  <a:schemeClr val="tx1">
                    <a:lumMod val="85000"/>
                    <a:lumOff val="15000"/>
                  </a:schemeClr>
                </a:solidFill>
              </a:rPr>
              <a:t>Available from: </a:t>
            </a:r>
            <a:r>
              <a:rPr lang="en-GB" sz="1600" dirty="0">
                <a:solidFill>
                  <a:schemeClr val="tx1">
                    <a:lumMod val="85000"/>
                    <a:lumOff val="15000"/>
                  </a:schemeClr>
                </a:solidFill>
                <a:hlinkClick r:id="rId3"/>
              </a:rPr>
              <a:t>https://www.verywellmind.com/differences-between-extrinsic-and-intrinsic-motivation-2795384</a:t>
            </a:r>
            <a:endParaRPr lang="en-GB" sz="1600" dirty="0">
              <a:solidFill>
                <a:schemeClr val="tx1">
                  <a:lumMod val="85000"/>
                  <a:lumOff val="15000"/>
                </a:schemeClr>
              </a:solidFill>
            </a:endParaRPr>
          </a:p>
          <a:p>
            <a:endParaRPr lang="en-US" sz="1600" dirty="0" smtClean="0">
              <a:solidFill>
                <a:schemeClr val="tx1">
                  <a:lumMod val="85000"/>
                  <a:lumOff val="15000"/>
                </a:schemeClr>
              </a:solidFill>
            </a:endParaRPr>
          </a:p>
          <a:p>
            <a:r>
              <a:rPr lang="en-US" sz="1600" dirty="0" err="1" smtClean="0">
                <a:solidFill>
                  <a:schemeClr val="tx1">
                    <a:lumMod val="85000"/>
                    <a:lumOff val="15000"/>
                  </a:schemeClr>
                </a:solidFill>
              </a:rPr>
              <a:t>DePasque</a:t>
            </a:r>
            <a:r>
              <a:rPr lang="en-US" sz="1600" dirty="0" smtClean="0">
                <a:solidFill>
                  <a:schemeClr val="tx1">
                    <a:lumMod val="85000"/>
                    <a:lumOff val="15000"/>
                  </a:schemeClr>
                </a:solidFill>
              </a:rPr>
              <a:t> S., </a:t>
            </a:r>
            <a:r>
              <a:rPr lang="en-US" sz="1600" dirty="0" err="1" smtClean="0">
                <a:solidFill>
                  <a:schemeClr val="tx1">
                    <a:lumMod val="85000"/>
                    <a:lumOff val="15000"/>
                  </a:schemeClr>
                </a:solidFill>
              </a:rPr>
              <a:t>Tricomi</a:t>
            </a:r>
            <a:r>
              <a:rPr lang="en-US" sz="1600" dirty="0" smtClean="0">
                <a:solidFill>
                  <a:schemeClr val="tx1">
                    <a:lumMod val="85000"/>
                    <a:lumOff val="15000"/>
                  </a:schemeClr>
                </a:solidFill>
              </a:rPr>
              <a:t> E. (2015) </a:t>
            </a:r>
            <a:r>
              <a:rPr lang="en-US" sz="1600" i="1" dirty="0" smtClean="0">
                <a:solidFill>
                  <a:schemeClr val="tx1">
                    <a:lumMod val="85000"/>
                    <a:lumOff val="15000"/>
                  </a:schemeClr>
                </a:solidFill>
              </a:rPr>
              <a:t>Effects </a:t>
            </a:r>
            <a:r>
              <a:rPr lang="en-US" sz="1600" i="1" dirty="0">
                <a:solidFill>
                  <a:schemeClr val="tx1">
                    <a:lumMod val="85000"/>
                    <a:lumOff val="15000"/>
                  </a:schemeClr>
                </a:solidFill>
              </a:rPr>
              <a:t>of intrinsic motivation on feedback processing during learning, </a:t>
            </a:r>
          </a:p>
          <a:p>
            <a:r>
              <a:rPr lang="en-US" sz="1600" dirty="0">
                <a:solidFill>
                  <a:schemeClr val="tx1">
                    <a:lumMod val="85000"/>
                    <a:lumOff val="15000"/>
                  </a:schemeClr>
                </a:solidFill>
              </a:rPr>
              <a:t>Department of Psychology, Rutgers </a:t>
            </a:r>
            <a:r>
              <a:rPr lang="en-US" sz="1600" dirty="0" err="1" smtClean="0">
                <a:solidFill>
                  <a:schemeClr val="tx1">
                    <a:lumMod val="85000"/>
                    <a:lumOff val="15000"/>
                  </a:schemeClr>
                </a:solidFill>
              </a:rPr>
              <a:t>University,USA</a:t>
            </a:r>
            <a:r>
              <a:rPr lang="en-US" sz="1600" dirty="0">
                <a:solidFill>
                  <a:schemeClr val="tx1">
                    <a:lumMod val="85000"/>
                    <a:lumOff val="15000"/>
                  </a:schemeClr>
                </a:solidFill>
              </a:rPr>
              <a:t>.</a:t>
            </a:r>
            <a:endParaRPr lang="en-US" sz="1600" b="1" dirty="0" smtClean="0">
              <a:solidFill>
                <a:schemeClr val="tx1">
                  <a:lumMod val="85000"/>
                  <a:lumOff val="15000"/>
                </a:schemeClr>
              </a:solidFill>
            </a:endParaRPr>
          </a:p>
          <a:p>
            <a:endParaRPr lang="en-US" sz="1600" b="1" dirty="0">
              <a:solidFill>
                <a:schemeClr val="tx1">
                  <a:lumMod val="85000"/>
                  <a:lumOff val="15000"/>
                </a:schemeClr>
              </a:solidFill>
            </a:endParaRPr>
          </a:p>
          <a:p>
            <a:r>
              <a:rPr lang="en-US" sz="1600" dirty="0" err="1" smtClean="0">
                <a:solidFill>
                  <a:schemeClr val="tx1">
                    <a:lumMod val="85000"/>
                    <a:lumOff val="15000"/>
                  </a:schemeClr>
                </a:solidFill>
              </a:rPr>
              <a:t>Diraksa</a:t>
            </a:r>
            <a:r>
              <a:rPr lang="en-US" sz="1600" dirty="0" smtClean="0">
                <a:solidFill>
                  <a:schemeClr val="tx1">
                    <a:lumMod val="85000"/>
                    <a:lumOff val="15000"/>
                  </a:schemeClr>
                </a:solidFill>
              </a:rPr>
              <a:t> E., </a:t>
            </a:r>
            <a:r>
              <a:rPr lang="en-US" sz="1600" dirty="0">
                <a:solidFill>
                  <a:schemeClr val="tx1">
                    <a:lumMod val="85000"/>
                    <a:lumOff val="15000"/>
                  </a:schemeClr>
                </a:solidFill>
              </a:rPr>
              <a:t>Putra, </a:t>
            </a:r>
            <a:r>
              <a:rPr lang="en-US" sz="1600" dirty="0" smtClean="0">
                <a:solidFill>
                  <a:schemeClr val="tx1">
                    <a:lumMod val="85000"/>
                    <a:lumOff val="15000"/>
                  </a:schemeClr>
                </a:solidFill>
              </a:rPr>
              <a:t>Cho S. </a:t>
            </a:r>
            <a:r>
              <a:rPr lang="en-US" sz="1600" dirty="0">
                <a:solidFill>
                  <a:schemeClr val="tx1">
                    <a:lumMod val="85000"/>
                    <a:lumOff val="15000"/>
                  </a:schemeClr>
                </a:solidFill>
              </a:rPr>
              <a:t>and </a:t>
            </a:r>
            <a:r>
              <a:rPr lang="en-US" sz="1600" dirty="0" smtClean="0">
                <a:solidFill>
                  <a:schemeClr val="tx1">
                    <a:lumMod val="85000"/>
                    <a:lumOff val="15000"/>
                  </a:schemeClr>
                </a:solidFill>
              </a:rPr>
              <a:t>Liu J., (2017), </a:t>
            </a:r>
            <a:r>
              <a:rPr lang="en-US" sz="1600" i="1" dirty="0" smtClean="0">
                <a:solidFill>
                  <a:schemeClr val="tx1">
                    <a:lumMod val="85000"/>
                    <a:lumOff val="15000"/>
                  </a:schemeClr>
                </a:solidFill>
              </a:rPr>
              <a:t>Extrinsic </a:t>
            </a:r>
            <a:r>
              <a:rPr lang="en-US" sz="1600" i="1" dirty="0">
                <a:solidFill>
                  <a:schemeClr val="tx1">
                    <a:lumMod val="85000"/>
                    <a:lumOff val="15000"/>
                  </a:schemeClr>
                </a:solidFill>
              </a:rPr>
              <a:t>and intrinsic motivation on work engagement in the hospitality industry: Test of motivation crowding </a:t>
            </a:r>
            <a:r>
              <a:rPr lang="en-US" sz="1600" i="1" dirty="0" smtClean="0">
                <a:solidFill>
                  <a:schemeClr val="tx1">
                    <a:lumMod val="85000"/>
                    <a:lumOff val="15000"/>
                  </a:schemeClr>
                </a:solidFill>
              </a:rPr>
              <a:t>theory,  </a:t>
            </a:r>
            <a:r>
              <a:rPr lang="en-US" sz="1600" dirty="0">
                <a:solidFill>
                  <a:schemeClr val="tx1">
                    <a:lumMod val="85000"/>
                    <a:lumOff val="15000"/>
                  </a:schemeClr>
                </a:solidFill>
              </a:rPr>
              <a:t>Vol. 17(2) </a:t>
            </a:r>
            <a:r>
              <a:rPr lang="en-US" sz="1600" dirty="0" smtClean="0">
                <a:solidFill>
                  <a:schemeClr val="tx1">
                    <a:lumMod val="85000"/>
                    <a:lumOff val="15000"/>
                  </a:schemeClr>
                </a:solidFill>
              </a:rPr>
              <a:t>228–241, </a:t>
            </a:r>
            <a:r>
              <a:rPr lang="en-US" sz="1600" dirty="0" smtClean="0">
                <a:solidFill>
                  <a:schemeClr val="tx1">
                    <a:lumMod val="85000"/>
                    <a:lumOff val="15000"/>
                  </a:schemeClr>
                </a:solidFill>
              </a:rPr>
              <a:t>Department </a:t>
            </a:r>
            <a:r>
              <a:rPr lang="en-US" sz="1600" dirty="0">
                <a:solidFill>
                  <a:schemeClr val="tx1">
                    <a:lumMod val="85000"/>
                    <a:lumOff val="15000"/>
                  </a:schemeClr>
                </a:solidFill>
              </a:rPr>
              <a:t>of Hospitality Management, University of Missouri, </a:t>
            </a:r>
            <a:r>
              <a:rPr lang="en-US" sz="1600" dirty="0" smtClean="0">
                <a:solidFill>
                  <a:schemeClr val="tx1">
                    <a:lumMod val="85000"/>
                    <a:lumOff val="15000"/>
                  </a:schemeClr>
                </a:solidFill>
              </a:rPr>
              <a:t>USA. </a:t>
            </a:r>
            <a:endParaRPr lang="en-US" sz="1600" b="1" dirty="0" smtClean="0">
              <a:solidFill>
                <a:schemeClr val="tx1">
                  <a:lumMod val="85000"/>
                  <a:lumOff val="15000"/>
                </a:schemeClr>
              </a:solidFill>
            </a:endParaRPr>
          </a:p>
          <a:p>
            <a:endParaRPr lang="en-US" sz="1600" b="1" dirty="0" smtClean="0">
              <a:solidFill>
                <a:schemeClr val="tx1">
                  <a:lumMod val="85000"/>
                  <a:lumOff val="15000"/>
                </a:schemeClr>
              </a:solidFill>
            </a:endParaRPr>
          </a:p>
          <a:p>
            <a:endParaRPr lang="en-GB" sz="1600" dirty="0">
              <a:solidFill>
                <a:schemeClr val="tx1">
                  <a:lumMod val="85000"/>
                  <a:lumOff val="15000"/>
                </a:schemeClr>
              </a:solidFill>
            </a:endParaRPr>
          </a:p>
          <a:p>
            <a:r>
              <a:rPr lang="en-US" sz="1600" b="1" dirty="0" smtClean="0">
                <a:solidFill>
                  <a:schemeClr val="tx1">
                    <a:lumMod val="85000"/>
                    <a:lumOff val="15000"/>
                  </a:schemeClr>
                </a:solidFill>
              </a:rPr>
              <a:t>Positive </a:t>
            </a:r>
            <a:r>
              <a:rPr lang="en-US" sz="1600" b="1" dirty="0">
                <a:solidFill>
                  <a:schemeClr val="tx1">
                    <a:lumMod val="85000"/>
                    <a:lumOff val="15000"/>
                  </a:schemeClr>
                </a:solidFill>
              </a:rPr>
              <a:t>Psychology in the workplace</a:t>
            </a:r>
            <a:r>
              <a:rPr lang="en-US" sz="1600" dirty="0">
                <a:solidFill>
                  <a:schemeClr val="tx1">
                    <a:lumMod val="85000"/>
                    <a:lumOff val="15000"/>
                  </a:schemeClr>
                </a:solidFill>
              </a:rPr>
              <a:t>, </a:t>
            </a:r>
            <a:r>
              <a:rPr lang="en-US" sz="1600" dirty="0" smtClean="0">
                <a:solidFill>
                  <a:schemeClr val="tx1">
                    <a:lumMod val="85000"/>
                    <a:lumOff val="15000"/>
                  </a:schemeClr>
                </a:solidFill>
              </a:rPr>
              <a:t>(2016)</a:t>
            </a:r>
            <a:endParaRPr lang="en-US" sz="1600" dirty="0">
              <a:solidFill>
                <a:schemeClr val="tx1">
                  <a:lumMod val="85000"/>
                  <a:lumOff val="15000"/>
                </a:schemeClr>
              </a:solidFill>
            </a:endParaRPr>
          </a:p>
          <a:p>
            <a:r>
              <a:rPr lang="en-US" sz="1600" dirty="0">
                <a:solidFill>
                  <a:schemeClr val="tx1">
                    <a:lumMod val="85000"/>
                    <a:lumOff val="15000"/>
                  </a:schemeClr>
                </a:solidFill>
              </a:rPr>
              <a:t>Available from: </a:t>
            </a:r>
            <a:r>
              <a:rPr lang="en-US" sz="1600" dirty="0" smtClean="0">
                <a:solidFill>
                  <a:schemeClr val="tx1">
                    <a:lumMod val="85000"/>
                    <a:lumOff val="15000"/>
                  </a:schemeClr>
                </a:solidFill>
                <a:hlinkClick r:id="rId4"/>
              </a:rPr>
              <a:t>https</a:t>
            </a:r>
            <a:r>
              <a:rPr lang="en-US" sz="1600" dirty="0">
                <a:solidFill>
                  <a:schemeClr val="tx1">
                    <a:lumMod val="85000"/>
                    <a:lumOff val="15000"/>
                  </a:schemeClr>
                </a:solidFill>
                <a:hlinkClick r:id="rId4"/>
              </a:rPr>
              <a:t>://positivepsychologyprogram.com/positive-psychology-workplace-labor-of-love</a:t>
            </a:r>
            <a:r>
              <a:rPr lang="en-US" sz="1600" dirty="0" smtClean="0">
                <a:solidFill>
                  <a:schemeClr val="tx1">
                    <a:lumMod val="85000"/>
                    <a:lumOff val="15000"/>
                  </a:schemeClr>
                </a:solidFill>
                <a:hlinkClick r:id="rId4"/>
              </a:rPr>
              <a:t>/</a:t>
            </a:r>
            <a:endParaRPr lang="en-US" sz="1600" dirty="0" smtClean="0">
              <a:solidFill>
                <a:schemeClr val="tx1">
                  <a:lumMod val="85000"/>
                  <a:lumOff val="15000"/>
                </a:schemeClr>
              </a:solidFill>
            </a:endParaRPr>
          </a:p>
          <a:p>
            <a:endParaRPr lang="en-US" sz="1600" dirty="0">
              <a:solidFill>
                <a:schemeClr val="tx1">
                  <a:lumMod val="85000"/>
                  <a:lumOff val="15000"/>
                </a:schemeClr>
              </a:solidFill>
            </a:endParaRPr>
          </a:p>
          <a:p>
            <a:endParaRPr lang="en-US" sz="1600" dirty="0" smtClean="0">
              <a:solidFill>
                <a:schemeClr val="tx1">
                  <a:lumMod val="85000"/>
                  <a:lumOff val="15000"/>
                </a:schemeClr>
              </a:solidFill>
            </a:endParaRPr>
          </a:p>
          <a:p>
            <a:r>
              <a:rPr lang="en-US" sz="1600" b="1" dirty="0" smtClean="0">
                <a:solidFill>
                  <a:schemeClr val="tx1">
                    <a:lumMod val="85000"/>
                    <a:lumOff val="15000"/>
                  </a:schemeClr>
                </a:solidFill>
              </a:rPr>
              <a:t>24 </a:t>
            </a:r>
            <a:r>
              <a:rPr lang="en-US" sz="1600" b="1" dirty="0">
                <a:solidFill>
                  <a:schemeClr val="tx1">
                    <a:lumMod val="85000"/>
                    <a:lumOff val="15000"/>
                  </a:schemeClr>
                </a:solidFill>
              </a:rPr>
              <a:t>Intrinsic Motivation examples in the work place</a:t>
            </a:r>
          </a:p>
          <a:p>
            <a:r>
              <a:rPr lang="en-US" sz="1600" dirty="0">
                <a:solidFill>
                  <a:schemeClr val="tx1">
                    <a:lumMod val="85000"/>
                    <a:lumOff val="15000"/>
                  </a:schemeClr>
                </a:solidFill>
              </a:rPr>
              <a:t>Available from: </a:t>
            </a:r>
            <a:r>
              <a:rPr lang="en-US" sz="1600" dirty="0" smtClean="0">
                <a:solidFill>
                  <a:schemeClr val="tx1">
                    <a:lumMod val="85000"/>
                    <a:lumOff val="15000"/>
                  </a:schemeClr>
                </a:solidFill>
                <a:hlinkClick r:id="rId5"/>
              </a:rPr>
              <a:t>https</a:t>
            </a:r>
            <a:r>
              <a:rPr lang="en-US" sz="1600" dirty="0">
                <a:solidFill>
                  <a:schemeClr val="tx1">
                    <a:lumMod val="85000"/>
                    <a:lumOff val="15000"/>
                  </a:schemeClr>
                </a:solidFill>
                <a:hlinkClick r:id="rId5"/>
              </a:rPr>
              <a:t>://www.developgoodhabits.com/intrinsic-motivation-examples</a:t>
            </a:r>
            <a:r>
              <a:rPr lang="en-US" sz="1600" dirty="0" smtClean="0">
                <a:solidFill>
                  <a:schemeClr val="tx1">
                    <a:lumMod val="85000"/>
                    <a:lumOff val="15000"/>
                  </a:schemeClr>
                </a:solidFill>
                <a:hlinkClick r:id="rId5"/>
              </a:rPr>
              <a:t>/</a:t>
            </a:r>
            <a:endParaRPr lang="en-US" sz="1600" dirty="0" smtClean="0">
              <a:solidFill>
                <a:schemeClr val="tx1">
                  <a:lumMod val="85000"/>
                  <a:lumOff val="15000"/>
                </a:schemeClr>
              </a:solidFill>
            </a:endParaRPr>
          </a:p>
          <a:p>
            <a:endParaRPr lang="en-US" sz="1600" dirty="0">
              <a:solidFill>
                <a:schemeClr val="tx1">
                  <a:lumMod val="85000"/>
                  <a:lumOff val="15000"/>
                </a:schemeClr>
              </a:solidFill>
            </a:endParaRPr>
          </a:p>
          <a:p>
            <a:endParaRPr lang="en-US" sz="1600" b="1" dirty="0" smtClean="0">
              <a:solidFill>
                <a:schemeClr val="tx1">
                  <a:lumMod val="85000"/>
                  <a:lumOff val="15000"/>
                </a:schemeClr>
              </a:solidFill>
            </a:endParaRPr>
          </a:p>
          <a:p>
            <a:endParaRPr lang="en-US" dirty="0" smtClean="0">
              <a:solidFill>
                <a:schemeClr val="tx1">
                  <a:lumMod val="50000"/>
                  <a:lumOff val="50000"/>
                </a:schemeClr>
              </a:solidFill>
            </a:endParaRPr>
          </a:p>
          <a:p>
            <a:endParaRPr lang="en-US" dirty="0">
              <a:solidFill>
                <a:schemeClr val="tx1">
                  <a:lumMod val="50000"/>
                  <a:lumOff val="50000"/>
                </a:schemeClr>
              </a:solidFill>
            </a:endParaRPr>
          </a:p>
          <a:p>
            <a:endParaRPr lang="en-US" dirty="0">
              <a:solidFill>
                <a:schemeClr val="tx1">
                  <a:lumMod val="50000"/>
                  <a:lumOff val="50000"/>
                </a:schemeClr>
              </a:solidFill>
            </a:endParaRPr>
          </a:p>
        </p:txBody>
      </p:sp>
    </p:spTree>
    <p:extLst>
      <p:ext uri="{BB962C8B-B14F-4D97-AF65-F5344CB8AC3E}">
        <p14:creationId xmlns:p14="http://schemas.microsoft.com/office/powerpoint/2010/main" val="3815432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228380" y="2538982"/>
            <a:ext cx="4406660" cy="1325563"/>
          </a:xfrm>
        </p:spPr>
        <p:txBody>
          <a:bodyPr>
            <a:noAutofit/>
          </a:bodyPr>
          <a:lstStyle/>
          <a:p>
            <a:r>
              <a:rPr lang="en-US" sz="6000" b="1" dirty="0" smtClean="0">
                <a:solidFill>
                  <a:schemeClr val="tx1">
                    <a:lumMod val="65000"/>
                    <a:lumOff val="35000"/>
                  </a:schemeClr>
                </a:solidFill>
              </a:rPr>
              <a:t>Thank You!</a:t>
            </a:r>
            <a:endParaRPr lang="en-US" sz="6000" b="1" dirty="0">
              <a:solidFill>
                <a:schemeClr val="tx1">
                  <a:lumMod val="65000"/>
                  <a:lumOff val="35000"/>
                </a:schemeClr>
              </a:solidFill>
            </a:endParaRPr>
          </a:p>
        </p:txBody>
      </p:sp>
    </p:spTree>
    <p:extLst>
      <p:ext uri="{BB962C8B-B14F-4D97-AF65-F5344CB8AC3E}">
        <p14:creationId xmlns:p14="http://schemas.microsoft.com/office/powerpoint/2010/main" val="4100242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893</TotalTime>
  <Words>852</Words>
  <Application>Microsoft Office PowerPoint</Application>
  <PresentationFormat>Widescreen</PresentationFormat>
  <Paragraphs>96</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PSYCHOLOGY AT WORK  WHY WE DO IT?   Sheila Malloo 15 October 2018 </vt:lpstr>
      <vt:lpstr>Extrinsic Motivation</vt:lpstr>
      <vt:lpstr>Extrinsic Motivation</vt:lpstr>
      <vt:lpstr>PowerPoint Presentation</vt:lpstr>
      <vt:lpstr>PowerPoint Presentation</vt:lpstr>
      <vt:lpstr>    Positive Work Attitude leads to  Intrinsic motivation     </vt:lpstr>
      <vt:lpstr>PowerPoint Presentation</vt:lpstr>
      <vt:lpstr>1</vt:lpstr>
      <vt:lpstr>PowerPoint Presentation</vt:lpstr>
      <vt:lpstr>WHY  WE DO IT?</vt:lpstr>
      <vt:lpstr>PowerPoint Presentation</vt:lpstr>
      <vt:lpstr>PowerPoint Presentation</vt:lpstr>
      <vt:lpstr>Thank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at Work Intrinsic Motivation</dc:title>
  <dc:creator>Sheila Malloo - LUX* Belle Mare</dc:creator>
  <cp:lastModifiedBy>Sheila Malloo - LUX* Belle Mare</cp:lastModifiedBy>
  <cp:revision>64</cp:revision>
  <dcterms:created xsi:type="dcterms:W3CDTF">2018-09-29T14:43:35Z</dcterms:created>
  <dcterms:modified xsi:type="dcterms:W3CDTF">2018-11-08T13:40:59Z</dcterms:modified>
</cp:coreProperties>
</file>