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7" d="100"/>
          <a:sy n="87" d="100"/>
        </p:scale>
        <p:origin x="43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549455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3889019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4202708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169522B-D6B4-4065-8A02-98F162278966}"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3766773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169522B-D6B4-4065-8A02-98F162278966}" type="datetimeFigureOut">
              <a:rPr lang="en-GB" smtClean="0"/>
              <a:t>12/08/2026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3146637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169522B-D6B4-4065-8A02-98F162278966}" type="datetimeFigureOut">
              <a:rPr lang="en-GB" smtClean="0"/>
              <a:t>12/08/2026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592168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69522B-D6B4-4065-8A02-98F162278966}" type="datetimeFigureOut">
              <a:rPr lang="en-GB" smtClean="0"/>
              <a:t>12/08/2026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670445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169522B-D6B4-4065-8A02-98F162278966}"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2783044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169522B-D6B4-4065-8A02-98F162278966}"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71304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988539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71943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25034499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48812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3288572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14716509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69522B-D6B4-4065-8A02-98F162278966}"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C5E9A-864C-4FF0-8BBC-12BA7B609F16}" type="slidenum">
              <a:rPr lang="en-GB" smtClean="0"/>
              <a:t>‹#›</a:t>
            </a:fld>
            <a:endParaRPr lang="en-GB"/>
          </a:p>
        </p:txBody>
      </p:sp>
    </p:spTree>
    <p:extLst>
      <p:ext uri="{BB962C8B-B14F-4D97-AF65-F5344CB8AC3E}">
        <p14:creationId xmlns:p14="http://schemas.microsoft.com/office/powerpoint/2010/main" val="201387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9522B-D6B4-4065-8A02-98F162278966}" type="datetimeFigureOut">
              <a:rPr lang="en-GB" smtClean="0"/>
              <a:t>12/08/2026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92C5E9A-864C-4FF0-8BBC-12BA7B609F16}" type="slidenum">
              <a:rPr lang="en-GB" smtClean="0"/>
              <a:t>‹#›</a:t>
            </a:fld>
            <a:endParaRPr lang="en-GB"/>
          </a:p>
        </p:txBody>
      </p:sp>
    </p:spTree>
    <p:extLst>
      <p:ext uri="{BB962C8B-B14F-4D97-AF65-F5344CB8AC3E}">
        <p14:creationId xmlns:p14="http://schemas.microsoft.com/office/powerpoint/2010/main" val="76211926"/>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9989" y="472365"/>
            <a:ext cx="4702902" cy="2875133"/>
          </a:xfrm>
        </p:spPr>
        <p:txBody>
          <a:bodyPr/>
          <a:lstStyle/>
          <a:p>
            <a:pPr algn="l"/>
            <a:r>
              <a:rPr lang="en-US" sz="2000" dirty="0" smtClean="0">
                <a:latin typeface="SsSTrebuchet MS (Headings)"/>
                <a:cs typeface="Times New Roman" panose="02020603050405020304" pitchFamily="18" charset="0"/>
              </a:rPr>
              <a:t>Student Name: Naveen Ramon </a:t>
            </a:r>
            <a:r>
              <a:rPr lang="en-US" sz="2000" dirty="0" err="1" smtClean="0">
                <a:latin typeface="SsSTrebuchet MS (Headings)"/>
                <a:cs typeface="Times New Roman" panose="02020603050405020304" pitchFamily="18" charset="0"/>
              </a:rPr>
              <a:t>Arun</a:t>
            </a:r>
            <a:r>
              <a:rPr lang="en-US" sz="2000" dirty="0">
                <a:latin typeface="SsSTrebuchet MS (Headings)"/>
                <a:cs typeface="Times New Roman" panose="02020603050405020304" pitchFamily="18" charset="0"/>
              </a:rPr>
              <a:t/>
            </a:r>
            <a:br>
              <a:rPr lang="en-US" sz="2000" dirty="0">
                <a:latin typeface="SsSTrebuchet MS (Headings)"/>
                <a:cs typeface="Times New Roman" panose="02020603050405020304" pitchFamily="18" charset="0"/>
              </a:rPr>
            </a:br>
            <a:r>
              <a:rPr lang="en-US" sz="2000" dirty="0" smtClean="0">
                <a:latin typeface="SsSTrebuchet MS (Headings)"/>
                <a:cs typeface="Times New Roman" panose="02020603050405020304" pitchFamily="18" charset="0"/>
              </a:rPr>
              <a:t>Student ID: 2411381 </a:t>
            </a:r>
            <a:br>
              <a:rPr lang="en-US" sz="2000" dirty="0" smtClean="0">
                <a:latin typeface="SsSTrebuchet MS (Headings)"/>
                <a:cs typeface="Times New Roman" panose="02020603050405020304" pitchFamily="18" charset="0"/>
              </a:rPr>
            </a:br>
            <a:r>
              <a:rPr lang="en-US" sz="2000" dirty="0" smtClean="0">
                <a:latin typeface="SsSTrebuchet MS (Headings)"/>
                <a:cs typeface="Times New Roman" panose="02020603050405020304" pitchFamily="18" charset="0"/>
              </a:rPr>
              <a:t>Lecturer’s Name: </a:t>
            </a:r>
            <a:r>
              <a:rPr lang="en-US" sz="2000" dirty="0" err="1" smtClean="0">
                <a:latin typeface="SsSTrebuchet MS (Headings)"/>
                <a:cs typeface="Times New Roman" panose="02020603050405020304" pitchFamily="18" charset="0"/>
              </a:rPr>
              <a:t>Suneth</a:t>
            </a:r>
            <a:r>
              <a:rPr lang="en-US" sz="2000" dirty="0" smtClean="0">
                <a:latin typeface="SsSTrebuchet MS (Headings)"/>
                <a:cs typeface="Times New Roman" panose="02020603050405020304" pitchFamily="18" charset="0"/>
              </a:rPr>
              <a:t> Fernando</a:t>
            </a:r>
            <a:br>
              <a:rPr lang="en-US" sz="2000" dirty="0" smtClean="0">
                <a:latin typeface="SsSTrebuchet MS (Headings)"/>
                <a:cs typeface="Times New Roman" panose="02020603050405020304" pitchFamily="18" charset="0"/>
              </a:rPr>
            </a:br>
            <a:r>
              <a:rPr lang="en-US" sz="2000" dirty="0" smtClean="0">
                <a:latin typeface="SsSTrebuchet MS (Headings)"/>
                <a:cs typeface="Times New Roman" panose="02020603050405020304" pitchFamily="18" charset="0"/>
              </a:rPr>
              <a:t>Module Code: ACCA5019</a:t>
            </a:r>
            <a:br>
              <a:rPr lang="en-US" sz="2000" dirty="0" smtClean="0">
                <a:latin typeface="SsSTrebuchet MS (Headings)"/>
                <a:cs typeface="Times New Roman" panose="02020603050405020304" pitchFamily="18" charset="0"/>
              </a:rPr>
            </a:br>
            <a:r>
              <a:rPr lang="en-US" sz="2000" dirty="0" smtClean="0">
                <a:latin typeface="SsSTrebuchet MS (Headings)"/>
                <a:cs typeface="Times New Roman" panose="02020603050405020304" pitchFamily="18" charset="0"/>
              </a:rPr>
              <a:t>Module Name: Business &amp; Web Management</a:t>
            </a:r>
            <a:br>
              <a:rPr lang="en-US" sz="2000" dirty="0" smtClean="0">
                <a:latin typeface="SsSTrebuchet MS (Headings)"/>
                <a:cs typeface="Times New Roman" panose="02020603050405020304" pitchFamily="18" charset="0"/>
              </a:rPr>
            </a:br>
            <a:r>
              <a:rPr lang="en-US" sz="2000" dirty="0" smtClean="0">
                <a:latin typeface="SsSTrebuchet MS (Headings)"/>
                <a:cs typeface="Times New Roman" panose="02020603050405020304" pitchFamily="18" charset="0"/>
              </a:rPr>
              <a:t/>
            </a:r>
            <a:br>
              <a:rPr lang="en-US" sz="2000" dirty="0" smtClean="0">
                <a:latin typeface="SsSTrebuchet MS (Headings)"/>
                <a:cs typeface="Times New Roman" panose="02020603050405020304" pitchFamily="18" charset="0"/>
              </a:rPr>
            </a:br>
            <a:r>
              <a:rPr lang="en-US" sz="2000" dirty="0" smtClean="0">
                <a:latin typeface="SsSTrebuchet MS (Headings)"/>
                <a:cs typeface="Times New Roman" panose="02020603050405020304" pitchFamily="18" charset="0"/>
              </a:rPr>
              <a:t>   </a:t>
            </a:r>
            <a:br>
              <a:rPr lang="en-US" sz="2000" dirty="0" smtClean="0">
                <a:latin typeface="SsSTrebuchet MS (Headings)"/>
                <a:cs typeface="Times New Roman" panose="02020603050405020304" pitchFamily="18" charset="0"/>
              </a:rPr>
            </a:br>
            <a:endParaRPr lang="en-GB" sz="2000" dirty="0">
              <a:latin typeface="SsSTrebuchet MS (Headings)"/>
              <a:cs typeface="Times New Roman" panose="02020603050405020304" pitchFamily="18" charset="0"/>
            </a:endParaRPr>
          </a:p>
        </p:txBody>
      </p:sp>
      <p:sp>
        <p:nvSpPr>
          <p:cNvPr id="3" name="Subtitle 2"/>
          <p:cNvSpPr>
            <a:spLocks noGrp="1"/>
          </p:cNvSpPr>
          <p:nvPr>
            <p:ph type="subTitle" idx="1"/>
          </p:nvPr>
        </p:nvSpPr>
        <p:spPr>
          <a:xfrm>
            <a:off x="1029989" y="3347498"/>
            <a:ext cx="4702902" cy="890547"/>
          </a:xfrm>
        </p:spPr>
        <p:txBody>
          <a:bodyPr>
            <a:normAutofit lnSpcReduction="10000"/>
          </a:bodyPr>
          <a:lstStyle/>
          <a:p>
            <a:pPr algn="l"/>
            <a:r>
              <a:rPr lang="en-US" dirty="0" smtClean="0"/>
              <a:t>Assessment 2: Presentation of Plans and Strategies for an Online Presence for a Business </a:t>
            </a:r>
            <a:endParaRPr lang="en-GB" dirty="0"/>
          </a:p>
        </p:txBody>
      </p:sp>
    </p:spTree>
    <p:extLst>
      <p:ext uri="{BB962C8B-B14F-4D97-AF65-F5344CB8AC3E}">
        <p14:creationId xmlns:p14="http://schemas.microsoft.com/office/powerpoint/2010/main" val="3169783050"/>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2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50"/>
                                        <p:tgtEl>
                                          <p:spTgt spid="3">
                                            <p:txEl>
                                              <p:pRg st="0" end="0"/>
                                            </p:txEl>
                                          </p:spTgt>
                                        </p:tgtEl>
                                      </p:cBhvr>
                                    </p:animEffect>
                                    <p:anim calcmode="lin" valueType="num">
                                      <p:cBhvr>
                                        <p:cTn id="13" dur="25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25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2590652" cy="901148"/>
          </a:xfrm>
        </p:spPr>
        <p:txBody>
          <a:bodyPr>
            <a:normAutofit fontScale="90000"/>
          </a:bodyPr>
          <a:lstStyle/>
          <a:p>
            <a:r>
              <a:rPr lang="en-US" dirty="0" smtClean="0"/>
              <a:t>Introduction:</a:t>
            </a:r>
            <a:br>
              <a:rPr lang="en-US" dirty="0" smtClean="0"/>
            </a:br>
            <a:endParaRPr lang="en-GB" dirty="0"/>
          </a:p>
        </p:txBody>
      </p:sp>
      <p:sp>
        <p:nvSpPr>
          <p:cNvPr id="3" name="Content Placeholder 2"/>
          <p:cNvSpPr>
            <a:spLocks noGrp="1"/>
          </p:cNvSpPr>
          <p:nvPr>
            <p:ph idx="1"/>
          </p:nvPr>
        </p:nvSpPr>
        <p:spPr>
          <a:xfrm>
            <a:off x="677334" y="1510748"/>
            <a:ext cx="5985859" cy="3307742"/>
          </a:xfrm>
        </p:spPr>
        <p:txBody>
          <a:bodyPr>
            <a:normAutofit lnSpcReduction="10000"/>
          </a:bodyPr>
          <a:lstStyle/>
          <a:p>
            <a:pPr marL="0" indent="0">
              <a:buNone/>
            </a:pPr>
            <a:r>
              <a:rPr lang="en-US" dirty="0" smtClean="0"/>
              <a:t>Throughout the years, from ancient historical times, fashion has been among our ancestors, being another source of beauty for the human eyes. In our recent times, when it comes to the topic of fashion design has been one of the biggest challenges among all creators with artistic visions, to combine modern clothing with the ethical artistic inspiration from the past. Thus, honoring history of great fashion and its creators, but also to adapt to both human and environmental friendly. It comes as no surprise that many brands are well known and worshiped in the present day. Regardless, not all companies are known for being Eco Friendly…</a:t>
            </a:r>
            <a:endParaRPr lang="en-GB" dirty="0"/>
          </a:p>
        </p:txBody>
      </p:sp>
      <p:sp>
        <p:nvSpPr>
          <p:cNvPr id="4" name="TextBox 3"/>
          <p:cNvSpPr txBox="1"/>
          <p:nvPr/>
        </p:nvSpPr>
        <p:spPr>
          <a:xfrm>
            <a:off x="5804452" y="4818490"/>
            <a:ext cx="4142630" cy="1015663"/>
          </a:xfrm>
          <a:prstGeom prst="rect">
            <a:avLst/>
          </a:prstGeom>
          <a:noFill/>
        </p:spPr>
        <p:txBody>
          <a:bodyPr wrap="square" rtlCol="0">
            <a:spAutoFit/>
          </a:bodyPr>
          <a:lstStyle/>
          <a:p>
            <a:r>
              <a:rPr lang="en-US" sz="6000" dirty="0" smtClean="0"/>
              <a:t>Until Now!</a:t>
            </a:r>
            <a:endParaRPr lang="en-GB" sz="6000" dirty="0"/>
          </a:p>
        </p:txBody>
      </p:sp>
    </p:spTree>
    <p:extLst>
      <p:ext uri="{BB962C8B-B14F-4D97-AF65-F5344CB8AC3E}">
        <p14:creationId xmlns:p14="http://schemas.microsoft.com/office/powerpoint/2010/main" val="780219824"/>
      </p:ext>
    </p:extLst>
  </p:cSld>
  <p:clrMapOvr>
    <a:masterClrMapping/>
  </p:clrMapOvr>
  <mc:AlternateContent xmlns:mc="http://schemas.openxmlformats.org/markup-compatibility/2006">
    <mc:Choice xmlns:p14="http://schemas.microsoft.com/office/powerpoint/2010/main" Requires="p14">
      <p:transition spd="slow" p14:dur="1500">
        <p14:glitter pattern="hexago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2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50"/>
                                        <p:tgtEl>
                                          <p:spTgt spid="3">
                                            <p:txEl>
                                              <p:pRg st="0" end="0"/>
                                            </p:txEl>
                                          </p:spTgt>
                                        </p:tgtEl>
                                      </p:cBhvr>
                                    </p:animEffect>
                                    <p:anim calcmode="lin" valueType="num">
                                      <p:cBhvr>
                                        <p:cTn id="13" dur="25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25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heel(1)">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7250" y="266700"/>
            <a:ext cx="4360658" cy="1320800"/>
          </a:xfrm>
        </p:spPr>
        <p:txBody>
          <a:bodyPr>
            <a:normAutofit/>
          </a:bodyPr>
          <a:lstStyle/>
          <a:p>
            <a:pPr algn="ctr"/>
            <a:r>
              <a:rPr lang="en-US" sz="6000" dirty="0" smtClean="0"/>
              <a:t>Introducing,</a:t>
            </a:r>
            <a:endParaRPr lang="en-GB" sz="6000" dirty="0"/>
          </a:p>
        </p:txBody>
      </p:sp>
      <p:sp>
        <p:nvSpPr>
          <p:cNvPr id="4" name="Oval 3"/>
          <p:cNvSpPr/>
          <p:nvPr/>
        </p:nvSpPr>
        <p:spPr>
          <a:xfrm>
            <a:off x="2640054" y="1555561"/>
            <a:ext cx="6115050" cy="38774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2954543" y="1956544"/>
            <a:ext cx="3331957" cy="1569660"/>
          </a:xfrm>
          <a:prstGeom prst="rect">
            <a:avLst/>
          </a:prstGeom>
          <a:noFill/>
        </p:spPr>
        <p:txBody>
          <a:bodyPr wrap="square" rtlCol="0">
            <a:spAutoFit/>
          </a:bodyPr>
          <a:lstStyle/>
          <a:p>
            <a:r>
              <a:rPr lang="en-US" sz="9600" dirty="0" smtClean="0">
                <a:latin typeface="Viner Hand ITC" panose="03070502030502020203" pitchFamily="66" charset="0"/>
              </a:rPr>
              <a:t>Verde</a:t>
            </a:r>
            <a:endParaRPr lang="en-GB" sz="9600" dirty="0">
              <a:latin typeface="Viner Hand ITC" panose="03070502030502020203" pitchFamily="66" charset="0"/>
            </a:endParaRPr>
          </a:p>
        </p:txBody>
      </p:sp>
      <p:sp>
        <p:nvSpPr>
          <p:cNvPr id="6" name="TextBox 5"/>
          <p:cNvSpPr txBox="1"/>
          <p:nvPr/>
        </p:nvSpPr>
        <p:spPr>
          <a:xfrm>
            <a:off x="5555722" y="2645122"/>
            <a:ext cx="3930161" cy="1323439"/>
          </a:xfrm>
          <a:prstGeom prst="rect">
            <a:avLst/>
          </a:prstGeom>
          <a:noFill/>
        </p:spPr>
        <p:txBody>
          <a:bodyPr wrap="square" rtlCol="0">
            <a:spAutoFit/>
          </a:bodyPr>
          <a:lstStyle/>
          <a:p>
            <a:r>
              <a:rPr lang="en-US" sz="8000" dirty="0" smtClean="0">
                <a:latin typeface="Forte" panose="03060902040502070203" pitchFamily="66" charset="0"/>
              </a:rPr>
              <a:t>Mode</a:t>
            </a:r>
            <a:endParaRPr lang="en-GB" sz="8000" dirty="0">
              <a:latin typeface="Forte" panose="03060902040502070203" pitchFamily="66" charset="0"/>
            </a:endParaRPr>
          </a:p>
        </p:txBody>
      </p:sp>
      <p:sp>
        <p:nvSpPr>
          <p:cNvPr id="7" name="TextBox 6"/>
          <p:cNvSpPr txBox="1"/>
          <p:nvPr/>
        </p:nvSpPr>
        <p:spPr>
          <a:xfrm>
            <a:off x="4733886" y="3998168"/>
            <a:ext cx="1927386" cy="707886"/>
          </a:xfrm>
          <a:prstGeom prst="rect">
            <a:avLst/>
          </a:prstGeom>
          <a:noFill/>
        </p:spPr>
        <p:txBody>
          <a:bodyPr wrap="square" rtlCol="0">
            <a:spAutoFit/>
          </a:bodyPr>
          <a:lstStyle/>
          <a:p>
            <a:r>
              <a:rPr lang="en-US" sz="4000" dirty="0" smtClean="0">
                <a:latin typeface="Impact" panose="020B0806030902050204" pitchFamily="34" charset="0"/>
              </a:rPr>
              <a:t>STUDIOS</a:t>
            </a:r>
            <a:endParaRPr lang="en-GB" sz="4000" dirty="0">
              <a:latin typeface="Impact" panose="020B0806030902050204" pitchFamily="34" charset="0"/>
            </a:endParaRPr>
          </a:p>
        </p:txBody>
      </p:sp>
    </p:spTree>
    <p:extLst>
      <p:ext uri="{BB962C8B-B14F-4D97-AF65-F5344CB8AC3E}">
        <p14:creationId xmlns:p14="http://schemas.microsoft.com/office/powerpoint/2010/main" val="656754395"/>
      </p:ext>
    </p:extLst>
  </p:cSld>
  <p:clrMapOvr>
    <a:masterClrMapping/>
  </p:clrMapOvr>
  <mc:AlternateContent xmlns:mc="http://schemas.openxmlformats.org/markup-compatibility/2006">
    <mc:Choice xmlns:p14="http://schemas.microsoft.com/office/powerpoint/2010/main" Requires="p14">
      <p:transition spd="slow" p14:dur="1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500"/>
                                        <p:tgtEl>
                                          <p:spTgt spid="4"/>
                                        </p:tgtEl>
                                      </p:cBhvr>
                                    </p:animEffect>
                                    <p:anim calcmode="lin" valueType="num">
                                      <p:cBhvr>
                                        <p:cTn id="13" dur="1500" fill="hold"/>
                                        <p:tgtEl>
                                          <p:spTgt spid="4"/>
                                        </p:tgtEl>
                                        <p:attrNameLst>
                                          <p:attrName>ppt_w</p:attrName>
                                        </p:attrNameLst>
                                      </p:cBhvr>
                                      <p:tavLst>
                                        <p:tav tm="0" fmla="#ppt_w*sin(2.5*pi*$)">
                                          <p:val>
                                            <p:fltVal val="0"/>
                                          </p:val>
                                        </p:tav>
                                        <p:tav tm="100000">
                                          <p:val>
                                            <p:fltVal val="1"/>
                                          </p:val>
                                        </p:tav>
                                      </p:tavLst>
                                    </p:anim>
                                    <p:anim calcmode="lin" valueType="num">
                                      <p:cBhvr>
                                        <p:cTn id="14" dur="1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435">
                                          <p:stCondLst>
                                            <p:cond delay="0"/>
                                          </p:stCondLst>
                                        </p:cTn>
                                        <p:tgtEl>
                                          <p:spTgt spid="5"/>
                                        </p:tgtEl>
                                      </p:cBhvr>
                                    </p:animEffect>
                                    <p:anim calcmode="lin" valueType="num">
                                      <p:cBhvr>
                                        <p:cTn id="20" dur="1367"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1" dur="498"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2" dur="498" tmFilter="0, 0; 0.125,0.2665; 0.25,0.4; 0.375,0.465; 0.5,0.5;  0.625,0.535; 0.75,0.6; 0.875,0.7335; 1,1">
                                          <p:stCondLst>
                                            <p:cond delay="498"/>
                                          </p:stCondLst>
                                        </p:cTn>
                                        <p:tgtEl>
                                          <p:spTgt spid="5"/>
                                        </p:tgtEl>
                                        <p:attrNameLst>
                                          <p:attrName>ppt_y</p:attrName>
                                        </p:attrNameLst>
                                      </p:cBhvr>
                                      <p:tavLst>
                                        <p:tav tm="0" fmla="#ppt_y-sin(pi*$)/9">
                                          <p:val>
                                            <p:fltVal val="0"/>
                                          </p:val>
                                        </p:tav>
                                        <p:tav tm="100000">
                                          <p:val>
                                            <p:fltVal val="1"/>
                                          </p:val>
                                        </p:tav>
                                      </p:tavLst>
                                    </p:anim>
                                    <p:anim calcmode="lin" valueType="num">
                                      <p:cBhvr>
                                        <p:cTn id="23" dur="249" tmFilter="0, 0; 0.125,0.2665; 0.25,0.4; 0.375,0.465; 0.5,0.5;  0.625,0.535; 0.75,0.6; 0.875,0.7335; 1,1">
                                          <p:stCondLst>
                                            <p:cond delay="993"/>
                                          </p:stCondLst>
                                        </p:cTn>
                                        <p:tgtEl>
                                          <p:spTgt spid="5"/>
                                        </p:tgtEl>
                                        <p:attrNameLst>
                                          <p:attrName>ppt_y</p:attrName>
                                        </p:attrNameLst>
                                      </p:cBhvr>
                                      <p:tavLst>
                                        <p:tav tm="0" fmla="#ppt_y-sin(pi*$)/27">
                                          <p:val>
                                            <p:fltVal val="0"/>
                                          </p:val>
                                        </p:tav>
                                        <p:tav tm="100000">
                                          <p:val>
                                            <p:fltVal val="1"/>
                                          </p:val>
                                        </p:tav>
                                      </p:tavLst>
                                    </p:anim>
                                    <p:anim calcmode="lin" valueType="num">
                                      <p:cBhvr>
                                        <p:cTn id="24" dur="123" tmFilter="0, 0; 0.125,0.2665; 0.25,0.4; 0.375,0.465; 0.5,0.5;  0.625,0.535; 0.75,0.6; 0.875,0.7335; 1,1">
                                          <p:stCondLst>
                                            <p:cond delay="1242"/>
                                          </p:stCondLst>
                                        </p:cTn>
                                        <p:tgtEl>
                                          <p:spTgt spid="5"/>
                                        </p:tgtEl>
                                        <p:attrNameLst>
                                          <p:attrName>ppt_y</p:attrName>
                                        </p:attrNameLst>
                                      </p:cBhvr>
                                      <p:tavLst>
                                        <p:tav tm="0" fmla="#ppt_y-sin(pi*$)/81">
                                          <p:val>
                                            <p:fltVal val="0"/>
                                          </p:val>
                                        </p:tav>
                                        <p:tav tm="100000">
                                          <p:val>
                                            <p:fltVal val="1"/>
                                          </p:val>
                                        </p:tav>
                                      </p:tavLst>
                                    </p:anim>
                                    <p:animScale>
                                      <p:cBhvr>
                                        <p:cTn id="25" dur="20">
                                          <p:stCondLst>
                                            <p:cond delay="487"/>
                                          </p:stCondLst>
                                        </p:cTn>
                                        <p:tgtEl>
                                          <p:spTgt spid="5"/>
                                        </p:tgtEl>
                                      </p:cBhvr>
                                      <p:to x="100000" y="60000"/>
                                    </p:animScale>
                                    <p:animScale>
                                      <p:cBhvr>
                                        <p:cTn id="26" dur="124" decel="50000">
                                          <p:stCondLst>
                                            <p:cond delay="507"/>
                                          </p:stCondLst>
                                        </p:cTn>
                                        <p:tgtEl>
                                          <p:spTgt spid="5"/>
                                        </p:tgtEl>
                                      </p:cBhvr>
                                      <p:to x="100000" y="100000"/>
                                    </p:animScale>
                                    <p:animScale>
                                      <p:cBhvr>
                                        <p:cTn id="27" dur="20">
                                          <p:stCondLst>
                                            <p:cond delay="984"/>
                                          </p:stCondLst>
                                        </p:cTn>
                                        <p:tgtEl>
                                          <p:spTgt spid="5"/>
                                        </p:tgtEl>
                                      </p:cBhvr>
                                      <p:to x="100000" y="80000"/>
                                    </p:animScale>
                                    <p:animScale>
                                      <p:cBhvr>
                                        <p:cTn id="28" dur="124" decel="50000">
                                          <p:stCondLst>
                                            <p:cond delay="1004"/>
                                          </p:stCondLst>
                                        </p:cTn>
                                        <p:tgtEl>
                                          <p:spTgt spid="5"/>
                                        </p:tgtEl>
                                      </p:cBhvr>
                                      <p:to x="100000" y="100000"/>
                                    </p:animScale>
                                    <p:animScale>
                                      <p:cBhvr>
                                        <p:cTn id="29" dur="20">
                                          <p:stCondLst>
                                            <p:cond delay="1231"/>
                                          </p:stCondLst>
                                        </p:cTn>
                                        <p:tgtEl>
                                          <p:spTgt spid="5"/>
                                        </p:tgtEl>
                                      </p:cBhvr>
                                      <p:to x="100000" y="90000"/>
                                    </p:animScale>
                                    <p:animScale>
                                      <p:cBhvr>
                                        <p:cTn id="30" dur="124" decel="50000">
                                          <p:stCondLst>
                                            <p:cond delay="1251"/>
                                          </p:stCondLst>
                                        </p:cTn>
                                        <p:tgtEl>
                                          <p:spTgt spid="5"/>
                                        </p:tgtEl>
                                      </p:cBhvr>
                                      <p:to x="100000" y="100000"/>
                                    </p:animScale>
                                    <p:animScale>
                                      <p:cBhvr>
                                        <p:cTn id="31" dur="20">
                                          <p:stCondLst>
                                            <p:cond delay="1356"/>
                                          </p:stCondLst>
                                        </p:cTn>
                                        <p:tgtEl>
                                          <p:spTgt spid="5"/>
                                        </p:tgtEl>
                                      </p:cBhvr>
                                      <p:to x="100000" y="95000"/>
                                    </p:animScale>
                                    <p:animScale>
                                      <p:cBhvr>
                                        <p:cTn id="32" dur="124" decel="50000">
                                          <p:stCondLst>
                                            <p:cond delay="1376"/>
                                          </p:stCondLst>
                                        </p:cTn>
                                        <p:tgtEl>
                                          <p:spTgt spid="5"/>
                                        </p:tgtEl>
                                      </p:cBhvr>
                                      <p:to x="100000" y="100000"/>
                                    </p:animScale>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dissolv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49" presetClass="entr" presetSubtype="0" decel="10000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 calcmode="lin" valueType="num">
                                      <p:cBhvr>
                                        <p:cTn id="42" dur="500" fill="hold"/>
                                        <p:tgtEl>
                                          <p:spTgt spid="7"/>
                                        </p:tgtEl>
                                        <p:attrNameLst>
                                          <p:attrName>ppt_w</p:attrName>
                                        </p:attrNameLst>
                                      </p:cBhvr>
                                      <p:tavLst>
                                        <p:tav tm="0">
                                          <p:val>
                                            <p:fltVal val="0"/>
                                          </p:val>
                                        </p:tav>
                                        <p:tav tm="100000">
                                          <p:val>
                                            <p:strVal val="#ppt_w"/>
                                          </p:val>
                                        </p:tav>
                                      </p:tavLst>
                                    </p:anim>
                                    <p:anim calcmode="lin" valueType="num">
                                      <p:cBhvr>
                                        <p:cTn id="43" dur="500" fill="hold"/>
                                        <p:tgtEl>
                                          <p:spTgt spid="7"/>
                                        </p:tgtEl>
                                        <p:attrNameLst>
                                          <p:attrName>ppt_h</p:attrName>
                                        </p:attrNameLst>
                                      </p:cBhvr>
                                      <p:tavLst>
                                        <p:tav tm="0">
                                          <p:val>
                                            <p:fltVal val="0"/>
                                          </p:val>
                                        </p:tav>
                                        <p:tav tm="100000">
                                          <p:val>
                                            <p:strVal val="#ppt_h"/>
                                          </p:val>
                                        </p:tav>
                                      </p:tavLst>
                                    </p:anim>
                                    <p:anim calcmode="lin" valueType="num">
                                      <p:cBhvr>
                                        <p:cTn id="44" dur="500" fill="hold"/>
                                        <p:tgtEl>
                                          <p:spTgt spid="7"/>
                                        </p:tgtEl>
                                        <p:attrNameLst>
                                          <p:attrName>style.rotation</p:attrName>
                                        </p:attrNameLst>
                                      </p:cBhvr>
                                      <p:tavLst>
                                        <p:tav tm="0">
                                          <p:val>
                                            <p:fltVal val="360"/>
                                          </p:val>
                                        </p:tav>
                                        <p:tav tm="100000">
                                          <p:val>
                                            <p:fltVal val="0"/>
                                          </p:val>
                                        </p:tav>
                                      </p:tavLst>
                                    </p:anim>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719" y="191113"/>
            <a:ext cx="4413412" cy="2534502"/>
          </a:xfrm>
        </p:spPr>
        <p:txBody>
          <a:bodyPr>
            <a:normAutofit fontScale="92500"/>
          </a:bodyPr>
          <a:lstStyle/>
          <a:p>
            <a:pPr marL="0" indent="0">
              <a:buNone/>
            </a:pPr>
            <a:r>
              <a:rPr lang="en-US" dirty="0" smtClean="0"/>
              <a:t>Nothing says Living Green, like </a:t>
            </a:r>
            <a:r>
              <a:rPr lang="en-US" dirty="0" smtClean="0">
                <a:solidFill>
                  <a:srgbClr val="92D050"/>
                </a:solidFill>
              </a:rPr>
              <a:t>Verde Mode STUDIOS</a:t>
            </a:r>
            <a:r>
              <a:rPr lang="en-US" dirty="0" smtClean="0">
                <a:solidFill>
                  <a:schemeClr val="tx1"/>
                </a:solidFill>
              </a:rPr>
              <a:t>. Inspired not only to provide beautiful clothing, but to also do better for the world, Verde Mode, an Eco-Friendly company compiled by a wonderful team of fantastic workers in both the fashion &amp; ecological department, but also in the Online, Technological and Marketing &amp; Design too.</a:t>
            </a:r>
            <a:endParaRPr lang="en-GB" dirty="0">
              <a:solidFill>
                <a:srgbClr val="92D050"/>
              </a:solidFill>
            </a:endParaRPr>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6819" y="2839915"/>
            <a:ext cx="3031119" cy="2779073"/>
          </a:xfrm>
          <a:prstGeom prst="rect">
            <a:avLst/>
          </a:prstGeom>
        </p:spPr>
      </p:pic>
      <p:sp>
        <p:nvSpPr>
          <p:cNvPr id="14" name="TextBox 13"/>
          <p:cNvSpPr txBox="1"/>
          <p:nvPr/>
        </p:nvSpPr>
        <p:spPr>
          <a:xfrm>
            <a:off x="4651131" y="2839915"/>
            <a:ext cx="4615962" cy="2031325"/>
          </a:xfrm>
          <a:prstGeom prst="rect">
            <a:avLst/>
          </a:prstGeom>
          <a:noFill/>
        </p:spPr>
        <p:txBody>
          <a:bodyPr wrap="square" rtlCol="0">
            <a:spAutoFit/>
          </a:bodyPr>
          <a:lstStyle/>
          <a:p>
            <a:r>
              <a:rPr lang="en-US" dirty="0" smtClean="0"/>
              <a:t>An outstanding performance from every single corner of our company, as what follows is the greatest strategy plan formed from  the very first steps of the logo, to the most calculated security, and from the Social Media to the Cloud Computing and Security Measures.</a:t>
            </a:r>
            <a:endParaRPr lang="en-GB" dirty="0"/>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7753" y="71888"/>
            <a:ext cx="3051297" cy="2772951"/>
          </a:xfrm>
          <a:prstGeom prst="rect">
            <a:avLst/>
          </a:prstGeom>
        </p:spPr>
      </p:pic>
    </p:spTree>
    <p:extLst>
      <p:ext uri="{BB962C8B-B14F-4D97-AF65-F5344CB8AC3E}">
        <p14:creationId xmlns:p14="http://schemas.microsoft.com/office/powerpoint/2010/main" val="2570694564"/>
      </p:ext>
    </p:extLst>
  </p:cSld>
  <p:clrMapOvr>
    <a:masterClrMapping/>
  </p:clrMapOvr>
  <mc:AlternateContent xmlns:mc="http://schemas.openxmlformats.org/markup-compatibility/2006">
    <mc:Choice xmlns:p14="http://schemas.microsoft.com/office/powerpoint/2010/main" Requires="p14">
      <p:transition spd="slow">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p:cTn id="15" dur="500" fill="hold"/>
                                        <p:tgtEl>
                                          <p:spTgt spid="13"/>
                                        </p:tgtEl>
                                        <p:attrNameLst>
                                          <p:attrName>ppt_w</p:attrName>
                                        </p:attrNameLst>
                                      </p:cBhvr>
                                      <p:tavLst>
                                        <p:tav tm="0">
                                          <p:val>
                                            <p:fltVal val="0"/>
                                          </p:val>
                                        </p:tav>
                                        <p:tav tm="100000">
                                          <p:val>
                                            <p:strVal val="#ppt_w"/>
                                          </p:val>
                                        </p:tav>
                                      </p:tavLst>
                                    </p:anim>
                                    <p:anim calcmode="lin" valueType="num">
                                      <p:cBhvr>
                                        <p:cTn id="16" dur="500" fill="hold"/>
                                        <p:tgtEl>
                                          <p:spTgt spid="13"/>
                                        </p:tgtEl>
                                        <p:attrNameLst>
                                          <p:attrName>ppt_h</p:attrName>
                                        </p:attrNameLst>
                                      </p:cBhvr>
                                      <p:tavLst>
                                        <p:tav tm="0">
                                          <p:val>
                                            <p:fltVal val="0"/>
                                          </p:val>
                                        </p:tav>
                                        <p:tav tm="100000">
                                          <p:val>
                                            <p:strVal val="#ppt_h"/>
                                          </p:val>
                                        </p:tav>
                                      </p:tavLst>
                                    </p:anim>
                                    <p:anim calcmode="lin" valueType="num">
                                      <p:cBhvr>
                                        <p:cTn id="17" dur="500" fill="hold"/>
                                        <p:tgtEl>
                                          <p:spTgt spid="13"/>
                                        </p:tgtEl>
                                        <p:attrNameLst>
                                          <p:attrName>style.rotation</p:attrName>
                                        </p:attrNameLst>
                                      </p:cBhvr>
                                      <p:tavLst>
                                        <p:tav tm="0">
                                          <p:val>
                                            <p:fltVal val="360"/>
                                          </p:val>
                                        </p:tav>
                                        <p:tav tm="100000">
                                          <p:val>
                                            <p:fltVal val="0"/>
                                          </p:val>
                                        </p:tav>
                                      </p:tavLst>
                                    </p:anim>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wheel(1)">
                                      <p:cBhvr>
                                        <p:cTn id="23" dur="1000"/>
                                        <p:tgtEl>
                                          <p:spTgt spid="15"/>
                                        </p:tgtEl>
                                      </p:cBhvr>
                                    </p:animEffect>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anim calcmode="lin" valueType="num">
                                      <p:cBhvr>
                                        <p:cTn id="29" dur="500" fill="hold"/>
                                        <p:tgtEl>
                                          <p:spTgt spid="14"/>
                                        </p:tgtEl>
                                        <p:attrNameLst>
                                          <p:attrName>ppt_x</p:attrName>
                                        </p:attrNameLst>
                                      </p:cBhvr>
                                      <p:tavLst>
                                        <p:tav tm="0">
                                          <p:val>
                                            <p:strVal val="#ppt_x"/>
                                          </p:val>
                                        </p:tav>
                                        <p:tav tm="100000">
                                          <p:val>
                                            <p:strVal val="#ppt_x"/>
                                          </p:val>
                                        </p:tav>
                                      </p:tavLst>
                                    </p:anim>
                                    <p:anim calcmode="lin" valueType="num">
                                      <p:cBhvr>
                                        <p:cTn id="30" dur="5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4395828" cy="656492"/>
          </a:xfrm>
        </p:spPr>
        <p:txBody>
          <a:bodyPr/>
          <a:lstStyle/>
          <a:p>
            <a:r>
              <a:rPr lang="en-US" dirty="0" smtClean="0"/>
              <a:t>Marketing Strategy:</a:t>
            </a:r>
            <a:endParaRPr lang="en-GB" dirty="0"/>
          </a:p>
        </p:txBody>
      </p:sp>
      <p:sp>
        <p:nvSpPr>
          <p:cNvPr id="3" name="Content Placeholder 2"/>
          <p:cNvSpPr>
            <a:spLocks noGrp="1"/>
          </p:cNvSpPr>
          <p:nvPr>
            <p:ph idx="1"/>
          </p:nvPr>
        </p:nvSpPr>
        <p:spPr>
          <a:xfrm>
            <a:off x="677334" y="1633190"/>
            <a:ext cx="4193604" cy="1234831"/>
          </a:xfrm>
        </p:spPr>
        <p:txBody>
          <a:bodyPr/>
          <a:lstStyle/>
          <a:p>
            <a:pPr marL="0" indent="0">
              <a:buNone/>
            </a:pPr>
            <a:r>
              <a:rPr lang="en-US" dirty="0" smtClean="0"/>
              <a:t>Marketing is a rather crucial when it comes to any company strategy. Given its importance, marketing comes in many different shapes and forms.</a:t>
            </a:r>
            <a:endParaRPr lang="en-GB" dirty="0"/>
          </a:p>
        </p:txBody>
      </p:sp>
      <p:sp>
        <p:nvSpPr>
          <p:cNvPr id="4" name="TextBox 3"/>
          <p:cNvSpPr txBox="1"/>
          <p:nvPr/>
        </p:nvSpPr>
        <p:spPr>
          <a:xfrm>
            <a:off x="677334" y="2868021"/>
            <a:ext cx="4862146" cy="3724096"/>
          </a:xfrm>
          <a:prstGeom prst="rect">
            <a:avLst/>
          </a:prstGeom>
          <a:noFill/>
        </p:spPr>
        <p:txBody>
          <a:bodyPr wrap="square" rtlCol="0">
            <a:spAutoFit/>
          </a:bodyPr>
          <a:lstStyle/>
          <a:p>
            <a:r>
              <a:rPr lang="en-US" sz="2800" dirty="0" smtClean="0"/>
              <a:t>Social Media &amp; Content Marketing Strategy</a:t>
            </a:r>
          </a:p>
          <a:p>
            <a:endParaRPr lang="en-US" dirty="0" smtClean="0"/>
          </a:p>
          <a:p>
            <a:r>
              <a:rPr lang="en-US" dirty="0" smtClean="0"/>
              <a:t>The online world is the opening door for many opportunities in sharing your passions. Verde Mode is not an exception to said opportunity. Many platforms which are used in our days for the company’s growth and for further content sharing, which in time can result in the expansion of the franchise, such as Facebook, Instagram, </a:t>
            </a:r>
            <a:r>
              <a:rPr lang="en-US" dirty="0" err="1" smtClean="0"/>
              <a:t>TikTok</a:t>
            </a:r>
            <a:r>
              <a:rPr lang="en-US" dirty="0" smtClean="0"/>
              <a:t>, LinkedIn, Etc.</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7934" y="834200"/>
            <a:ext cx="4862146" cy="2884945"/>
          </a:xfrm>
          <a:prstGeom prst="rect">
            <a:avLst/>
          </a:prstGeom>
        </p:spPr>
      </p:pic>
      <p:sp>
        <p:nvSpPr>
          <p:cNvPr id="7" name="TextBox 6"/>
          <p:cNvSpPr txBox="1"/>
          <p:nvPr/>
        </p:nvSpPr>
        <p:spPr>
          <a:xfrm>
            <a:off x="5539480" y="3863732"/>
            <a:ext cx="4941277" cy="2308324"/>
          </a:xfrm>
          <a:prstGeom prst="rect">
            <a:avLst/>
          </a:prstGeom>
          <a:noFill/>
        </p:spPr>
        <p:txBody>
          <a:bodyPr wrap="square" rtlCol="0">
            <a:spAutoFit/>
          </a:bodyPr>
          <a:lstStyle/>
          <a:p>
            <a:r>
              <a:rPr lang="en-US" dirty="0" smtClean="0"/>
              <a:t>When it comes to the usage of social media, The collective of technology users is in the range of late teens to young adults in their early 20’s, regardless, Verde Mode is the opposite, as the target audience is between 20-50 year olds. Thus, making the different age consumers feel welcomed to said platform and indulge in the clothing market.</a:t>
            </a:r>
            <a:endParaRPr lang="en-GB" dirty="0"/>
          </a:p>
        </p:txBody>
      </p:sp>
    </p:spTree>
    <p:extLst>
      <p:ext uri="{BB962C8B-B14F-4D97-AF65-F5344CB8AC3E}">
        <p14:creationId xmlns:p14="http://schemas.microsoft.com/office/powerpoint/2010/main" val="305477441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ircle(in)">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6173" y="305412"/>
            <a:ext cx="6611490" cy="5928334"/>
          </a:xfrm>
        </p:spPr>
        <p:txBody>
          <a:bodyPr>
            <a:normAutofit/>
          </a:bodyPr>
          <a:lstStyle/>
          <a:p>
            <a:pPr marL="0" indent="0">
              <a:buNone/>
            </a:pPr>
            <a:r>
              <a:rPr lang="en-US" sz="2800" dirty="0" smtClean="0"/>
              <a:t>Search Engine Optimization (S.E.O)</a:t>
            </a:r>
          </a:p>
          <a:p>
            <a:pPr marL="0" indent="0">
              <a:buNone/>
            </a:pPr>
            <a:endParaRPr lang="en-US" dirty="0"/>
          </a:p>
          <a:p>
            <a:pPr marL="0" indent="0">
              <a:buNone/>
            </a:pPr>
            <a:r>
              <a:rPr lang="en-US" dirty="0" smtClean="0"/>
              <a:t>It is rather crucial to understand the importance of the main factor, creating awareness of the non ecological lifestyle many clothing companies are functioning on. The main focus of Verde Mode is to encourage the usage of eco friendly materials such as organic cotton, linen, bamboo, etc. Thus, providing great quality clothing without paying the terrible price of wastage that is slowly affecting the planet in different outcomes. By both encouraging recycling properly and providing a quality chain of fashionable clothing. The message given is one of the many methods to make Verde Mode shine in the attention of the curious yet responsible collective to spread awareness and to proudly recommend it forward.</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4862" y="305412"/>
            <a:ext cx="3446259" cy="285718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4862" y="3605160"/>
            <a:ext cx="3446259" cy="2857186"/>
          </a:xfrm>
          <a:prstGeom prst="rect">
            <a:avLst/>
          </a:prstGeom>
        </p:spPr>
      </p:pic>
    </p:spTree>
    <p:extLst>
      <p:ext uri="{BB962C8B-B14F-4D97-AF65-F5344CB8AC3E}">
        <p14:creationId xmlns:p14="http://schemas.microsoft.com/office/powerpoint/2010/main" val="2034282492"/>
      </p:ext>
    </p:extLst>
  </p:cSld>
  <p:clrMapOvr>
    <a:masterClrMapping/>
  </p:clrMapOvr>
  <mc:AlternateContent xmlns:mc="http://schemas.openxmlformats.org/markup-compatibility/2006">
    <mc:Choice xmlns:p15="http://schemas.microsoft.com/office/powerpoint/2012/main" Requires="p15">
      <p:transition spd="slow">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anim calcmode="lin" valueType="num">
                                      <p:cBhvr>
                                        <p:cTn id="14" dur="5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5"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47"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p:cTn id="27" dur="1000" fill="hold"/>
                                        <p:tgtEl>
                                          <p:spTgt spid="5"/>
                                        </p:tgtEl>
                                        <p:attrNameLst>
                                          <p:attrName>ppt_w</p:attrName>
                                        </p:attrNameLst>
                                      </p:cBhvr>
                                      <p:tavLst>
                                        <p:tav tm="0">
                                          <p:val>
                                            <p:fltVal val="0"/>
                                          </p:val>
                                        </p:tav>
                                        <p:tav tm="100000">
                                          <p:val>
                                            <p:strVal val="#ppt_w"/>
                                          </p:val>
                                        </p:tav>
                                      </p:tavLst>
                                    </p:anim>
                                    <p:anim calcmode="lin" valueType="num">
                                      <p:cBhvr>
                                        <p:cTn id="28" dur="1000" fill="hold"/>
                                        <p:tgtEl>
                                          <p:spTgt spid="5"/>
                                        </p:tgtEl>
                                        <p:attrNameLst>
                                          <p:attrName>ppt_h</p:attrName>
                                        </p:attrNameLst>
                                      </p:cBhvr>
                                      <p:tavLst>
                                        <p:tav tm="0">
                                          <p:val>
                                            <p:fltVal val="0"/>
                                          </p:val>
                                        </p:tav>
                                        <p:tav tm="100000">
                                          <p:val>
                                            <p:strVal val="#ppt_h"/>
                                          </p:val>
                                        </p:tav>
                                      </p:tavLst>
                                    </p:anim>
                                    <p:anim calcmode="lin" valueType="num">
                                      <p:cBhvr>
                                        <p:cTn id="29" dur="1000" fill="hold"/>
                                        <p:tgtEl>
                                          <p:spTgt spid="5"/>
                                        </p:tgtEl>
                                        <p:attrNameLst>
                                          <p:attrName>style.rotation</p:attrName>
                                        </p:attrNameLst>
                                      </p:cBhvr>
                                      <p:tavLst>
                                        <p:tav tm="0">
                                          <p:val>
                                            <p:fltVal val="90"/>
                                          </p:val>
                                        </p:tav>
                                        <p:tav tm="100000">
                                          <p:val>
                                            <p:fltVal val="0"/>
                                          </p:val>
                                        </p:tav>
                                      </p:tavLst>
                                    </p:anim>
                                    <p:animEffect transition="in" filter="fade">
                                      <p:cBhvr>
                                        <p:cTn id="3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3894666" cy="823546"/>
          </a:xfrm>
        </p:spPr>
        <p:txBody>
          <a:bodyPr>
            <a:normAutofit/>
          </a:bodyPr>
          <a:lstStyle/>
          <a:p>
            <a:r>
              <a:rPr lang="en-US" dirty="0" smtClean="0"/>
              <a:t>Cloud Computing:</a:t>
            </a:r>
            <a:endParaRPr lang="en-GB" dirty="0"/>
          </a:p>
        </p:txBody>
      </p:sp>
      <p:sp>
        <p:nvSpPr>
          <p:cNvPr id="3" name="Content Placeholder 2"/>
          <p:cNvSpPr>
            <a:spLocks noGrp="1"/>
          </p:cNvSpPr>
          <p:nvPr>
            <p:ph idx="1"/>
          </p:nvPr>
        </p:nvSpPr>
        <p:spPr>
          <a:xfrm>
            <a:off x="4572000" y="1433146"/>
            <a:ext cx="4702002" cy="1989381"/>
          </a:xfrm>
        </p:spPr>
        <p:txBody>
          <a:bodyPr>
            <a:normAutofit lnSpcReduction="10000"/>
          </a:bodyPr>
          <a:lstStyle/>
          <a:p>
            <a:pPr marL="0" indent="0">
              <a:buNone/>
            </a:pPr>
            <a:r>
              <a:rPr lang="en-US" dirty="0" smtClean="0"/>
              <a:t>Opting for the online version is one of the easiest approach when it comes to ease of use, Fast paced and instead of using a local computer. Verde Mode is adapted to every single version of smart technology to be accessed, from Laptop/Computer to smartphones and tablets.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7334" y="1433146"/>
            <a:ext cx="3622104" cy="245133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3884480"/>
            <a:ext cx="5846885" cy="2433204"/>
          </a:xfrm>
          <a:prstGeom prst="rect">
            <a:avLst/>
          </a:prstGeom>
        </p:spPr>
      </p:pic>
      <p:sp>
        <p:nvSpPr>
          <p:cNvPr id="6" name="TextBox 5"/>
          <p:cNvSpPr txBox="1"/>
          <p:nvPr/>
        </p:nvSpPr>
        <p:spPr>
          <a:xfrm>
            <a:off x="677334" y="4097215"/>
            <a:ext cx="3622104" cy="1754326"/>
          </a:xfrm>
          <a:prstGeom prst="rect">
            <a:avLst/>
          </a:prstGeom>
          <a:noFill/>
        </p:spPr>
        <p:txBody>
          <a:bodyPr wrap="square" rtlCol="0">
            <a:spAutoFit/>
          </a:bodyPr>
          <a:lstStyle/>
          <a:p>
            <a:r>
              <a:rPr lang="en-US" dirty="0" smtClean="0"/>
              <a:t>By the press of a button, the fun can begin. Every user can happily search for clothing, inquires, curiosities and many more. The business is both professional and engaging at the same time.</a:t>
            </a:r>
            <a:endParaRPr lang="en-GB" dirty="0"/>
          </a:p>
        </p:txBody>
      </p:sp>
    </p:spTree>
    <p:extLst>
      <p:ext uri="{BB962C8B-B14F-4D97-AF65-F5344CB8AC3E}">
        <p14:creationId xmlns:p14="http://schemas.microsoft.com/office/powerpoint/2010/main" val="4196727402"/>
      </p:ext>
    </p:extLst>
  </p:cSld>
  <p:clrMapOvr>
    <a:masterClrMapping/>
  </p:clrMapOvr>
  <p:transition>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ircle(in)">
                                      <p:cBhvr>
                                        <p:cTn id="22" dur="1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p:cTn id="27" dur="1000" fill="hold"/>
                                        <p:tgtEl>
                                          <p:spTgt spid="5"/>
                                        </p:tgtEl>
                                        <p:attrNameLst>
                                          <p:attrName>ppt_w</p:attrName>
                                        </p:attrNameLst>
                                      </p:cBhvr>
                                      <p:tavLst>
                                        <p:tav tm="0">
                                          <p:val>
                                            <p:fltVal val="0"/>
                                          </p:val>
                                        </p:tav>
                                        <p:tav tm="100000">
                                          <p:val>
                                            <p:strVal val="#ppt_w"/>
                                          </p:val>
                                        </p:tav>
                                      </p:tavLst>
                                    </p:anim>
                                    <p:anim calcmode="lin" valueType="num">
                                      <p:cBhvr>
                                        <p:cTn id="28" dur="1000" fill="hold"/>
                                        <p:tgtEl>
                                          <p:spTgt spid="5"/>
                                        </p:tgtEl>
                                        <p:attrNameLst>
                                          <p:attrName>ppt_h</p:attrName>
                                        </p:attrNameLst>
                                      </p:cBhvr>
                                      <p:tavLst>
                                        <p:tav tm="0">
                                          <p:val>
                                            <p:fltVal val="0"/>
                                          </p:val>
                                        </p:tav>
                                        <p:tav tm="100000">
                                          <p:val>
                                            <p:strVal val="#ppt_h"/>
                                          </p:val>
                                        </p:tav>
                                      </p:tavLst>
                                    </p:anim>
                                    <p:anim calcmode="lin" valueType="num">
                                      <p:cBhvr>
                                        <p:cTn id="29" dur="1000" fill="hold"/>
                                        <p:tgtEl>
                                          <p:spTgt spid="5"/>
                                        </p:tgtEl>
                                        <p:attrNameLst>
                                          <p:attrName>style.rotation</p:attrName>
                                        </p:attrNameLst>
                                      </p:cBhvr>
                                      <p:tavLst>
                                        <p:tav tm="0">
                                          <p:val>
                                            <p:fltVal val="90"/>
                                          </p:val>
                                        </p:tav>
                                        <p:tav tm="100000">
                                          <p:val>
                                            <p:fltVal val="0"/>
                                          </p:val>
                                        </p:tav>
                                      </p:tavLst>
                                    </p:anim>
                                    <p:animEffect transition="in" filter="fade">
                                      <p:cBhvr>
                                        <p:cTn id="3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4088097" cy="665285"/>
          </a:xfrm>
        </p:spPr>
        <p:txBody>
          <a:bodyPr/>
          <a:lstStyle/>
          <a:p>
            <a:r>
              <a:rPr lang="en-US" dirty="0" smtClean="0"/>
              <a:t>Security Measures:</a:t>
            </a:r>
            <a:endParaRPr lang="en-GB" dirty="0"/>
          </a:p>
        </p:txBody>
      </p:sp>
      <p:sp>
        <p:nvSpPr>
          <p:cNvPr id="3" name="Content Placeholder 2"/>
          <p:cNvSpPr>
            <a:spLocks noGrp="1"/>
          </p:cNvSpPr>
          <p:nvPr>
            <p:ph idx="1"/>
          </p:nvPr>
        </p:nvSpPr>
        <p:spPr>
          <a:xfrm>
            <a:off x="677334" y="1492374"/>
            <a:ext cx="4518920" cy="2244358"/>
          </a:xfrm>
        </p:spPr>
        <p:txBody>
          <a:bodyPr>
            <a:normAutofit lnSpcReduction="10000"/>
          </a:bodyPr>
          <a:lstStyle/>
          <a:p>
            <a:pPr marL="0" indent="0">
              <a:buNone/>
            </a:pPr>
            <a:r>
              <a:rPr lang="en-US" dirty="0" smtClean="0"/>
              <a:t>Nothing is more important for Verde Mode Studios than the security and online safety of its regular customers and new comers. Bringing forward the dangers of online threats forward as malicious intent and wrong doing, the company is also the source of reassurance as it comes with multiple ideas for Online Security.</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7334" y="3736732"/>
            <a:ext cx="4518920" cy="2378149"/>
          </a:xfrm>
          <a:prstGeom prst="rect">
            <a:avLst/>
          </a:prstGeom>
        </p:spPr>
      </p:pic>
      <p:sp>
        <p:nvSpPr>
          <p:cNvPr id="6" name="TextBox 5"/>
          <p:cNvSpPr txBox="1"/>
          <p:nvPr/>
        </p:nvSpPr>
        <p:spPr>
          <a:xfrm>
            <a:off x="5495192" y="2118946"/>
            <a:ext cx="4528039" cy="2308324"/>
          </a:xfrm>
          <a:prstGeom prst="rect">
            <a:avLst/>
          </a:prstGeom>
          <a:noFill/>
        </p:spPr>
        <p:txBody>
          <a:bodyPr wrap="square" rtlCol="0">
            <a:spAutoFit/>
          </a:bodyPr>
          <a:lstStyle/>
          <a:p>
            <a:r>
              <a:rPr lang="en-US" dirty="0" smtClean="0"/>
              <a:t>As shown in the image provided, there are many security precautions that can ensure the online safety and the data protection of every consumer. Among the Multi Factor Authentication (M.F.A.), Automated Backup Data, Activity Logs with time and date and</a:t>
            </a:r>
            <a:r>
              <a:rPr lang="en-US" dirty="0"/>
              <a:t> </a:t>
            </a:r>
            <a:r>
              <a:rPr lang="en-US" dirty="0" smtClean="0"/>
              <a:t>many more. Secure is the Key word.</a:t>
            </a:r>
            <a:endParaRPr lang="en-GB" dirty="0"/>
          </a:p>
        </p:txBody>
      </p:sp>
    </p:spTree>
    <p:extLst>
      <p:ext uri="{BB962C8B-B14F-4D97-AF65-F5344CB8AC3E}">
        <p14:creationId xmlns:p14="http://schemas.microsoft.com/office/powerpoint/2010/main" val="972288821"/>
      </p:ext>
    </p:extLst>
  </p:cSld>
  <p:clrMapOvr>
    <a:masterClrMapping/>
  </p:clrMapOvr>
  <mc:AlternateContent xmlns:mc="http://schemas.openxmlformats.org/markup-compatibility/2006">
    <mc:Choice xmlns:p14="http://schemas.microsoft.com/office/powerpoint/2010/main" Requires="p14">
      <p:transition spd="slow" p14:dur="1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3"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
                                        <p:tgtEl>
                                          <p:spTgt spid="3">
                                            <p:txEl>
                                              <p:pRg st="0" end="0"/>
                                            </p:txEl>
                                          </p:spTgt>
                                        </p:tgtEl>
                                      </p:cBhvr>
                                    </p:animEffect>
                                    <p:anim calcmode="lin" valueType="num">
                                      <p:cBhvr>
                                        <p:cTn id="16" dur="4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400" fill="hold"/>
                                        <p:tgtEl>
                                          <p:spTgt spid="3">
                                            <p:txEl>
                                              <p:pRg st="0" end="0"/>
                                            </p:txEl>
                                          </p:spTgt>
                                        </p:tgtEl>
                                        <p:attrNameLst>
                                          <p:attrName>ppt_y</p:attrName>
                                        </p:attrNameLst>
                                      </p:cBhvr>
                                      <p:tavLst>
                                        <p:tav tm="0">
                                          <p:val>
                                            <p:strVal val="#ppt_y+0.31"/>
                                          </p:val>
                                        </p:tav>
                                        <p:tav tm="100000">
                                          <p:val>
                                            <p:strVal val="#ppt_y+0.31"/>
                                          </p:val>
                                        </p:tav>
                                      </p:tavLst>
                                    </p:anim>
                                    <p:anim calcmode="lin" valueType="num">
                                      <p:cBhvr>
                                        <p:cTn id="18" dur="600" decel="50000" fill="hold">
                                          <p:stCondLst>
                                            <p:cond delay="400"/>
                                          </p:stCondLst>
                                        </p:cTn>
                                        <p:tgtEl>
                                          <p:spTgt spid="3">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9" dur="600" decel="50000" fill="hold">
                                          <p:stCondLst>
                                            <p:cond delay="400"/>
                                          </p:stCondLst>
                                        </p:cTn>
                                        <p:tgtEl>
                                          <p:spTgt spid="3">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blinds(horizontal)">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5657" y="592016"/>
            <a:ext cx="2637366" cy="682869"/>
          </a:xfrm>
        </p:spPr>
        <p:txBody>
          <a:bodyPr/>
          <a:lstStyle/>
          <a:p>
            <a:r>
              <a:rPr lang="en-US" dirty="0" smtClean="0"/>
              <a:t>Conclusion:</a:t>
            </a:r>
            <a:endParaRPr lang="en-GB" dirty="0"/>
          </a:p>
        </p:txBody>
      </p:sp>
      <p:sp>
        <p:nvSpPr>
          <p:cNvPr id="3" name="Content Placeholder 2"/>
          <p:cNvSpPr>
            <a:spLocks noGrp="1"/>
          </p:cNvSpPr>
          <p:nvPr>
            <p:ph idx="1"/>
          </p:nvPr>
        </p:nvSpPr>
        <p:spPr>
          <a:xfrm>
            <a:off x="781900" y="2468321"/>
            <a:ext cx="8387535" cy="1303580"/>
          </a:xfrm>
        </p:spPr>
        <p:txBody>
          <a:bodyPr/>
          <a:lstStyle/>
          <a:p>
            <a:pPr marL="0" indent="0">
              <a:buNone/>
            </a:pPr>
            <a:r>
              <a:rPr lang="en-US" dirty="0" smtClean="0"/>
              <a:t>Verde Mode Studios is not just about fashion and clothing. It’s about creating a new wonderful experience, engaging curiosity in regards of the advantages of recycling and living a better eco-friendly life. A fresh new start, with the knowledge from the past. Bringing everyone together.</a:t>
            </a:r>
            <a:endParaRPr lang="en-GB" dirty="0"/>
          </a:p>
        </p:txBody>
      </p:sp>
    </p:spTree>
    <p:extLst>
      <p:ext uri="{BB962C8B-B14F-4D97-AF65-F5344CB8AC3E}">
        <p14:creationId xmlns:p14="http://schemas.microsoft.com/office/powerpoint/2010/main" val="389801180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7108" y="144476"/>
            <a:ext cx="7382426" cy="4840762"/>
          </a:xfrm>
        </p:spPr>
      </p:pic>
      <p:sp>
        <p:nvSpPr>
          <p:cNvPr id="5" name="TextBox 4"/>
          <p:cNvSpPr txBox="1"/>
          <p:nvPr/>
        </p:nvSpPr>
        <p:spPr>
          <a:xfrm>
            <a:off x="2189148" y="5125914"/>
            <a:ext cx="6154751" cy="523220"/>
          </a:xfrm>
          <a:prstGeom prst="rect">
            <a:avLst/>
          </a:prstGeom>
          <a:noFill/>
        </p:spPr>
        <p:txBody>
          <a:bodyPr wrap="square" rtlCol="0">
            <a:spAutoFit/>
          </a:bodyPr>
          <a:lstStyle/>
          <a:p>
            <a:r>
              <a:rPr lang="en-US" sz="2800" dirty="0" smtClean="0"/>
              <a:t>Planet Earth, is the Fashion’s </a:t>
            </a:r>
            <a:r>
              <a:rPr lang="en-US" sz="2800" dirty="0"/>
              <a:t>W</a:t>
            </a:r>
            <a:r>
              <a:rPr lang="en-US" sz="2800" dirty="0" smtClean="0"/>
              <a:t>orth.</a:t>
            </a:r>
            <a:endParaRPr lang="en-GB" sz="2800" dirty="0"/>
          </a:p>
        </p:txBody>
      </p:sp>
    </p:spTree>
    <p:extLst>
      <p:ext uri="{BB962C8B-B14F-4D97-AF65-F5344CB8AC3E}">
        <p14:creationId xmlns:p14="http://schemas.microsoft.com/office/powerpoint/2010/main" val="4069359050"/>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1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583</TotalTime>
  <Words>824</Words>
  <Application>Microsoft Office PowerPoint</Application>
  <PresentationFormat>Widescreen</PresentationFormat>
  <Paragraphs>29</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Forte</vt:lpstr>
      <vt:lpstr>Impact</vt:lpstr>
      <vt:lpstr>SsSTrebuchet MS (Headings)</vt:lpstr>
      <vt:lpstr>Times New Roman</vt:lpstr>
      <vt:lpstr>Trebuchet MS</vt:lpstr>
      <vt:lpstr>Viner Hand ITC</vt:lpstr>
      <vt:lpstr>Wingdings 3</vt:lpstr>
      <vt:lpstr>Facet</vt:lpstr>
      <vt:lpstr>Student Name: Naveen Ramon Arun Student ID: 2411381  Lecturer’s Name: Suneth Fernando Module Code: ACCA5019 Module Name: Business &amp; Web Management      </vt:lpstr>
      <vt:lpstr>Introduction: </vt:lpstr>
      <vt:lpstr>Introducing,</vt:lpstr>
      <vt:lpstr>PowerPoint Presentation</vt:lpstr>
      <vt:lpstr>Marketing Strategy:</vt:lpstr>
      <vt:lpstr>PowerPoint Presentation</vt:lpstr>
      <vt:lpstr>Cloud Computing:</vt:lpstr>
      <vt:lpstr>Security Measures: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Naveen Ramon Arun Student ID: 2411348</dc:title>
  <dc:creator>HP</dc:creator>
  <cp:lastModifiedBy>HP</cp:lastModifiedBy>
  <cp:revision>36</cp:revision>
  <dcterms:created xsi:type="dcterms:W3CDTF">2026-08-12T18:50:21Z</dcterms:created>
  <dcterms:modified xsi:type="dcterms:W3CDTF">2026-08-13T04:33:45Z</dcterms:modified>
</cp:coreProperties>
</file>