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7" r:id="rId2"/>
    <p:sldId id="260" r:id="rId3"/>
    <p:sldId id="261" r:id="rId4"/>
    <p:sldId id="268" r:id="rId5"/>
    <p:sldId id="258" r:id="rId6"/>
    <p:sldId id="267" r:id="rId7"/>
    <p:sldId id="263" r:id="rId8"/>
    <p:sldId id="262" r:id="rId9"/>
    <p:sldId id="265" r:id="rId10"/>
    <p:sldId id="272" r:id="rId11"/>
    <p:sldId id="27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04C704-F963-40EA-9E0E-F252D2CCE931}" type="datetimeFigureOut">
              <a:rPr lang="en-GB" smtClean="0"/>
              <a:t>13/05/2022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2BF0A7-E3E6-42D5-8F30-D1E43A1E0363}" type="slidenum">
              <a:rPr lang="en-GB" smtClean="0"/>
              <a:t>‹#›</a:t>
            </a:fld>
            <a:endParaRPr lang="en-GB"/>
          </a:p>
        </p:txBody>
      </p:sp>
    </p:spTree>
    <p:extLst>
      <p:ext uri="{BB962C8B-B14F-4D97-AF65-F5344CB8AC3E}">
        <p14:creationId xmlns:p14="http://schemas.microsoft.com/office/powerpoint/2010/main" val="2713375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0E127-4591-4232-B416-27461344259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FF5CC0E-E2B9-498C-AC9F-1591824D8F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043669F-B673-44FF-B6D5-EB3B220D8E7B}"/>
              </a:ext>
            </a:extLst>
          </p:cNvPr>
          <p:cNvSpPr>
            <a:spLocks noGrp="1"/>
          </p:cNvSpPr>
          <p:nvPr>
            <p:ph type="dt" sz="half" idx="10"/>
          </p:nvPr>
        </p:nvSpPr>
        <p:spPr/>
        <p:txBody>
          <a:bodyPr/>
          <a:lstStyle/>
          <a:p>
            <a:fld id="{263C7DA8-E7BA-4400-B58D-C6EDD8DF9236}" type="datetimeFigureOut">
              <a:rPr lang="en-GB" smtClean="0"/>
              <a:t>13/05/2022</a:t>
            </a:fld>
            <a:endParaRPr lang="en-GB"/>
          </a:p>
        </p:txBody>
      </p:sp>
      <p:sp>
        <p:nvSpPr>
          <p:cNvPr id="5" name="Footer Placeholder 4">
            <a:extLst>
              <a:ext uri="{FF2B5EF4-FFF2-40B4-BE49-F238E27FC236}">
                <a16:creationId xmlns:a16="http://schemas.microsoft.com/office/drawing/2014/main" id="{DE40EE97-64DE-409A-AD25-BEEC6915E1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3E6ED5-A0E4-4539-912E-77ED975BA521}"/>
              </a:ext>
            </a:extLst>
          </p:cNvPr>
          <p:cNvSpPr>
            <a:spLocks noGrp="1"/>
          </p:cNvSpPr>
          <p:nvPr>
            <p:ph type="sldNum" sz="quarter" idx="12"/>
          </p:nvPr>
        </p:nvSpPr>
        <p:spPr/>
        <p:txBody>
          <a:bodyPr/>
          <a:lstStyle/>
          <a:p>
            <a:fld id="{F8DAC295-C64B-474C-A252-0A656042F6E1}" type="slidenum">
              <a:rPr lang="en-GB" smtClean="0"/>
              <a:t>‹#›</a:t>
            </a:fld>
            <a:endParaRPr lang="en-GB"/>
          </a:p>
        </p:txBody>
      </p:sp>
    </p:spTree>
    <p:extLst>
      <p:ext uri="{BB962C8B-B14F-4D97-AF65-F5344CB8AC3E}">
        <p14:creationId xmlns:p14="http://schemas.microsoft.com/office/powerpoint/2010/main" val="2128696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89584-8853-45CF-947D-9DD5095FE2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5DA6770-9B34-4A5F-AD61-DE995DCC423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E8707D-0E3B-4DDF-8E3E-33CFA9BF3D29}"/>
              </a:ext>
            </a:extLst>
          </p:cNvPr>
          <p:cNvSpPr>
            <a:spLocks noGrp="1"/>
          </p:cNvSpPr>
          <p:nvPr>
            <p:ph type="dt" sz="half" idx="10"/>
          </p:nvPr>
        </p:nvSpPr>
        <p:spPr/>
        <p:txBody>
          <a:bodyPr/>
          <a:lstStyle/>
          <a:p>
            <a:fld id="{263C7DA8-E7BA-4400-B58D-C6EDD8DF9236}" type="datetimeFigureOut">
              <a:rPr lang="en-GB" smtClean="0"/>
              <a:t>13/05/2022</a:t>
            </a:fld>
            <a:endParaRPr lang="en-GB"/>
          </a:p>
        </p:txBody>
      </p:sp>
      <p:sp>
        <p:nvSpPr>
          <p:cNvPr id="5" name="Footer Placeholder 4">
            <a:extLst>
              <a:ext uri="{FF2B5EF4-FFF2-40B4-BE49-F238E27FC236}">
                <a16:creationId xmlns:a16="http://schemas.microsoft.com/office/drawing/2014/main" id="{50649761-81FE-4871-9ED4-F4B3495048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742AD2-FDEC-415B-A319-067EBD3BF15F}"/>
              </a:ext>
            </a:extLst>
          </p:cNvPr>
          <p:cNvSpPr>
            <a:spLocks noGrp="1"/>
          </p:cNvSpPr>
          <p:nvPr>
            <p:ph type="sldNum" sz="quarter" idx="12"/>
          </p:nvPr>
        </p:nvSpPr>
        <p:spPr/>
        <p:txBody>
          <a:bodyPr/>
          <a:lstStyle/>
          <a:p>
            <a:fld id="{F8DAC295-C64B-474C-A252-0A656042F6E1}" type="slidenum">
              <a:rPr lang="en-GB" smtClean="0"/>
              <a:t>‹#›</a:t>
            </a:fld>
            <a:endParaRPr lang="en-GB"/>
          </a:p>
        </p:txBody>
      </p:sp>
    </p:spTree>
    <p:extLst>
      <p:ext uri="{BB962C8B-B14F-4D97-AF65-F5344CB8AC3E}">
        <p14:creationId xmlns:p14="http://schemas.microsoft.com/office/powerpoint/2010/main" val="3418824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74925-4EDB-469B-B415-0F0ED07D82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BCCDFAB-F8C2-441E-94AD-2F98778BDA3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C04FE9-1324-4F20-93FE-B27DA08B3E84}"/>
              </a:ext>
            </a:extLst>
          </p:cNvPr>
          <p:cNvSpPr>
            <a:spLocks noGrp="1"/>
          </p:cNvSpPr>
          <p:nvPr>
            <p:ph type="dt" sz="half" idx="10"/>
          </p:nvPr>
        </p:nvSpPr>
        <p:spPr/>
        <p:txBody>
          <a:bodyPr/>
          <a:lstStyle/>
          <a:p>
            <a:fld id="{263C7DA8-E7BA-4400-B58D-C6EDD8DF9236}" type="datetimeFigureOut">
              <a:rPr lang="en-GB" smtClean="0"/>
              <a:t>13/05/2022</a:t>
            </a:fld>
            <a:endParaRPr lang="en-GB"/>
          </a:p>
        </p:txBody>
      </p:sp>
      <p:sp>
        <p:nvSpPr>
          <p:cNvPr id="5" name="Footer Placeholder 4">
            <a:extLst>
              <a:ext uri="{FF2B5EF4-FFF2-40B4-BE49-F238E27FC236}">
                <a16:creationId xmlns:a16="http://schemas.microsoft.com/office/drawing/2014/main" id="{AB26D3BA-996A-4555-92D4-081D8F8777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81DDC2-BF7C-4466-8CAE-685BA74B2E3D}"/>
              </a:ext>
            </a:extLst>
          </p:cNvPr>
          <p:cNvSpPr>
            <a:spLocks noGrp="1"/>
          </p:cNvSpPr>
          <p:nvPr>
            <p:ph type="sldNum" sz="quarter" idx="12"/>
          </p:nvPr>
        </p:nvSpPr>
        <p:spPr/>
        <p:txBody>
          <a:bodyPr/>
          <a:lstStyle/>
          <a:p>
            <a:fld id="{F8DAC295-C64B-474C-A252-0A656042F6E1}" type="slidenum">
              <a:rPr lang="en-GB" smtClean="0"/>
              <a:t>‹#›</a:t>
            </a:fld>
            <a:endParaRPr lang="en-GB"/>
          </a:p>
        </p:txBody>
      </p:sp>
    </p:spTree>
    <p:extLst>
      <p:ext uri="{BB962C8B-B14F-4D97-AF65-F5344CB8AC3E}">
        <p14:creationId xmlns:p14="http://schemas.microsoft.com/office/powerpoint/2010/main" val="922540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30C0B-C93F-4B41-9CF6-2FACF3B5E9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216AA7F-9241-4783-BBE8-27DBC31F84C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A28A5DD-8E01-463E-968C-CFA0503F387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0CE5821-5452-4EFD-9842-373C9982E81B}"/>
              </a:ext>
            </a:extLst>
          </p:cNvPr>
          <p:cNvSpPr>
            <a:spLocks noGrp="1"/>
          </p:cNvSpPr>
          <p:nvPr>
            <p:ph type="dt" sz="half" idx="10"/>
          </p:nvPr>
        </p:nvSpPr>
        <p:spPr/>
        <p:txBody>
          <a:bodyPr/>
          <a:lstStyle/>
          <a:p>
            <a:fld id="{263C7DA8-E7BA-4400-B58D-C6EDD8DF9236}" type="datetimeFigureOut">
              <a:rPr lang="en-GB" smtClean="0"/>
              <a:t>13/05/2022</a:t>
            </a:fld>
            <a:endParaRPr lang="en-GB"/>
          </a:p>
        </p:txBody>
      </p:sp>
      <p:sp>
        <p:nvSpPr>
          <p:cNvPr id="6" name="Footer Placeholder 5">
            <a:extLst>
              <a:ext uri="{FF2B5EF4-FFF2-40B4-BE49-F238E27FC236}">
                <a16:creationId xmlns:a16="http://schemas.microsoft.com/office/drawing/2014/main" id="{E2B0A0C1-39C5-48F7-9C66-2C69744388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CA5279-9668-4900-9F05-0337A87F15C8}"/>
              </a:ext>
            </a:extLst>
          </p:cNvPr>
          <p:cNvSpPr>
            <a:spLocks noGrp="1"/>
          </p:cNvSpPr>
          <p:nvPr>
            <p:ph type="sldNum" sz="quarter" idx="12"/>
          </p:nvPr>
        </p:nvSpPr>
        <p:spPr/>
        <p:txBody>
          <a:bodyPr/>
          <a:lstStyle/>
          <a:p>
            <a:fld id="{F8DAC295-C64B-474C-A252-0A656042F6E1}" type="slidenum">
              <a:rPr lang="en-GB" smtClean="0"/>
              <a:t>‹#›</a:t>
            </a:fld>
            <a:endParaRPr lang="en-GB"/>
          </a:p>
        </p:txBody>
      </p:sp>
    </p:spTree>
    <p:extLst>
      <p:ext uri="{BB962C8B-B14F-4D97-AF65-F5344CB8AC3E}">
        <p14:creationId xmlns:p14="http://schemas.microsoft.com/office/powerpoint/2010/main" val="1925792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D30AD-354C-4813-B0A9-8C50A22BEA9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C95A73-53D7-421E-88E2-E91296FCC32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34C0D11-65BC-4FA1-8C66-0B8FB8E0B2F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3E7B303-578C-4648-B4A0-ADCBB394D3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46F1B41-D63A-4603-976F-3B672EBE61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3E4DFE7-8B4D-4DDD-83EA-02ED3F96D6A0}"/>
              </a:ext>
            </a:extLst>
          </p:cNvPr>
          <p:cNvSpPr>
            <a:spLocks noGrp="1"/>
          </p:cNvSpPr>
          <p:nvPr>
            <p:ph type="dt" sz="half" idx="10"/>
          </p:nvPr>
        </p:nvSpPr>
        <p:spPr/>
        <p:txBody>
          <a:bodyPr/>
          <a:lstStyle/>
          <a:p>
            <a:fld id="{263C7DA8-E7BA-4400-B58D-C6EDD8DF9236}" type="datetimeFigureOut">
              <a:rPr lang="en-GB" smtClean="0"/>
              <a:t>13/05/2022</a:t>
            </a:fld>
            <a:endParaRPr lang="en-GB"/>
          </a:p>
        </p:txBody>
      </p:sp>
      <p:sp>
        <p:nvSpPr>
          <p:cNvPr id="8" name="Footer Placeholder 7">
            <a:extLst>
              <a:ext uri="{FF2B5EF4-FFF2-40B4-BE49-F238E27FC236}">
                <a16:creationId xmlns:a16="http://schemas.microsoft.com/office/drawing/2014/main" id="{A36B6797-ABDA-4A16-8EB6-A334B1FAC77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409C75A-AB3C-468E-8A1D-5404FFEAD0CB}"/>
              </a:ext>
            </a:extLst>
          </p:cNvPr>
          <p:cNvSpPr>
            <a:spLocks noGrp="1"/>
          </p:cNvSpPr>
          <p:nvPr>
            <p:ph type="sldNum" sz="quarter" idx="12"/>
          </p:nvPr>
        </p:nvSpPr>
        <p:spPr/>
        <p:txBody>
          <a:bodyPr/>
          <a:lstStyle/>
          <a:p>
            <a:fld id="{F8DAC295-C64B-474C-A252-0A656042F6E1}" type="slidenum">
              <a:rPr lang="en-GB" smtClean="0"/>
              <a:t>‹#›</a:t>
            </a:fld>
            <a:endParaRPr lang="en-GB"/>
          </a:p>
        </p:txBody>
      </p:sp>
    </p:spTree>
    <p:extLst>
      <p:ext uri="{BB962C8B-B14F-4D97-AF65-F5344CB8AC3E}">
        <p14:creationId xmlns:p14="http://schemas.microsoft.com/office/powerpoint/2010/main" val="242015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15F93-862F-43A7-9663-72D08338AA4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2614CB-8FB9-4BE2-AB2C-0F9E4CFE9C51}"/>
              </a:ext>
            </a:extLst>
          </p:cNvPr>
          <p:cNvSpPr>
            <a:spLocks noGrp="1"/>
          </p:cNvSpPr>
          <p:nvPr>
            <p:ph type="dt" sz="half" idx="10"/>
          </p:nvPr>
        </p:nvSpPr>
        <p:spPr/>
        <p:txBody>
          <a:bodyPr/>
          <a:lstStyle/>
          <a:p>
            <a:fld id="{263C7DA8-E7BA-4400-B58D-C6EDD8DF9236}" type="datetimeFigureOut">
              <a:rPr lang="en-GB" smtClean="0"/>
              <a:t>13/05/2022</a:t>
            </a:fld>
            <a:endParaRPr lang="en-GB"/>
          </a:p>
        </p:txBody>
      </p:sp>
      <p:sp>
        <p:nvSpPr>
          <p:cNvPr id="4" name="Footer Placeholder 3">
            <a:extLst>
              <a:ext uri="{FF2B5EF4-FFF2-40B4-BE49-F238E27FC236}">
                <a16:creationId xmlns:a16="http://schemas.microsoft.com/office/drawing/2014/main" id="{AEC757DC-31FE-4A39-84DF-52E221F6E29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8D31C97-4976-498E-9405-3B34405FCCEE}"/>
              </a:ext>
            </a:extLst>
          </p:cNvPr>
          <p:cNvSpPr>
            <a:spLocks noGrp="1"/>
          </p:cNvSpPr>
          <p:nvPr>
            <p:ph type="sldNum" sz="quarter" idx="12"/>
          </p:nvPr>
        </p:nvSpPr>
        <p:spPr/>
        <p:txBody>
          <a:bodyPr/>
          <a:lstStyle/>
          <a:p>
            <a:fld id="{F8DAC295-C64B-474C-A252-0A656042F6E1}" type="slidenum">
              <a:rPr lang="en-GB" smtClean="0"/>
              <a:t>‹#›</a:t>
            </a:fld>
            <a:endParaRPr lang="en-GB"/>
          </a:p>
        </p:txBody>
      </p:sp>
    </p:spTree>
    <p:extLst>
      <p:ext uri="{BB962C8B-B14F-4D97-AF65-F5344CB8AC3E}">
        <p14:creationId xmlns:p14="http://schemas.microsoft.com/office/powerpoint/2010/main" val="3405044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4BD89F-256A-4CD4-A8D0-1D8E6647A34E}"/>
              </a:ext>
            </a:extLst>
          </p:cNvPr>
          <p:cNvSpPr>
            <a:spLocks noGrp="1"/>
          </p:cNvSpPr>
          <p:nvPr>
            <p:ph type="dt" sz="half" idx="10"/>
          </p:nvPr>
        </p:nvSpPr>
        <p:spPr/>
        <p:txBody>
          <a:bodyPr/>
          <a:lstStyle/>
          <a:p>
            <a:fld id="{263C7DA8-E7BA-4400-B58D-C6EDD8DF9236}" type="datetimeFigureOut">
              <a:rPr lang="en-GB" smtClean="0"/>
              <a:t>13/05/2022</a:t>
            </a:fld>
            <a:endParaRPr lang="en-GB"/>
          </a:p>
        </p:txBody>
      </p:sp>
      <p:sp>
        <p:nvSpPr>
          <p:cNvPr id="3" name="Footer Placeholder 2">
            <a:extLst>
              <a:ext uri="{FF2B5EF4-FFF2-40B4-BE49-F238E27FC236}">
                <a16:creationId xmlns:a16="http://schemas.microsoft.com/office/drawing/2014/main" id="{528FA5B8-76A9-46FC-8538-DB0087C8914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856DE1F-49BB-42E7-8E4A-4E8862A015DD}"/>
              </a:ext>
            </a:extLst>
          </p:cNvPr>
          <p:cNvSpPr>
            <a:spLocks noGrp="1"/>
          </p:cNvSpPr>
          <p:nvPr>
            <p:ph type="sldNum" sz="quarter" idx="12"/>
          </p:nvPr>
        </p:nvSpPr>
        <p:spPr/>
        <p:txBody>
          <a:bodyPr/>
          <a:lstStyle/>
          <a:p>
            <a:fld id="{F8DAC295-C64B-474C-A252-0A656042F6E1}" type="slidenum">
              <a:rPr lang="en-GB" smtClean="0"/>
              <a:t>‹#›</a:t>
            </a:fld>
            <a:endParaRPr lang="en-GB"/>
          </a:p>
        </p:txBody>
      </p:sp>
    </p:spTree>
    <p:extLst>
      <p:ext uri="{BB962C8B-B14F-4D97-AF65-F5344CB8AC3E}">
        <p14:creationId xmlns:p14="http://schemas.microsoft.com/office/powerpoint/2010/main" val="1962685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3C9B8-AEAB-4601-A471-8207CA879E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8922BAB-9B7F-409D-AEC9-BB2EB854F6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03C259-A4F8-42A6-A30A-233F58F99B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BE1089-06A4-401B-A607-C04CC51ABA44}"/>
              </a:ext>
            </a:extLst>
          </p:cNvPr>
          <p:cNvSpPr>
            <a:spLocks noGrp="1"/>
          </p:cNvSpPr>
          <p:nvPr>
            <p:ph type="dt" sz="half" idx="10"/>
          </p:nvPr>
        </p:nvSpPr>
        <p:spPr/>
        <p:txBody>
          <a:bodyPr/>
          <a:lstStyle/>
          <a:p>
            <a:fld id="{263C7DA8-E7BA-4400-B58D-C6EDD8DF9236}" type="datetimeFigureOut">
              <a:rPr lang="en-GB" smtClean="0"/>
              <a:t>13/05/2022</a:t>
            </a:fld>
            <a:endParaRPr lang="en-GB"/>
          </a:p>
        </p:txBody>
      </p:sp>
      <p:sp>
        <p:nvSpPr>
          <p:cNvPr id="6" name="Footer Placeholder 5">
            <a:extLst>
              <a:ext uri="{FF2B5EF4-FFF2-40B4-BE49-F238E27FC236}">
                <a16:creationId xmlns:a16="http://schemas.microsoft.com/office/drawing/2014/main" id="{9518377E-399B-458C-8260-91F7D00CE1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ABC2F0-696B-414A-92A0-73C8C94EEC98}"/>
              </a:ext>
            </a:extLst>
          </p:cNvPr>
          <p:cNvSpPr>
            <a:spLocks noGrp="1"/>
          </p:cNvSpPr>
          <p:nvPr>
            <p:ph type="sldNum" sz="quarter" idx="12"/>
          </p:nvPr>
        </p:nvSpPr>
        <p:spPr/>
        <p:txBody>
          <a:bodyPr/>
          <a:lstStyle/>
          <a:p>
            <a:fld id="{F8DAC295-C64B-474C-A252-0A656042F6E1}" type="slidenum">
              <a:rPr lang="en-GB" smtClean="0"/>
              <a:t>‹#›</a:t>
            </a:fld>
            <a:endParaRPr lang="en-GB"/>
          </a:p>
        </p:txBody>
      </p:sp>
    </p:spTree>
    <p:extLst>
      <p:ext uri="{BB962C8B-B14F-4D97-AF65-F5344CB8AC3E}">
        <p14:creationId xmlns:p14="http://schemas.microsoft.com/office/powerpoint/2010/main" val="3365527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17CE5-65C0-4220-B9A5-1957551BB6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B2197BD-AB83-4AEB-9443-4132C5854F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FC44D38-DDDA-4A8D-8D17-A5EFE29BB5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2C7D75-DBED-4A70-A3A5-477FF6D69351}"/>
              </a:ext>
            </a:extLst>
          </p:cNvPr>
          <p:cNvSpPr>
            <a:spLocks noGrp="1"/>
          </p:cNvSpPr>
          <p:nvPr>
            <p:ph type="dt" sz="half" idx="10"/>
          </p:nvPr>
        </p:nvSpPr>
        <p:spPr/>
        <p:txBody>
          <a:bodyPr/>
          <a:lstStyle/>
          <a:p>
            <a:fld id="{263C7DA8-E7BA-4400-B58D-C6EDD8DF9236}" type="datetimeFigureOut">
              <a:rPr lang="en-GB" smtClean="0"/>
              <a:t>13/05/2022</a:t>
            </a:fld>
            <a:endParaRPr lang="en-GB"/>
          </a:p>
        </p:txBody>
      </p:sp>
      <p:sp>
        <p:nvSpPr>
          <p:cNvPr id="6" name="Footer Placeholder 5">
            <a:extLst>
              <a:ext uri="{FF2B5EF4-FFF2-40B4-BE49-F238E27FC236}">
                <a16:creationId xmlns:a16="http://schemas.microsoft.com/office/drawing/2014/main" id="{0C0CCB4B-1F97-4FD8-A1C5-CFCA8358D2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07DB84-6C2E-42FA-9706-5A8D6E353D0A}"/>
              </a:ext>
            </a:extLst>
          </p:cNvPr>
          <p:cNvSpPr>
            <a:spLocks noGrp="1"/>
          </p:cNvSpPr>
          <p:nvPr>
            <p:ph type="sldNum" sz="quarter" idx="12"/>
          </p:nvPr>
        </p:nvSpPr>
        <p:spPr/>
        <p:txBody>
          <a:bodyPr/>
          <a:lstStyle/>
          <a:p>
            <a:fld id="{F8DAC295-C64B-474C-A252-0A656042F6E1}" type="slidenum">
              <a:rPr lang="en-GB" smtClean="0"/>
              <a:t>‹#›</a:t>
            </a:fld>
            <a:endParaRPr lang="en-GB"/>
          </a:p>
        </p:txBody>
      </p:sp>
    </p:spTree>
    <p:extLst>
      <p:ext uri="{BB962C8B-B14F-4D97-AF65-F5344CB8AC3E}">
        <p14:creationId xmlns:p14="http://schemas.microsoft.com/office/powerpoint/2010/main" val="3636262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D7941-8B69-4C06-B5BC-3CE6866D923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EEB194-964E-4B36-93C3-BE437C868F6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E7A49D-7973-462B-A384-ACFE2F75440D}"/>
              </a:ext>
            </a:extLst>
          </p:cNvPr>
          <p:cNvSpPr>
            <a:spLocks noGrp="1"/>
          </p:cNvSpPr>
          <p:nvPr>
            <p:ph type="dt" sz="half" idx="10"/>
          </p:nvPr>
        </p:nvSpPr>
        <p:spPr/>
        <p:txBody>
          <a:bodyPr/>
          <a:lstStyle/>
          <a:p>
            <a:fld id="{263C7DA8-E7BA-4400-B58D-C6EDD8DF9236}" type="datetimeFigureOut">
              <a:rPr lang="en-GB" smtClean="0"/>
              <a:t>13/05/2022</a:t>
            </a:fld>
            <a:endParaRPr lang="en-GB"/>
          </a:p>
        </p:txBody>
      </p:sp>
      <p:sp>
        <p:nvSpPr>
          <p:cNvPr id="5" name="Footer Placeholder 4">
            <a:extLst>
              <a:ext uri="{FF2B5EF4-FFF2-40B4-BE49-F238E27FC236}">
                <a16:creationId xmlns:a16="http://schemas.microsoft.com/office/drawing/2014/main" id="{811F2A72-DE25-44FE-849D-94DF28634F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C2011B-3ED0-47CD-A6FB-E0E4D4904038}"/>
              </a:ext>
            </a:extLst>
          </p:cNvPr>
          <p:cNvSpPr>
            <a:spLocks noGrp="1"/>
          </p:cNvSpPr>
          <p:nvPr>
            <p:ph type="sldNum" sz="quarter" idx="12"/>
          </p:nvPr>
        </p:nvSpPr>
        <p:spPr/>
        <p:txBody>
          <a:bodyPr/>
          <a:lstStyle/>
          <a:p>
            <a:fld id="{F8DAC295-C64B-474C-A252-0A656042F6E1}" type="slidenum">
              <a:rPr lang="en-GB" smtClean="0"/>
              <a:t>‹#›</a:t>
            </a:fld>
            <a:endParaRPr lang="en-GB"/>
          </a:p>
        </p:txBody>
      </p:sp>
    </p:spTree>
    <p:extLst>
      <p:ext uri="{BB962C8B-B14F-4D97-AF65-F5344CB8AC3E}">
        <p14:creationId xmlns:p14="http://schemas.microsoft.com/office/powerpoint/2010/main" val="2144635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FA25814-7338-438B-BCDB-5733E5BC565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A7ED3B-078A-47A1-9027-1CA591436CE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919F20-D7F9-4513-BB92-99EB943D592B}"/>
              </a:ext>
            </a:extLst>
          </p:cNvPr>
          <p:cNvSpPr>
            <a:spLocks noGrp="1"/>
          </p:cNvSpPr>
          <p:nvPr>
            <p:ph type="dt" sz="half" idx="10"/>
          </p:nvPr>
        </p:nvSpPr>
        <p:spPr/>
        <p:txBody>
          <a:bodyPr/>
          <a:lstStyle/>
          <a:p>
            <a:fld id="{263C7DA8-E7BA-4400-B58D-C6EDD8DF9236}" type="datetimeFigureOut">
              <a:rPr lang="en-GB" smtClean="0"/>
              <a:t>13/05/2022</a:t>
            </a:fld>
            <a:endParaRPr lang="en-GB"/>
          </a:p>
        </p:txBody>
      </p:sp>
      <p:sp>
        <p:nvSpPr>
          <p:cNvPr id="5" name="Footer Placeholder 4">
            <a:extLst>
              <a:ext uri="{FF2B5EF4-FFF2-40B4-BE49-F238E27FC236}">
                <a16:creationId xmlns:a16="http://schemas.microsoft.com/office/drawing/2014/main" id="{CD044818-140B-40F9-837C-0F9E6912A8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F8ACA7-B6E1-4994-B98C-93ADBC464BA3}"/>
              </a:ext>
            </a:extLst>
          </p:cNvPr>
          <p:cNvSpPr>
            <a:spLocks noGrp="1"/>
          </p:cNvSpPr>
          <p:nvPr>
            <p:ph type="sldNum" sz="quarter" idx="12"/>
          </p:nvPr>
        </p:nvSpPr>
        <p:spPr/>
        <p:txBody>
          <a:bodyPr/>
          <a:lstStyle/>
          <a:p>
            <a:fld id="{F8DAC295-C64B-474C-A252-0A656042F6E1}" type="slidenum">
              <a:rPr lang="en-GB" smtClean="0"/>
              <a:t>‹#›</a:t>
            </a:fld>
            <a:endParaRPr lang="en-GB"/>
          </a:p>
        </p:txBody>
      </p:sp>
    </p:spTree>
    <p:extLst>
      <p:ext uri="{BB962C8B-B14F-4D97-AF65-F5344CB8AC3E}">
        <p14:creationId xmlns:p14="http://schemas.microsoft.com/office/powerpoint/2010/main" val="560227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94D857-2622-4B7A-B0E4-687EC10DFE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9B10D4C-675E-4098-8EA4-11BD430F71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B19236-9834-4FED-84E8-D09C905A6B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3C7DA8-E7BA-4400-B58D-C6EDD8DF9236}" type="datetimeFigureOut">
              <a:rPr lang="en-GB" smtClean="0"/>
              <a:t>13/05/2022</a:t>
            </a:fld>
            <a:endParaRPr lang="en-GB"/>
          </a:p>
        </p:txBody>
      </p:sp>
      <p:sp>
        <p:nvSpPr>
          <p:cNvPr id="5" name="Footer Placeholder 4">
            <a:extLst>
              <a:ext uri="{FF2B5EF4-FFF2-40B4-BE49-F238E27FC236}">
                <a16:creationId xmlns:a16="http://schemas.microsoft.com/office/drawing/2014/main" id="{FB77C84A-DCB3-4BC1-B943-0982EF5A7CD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ECE21BD-48A5-49CF-A996-DB146F75BE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DAC295-C64B-474C-A252-0A656042F6E1}" type="slidenum">
              <a:rPr lang="en-GB" smtClean="0"/>
              <a:t>‹#›</a:t>
            </a:fld>
            <a:endParaRPr lang="en-GB"/>
          </a:p>
        </p:txBody>
      </p:sp>
    </p:spTree>
    <p:extLst>
      <p:ext uri="{BB962C8B-B14F-4D97-AF65-F5344CB8AC3E}">
        <p14:creationId xmlns:p14="http://schemas.microsoft.com/office/powerpoint/2010/main" val="27914233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E1E65D2-08E5-4A82-B6AF-32BD6A289885}"/>
              </a:ext>
            </a:extLst>
          </p:cNvPr>
          <p:cNvPicPr>
            <a:picLocks noChangeAspect="1"/>
          </p:cNvPicPr>
          <p:nvPr/>
        </p:nvPicPr>
        <p:blipFill>
          <a:blip r:embed="rId3"/>
          <a:stretch>
            <a:fillRect/>
          </a:stretch>
        </p:blipFill>
        <p:spPr>
          <a:xfrm>
            <a:off x="0" y="0"/>
            <a:ext cx="6858000" cy="6858000"/>
          </a:xfrm>
          <a:prstGeom prst="rect">
            <a:avLst/>
          </a:prstGeom>
        </p:spPr>
      </p:pic>
      <p:pic>
        <p:nvPicPr>
          <p:cNvPr id="4" name="Picture 3">
            <a:extLst>
              <a:ext uri="{FF2B5EF4-FFF2-40B4-BE49-F238E27FC236}">
                <a16:creationId xmlns:a16="http://schemas.microsoft.com/office/drawing/2014/main" id="{DA5F70E7-9F1C-47D0-9842-C8A0D4363063}"/>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Lst>
          </a:blip>
          <a:stretch>
            <a:fillRect/>
          </a:stretch>
        </p:blipFill>
        <p:spPr>
          <a:xfrm>
            <a:off x="10503262" y="0"/>
            <a:ext cx="1688738" cy="640135"/>
          </a:xfrm>
          <a:prstGeom prst="rect">
            <a:avLst/>
          </a:prstGeom>
        </p:spPr>
      </p:pic>
      <p:sp>
        <p:nvSpPr>
          <p:cNvPr id="5" name="TextBox 4">
            <a:extLst>
              <a:ext uri="{FF2B5EF4-FFF2-40B4-BE49-F238E27FC236}">
                <a16:creationId xmlns:a16="http://schemas.microsoft.com/office/drawing/2014/main" id="{8F914503-C030-4A91-9A1B-CB608608D690}"/>
              </a:ext>
            </a:extLst>
          </p:cNvPr>
          <p:cNvSpPr txBox="1"/>
          <p:nvPr/>
        </p:nvSpPr>
        <p:spPr>
          <a:xfrm>
            <a:off x="7112544" y="1110127"/>
            <a:ext cx="4586068" cy="3677738"/>
          </a:xfrm>
          <a:prstGeom prst="rect">
            <a:avLst/>
          </a:prstGeom>
          <a:noFill/>
        </p:spPr>
        <p:txBody>
          <a:bodyPr wrap="square" rtlCol="0">
            <a:spAutoFit/>
          </a:bodyPr>
          <a:lstStyle/>
          <a:p>
            <a:pPr algn="ctr">
              <a:lnSpc>
                <a:spcPct val="150000"/>
              </a:lnSpc>
            </a:pPr>
            <a:r>
              <a:rPr lang="en-GB" sz="4000" b="1" dirty="0">
                <a:latin typeface="Cooper Black" panose="0208090404030B020404" pitchFamily="18" charset="0"/>
              </a:rPr>
              <a:t>Falls prevention and health promotion </a:t>
            </a:r>
          </a:p>
          <a:p>
            <a:pPr algn="ctr">
              <a:lnSpc>
                <a:spcPct val="150000"/>
              </a:lnSpc>
            </a:pPr>
            <a:r>
              <a:rPr lang="en-GB" sz="4000" b="1" dirty="0">
                <a:latin typeface="Cooper Black" panose="0208090404030B020404" pitchFamily="18" charset="0"/>
              </a:rPr>
              <a:t>in elderly people </a:t>
            </a:r>
          </a:p>
        </p:txBody>
      </p:sp>
      <p:sp>
        <p:nvSpPr>
          <p:cNvPr id="6" name="TextBox 5">
            <a:extLst>
              <a:ext uri="{FF2B5EF4-FFF2-40B4-BE49-F238E27FC236}">
                <a16:creationId xmlns:a16="http://schemas.microsoft.com/office/drawing/2014/main" id="{4C2E4814-2313-4D7F-A514-23B1C8A706B4}"/>
              </a:ext>
            </a:extLst>
          </p:cNvPr>
          <p:cNvSpPr txBox="1"/>
          <p:nvPr/>
        </p:nvSpPr>
        <p:spPr>
          <a:xfrm>
            <a:off x="6858000" y="6180892"/>
            <a:ext cx="5334000" cy="677108"/>
          </a:xfrm>
          <a:prstGeom prst="rect">
            <a:avLst/>
          </a:prstGeom>
          <a:noFill/>
        </p:spPr>
        <p:txBody>
          <a:bodyPr wrap="square" rtlCol="0">
            <a:spAutoFit/>
          </a:bodyPr>
          <a:lstStyle/>
          <a:p>
            <a:r>
              <a:rPr lang="en-GB" sz="2400" b="1" dirty="0">
                <a:solidFill>
                  <a:srgbClr val="002060"/>
                </a:solidFill>
              </a:rPr>
              <a:t>By Agnieszka Sewkani </a:t>
            </a:r>
            <a:r>
              <a:rPr lang="en-GB" dirty="0">
                <a:solidFill>
                  <a:srgbClr val="002060"/>
                </a:solidFill>
              </a:rPr>
              <a:t>(2110678)</a:t>
            </a:r>
          </a:p>
          <a:p>
            <a:r>
              <a:rPr lang="en-GB" sz="1400" b="1" dirty="0">
                <a:solidFill>
                  <a:srgbClr val="002060"/>
                </a:solidFill>
              </a:rPr>
              <a:t>For Introduction to Health Research (BMNS4005)                   May 2022</a:t>
            </a:r>
          </a:p>
        </p:txBody>
      </p:sp>
    </p:spTree>
    <p:extLst>
      <p:ext uri="{BB962C8B-B14F-4D97-AF65-F5344CB8AC3E}">
        <p14:creationId xmlns:p14="http://schemas.microsoft.com/office/powerpoint/2010/main" val="1726673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2F119E-67ED-4A9C-8D76-1A5A1E5B5FA4}"/>
              </a:ext>
            </a:extLst>
          </p:cNvPr>
          <p:cNvSpPr txBox="1"/>
          <p:nvPr/>
        </p:nvSpPr>
        <p:spPr>
          <a:xfrm>
            <a:off x="6461659" y="363313"/>
            <a:ext cx="4178104" cy="646331"/>
          </a:xfrm>
          <a:prstGeom prst="rect">
            <a:avLst/>
          </a:prstGeom>
          <a:noFill/>
        </p:spPr>
        <p:txBody>
          <a:bodyPr wrap="square" rtlCol="0">
            <a:spAutoFit/>
          </a:bodyPr>
          <a:lstStyle/>
          <a:p>
            <a:r>
              <a:rPr lang="en-GB" sz="3200" u="sng" dirty="0">
                <a:solidFill>
                  <a:srgbClr val="002060"/>
                </a:solidFill>
                <a:latin typeface="Cooper Black" panose="0208090404030B020404" pitchFamily="18" charset="0"/>
              </a:rPr>
              <a:t>Introduction</a:t>
            </a:r>
            <a:r>
              <a:rPr lang="en-GB" sz="3600" u="sng" dirty="0">
                <a:solidFill>
                  <a:srgbClr val="002060"/>
                </a:solidFill>
                <a:latin typeface="Cooper Black" panose="0208090404030B020404" pitchFamily="18" charset="0"/>
              </a:rPr>
              <a:t> </a:t>
            </a:r>
          </a:p>
        </p:txBody>
      </p:sp>
      <p:pic>
        <p:nvPicPr>
          <p:cNvPr id="4" name="Picture 3">
            <a:extLst>
              <a:ext uri="{FF2B5EF4-FFF2-40B4-BE49-F238E27FC236}">
                <a16:creationId xmlns:a16="http://schemas.microsoft.com/office/drawing/2014/main" id="{6C7F2A8A-A17C-4218-AFA0-ADBB21A225E1}"/>
              </a:ext>
            </a:extLst>
          </p:cNvPr>
          <p:cNvPicPr>
            <a:picLocks noChangeAspect="1"/>
          </p:cNvPicPr>
          <p:nvPr/>
        </p:nvPicPr>
        <p:blipFill>
          <a:blip r:embed="rId3"/>
          <a:stretch>
            <a:fillRect/>
          </a:stretch>
        </p:blipFill>
        <p:spPr>
          <a:xfrm>
            <a:off x="568" y="0"/>
            <a:ext cx="3502287" cy="6858000"/>
          </a:xfrm>
          <a:prstGeom prst="rect">
            <a:avLst/>
          </a:prstGeom>
        </p:spPr>
      </p:pic>
      <p:sp>
        <p:nvSpPr>
          <p:cNvPr id="3" name="TextBox 2">
            <a:extLst>
              <a:ext uri="{FF2B5EF4-FFF2-40B4-BE49-F238E27FC236}">
                <a16:creationId xmlns:a16="http://schemas.microsoft.com/office/drawing/2014/main" id="{EE5E35F7-4CC3-6159-5E3B-A6CBCF5BDC3D}"/>
              </a:ext>
            </a:extLst>
          </p:cNvPr>
          <p:cNvSpPr txBox="1"/>
          <p:nvPr/>
        </p:nvSpPr>
        <p:spPr>
          <a:xfrm>
            <a:off x="4174435" y="1669774"/>
            <a:ext cx="7739269" cy="3693319"/>
          </a:xfrm>
          <a:prstGeom prst="rect">
            <a:avLst/>
          </a:prstGeom>
          <a:noFill/>
        </p:spPr>
        <p:txBody>
          <a:bodyPr wrap="square" rtlCol="0">
            <a:spAutoFit/>
          </a:bodyPr>
          <a:lstStyle/>
          <a:p>
            <a:pPr marL="285750" indent="-285750">
              <a:lnSpc>
                <a:spcPct val="150000"/>
              </a:lnSpc>
              <a:buFont typeface="Wingdings" panose="05000000000000000000" pitchFamily="2" charset="2"/>
              <a:buChar char="v"/>
            </a:pPr>
            <a:r>
              <a:rPr lang="en-GB" sz="2400" b="1" dirty="0">
                <a:latin typeface="Constantia" panose="02030602050306030303" pitchFamily="18" charset="0"/>
              </a:rPr>
              <a:t>Falls in elderly people</a:t>
            </a:r>
          </a:p>
          <a:p>
            <a:pPr marL="285750" indent="-285750">
              <a:lnSpc>
                <a:spcPct val="150000"/>
              </a:lnSpc>
              <a:buFont typeface="Wingdings" panose="05000000000000000000" pitchFamily="2" charset="2"/>
              <a:buChar char="v"/>
            </a:pPr>
            <a:endParaRPr lang="en-GB" sz="2400" b="1" dirty="0">
              <a:latin typeface="Constantia" panose="02030602050306030303" pitchFamily="18" charset="0"/>
            </a:endParaRPr>
          </a:p>
          <a:p>
            <a:pPr marL="285750" indent="-285750">
              <a:lnSpc>
                <a:spcPct val="150000"/>
              </a:lnSpc>
              <a:buFont typeface="Wingdings" panose="05000000000000000000" pitchFamily="2" charset="2"/>
              <a:buChar char="v"/>
            </a:pPr>
            <a:r>
              <a:rPr lang="en-GB" sz="2400" b="1" dirty="0">
                <a:latin typeface="Constantia" panose="02030602050306030303" pitchFamily="18" charset="0"/>
              </a:rPr>
              <a:t>What are the risk factors</a:t>
            </a:r>
          </a:p>
          <a:p>
            <a:pPr marL="285750" indent="-285750">
              <a:lnSpc>
                <a:spcPct val="150000"/>
              </a:lnSpc>
              <a:buFont typeface="Wingdings" panose="05000000000000000000" pitchFamily="2" charset="2"/>
              <a:buChar char="v"/>
            </a:pPr>
            <a:endParaRPr lang="en-GB" sz="2400" b="1" dirty="0">
              <a:latin typeface="Constantia" panose="02030602050306030303" pitchFamily="18" charset="0"/>
            </a:endParaRPr>
          </a:p>
          <a:p>
            <a:pPr marL="285750" indent="-285750">
              <a:lnSpc>
                <a:spcPct val="150000"/>
              </a:lnSpc>
              <a:buFont typeface="Wingdings" panose="05000000000000000000" pitchFamily="2" charset="2"/>
              <a:buChar char="v"/>
            </a:pPr>
            <a:r>
              <a:rPr lang="en-GB" sz="2400" b="1" dirty="0">
                <a:latin typeface="Constantia" panose="02030602050306030303" pitchFamily="18" charset="0"/>
              </a:rPr>
              <a:t>What information and advice are available for elderly people </a:t>
            </a:r>
          </a:p>
          <a:p>
            <a:pPr marL="285750" indent="-285750">
              <a:buFont typeface="Wingdings" panose="05000000000000000000" pitchFamily="2" charset="2"/>
              <a:buChar char="v"/>
            </a:pPr>
            <a:endParaRPr lang="en-GB" dirty="0"/>
          </a:p>
        </p:txBody>
      </p:sp>
    </p:spTree>
    <p:extLst>
      <p:ext uri="{BB962C8B-B14F-4D97-AF65-F5344CB8AC3E}">
        <p14:creationId xmlns:p14="http://schemas.microsoft.com/office/powerpoint/2010/main" val="20591956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C84534-2169-4368-A7F0-128C8EF9795D}"/>
              </a:ext>
            </a:extLst>
          </p:cNvPr>
          <p:cNvSpPr txBox="1"/>
          <p:nvPr/>
        </p:nvSpPr>
        <p:spPr>
          <a:xfrm>
            <a:off x="2484071" y="163994"/>
            <a:ext cx="6217920" cy="584775"/>
          </a:xfrm>
          <a:prstGeom prst="rect">
            <a:avLst/>
          </a:prstGeom>
          <a:noFill/>
        </p:spPr>
        <p:txBody>
          <a:bodyPr wrap="square" rtlCol="0">
            <a:spAutoFit/>
          </a:bodyPr>
          <a:lstStyle/>
          <a:p>
            <a:r>
              <a:rPr lang="en-GB" sz="3200" u="sng" dirty="0">
                <a:solidFill>
                  <a:srgbClr val="002060"/>
                </a:solidFill>
                <a:latin typeface="Cooper Black" panose="0208090404030B020404" pitchFamily="18" charset="0"/>
              </a:rPr>
              <a:t>Older people and falls</a:t>
            </a:r>
          </a:p>
        </p:txBody>
      </p:sp>
      <p:pic>
        <p:nvPicPr>
          <p:cNvPr id="3" name="Picture 2">
            <a:extLst>
              <a:ext uri="{FF2B5EF4-FFF2-40B4-BE49-F238E27FC236}">
                <a16:creationId xmlns:a16="http://schemas.microsoft.com/office/drawing/2014/main" id="{A1EE4BCD-FAE7-4823-BF28-44B961392676}"/>
              </a:ext>
            </a:extLst>
          </p:cNvPr>
          <p:cNvPicPr>
            <a:picLocks noChangeAspect="1"/>
          </p:cNvPicPr>
          <p:nvPr/>
        </p:nvPicPr>
        <p:blipFill>
          <a:blip r:embed="rId3"/>
          <a:stretch>
            <a:fillRect/>
          </a:stretch>
        </p:blipFill>
        <p:spPr>
          <a:xfrm>
            <a:off x="9113253" y="456234"/>
            <a:ext cx="3078747" cy="5022166"/>
          </a:xfrm>
          <a:prstGeom prst="rect">
            <a:avLst/>
          </a:prstGeom>
        </p:spPr>
      </p:pic>
      <p:sp>
        <p:nvSpPr>
          <p:cNvPr id="4" name="TextBox 3">
            <a:extLst>
              <a:ext uri="{FF2B5EF4-FFF2-40B4-BE49-F238E27FC236}">
                <a16:creationId xmlns:a16="http://schemas.microsoft.com/office/drawing/2014/main" id="{DABF6845-64B4-9A7D-41BB-C953F9C32A04}"/>
              </a:ext>
            </a:extLst>
          </p:cNvPr>
          <p:cNvSpPr txBox="1"/>
          <p:nvPr/>
        </p:nvSpPr>
        <p:spPr>
          <a:xfrm>
            <a:off x="9842122" y="6427113"/>
            <a:ext cx="2508904" cy="430887"/>
          </a:xfrm>
          <a:prstGeom prst="rect">
            <a:avLst/>
          </a:prstGeom>
          <a:noFill/>
        </p:spPr>
        <p:txBody>
          <a:bodyPr wrap="square" rtlCol="0">
            <a:spAutoFit/>
          </a:bodyPr>
          <a:lstStyle/>
          <a:p>
            <a:r>
              <a:rPr lang="en-GB" sz="1100" dirty="0"/>
              <a:t>(WHO, 2021), (NHS, 2021a), (Kennedy-Malone et al, 2019), (GOV. UK, 2022)</a:t>
            </a:r>
          </a:p>
        </p:txBody>
      </p:sp>
      <p:sp>
        <p:nvSpPr>
          <p:cNvPr id="5" name="TextBox 4">
            <a:extLst>
              <a:ext uri="{FF2B5EF4-FFF2-40B4-BE49-F238E27FC236}">
                <a16:creationId xmlns:a16="http://schemas.microsoft.com/office/drawing/2014/main" id="{FFCBD3C0-FF5C-9C51-F480-7A24D7568986}"/>
              </a:ext>
            </a:extLst>
          </p:cNvPr>
          <p:cNvSpPr txBox="1"/>
          <p:nvPr/>
        </p:nvSpPr>
        <p:spPr>
          <a:xfrm>
            <a:off x="371061" y="1034690"/>
            <a:ext cx="2707687" cy="1318181"/>
          </a:xfrm>
          <a:prstGeom prst="rect">
            <a:avLst/>
          </a:prstGeom>
          <a:noFill/>
        </p:spPr>
        <p:txBody>
          <a:bodyPr wrap="square" rtlCol="0">
            <a:spAutoFit/>
          </a:bodyPr>
          <a:lstStyle/>
          <a:p>
            <a:pPr>
              <a:lnSpc>
                <a:spcPct val="150000"/>
              </a:lnSpc>
            </a:pPr>
            <a:r>
              <a:rPr lang="en-GB" sz="2800" b="1" dirty="0">
                <a:solidFill>
                  <a:srgbClr val="FF0000"/>
                </a:solidFill>
                <a:latin typeface="Constantia" panose="02030602050306030303" pitchFamily="18" charset="0"/>
              </a:rPr>
              <a:t>1 in 3    </a:t>
            </a:r>
            <a:r>
              <a:rPr lang="en-GB" sz="2400" b="1" dirty="0">
                <a:latin typeface="Constantia" panose="02030602050306030303" pitchFamily="18" charset="0"/>
              </a:rPr>
              <a:t>age &gt;65</a:t>
            </a:r>
          </a:p>
          <a:p>
            <a:pPr>
              <a:lnSpc>
                <a:spcPct val="150000"/>
              </a:lnSpc>
            </a:pPr>
            <a:r>
              <a:rPr lang="en-GB" sz="2800" b="1" dirty="0">
                <a:solidFill>
                  <a:srgbClr val="FF0000"/>
                </a:solidFill>
                <a:latin typeface="Constantia" panose="02030602050306030303" pitchFamily="18" charset="0"/>
              </a:rPr>
              <a:t>1 in 2    </a:t>
            </a:r>
            <a:r>
              <a:rPr lang="en-GB" sz="2400" b="1" dirty="0">
                <a:latin typeface="Constantia" panose="02030602050306030303" pitchFamily="18" charset="0"/>
              </a:rPr>
              <a:t>age &gt;80</a:t>
            </a:r>
          </a:p>
        </p:txBody>
      </p:sp>
      <p:sp>
        <p:nvSpPr>
          <p:cNvPr id="6" name="TextBox 5">
            <a:extLst>
              <a:ext uri="{FF2B5EF4-FFF2-40B4-BE49-F238E27FC236}">
                <a16:creationId xmlns:a16="http://schemas.microsoft.com/office/drawing/2014/main" id="{1EFC0E84-35BB-3882-444F-3957B464B47D}"/>
              </a:ext>
            </a:extLst>
          </p:cNvPr>
          <p:cNvSpPr txBox="1"/>
          <p:nvPr/>
        </p:nvSpPr>
        <p:spPr>
          <a:xfrm>
            <a:off x="2957397" y="1550663"/>
            <a:ext cx="5950225" cy="461665"/>
          </a:xfrm>
          <a:prstGeom prst="rect">
            <a:avLst/>
          </a:prstGeom>
          <a:noFill/>
        </p:spPr>
        <p:txBody>
          <a:bodyPr wrap="square" rtlCol="0">
            <a:spAutoFit/>
          </a:bodyPr>
          <a:lstStyle/>
          <a:p>
            <a:r>
              <a:rPr lang="en-GB" sz="2400" dirty="0">
                <a:latin typeface="Constantia" panose="02030602050306030303" pitchFamily="18" charset="0"/>
              </a:rPr>
              <a:t>Likely to have a fall  </a:t>
            </a:r>
            <a:r>
              <a:rPr lang="en-GB" sz="2400" u="sng" dirty="0">
                <a:latin typeface="Constantia" panose="02030602050306030303" pitchFamily="18" charset="0"/>
              </a:rPr>
              <a:t>AT LEAST  </a:t>
            </a:r>
            <a:r>
              <a:rPr lang="en-GB" sz="2400" dirty="0">
                <a:latin typeface="Constantia" panose="02030602050306030303" pitchFamily="18" charset="0"/>
              </a:rPr>
              <a:t>once a year</a:t>
            </a:r>
          </a:p>
        </p:txBody>
      </p:sp>
      <p:sp>
        <p:nvSpPr>
          <p:cNvPr id="7" name="TextBox 6">
            <a:extLst>
              <a:ext uri="{FF2B5EF4-FFF2-40B4-BE49-F238E27FC236}">
                <a16:creationId xmlns:a16="http://schemas.microsoft.com/office/drawing/2014/main" id="{5FB5DE4F-3C6F-A349-B247-342616DCD8F5}"/>
              </a:ext>
            </a:extLst>
          </p:cNvPr>
          <p:cNvSpPr txBox="1"/>
          <p:nvPr/>
        </p:nvSpPr>
        <p:spPr>
          <a:xfrm>
            <a:off x="1086677" y="2674929"/>
            <a:ext cx="7394713" cy="584775"/>
          </a:xfrm>
          <a:prstGeom prst="rect">
            <a:avLst/>
          </a:prstGeom>
          <a:noFill/>
        </p:spPr>
        <p:txBody>
          <a:bodyPr wrap="square" rtlCol="0">
            <a:spAutoFit/>
          </a:bodyPr>
          <a:lstStyle/>
          <a:p>
            <a:r>
              <a:rPr lang="en-GB" sz="3200" b="1" dirty="0">
                <a:solidFill>
                  <a:srgbClr val="FF0000"/>
                </a:solidFill>
                <a:latin typeface="Constantia" panose="02030602050306030303" pitchFamily="18" charset="0"/>
              </a:rPr>
              <a:t>&gt; 220 000    </a:t>
            </a:r>
            <a:r>
              <a:rPr lang="en-GB" sz="2400" dirty="0">
                <a:latin typeface="Constantia" panose="02030602050306030303" pitchFamily="18" charset="0"/>
              </a:rPr>
              <a:t>Hospital admissions </a:t>
            </a:r>
            <a:r>
              <a:rPr lang="en-GB" sz="2400" u="sng" dirty="0">
                <a:latin typeface="Constantia" panose="02030602050306030303" pitchFamily="18" charset="0"/>
              </a:rPr>
              <a:t>EVERY YEAR</a:t>
            </a:r>
            <a:endParaRPr lang="en-GB" u="sng" dirty="0">
              <a:latin typeface="Constantia" panose="02030602050306030303" pitchFamily="18" charset="0"/>
            </a:endParaRPr>
          </a:p>
        </p:txBody>
      </p:sp>
      <p:sp>
        <p:nvSpPr>
          <p:cNvPr id="8" name="TextBox 7">
            <a:extLst>
              <a:ext uri="{FF2B5EF4-FFF2-40B4-BE49-F238E27FC236}">
                <a16:creationId xmlns:a16="http://schemas.microsoft.com/office/drawing/2014/main" id="{8FE8CF95-39FB-37C7-18F6-A122562EF71F}"/>
              </a:ext>
            </a:extLst>
          </p:cNvPr>
          <p:cNvSpPr txBox="1"/>
          <p:nvPr/>
        </p:nvSpPr>
        <p:spPr>
          <a:xfrm>
            <a:off x="245165" y="3922305"/>
            <a:ext cx="4194314" cy="2805063"/>
          </a:xfrm>
          <a:prstGeom prst="rect">
            <a:avLst/>
          </a:prstGeom>
          <a:noFill/>
        </p:spPr>
        <p:txBody>
          <a:bodyPr wrap="square" rtlCol="0">
            <a:spAutoFit/>
          </a:bodyPr>
          <a:lstStyle/>
          <a:p>
            <a:pPr marL="342900" indent="-342900">
              <a:lnSpc>
                <a:spcPct val="150000"/>
              </a:lnSpc>
              <a:buFont typeface="Wingdings" panose="05000000000000000000" pitchFamily="2" charset="2"/>
              <a:buChar char="v"/>
            </a:pPr>
            <a:r>
              <a:rPr lang="en-GB" sz="2400" dirty="0">
                <a:latin typeface="Constantia" panose="02030602050306030303" pitchFamily="18" charset="0"/>
              </a:rPr>
              <a:t>Hip / pelvic fracture</a:t>
            </a:r>
          </a:p>
          <a:p>
            <a:pPr marL="285750" indent="-285750">
              <a:lnSpc>
                <a:spcPct val="150000"/>
              </a:lnSpc>
              <a:buFont typeface="Wingdings" panose="05000000000000000000" pitchFamily="2" charset="2"/>
              <a:buChar char="v"/>
            </a:pPr>
            <a:r>
              <a:rPr lang="en-GB" sz="2400" dirty="0">
                <a:latin typeface="Constantia" panose="02030602050306030303" pitchFamily="18" charset="0"/>
              </a:rPr>
              <a:t>Ribs fracture / chest injuries</a:t>
            </a:r>
          </a:p>
          <a:p>
            <a:pPr marL="285750" indent="-285750">
              <a:lnSpc>
                <a:spcPct val="150000"/>
              </a:lnSpc>
              <a:buFont typeface="Wingdings" panose="05000000000000000000" pitchFamily="2" charset="2"/>
              <a:buChar char="v"/>
            </a:pPr>
            <a:r>
              <a:rPr lang="en-GB" sz="2400" dirty="0">
                <a:latin typeface="Constantia" panose="02030602050306030303" pitchFamily="18" charset="0"/>
              </a:rPr>
              <a:t>Hip / shoulder dislocation</a:t>
            </a:r>
          </a:p>
          <a:p>
            <a:pPr marL="285750" indent="-285750">
              <a:lnSpc>
                <a:spcPct val="150000"/>
              </a:lnSpc>
              <a:buFont typeface="Wingdings" panose="05000000000000000000" pitchFamily="2" charset="2"/>
              <a:buChar char="v"/>
            </a:pPr>
            <a:r>
              <a:rPr lang="en-GB" sz="2400" dirty="0">
                <a:latin typeface="Constantia" panose="02030602050306030303" pitchFamily="18" charset="0"/>
              </a:rPr>
              <a:t>Head injuries</a:t>
            </a:r>
          </a:p>
          <a:p>
            <a:pPr marL="285750" indent="-285750">
              <a:lnSpc>
                <a:spcPct val="150000"/>
              </a:lnSpc>
              <a:buFont typeface="Wingdings" panose="05000000000000000000" pitchFamily="2" charset="2"/>
              <a:buChar char="v"/>
            </a:pPr>
            <a:r>
              <a:rPr lang="en-GB" sz="2400" dirty="0">
                <a:latin typeface="Constantia" panose="02030602050306030303" pitchFamily="18" charset="0"/>
              </a:rPr>
              <a:t>Bruising / sprains</a:t>
            </a:r>
          </a:p>
        </p:txBody>
      </p:sp>
      <p:sp>
        <p:nvSpPr>
          <p:cNvPr id="9" name="TextBox 8">
            <a:extLst>
              <a:ext uri="{FF2B5EF4-FFF2-40B4-BE49-F238E27FC236}">
                <a16:creationId xmlns:a16="http://schemas.microsoft.com/office/drawing/2014/main" id="{A17052F5-76F9-E20F-68C4-0D2316F27224}"/>
              </a:ext>
            </a:extLst>
          </p:cNvPr>
          <p:cNvSpPr txBox="1"/>
          <p:nvPr/>
        </p:nvSpPr>
        <p:spPr>
          <a:xfrm>
            <a:off x="5287616" y="4891838"/>
            <a:ext cx="3525079" cy="954107"/>
          </a:xfrm>
          <a:prstGeom prst="rect">
            <a:avLst/>
          </a:prstGeom>
          <a:noFill/>
        </p:spPr>
        <p:txBody>
          <a:bodyPr wrap="square" rtlCol="0">
            <a:spAutoFit/>
          </a:bodyPr>
          <a:lstStyle/>
          <a:p>
            <a:pPr algn="ctr"/>
            <a:r>
              <a:rPr lang="en-GB" sz="2800" b="1" u="sng" dirty="0">
                <a:solidFill>
                  <a:srgbClr val="FF0000"/>
                </a:solidFill>
                <a:latin typeface="Constantia" panose="02030602050306030303" pitchFamily="18" charset="0"/>
              </a:rPr>
              <a:t>Common fall consequences </a:t>
            </a:r>
          </a:p>
        </p:txBody>
      </p:sp>
      <p:sp>
        <p:nvSpPr>
          <p:cNvPr id="10" name="Right Brace 9">
            <a:extLst>
              <a:ext uri="{FF2B5EF4-FFF2-40B4-BE49-F238E27FC236}">
                <a16:creationId xmlns:a16="http://schemas.microsoft.com/office/drawing/2014/main" id="{B5F2FADD-06AE-9DEB-7BAF-2ED988CFC49C}"/>
              </a:ext>
            </a:extLst>
          </p:cNvPr>
          <p:cNvSpPr/>
          <p:nvPr/>
        </p:nvSpPr>
        <p:spPr>
          <a:xfrm>
            <a:off x="4678017" y="4174435"/>
            <a:ext cx="609599" cy="2552933"/>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4105111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9472B5-8C0E-6051-886E-287ECC883E3F}"/>
              </a:ext>
            </a:extLst>
          </p:cNvPr>
          <p:cNvSpPr txBox="1"/>
          <p:nvPr/>
        </p:nvSpPr>
        <p:spPr>
          <a:xfrm>
            <a:off x="1111349" y="211016"/>
            <a:ext cx="10424158" cy="584775"/>
          </a:xfrm>
          <a:prstGeom prst="rect">
            <a:avLst/>
          </a:prstGeom>
          <a:noFill/>
        </p:spPr>
        <p:txBody>
          <a:bodyPr wrap="square" rtlCol="0">
            <a:spAutoFit/>
          </a:bodyPr>
          <a:lstStyle/>
          <a:p>
            <a:r>
              <a:rPr lang="en-GB" sz="3200" u="sng" dirty="0">
                <a:solidFill>
                  <a:srgbClr val="002060"/>
                </a:solidFill>
                <a:latin typeface="Cooper Black" panose="0208090404030B020404" pitchFamily="18" charset="0"/>
              </a:rPr>
              <a:t>Risk factors of sustaining a fall in elderly people</a:t>
            </a:r>
          </a:p>
        </p:txBody>
      </p:sp>
      <p:sp>
        <p:nvSpPr>
          <p:cNvPr id="4" name="TextBox 3">
            <a:extLst>
              <a:ext uri="{FF2B5EF4-FFF2-40B4-BE49-F238E27FC236}">
                <a16:creationId xmlns:a16="http://schemas.microsoft.com/office/drawing/2014/main" id="{1E4D2FF0-1F23-23B7-221F-982233A04D0D}"/>
              </a:ext>
            </a:extLst>
          </p:cNvPr>
          <p:cNvSpPr txBox="1"/>
          <p:nvPr/>
        </p:nvSpPr>
        <p:spPr>
          <a:xfrm>
            <a:off x="365760" y="1269896"/>
            <a:ext cx="1997611" cy="830997"/>
          </a:xfrm>
          <a:prstGeom prst="rect">
            <a:avLst/>
          </a:prstGeom>
          <a:noFill/>
        </p:spPr>
        <p:txBody>
          <a:bodyPr wrap="square" rtlCol="0">
            <a:spAutoFit/>
          </a:bodyPr>
          <a:lstStyle/>
          <a:p>
            <a:r>
              <a:rPr lang="en-GB" sz="2400" b="1" u="sng" dirty="0">
                <a:latin typeface="Constantia" panose="02030602050306030303" pitchFamily="18" charset="0"/>
              </a:rPr>
              <a:t>Medications </a:t>
            </a:r>
          </a:p>
          <a:p>
            <a:r>
              <a:rPr lang="en-GB" sz="2400" b="1" u="sng" dirty="0">
                <a:latin typeface="Constantia" panose="02030602050306030303" pitchFamily="18" charset="0"/>
              </a:rPr>
              <a:t>side effects</a:t>
            </a:r>
          </a:p>
        </p:txBody>
      </p:sp>
      <p:sp>
        <p:nvSpPr>
          <p:cNvPr id="5" name="TextBox 4">
            <a:extLst>
              <a:ext uri="{FF2B5EF4-FFF2-40B4-BE49-F238E27FC236}">
                <a16:creationId xmlns:a16="http://schemas.microsoft.com/office/drawing/2014/main" id="{C75FE311-B3A8-B5B9-54FB-3FBBA356F4E5}"/>
              </a:ext>
            </a:extLst>
          </p:cNvPr>
          <p:cNvSpPr txBox="1"/>
          <p:nvPr/>
        </p:nvSpPr>
        <p:spPr>
          <a:xfrm>
            <a:off x="3794658" y="1422462"/>
            <a:ext cx="1336432" cy="461665"/>
          </a:xfrm>
          <a:prstGeom prst="rect">
            <a:avLst/>
          </a:prstGeom>
          <a:noFill/>
        </p:spPr>
        <p:txBody>
          <a:bodyPr wrap="square" rtlCol="0">
            <a:spAutoFit/>
          </a:bodyPr>
          <a:lstStyle/>
          <a:p>
            <a:r>
              <a:rPr lang="en-GB" sz="2400" b="1" u="sng" dirty="0">
                <a:latin typeface="Constantia" panose="02030602050306030303" pitchFamily="18" charset="0"/>
              </a:rPr>
              <a:t>Alcohol</a:t>
            </a:r>
            <a:r>
              <a:rPr lang="en-GB" sz="2400" dirty="0">
                <a:latin typeface="Constantia" panose="02030602050306030303" pitchFamily="18" charset="0"/>
              </a:rPr>
              <a:t> </a:t>
            </a:r>
          </a:p>
        </p:txBody>
      </p:sp>
      <p:sp>
        <p:nvSpPr>
          <p:cNvPr id="6" name="TextBox 5">
            <a:extLst>
              <a:ext uri="{FF2B5EF4-FFF2-40B4-BE49-F238E27FC236}">
                <a16:creationId xmlns:a16="http://schemas.microsoft.com/office/drawing/2014/main" id="{28660878-89F3-2506-0EAA-B256CB013D1E}"/>
              </a:ext>
            </a:extLst>
          </p:cNvPr>
          <p:cNvSpPr txBox="1"/>
          <p:nvPr/>
        </p:nvSpPr>
        <p:spPr>
          <a:xfrm>
            <a:off x="9760629" y="1400944"/>
            <a:ext cx="1943691" cy="461665"/>
          </a:xfrm>
          <a:prstGeom prst="rect">
            <a:avLst/>
          </a:prstGeom>
          <a:noFill/>
        </p:spPr>
        <p:txBody>
          <a:bodyPr wrap="square" rtlCol="0">
            <a:spAutoFit/>
          </a:bodyPr>
          <a:lstStyle/>
          <a:p>
            <a:r>
              <a:rPr lang="en-GB" sz="2400" b="1" u="sng" dirty="0">
                <a:latin typeface="Constantia" panose="02030602050306030303" pitchFamily="18" charset="0"/>
              </a:rPr>
              <a:t>Age related</a:t>
            </a:r>
          </a:p>
        </p:txBody>
      </p:sp>
      <p:sp>
        <p:nvSpPr>
          <p:cNvPr id="7" name="TextBox 6">
            <a:extLst>
              <a:ext uri="{FF2B5EF4-FFF2-40B4-BE49-F238E27FC236}">
                <a16:creationId xmlns:a16="http://schemas.microsoft.com/office/drawing/2014/main" id="{67B65A62-AB1F-8A96-E72D-DDC52232F0E2}"/>
              </a:ext>
            </a:extLst>
          </p:cNvPr>
          <p:cNvSpPr txBox="1"/>
          <p:nvPr/>
        </p:nvSpPr>
        <p:spPr>
          <a:xfrm>
            <a:off x="6397868" y="1380566"/>
            <a:ext cx="2361026" cy="461665"/>
          </a:xfrm>
          <a:prstGeom prst="rect">
            <a:avLst/>
          </a:prstGeom>
          <a:noFill/>
        </p:spPr>
        <p:txBody>
          <a:bodyPr wrap="square" rtlCol="0">
            <a:spAutoFit/>
          </a:bodyPr>
          <a:lstStyle/>
          <a:p>
            <a:r>
              <a:rPr lang="en-GB" sz="2400" b="1" u="sng" dirty="0">
                <a:latin typeface="Constantia" panose="02030602050306030303" pitchFamily="18" charset="0"/>
              </a:rPr>
              <a:t>Environmental</a:t>
            </a:r>
            <a:r>
              <a:rPr lang="en-GB" dirty="0"/>
              <a:t> </a:t>
            </a:r>
          </a:p>
        </p:txBody>
      </p:sp>
      <p:sp>
        <p:nvSpPr>
          <p:cNvPr id="8" name="TextBox 7">
            <a:extLst>
              <a:ext uri="{FF2B5EF4-FFF2-40B4-BE49-F238E27FC236}">
                <a16:creationId xmlns:a16="http://schemas.microsoft.com/office/drawing/2014/main" id="{42FAF7A4-4A18-129D-C694-30BE26FB2AD1}"/>
              </a:ext>
            </a:extLst>
          </p:cNvPr>
          <p:cNvSpPr txBox="1"/>
          <p:nvPr/>
        </p:nvSpPr>
        <p:spPr>
          <a:xfrm>
            <a:off x="359896" y="2537429"/>
            <a:ext cx="2546253" cy="2814617"/>
          </a:xfrm>
          <a:prstGeom prst="rect">
            <a:avLst/>
          </a:prstGeom>
          <a:noFill/>
        </p:spPr>
        <p:txBody>
          <a:bodyPr wrap="square" rtlCol="0">
            <a:spAutoFit/>
          </a:bodyPr>
          <a:lstStyle/>
          <a:p>
            <a:pPr marL="285750" indent="-285750">
              <a:lnSpc>
                <a:spcPct val="150000"/>
              </a:lnSpc>
              <a:buFont typeface="Wingdings" panose="05000000000000000000" pitchFamily="2" charset="2"/>
              <a:buChar char="v"/>
            </a:pPr>
            <a:r>
              <a:rPr lang="en-GB" sz="2000" dirty="0"/>
              <a:t>Antidepressants</a:t>
            </a:r>
          </a:p>
          <a:p>
            <a:pPr marL="285750" indent="-285750">
              <a:lnSpc>
                <a:spcPct val="150000"/>
              </a:lnSpc>
              <a:buFont typeface="Wingdings" panose="05000000000000000000" pitchFamily="2" charset="2"/>
              <a:buChar char="v"/>
            </a:pPr>
            <a:r>
              <a:rPr lang="en-GB" sz="2000" dirty="0"/>
              <a:t>Sedatives – benzodiazepines</a:t>
            </a:r>
          </a:p>
          <a:p>
            <a:pPr marL="285750" indent="-285750">
              <a:lnSpc>
                <a:spcPct val="150000"/>
              </a:lnSpc>
              <a:buFont typeface="Wingdings" panose="05000000000000000000" pitchFamily="2" charset="2"/>
              <a:buChar char="v"/>
            </a:pPr>
            <a:r>
              <a:rPr lang="en-GB" sz="2000" dirty="0"/>
              <a:t>Antihypertensive</a:t>
            </a:r>
          </a:p>
          <a:p>
            <a:pPr marL="285750" indent="-285750">
              <a:lnSpc>
                <a:spcPct val="150000"/>
              </a:lnSpc>
              <a:buFont typeface="Wingdings" panose="05000000000000000000" pitchFamily="2" charset="2"/>
              <a:buChar char="v"/>
            </a:pPr>
            <a:r>
              <a:rPr lang="en-GB" sz="2000" dirty="0"/>
              <a:t>Nonsteroidal </a:t>
            </a:r>
          </a:p>
          <a:p>
            <a:pPr>
              <a:lnSpc>
                <a:spcPct val="150000"/>
              </a:lnSpc>
            </a:pPr>
            <a:r>
              <a:rPr lang="en-GB" sz="2000" dirty="0"/>
              <a:t>     anti-inflammatory</a:t>
            </a:r>
          </a:p>
        </p:txBody>
      </p:sp>
      <p:cxnSp>
        <p:nvCxnSpPr>
          <p:cNvPr id="10" name="Straight Arrow Connector 9">
            <a:extLst>
              <a:ext uri="{FF2B5EF4-FFF2-40B4-BE49-F238E27FC236}">
                <a16:creationId xmlns:a16="http://schemas.microsoft.com/office/drawing/2014/main" id="{037A3537-1F1A-9638-C321-EC0E8EE12423}"/>
              </a:ext>
            </a:extLst>
          </p:cNvPr>
          <p:cNvCxnSpPr>
            <a:cxnSpLocks/>
          </p:cNvCxnSpPr>
          <p:nvPr/>
        </p:nvCxnSpPr>
        <p:spPr>
          <a:xfrm flipV="1">
            <a:off x="1486484" y="847987"/>
            <a:ext cx="293078" cy="31609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2DF4D83A-022B-67A6-D55D-D773850744A6}"/>
              </a:ext>
            </a:extLst>
          </p:cNvPr>
          <p:cNvCxnSpPr>
            <a:cxnSpLocks/>
          </p:cNvCxnSpPr>
          <p:nvPr/>
        </p:nvCxnSpPr>
        <p:spPr>
          <a:xfrm>
            <a:off x="1364566" y="2180492"/>
            <a:ext cx="0" cy="3569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BB4286A3-3CD7-AD20-8EC0-25B9FD9E8992}"/>
              </a:ext>
            </a:extLst>
          </p:cNvPr>
          <p:cNvCxnSpPr/>
          <p:nvPr/>
        </p:nvCxnSpPr>
        <p:spPr>
          <a:xfrm flipV="1">
            <a:off x="4462874" y="795791"/>
            <a:ext cx="0" cy="42048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a:extLst>
              <a:ext uri="{FF2B5EF4-FFF2-40B4-BE49-F238E27FC236}">
                <a16:creationId xmlns:a16="http://schemas.microsoft.com/office/drawing/2014/main" id="{14CDE272-5944-CB3C-CDDA-0F5CEB8EF73F}"/>
              </a:ext>
            </a:extLst>
          </p:cNvPr>
          <p:cNvCxnSpPr/>
          <p:nvPr/>
        </p:nvCxnSpPr>
        <p:spPr>
          <a:xfrm flipV="1">
            <a:off x="7586638" y="821889"/>
            <a:ext cx="0" cy="42048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899F4E8A-6CB4-7C0E-BA01-F8A4537DF49C}"/>
              </a:ext>
            </a:extLst>
          </p:cNvPr>
          <p:cNvCxnSpPr/>
          <p:nvPr/>
        </p:nvCxnSpPr>
        <p:spPr>
          <a:xfrm flipH="1" flipV="1">
            <a:off x="9939946" y="847987"/>
            <a:ext cx="422030" cy="3682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2" name="TextBox 21">
            <a:extLst>
              <a:ext uri="{FF2B5EF4-FFF2-40B4-BE49-F238E27FC236}">
                <a16:creationId xmlns:a16="http://schemas.microsoft.com/office/drawing/2014/main" id="{B537D30B-D670-C004-A434-1E27ABD43B00}"/>
              </a:ext>
            </a:extLst>
          </p:cNvPr>
          <p:cNvSpPr txBox="1"/>
          <p:nvPr/>
        </p:nvSpPr>
        <p:spPr>
          <a:xfrm>
            <a:off x="9760629" y="2574998"/>
            <a:ext cx="2018716" cy="3139321"/>
          </a:xfrm>
          <a:prstGeom prst="rect">
            <a:avLst/>
          </a:prstGeom>
          <a:noFill/>
        </p:spPr>
        <p:txBody>
          <a:bodyPr wrap="square" rtlCol="0">
            <a:spAutoFit/>
          </a:bodyPr>
          <a:lstStyle/>
          <a:p>
            <a:pPr marL="285750" indent="-285750">
              <a:lnSpc>
                <a:spcPct val="150000"/>
              </a:lnSpc>
              <a:buFont typeface="Wingdings" panose="05000000000000000000" pitchFamily="2" charset="2"/>
              <a:buChar char="v"/>
            </a:pPr>
            <a:r>
              <a:rPr lang="en-GB" sz="2000" dirty="0"/>
              <a:t>Visual impairment</a:t>
            </a:r>
          </a:p>
          <a:p>
            <a:pPr marL="285750" indent="-285750">
              <a:lnSpc>
                <a:spcPct val="150000"/>
              </a:lnSpc>
              <a:buFont typeface="Wingdings" panose="05000000000000000000" pitchFamily="2" charset="2"/>
              <a:buChar char="v"/>
            </a:pPr>
            <a:r>
              <a:rPr lang="en-GB" sz="2000" dirty="0"/>
              <a:t>Muscle weakness</a:t>
            </a:r>
          </a:p>
          <a:p>
            <a:pPr marL="285750" indent="-285750">
              <a:lnSpc>
                <a:spcPct val="150000"/>
              </a:lnSpc>
              <a:buFont typeface="Wingdings" panose="05000000000000000000" pitchFamily="2" charset="2"/>
              <a:buChar char="v"/>
            </a:pPr>
            <a:r>
              <a:rPr lang="en-GB" sz="2000" dirty="0"/>
              <a:t>Balance problem</a:t>
            </a:r>
          </a:p>
          <a:p>
            <a:pPr marL="285750" indent="-285750">
              <a:buFont typeface="Wingdings" panose="05000000000000000000" pitchFamily="2" charset="2"/>
              <a:buChar char="v"/>
            </a:pPr>
            <a:endParaRPr lang="en-GB" dirty="0"/>
          </a:p>
        </p:txBody>
      </p:sp>
      <p:cxnSp>
        <p:nvCxnSpPr>
          <p:cNvPr id="24" name="Straight Arrow Connector 23">
            <a:extLst>
              <a:ext uri="{FF2B5EF4-FFF2-40B4-BE49-F238E27FC236}">
                <a16:creationId xmlns:a16="http://schemas.microsoft.com/office/drawing/2014/main" id="{D552AB59-73A9-F239-7545-9820C81F68D6}"/>
              </a:ext>
            </a:extLst>
          </p:cNvPr>
          <p:cNvCxnSpPr>
            <a:cxnSpLocks/>
          </p:cNvCxnSpPr>
          <p:nvPr/>
        </p:nvCxnSpPr>
        <p:spPr>
          <a:xfrm>
            <a:off x="10479459" y="1939401"/>
            <a:ext cx="0" cy="44313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5" name="TextBox 24">
            <a:extLst>
              <a:ext uri="{FF2B5EF4-FFF2-40B4-BE49-F238E27FC236}">
                <a16:creationId xmlns:a16="http://schemas.microsoft.com/office/drawing/2014/main" id="{2869E644-CAA1-660C-9B4D-640795E479E6}"/>
              </a:ext>
            </a:extLst>
          </p:cNvPr>
          <p:cNvSpPr txBox="1"/>
          <p:nvPr/>
        </p:nvSpPr>
        <p:spPr>
          <a:xfrm>
            <a:off x="5658678" y="6373188"/>
            <a:ext cx="6533322" cy="430887"/>
          </a:xfrm>
          <a:prstGeom prst="rect">
            <a:avLst/>
          </a:prstGeom>
          <a:noFill/>
        </p:spPr>
        <p:txBody>
          <a:bodyPr wrap="square" rtlCol="0">
            <a:spAutoFit/>
          </a:bodyPr>
          <a:lstStyle/>
          <a:p>
            <a:r>
              <a:rPr lang="en-GB" sz="1100" dirty="0"/>
              <a:t>(Ray et al, 1987), (NHS, 2021b), (Tetley et al, 2018), (Gerlach et al, 2018), (Cai and Calhoun, 2018), (Walker et al, 2019), (Hicks et al, 2020), (</a:t>
            </a:r>
            <a:r>
              <a:rPr lang="da-DK" sz="1100" dirty="0"/>
              <a:t>Blaber et al, 2021), (Kuerbis et al, 2016), (Gulis et al, 2014), (Kyrdalen et al, 2019)</a:t>
            </a:r>
            <a:endParaRPr lang="en-GB" sz="1100" dirty="0"/>
          </a:p>
        </p:txBody>
      </p:sp>
      <p:sp>
        <p:nvSpPr>
          <p:cNvPr id="3" name="TextBox 2">
            <a:extLst>
              <a:ext uri="{FF2B5EF4-FFF2-40B4-BE49-F238E27FC236}">
                <a16:creationId xmlns:a16="http://schemas.microsoft.com/office/drawing/2014/main" id="{A157AB57-B278-0AE7-0802-BC3DD66141D5}"/>
              </a:ext>
            </a:extLst>
          </p:cNvPr>
          <p:cNvSpPr txBox="1"/>
          <p:nvPr/>
        </p:nvSpPr>
        <p:spPr>
          <a:xfrm>
            <a:off x="3755766" y="2510798"/>
            <a:ext cx="1826151" cy="2814617"/>
          </a:xfrm>
          <a:prstGeom prst="rect">
            <a:avLst/>
          </a:prstGeom>
          <a:noFill/>
        </p:spPr>
        <p:txBody>
          <a:bodyPr wrap="square" rtlCol="0">
            <a:spAutoFit/>
          </a:bodyPr>
          <a:lstStyle/>
          <a:p>
            <a:pPr marL="285750" indent="-285750">
              <a:lnSpc>
                <a:spcPct val="150000"/>
              </a:lnSpc>
              <a:buFont typeface="Wingdings" panose="05000000000000000000" pitchFamily="2" charset="2"/>
              <a:buChar char="v"/>
            </a:pPr>
            <a:r>
              <a:rPr lang="en-GB" sz="2000" dirty="0"/>
              <a:t>Even small amount result in high alcohol concentration in blood</a:t>
            </a:r>
          </a:p>
        </p:txBody>
      </p:sp>
      <p:sp>
        <p:nvSpPr>
          <p:cNvPr id="9" name="TextBox 8">
            <a:extLst>
              <a:ext uri="{FF2B5EF4-FFF2-40B4-BE49-F238E27FC236}">
                <a16:creationId xmlns:a16="http://schemas.microsoft.com/office/drawing/2014/main" id="{E70208C7-888A-8B3C-FB7C-B8B1C6C9F43D}"/>
              </a:ext>
            </a:extLst>
          </p:cNvPr>
          <p:cNvSpPr txBox="1"/>
          <p:nvPr/>
        </p:nvSpPr>
        <p:spPr>
          <a:xfrm>
            <a:off x="6574301" y="2537429"/>
            <a:ext cx="2546253" cy="2814617"/>
          </a:xfrm>
          <a:prstGeom prst="rect">
            <a:avLst/>
          </a:prstGeom>
          <a:noFill/>
        </p:spPr>
        <p:txBody>
          <a:bodyPr wrap="square" rtlCol="0">
            <a:spAutoFit/>
          </a:bodyPr>
          <a:lstStyle/>
          <a:p>
            <a:pPr marL="285750" indent="-285750">
              <a:lnSpc>
                <a:spcPct val="150000"/>
              </a:lnSpc>
              <a:buFont typeface="Wingdings" panose="05000000000000000000" pitchFamily="2" charset="2"/>
              <a:buChar char="v"/>
            </a:pPr>
            <a:r>
              <a:rPr lang="en-GB" sz="2000" dirty="0"/>
              <a:t>Mostly home hazards, like loose rugs</a:t>
            </a:r>
          </a:p>
          <a:p>
            <a:pPr marL="285750" indent="-285750">
              <a:lnSpc>
                <a:spcPct val="150000"/>
              </a:lnSpc>
              <a:buFont typeface="Wingdings" panose="05000000000000000000" pitchFamily="2" charset="2"/>
              <a:buChar char="v"/>
            </a:pPr>
            <a:r>
              <a:rPr lang="en-GB" sz="2000" dirty="0"/>
              <a:t>Lack of safety adjustments, like grab bars</a:t>
            </a:r>
          </a:p>
        </p:txBody>
      </p:sp>
      <p:cxnSp>
        <p:nvCxnSpPr>
          <p:cNvPr id="15" name="Straight Arrow Connector 14">
            <a:extLst>
              <a:ext uri="{FF2B5EF4-FFF2-40B4-BE49-F238E27FC236}">
                <a16:creationId xmlns:a16="http://schemas.microsoft.com/office/drawing/2014/main" id="{26E41CF1-64DD-A0E0-E80E-84941FFBC6B1}"/>
              </a:ext>
            </a:extLst>
          </p:cNvPr>
          <p:cNvCxnSpPr/>
          <p:nvPr/>
        </p:nvCxnSpPr>
        <p:spPr>
          <a:xfrm>
            <a:off x="4462874" y="2003751"/>
            <a:ext cx="0" cy="50704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9" name="Straight Arrow Connector 18">
            <a:extLst>
              <a:ext uri="{FF2B5EF4-FFF2-40B4-BE49-F238E27FC236}">
                <a16:creationId xmlns:a16="http://schemas.microsoft.com/office/drawing/2014/main" id="{3CC9B0D6-5B88-C9DD-6AF8-F1B7BD62BFBD}"/>
              </a:ext>
            </a:extLst>
          </p:cNvPr>
          <p:cNvCxnSpPr>
            <a:cxnSpLocks/>
          </p:cNvCxnSpPr>
          <p:nvPr/>
        </p:nvCxnSpPr>
        <p:spPr>
          <a:xfrm>
            <a:off x="7578381" y="1939401"/>
            <a:ext cx="0" cy="51672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22354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64860A3-7AD8-4B17-BBFE-0F883999E7BB}"/>
              </a:ext>
            </a:extLst>
          </p:cNvPr>
          <p:cNvSpPr txBox="1"/>
          <p:nvPr/>
        </p:nvSpPr>
        <p:spPr>
          <a:xfrm>
            <a:off x="636105" y="229773"/>
            <a:ext cx="11211339" cy="584775"/>
          </a:xfrm>
          <a:prstGeom prst="rect">
            <a:avLst/>
          </a:prstGeom>
          <a:noFill/>
        </p:spPr>
        <p:txBody>
          <a:bodyPr wrap="square" rtlCol="0">
            <a:spAutoFit/>
          </a:bodyPr>
          <a:lstStyle/>
          <a:p>
            <a:r>
              <a:rPr lang="en-GB" sz="3200" u="sng" dirty="0">
                <a:solidFill>
                  <a:srgbClr val="002060"/>
                </a:solidFill>
                <a:latin typeface="Cooper Black" panose="0208090404030B020404" pitchFamily="18" charset="0"/>
              </a:rPr>
              <a:t>Health promotion and campaigns in falls prevention</a:t>
            </a:r>
          </a:p>
        </p:txBody>
      </p:sp>
      <p:sp>
        <p:nvSpPr>
          <p:cNvPr id="2" name="TextBox 1">
            <a:extLst>
              <a:ext uri="{FF2B5EF4-FFF2-40B4-BE49-F238E27FC236}">
                <a16:creationId xmlns:a16="http://schemas.microsoft.com/office/drawing/2014/main" id="{9BF1B309-D75E-F85A-AA40-5325EE1A75BB}"/>
              </a:ext>
            </a:extLst>
          </p:cNvPr>
          <p:cNvSpPr txBox="1"/>
          <p:nvPr/>
        </p:nvSpPr>
        <p:spPr>
          <a:xfrm>
            <a:off x="6996684" y="6427113"/>
            <a:ext cx="5274364" cy="430887"/>
          </a:xfrm>
          <a:prstGeom prst="rect">
            <a:avLst/>
          </a:prstGeom>
          <a:noFill/>
        </p:spPr>
        <p:txBody>
          <a:bodyPr wrap="square" rtlCol="0">
            <a:spAutoFit/>
          </a:bodyPr>
          <a:lstStyle/>
          <a:p>
            <a:r>
              <a:rPr lang="en-GB" sz="1100" dirty="0"/>
              <a:t>(Fong et al, 2020), (Flint et al, 2020), (Finnegan et al, 2019), (Phelan and Ritchey, 2018), (Hyer, 2014), (Ali et al, 2021), (Bye et al, 2022), (Campani et al, 2021), (Capozi et al, 2020) </a:t>
            </a:r>
          </a:p>
        </p:txBody>
      </p:sp>
      <p:pic>
        <p:nvPicPr>
          <p:cNvPr id="4" name="Picture 3">
            <a:extLst>
              <a:ext uri="{FF2B5EF4-FFF2-40B4-BE49-F238E27FC236}">
                <a16:creationId xmlns:a16="http://schemas.microsoft.com/office/drawing/2014/main" id="{DE7B75FE-C0E1-99B0-5ED0-ED34DB1375D6}"/>
              </a:ext>
            </a:extLst>
          </p:cNvPr>
          <p:cNvPicPr>
            <a:picLocks noChangeAspect="1"/>
          </p:cNvPicPr>
          <p:nvPr/>
        </p:nvPicPr>
        <p:blipFill rotWithShape="1">
          <a:blip r:embed="rId3"/>
          <a:srcRect t="22205" b="21273"/>
          <a:stretch/>
        </p:blipFill>
        <p:spPr>
          <a:xfrm>
            <a:off x="613564" y="1142139"/>
            <a:ext cx="1104483" cy="624273"/>
          </a:xfrm>
          <a:prstGeom prst="rect">
            <a:avLst/>
          </a:prstGeom>
        </p:spPr>
      </p:pic>
      <p:pic>
        <p:nvPicPr>
          <p:cNvPr id="6" name="Picture 5">
            <a:extLst>
              <a:ext uri="{FF2B5EF4-FFF2-40B4-BE49-F238E27FC236}">
                <a16:creationId xmlns:a16="http://schemas.microsoft.com/office/drawing/2014/main" id="{4B1963B5-C1B3-665A-7D18-59B656511A25}"/>
              </a:ext>
            </a:extLst>
          </p:cNvPr>
          <p:cNvPicPr>
            <a:picLocks noChangeAspect="1"/>
          </p:cNvPicPr>
          <p:nvPr/>
        </p:nvPicPr>
        <p:blipFill rotWithShape="1">
          <a:blip r:embed="rId4"/>
          <a:srcRect t="25207" b="30225"/>
          <a:stretch/>
        </p:blipFill>
        <p:spPr>
          <a:xfrm>
            <a:off x="452648" y="1907534"/>
            <a:ext cx="1293404" cy="434005"/>
          </a:xfrm>
          <a:prstGeom prst="rect">
            <a:avLst/>
          </a:prstGeom>
        </p:spPr>
      </p:pic>
      <p:pic>
        <p:nvPicPr>
          <p:cNvPr id="7" name="Picture 6">
            <a:extLst>
              <a:ext uri="{FF2B5EF4-FFF2-40B4-BE49-F238E27FC236}">
                <a16:creationId xmlns:a16="http://schemas.microsoft.com/office/drawing/2014/main" id="{B9A1E998-D825-3CD4-BB1F-E6F806E67E50}"/>
              </a:ext>
            </a:extLst>
          </p:cNvPr>
          <p:cNvPicPr>
            <a:picLocks noChangeAspect="1"/>
          </p:cNvPicPr>
          <p:nvPr/>
        </p:nvPicPr>
        <p:blipFill>
          <a:blip r:embed="rId5"/>
          <a:stretch>
            <a:fillRect/>
          </a:stretch>
        </p:blipFill>
        <p:spPr>
          <a:xfrm>
            <a:off x="47491" y="2434578"/>
            <a:ext cx="1698561" cy="790835"/>
          </a:xfrm>
          <a:prstGeom prst="rect">
            <a:avLst/>
          </a:prstGeom>
        </p:spPr>
      </p:pic>
      <p:pic>
        <p:nvPicPr>
          <p:cNvPr id="9" name="Picture 8">
            <a:extLst>
              <a:ext uri="{FF2B5EF4-FFF2-40B4-BE49-F238E27FC236}">
                <a16:creationId xmlns:a16="http://schemas.microsoft.com/office/drawing/2014/main" id="{925ACB1A-285E-94D3-D397-76606AADDEB5}"/>
              </a:ext>
            </a:extLst>
          </p:cNvPr>
          <p:cNvPicPr>
            <a:picLocks noChangeAspect="1"/>
          </p:cNvPicPr>
          <p:nvPr/>
        </p:nvPicPr>
        <p:blipFill>
          <a:blip r:embed="rId6"/>
          <a:stretch>
            <a:fillRect/>
          </a:stretch>
        </p:blipFill>
        <p:spPr>
          <a:xfrm>
            <a:off x="530216" y="3319550"/>
            <a:ext cx="1215836" cy="498804"/>
          </a:xfrm>
          <a:prstGeom prst="rect">
            <a:avLst/>
          </a:prstGeom>
        </p:spPr>
      </p:pic>
      <p:pic>
        <p:nvPicPr>
          <p:cNvPr id="11" name="Picture 10">
            <a:extLst>
              <a:ext uri="{FF2B5EF4-FFF2-40B4-BE49-F238E27FC236}">
                <a16:creationId xmlns:a16="http://schemas.microsoft.com/office/drawing/2014/main" id="{B1C16E13-A825-FD1A-ED5D-60119B3A8190}"/>
              </a:ext>
            </a:extLst>
          </p:cNvPr>
          <p:cNvPicPr>
            <a:picLocks noChangeAspect="1"/>
          </p:cNvPicPr>
          <p:nvPr/>
        </p:nvPicPr>
        <p:blipFill rotWithShape="1">
          <a:blip r:embed="rId7"/>
          <a:srcRect l="27112" r="27559"/>
          <a:stretch/>
        </p:blipFill>
        <p:spPr>
          <a:xfrm>
            <a:off x="1157137" y="3918572"/>
            <a:ext cx="582328" cy="675478"/>
          </a:xfrm>
          <a:prstGeom prst="rect">
            <a:avLst/>
          </a:prstGeom>
        </p:spPr>
      </p:pic>
      <p:sp>
        <p:nvSpPr>
          <p:cNvPr id="5" name="TextBox 4">
            <a:extLst>
              <a:ext uri="{FF2B5EF4-FFF2-40B4-BE49-F238E27FC236}">
                <a16:creationId xmlns:a16="http://schemas.microsoft.com/office/drawing/2014/main" id="{CDF892FF-B9C4-4B5C-B9B6-7E279F87339D}"/>
              </a:ext>
            </a:extLst>
          </p:cNvPr>
          <p:cNvSpPr txBox="1"/>
          <p:nvPr/>
        </p:nvSpPr>
        <p:spPr>
          <a:xfrm>
            <a:off x="390201" y="4960310"/>
            <a:ext cx="4055166" cy="1429622"/>
          </a:xfrm>
          <a:prstGeom prst="rect">
            <a:avLst/>
          </a:prstGeom>
          <a:noFill/>
        </p:spPr>
        <p:txBody>
          <a:bodyPr wrap="square" rtlCol="0">
            <a:spAutoFit/>
          </a:bodyPr>
          <a:lstStyle/>
          <a:p>
            <a:pPr marL="342900" indent="-342900">
              <a:lnSpc>
                <a:spcPct val="150000"/>
              </a:lnSpc>
              <a:buFont typeface="Wingdings" panose="05000000000000000000" pitchFamily="2" charset="2"/>
              <a:buChar char="q"/>
            </a:pPr>
            <a:r>
              <a:rPr lang="en-GB" sz="2000" b="1" dirty="0">
                <a:latin typeface="Constantia" panose="02030602050306030303" pitchFamily="18" charset="0"/>
              </a:rPr>
              <a:t>Local authorities</a:t>
            </a:r>
          </a:p>
          <a:p>
            <a:pPr marL="342900" indent="-342900">
              <a:lnSpc>
                <a:spcPct val="150000"/>
              </a:lnSpc>
              <a:buFont typeface="Wingdings" panose="05000000000000000000" pitchFamily="2" charset="2"/>
              <a:buChar char="q"/>
            </a:pPr>
            <a:r>
              <a:rPr lang="en-GB" sz="2000" b="1" dirty="0">
                <a:latin typeface="Constantia" panose="02030602050306030303" pitchFamily="18" charset="0"/>
              </a:rPr>
              <a:t>Local NHS and GP</a:t>
            </a:r>
          </a:p>
          <a:p>
            <a:pPr marL="342900" indent="-342900">
              <a:lnSpc>
                <a:spcPct val="150000"/>
              </a:lnSpc>
              <a:buFont typeface="Wingdings" panose="05000000000000000000" pitchFamily="2" charset="2"/>
              <a:buChar char="q"/>
            </a:pPr>
            <a:r>
              <a:rPr lang="en-GB" sz="2000" b="1" dirty="0">
                <a:latin typeface="Constantia" panose="02030602050306030303" pitchFamily="18" charset="0"/>
              </a:rPr>
              <a:t>Local pharmacy</a:t>
            </a:r>
          </a:p>
        </p:txBody>
      </p:sp>
      <p:sp>
        <p:nvSpPr>
          <p:cNvPr id="8" name="TextBox 7">
            <a:extLst>
              <a:ext uri="{FF2B5EF4-FFF2-40B4-BE49-F238E27FC236}">
                <a16:creationId xmlns:a16="http://schemas.microsoft.com/office/drawing/2014/main" id="{C023D497-561C-9596-3DAA-54171126BB41}"/>
              </a:ext>
            </a:extLst>
          </p:cNvPr>
          <p:cNvSpPr txBox="1"/>
          <p:nvPr/>
        </p:nvSpPr>
        <p:spPr>
          <a:xfrm>
            <a:off x="1896903" y="1269609"/>
            <a:ext cx="2304036" cy="369332"/>
          </a:xfrm>
          <a:prstGeom prst="rect">
            <a:avLst/>
          </a:prstGeom>
          <a:noFill/>
        </p:spPr>
        <p:txBody>
          <a:bodyPr wrap="square" rtlCol="0">
            <a:spAutoFit/>
          </a:bodyPr>
          <a:lstStyle/>
          <a:p>
            <a:r>
              <a:rPr lang="en-GB" b="1" dirty="0">
                <a:latin typeface="Constantia" panose="02030602050306030303" pitchFamily="18" charset="0"/>
              </a:rPr>
              <a:t>www.ageuk.org.uk</a:t>
            </a:r>
          </a:p>
        </p:txBody>
      </p:sp>
      <p:sp>
        <p:nvSpPr>
          <p:cNvPr id="12" name="TextBox 11">
            <a:extLst>
              <a:ext uri="{FF2B5EF4-FFF2-40B4-BE49-F238E27FC236}">
                <a16:creationId xmlns:a16="http://schemas.microsoft.com/office/drawing/2014/main" id="{F38D3B53-DC95-ABF6-39A8-B1A116D678DA}"/>
              </a:ext>
            </a:extLst>
          </p:cNvPr>
          <p:cNvSpPr txBox="1"/>
          <p:nvPr/>
        </p:nvSpPr>
        <p:spPr>
          <a:xfrm>
            <a:off x="1896903" y="1934806"/>
            <a:ext cx="2078749" cy="367239"/>
          </a:xfrm>
          <a:prstGeom prst="rect">
            <a:avLst/>
          </a:prstGeom>
          <a:noFill/>
        </p:spPr>
        <p:txBody>
          <a:bodyPr wrap="square" rtlCol="0">
            <a:spAutoFit/>
          </a:bodyPr>
          <a:lstStyle/>
          <a:p>
            <a:r>
              <a:rPr lang="en-GB" b="1" dirty="0">
                <a:latin typeface="Constantia" panose="02030602050306030303" pitchFamily="18" charset="0"/>
              </a:rPr>
              <a:t>www.rospa.com</a:t>
            </a:r>
          </a:p>
        </p:txBody>
      </p:sp>
      <p:sp>
        <p:nvSpPr>
          <p:cNvPr id="13" name="TextBox 12">
            <a:extLst>
              <a:ext uri="{FF2B5EF4-FFF2-40B4-BE49-F238E27FC236}">
                <a16:creationId xmlns:a16="http://schemas.microsoft.com/office/drawing/2014/main" id="{F249611D-840E-4BBE-61A7-1961C0AE80FE}"/>
              </a:ext>
            </a:extLst>
          </p:cNvPr>
          <p:cNvSpPr txBox="1"/>
          <p:nvPr/>
        </p:nvSpPr>
        <p:spPr>
          <a:xfrm>
            <a:off x="1885494" y="2597910"/>
            <a:ext cx="3256350" cy="369332"/>
          </a:xfrm>
          <a:prstGeom prst="rect">
            <a:avLst/>
          </a:prstGeom>
          <a:noFill/>
        </p:spPr>
        <p:txBody>
          <a:bodyPr wrap="square" rtlCol="0">
            <a:spAutoFit/>
          </a:bodyPr>
          <a:lstStyle/>
          <a:p>
            <a:r>
              <a:rPr lang="en-GB" b="1" dirty="0">
                <a:latin typeface="Constantia" panose="02030602050306030303" pitchFamily="18" charset="0"/>
              </a:rPr>
              <a:t>www.ageingwellinwales.com</a:t>
            </a:r>
          </a:p>
        </p:txBody>
      </p:sp>
      <p:sp>
        <p:nvSpPr>
          <p:cNvPr id="14" name="TextBox 13">
            <a:extLst>
              <a:ext uri="{FF2B5EF4-FFF2-40B4-BE49-F238E27FC236}">
                <a16:creationId xmlns:a16="http://schemas.microsoft.com/office/drawing/2014/main" id="{A7833733-E0C2-67A1-3CAC-D8F007DA6290}"/>
              </a:ext>
            </a:extLst>
          </p:cNvPr>
          <p:cNvSpPr txBox="1"/>
          <p:nvPr/>
        </p:nvSpPr>
        <p:spPr>
          <a:xfrm>
            <a:off x="1885494" y="3319550"/>
            <a:ext cx="3458817" cy="369332"/>
          </a:xfrm>
          <a:prstGeom prst="rect">
            <a:avLst/>
          </a:prstGeom>
          <a:noFill/>
        </p:spPr>
        <p:txBody>
          <a:bodyPr wrap="square" rtlCol="0">
            <a:spAutoFit/>
          </a:bodyPr>
          <a:lstStyle/>
          <a:p>
            <a:r>
              <a:rPr lang="en-GB" b="1" dirty="0">
                <a:latin typeface="Constantia" panose="02030602050306030303" pitchFamily="18" charset="0"/>
              </a:rPr>
              <a:t>www.ageconnectswales.org.uk</a:t>
            </a:r>
          </a:p>
        </p:txBody>
      </p:sp>
      <p:sp>
        <p:nvSpPr>
          <p:cNvPr id="15" name="TextBox 14">
            <a:extLst>
              <a:ext uri="{FF2B5EF4-FFF2-40B4-BE49-F238E27FC236}">
                <a16:creationId xmlns:a16="http://schemas.microsoft.com/office/drawing/2014/main" id="{92327250-185F-F5AC-F186-1F16B70B1C06}"/>
              </a:ext>
            </a:extLst>
          </p:cNvPr>
          <p:cNvSpPr txBox="1"/>
          <p:nvPr/>
        </p:nvSpPr>
        <p:spPr>
          <a:xfrm>
            <a:off x="1896903" y="3873441"/>
            <a:ext cx="3263719" cy="877163"/>
          </a:xfrm>
          <a:prstGeom prst="rect">
            <a:avLst/>
          </a:prstGeom>
          <a:noFill/>
        </p:spPr>
        <p:txBody>
          <a:bodyPr wrap="square" rtlCol="0">
            <a:spAutoFit/>
          </a:bodyPr>
          <a:lstStyle/>
          <a:p>
            <a:r>
              <a:rPr lang="en-GB" sz="1700" b="1" dirty="0">
                <a:latin typeface="Constantia" panose="02030602050306030303" pitchFamily="18" charset="0"/>
              </a:rPr>
              <a:t>www.gov.uk/government/publications/falls-applying-all-our-health</a:t>
            </a:r>
          </a:p>
        </p:txBody>
      </p:sp>
      <p:sp>
        <p:nvSpPr>
          <p:cNvPr id="16" name="TextBox 15">
            <a:extLst>
              <a:ext uri="{FF2B5EF4-FFF2-40B4-BE49-F238E27FC236}">
                <a16:creationId xmlns:a16="http://schemas.microsoft.com/office/drawing/2014/main" id="{C0DBCE49-E44B-B861-2376-80F28ABF0424}"/>
              </a:ext>
            </a:extLst>
          </p:cNvPr>
          <p:cNvSpPr txBox="1"/>
          <p:nvPr/>
        </p:nvSpPr>
        <p:spPr>
          <a:xfrm>
            <a:off x="7050160" y="1757033"/>
            <a:ext cx="4280452" cy="3269998"/>
          </a:xfrm>
          <a:prstGeom prst="rect">
            <a:avLst/>
          </a:prstGeom>
          <a:noFill/>
        </p:spPr>
        <p:txBody>
          <a:bodyPr wrap="square" rtlCol="0">
            <a:spAutoFit/>
          </a:bodyPr>
          <a:lstStyle/>
          <a:p>
            <a:pPr>
              <a:lnSpc>
                <a:spcPct val="150000"/>
              </a:lnSpc>
            </a:pPr>
            <a:r>
              <a:rPr lang="en-GB" sz="2000" dirty="0">
                <a:latin typeface="Cooper Black" panose="0208090404030B020404" pitchFamily="18" charset="0"/>
              </a:rPr>
              <a:t>They provide fall prevention information and advice on:</a:t>
            </a:r>
          </a:p>
          <a:p>
            <a:pPr>
              <a:lnSpc>
                <a:spcPct val="150000"/>
              </a:lnSpc>
            </a:pPr>
            <a:endParaRPr lang="en-GB" sz="2000" dirty="0">
              <a:latin typeface="Cooper Black" panose="0208090404030B020404" pitchFamily="18" charset="0"/>
            </a:endParaRPr>
          </a:p>
          <a:p>
            <a:pPr marL="285750" indent="-285750">
              <a:lnSpc>
                <a:spcPct val="150000"/>
              </a:lnSpc>
              <a:buFont typeface="Wingdings" panose="05000000000000000000" pitchFamily="2" charset="2"/>
              <a:buChar char="v"/>
            </a:pPr>
            <a:r>
              <a:rPr lang="en-GB" sz="2000" dirty="0">
                <a:latin typeface="Constantia" panose="02030602050306030303" pitchFamily="18" charset="0"/>
              </a:rPr>
              <a:t>Physical and mental activities</a:t>
            </a:r>
          </a:p>
          <a:p>
            <a:pPr marL="285750" indent="-285750">
              <a:lnSpc>
                <a:spcPct val="150000"/>
              </a:lnSpc>
              <a:buFont typeface="Wingdings" panose="05000000000000000000" pitchFamily="2" charset="2"/>
              <a:buChar char="v"/>
            </a:pPr>
            <a:r>
              <a:rPr lang="en-GB" sz="2000" dirty="0">
                <a:latin typeface="Constantia" panose="02030602050306030303" pitchFamily="18" charset="0"/>
              </a:rPr>
              <a:t>Medication and health reviews</a:t>
            </a:r>
          </a:p>
          <a:p>
            <a:pPr marL="285750" indent="-285750">
              <a:lnSpc>
                <a:spcPct val="150000"/>
              </a:lnSpc>
              <a:buFont typeface="Wingdings" panose="05000000000000000000" pitchFamily="2" charset="2"/>
              <a:buChar char="v"/>
            </a:pPr>
            <a:r>
              <a:rPr lang="en-GB" sz="2000" dirty="0">
                <a:latin typeface="Constantia" panose="02030602050306030303" pitchFamily="18" charset="0"/>
              </a:rPr>
              <a:t>Home adaptations </a:t>
            </a:r>
          </a:p>
          <a:p>
            <a:pPr marL="285750" indent="-285750">
              <a:lnSpc>
                <a:spcPct val="150000"/>
              </a:lnSpc>
              <a:buFont typeface="Wingdings" panose="05000000000000000000" pitchFamily="2" charset="2"/>
              <a:buChar char="v"/>
            </a:pPr>
            <a:r>
              <a:rPr lang="en-GB" sz="2000" dirty="0">
                <a:latin typeface="Constantia" panose="02030602050306030303" pitchFamily="18" charset="0"/>
              </a:rPr>
              <a:t>Healthy wellbeing</a:t>
            </a:r>
          </a:p>
        </p:txBody>
      </p:sp>
    </p:spTree>
    <p:extLst>
      <p:ext uri="{BB962C8B-B14F-4D97-AF65-F5344CB8AC3E}">
        <p14:creationId xmlns:p14="http://schemas.microsoft.com/office/powerpoint/2010/main" val="1491351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E21D29-5DC7-4E2E-A192-94060F91F243}"/>
              </a:ext>
            </a:extLst>
          </p:cNvPr>
          <p:cNvSpPr txBox="1"/>
          <p:nvPr/>
        </p:nvSpPr>
        <p:spPr>
          <a:xfrm>
            <a:off x="4668128" y="492370"/>
            <a:ext cx="3081016" cy="584775"/>
          </a:xfrm>
          <a:prstGeom prst="rect">
            <a:avLst/>
          </a:prstGeom>
          <a:noFill/>
        </p:spPr>
        <p:txBody>
          <a:bodyPr wrap="square" rtlCol="0">
            <a:spAutoFit/>
          </a:bodyPr>
          <a:lstStyle/>
          <a:p>
            <a:r>
              <a:rPr lang="en-GB" sz="3200" u="sng" dirty="0">
                <a:solidFill>
                  <a:srgbClr val="002060"/>
                </a:solidFill>
                <a:latin typeface="Cooper Black" panose="0208090404030B020404" pitchFamily="18" charset="0"/>
              </a:rPr>
              <a:t>Conclusion </a:t>
            </a:r>
          </a:p>
        </p:txBody>
      </p:sp>
      <p:pic>
        <p:nvPicPr>
          <p:cNvPr id="3" name="Picture 2">
            <a:extLst>
              <a:ext uri="{FF2B5EF4-FFF2-40B4-BE49-F238E27FC236}">
                <a16:creationId xmlns:a16="http://schemas.microsoft.com/office/drawing/2014/main" id="{B3F2EEA5-AB24-41F3-B90E-8BAFC092E8CF}"/>
              </a:ext>
            </a:extLst>
          </p:cNvPr>
          <p:cNvPicPr>
            <a:picLocks noChangeAspect="1"/>
          </p:cNvPicPr>
          <p:nvPr/>
        </p:nvPicPr>
        <p:blipFill rotWithShape="1">
          <a:blip r:embed="rId3"/>
          <a:srcRect l="25016"/>
          <a:stretch/>
        </p:blipFill>
        <p:spPr>
          <a:xfrm>
            <a:off x="0" y="0"/>
            <a:ext cx="3992692" cy="3549837"/>
          </a:xfrm>
          <a:prstGeom prst="rect">
            <a:avLst/>
          </a:prstGeom>
        </p:spPr>
      </p:pic>
      <p:sp>
        <p:nvSpPr>
          <p:cNvPr id="4" name="TextBox 3">
            <a:extLst>
              <a:ext uri="{FF2B5EF4-FFF2-40B4-BE49-F238E27FC236}">
                <a16:creationId xmlns:a16="http://schemas.microsoft.com/office/drawing/2014/main" id="{6686619A-E9E6-73FA-216C-9981E0F2A828}"/>
              </a:ext>
            </a:extLst>
          </p:cNvPr>
          <p:cNvSpPr txBox="1"/>
          <p:nvPr/>
        </p:nvSpPr>
        <p:spPr>
          <a:xfrm>
            <a:off x="4668128" y="1983545"/>
            <a:ext cx="6965854" cy="1318181"/>
          </a:xfrm>
          <a:prstGeom prst="rect">
            <a:avLst/>
          </a:prstGeom>
          <a:noFill/>
        </p:spPr>
        <p:txBody>
          <a:bodyPr wrap="square" rtlCol="0">
            <a:spAutoFit/>
          </a:bodyPr>
          <a:lstStyle/>
          <a:p>
            <a:pPr algn="ctr">
              <a:lnSpc>
                <a:spcPct val="150000"/>
              </a:lnSpc>
            </a:pPr>
            <a:r>
              <a:rPr lang="en-GB" sz="2800" b="1" dirty="0">
                <a:latin typeface="Constantia" panose="02030602050306030303" pitchFamily="18" charset="0"/>
              </a:rPr>
              <a:t>Most falls could be prevented if the right steps and actions are in place</a:t>
            </a:r>
          </a:p>
        </p:txBody>
      </p:sp>
      <p:sp>
        <p:nvSpPr>
          <p:cNvPr id="5" name="TextBox 4">
            <a:extLst>
              <a:ext uri="{FF2B5EF4-FFF2-40B4-BE49-F238E27FC236}">
                <a16:creationId xmlns:a16="http://schemas.microsoft.com/office/drawing/2014/main" id="{9852FF32-9DC7-B9BF-E0ED-D2E84460F5BB}"/>
              </a:ext>
            </a:extLst>
          </p:cNvPr>
          <p:cNvSpPr txBox="1"/>
          <p:nvPr/>
        </p:nvSpPr>
        <p:spPr>
          <a:xfrm>
            <a:off x="662609" y="4616436"/>
            <a:ext cx="10721008" cy="1318181"/>
          </a:xfrm>
          <a:prstGeom prst="rect">
            <a:avLst/>
          </a:prstGeom>
          <a:noFill/>
        </p:spPr>
        <p:txBody>
          <a:bodyPr wrap="square" rtlCol="0">
            <a:spAutoFit/>
          </a:bodyPr>
          <a:lstStyle/>
          <a:p>
            <a:pPr algn="ctr">
              <a:lnSpc>
                <a:spcPct val="150000"/>
              </a:lnSpc>
            </a:pPr>
            <a:r>
              <a:rPr lang="en-GB" sz="2800" b="1" dirty="0">
                <a:latin typeface="Constantia" panose="02030602050306030303" pitchFamily="18" charset="0"/>
              </a:rPr>
              <a:t>Educating people about safe and healthy aging together with continues active lifestyle will reduce the fear of a fall</a:t>
            </a:r>
          </a:p>
        </p:txBody>
      </p:sp>
    </p:spTree>
    <p:extLst>
      <p:ext uri="{BB962C8B-B14F-4D97-AF65-F5344CB8AC3E}">
        <p14:creationId xmlns:p14="http://schemas.microsoft.com/office/powerpoint/2010/main" val="29266804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9A083E-CB5D-4AF3-866F-17EE96194E95}"/>
              </a:ext>
            </a:extLst>
          </p:cNvPr>
          <p:cNvSpPr txBox="1"/>
          <p:nvPr/>
        </p:nvSpPr>
        <p:spPr>
          <a:xfrm>
            <a:off x="5936975" y="1705377"/>
            <a:ext cx="6732104" cy="523220"/>
          </a:xfrm>
          <a:prstGeom prst="rect">
            <a:avLst/>
          </a:prstGeom>
          <a:noFill/>
        </p:spPr>
        <p:txBody>
          <a:bodyPr wrap="square" rtlCol="0">
            <a:spAutoFit/>
          </a:bodyPr>
          <a:lstStyle/>
          <a:p>
            <a:r>
              <a:rPr lang="en-GB" sz="2800" dirty="0">
                <a:latin typeface="Cooper Black" panose="0208090404030B020404" pitchFamily="18" charset="0"/>
              </a:rPr>
              <a:t>2110678@student.uwtsd.ac.uk</a:t>
            </a:r>
          </a:p>
        </p:txBody>
      </p:sp>
      <p:pic>
        <p:nvPicPr>
          <p:cNvPr id="3" name="Picture 2">
            <a:extLst>
              <a:ext uri="{FF2B5EF4-FFF2-40B4-BE49-F238E27FC236}">
                <a16:creationId xmlns:a16="http://schemas.microsoft.com/office/drawing/2014/main" id="{F6C33362-0B2B-4CCE-8599-E38CF26D16EC}"/>
              </a:ext>
            </a:extLst>
          </p:cNvPr>
          <p:cNvPicPr>
            <a:picLocks noChangeAspect="1"/>
          </p:cNvPicPr>
          <p:nvPr/>
        </p:nvPicPr>
        <p:blipFill rotWithShape="1">
          <a:blip r:embed="rId3"/>
          <a:srcRect t="8184"/>
          <a:stretch/>
        </p:blipFill>
        <p:spPr>
          <a:xfrm>
            <a:off x="0" y="1"/>
            <a:ext cx="5359791" cy="6857999"/>
          </a:xfrm>
          <a:prstGeom prst="rect">
            <a:avLst/>
          </a:prstGeom>
        </p:spPr>
      </p:pic>
    </p:spTree>
    <p:extLst>
      <p:ext uri="{BB962C8B-B14F-4D97-AF65-F5344CB8AC3E}">
        <p14:creationId xmlns:p14="http://schemas.microsoft.com/office/powerpoint/2010/main" val="28113542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4B203EF-477C-40C4-AFB4-D4260F593BF8}"/>
              </a:ext>
            </a:extLst>
          </p:cNvPr>
          <p:cNvPicPr>
            <a:picLocks noChangeAspect="1"/>
          </p:cNvPicPr>
          <p:nvPr/>
        </p:nvPicPr>
        <p:blipFill rotWithShape="1">
          <a:blip r:embed="rId3">
            <a:duotone>
              <a:prstClr val="black"/>
              <a:schemeClr val="accent1">
                <a:tint val="45000"/>
                <a:satMod val="400000"/>
              </a:schemeClr>
            </a:duotone>
          </a:blip>
          <a:srcRect l="8741"/>
          <a:stretch/>
        </p:blipFill>
        <p:spPr>
          <a:xfrm>
            <a:off x="3179299" y="252412"/>
            <a:ext cx="6149559" cy="6353175"/>
          </a:xfrm>
          <a:prstGeom prst="rect">
            <a:avLst/>
          </a:prstGeom>
        </p:spPr>
      </p:pic>
    </p:spTree>
    <p:extLst>
      <p:ext uri="{BB962C8B-B14F-4D97-AF65-F5344CB8AC3E}">
        <p14:creationId xmlns:p14="http://schemas.microsoft.com/office/powerpoint/2010/main" val="2258911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ED66D8-FEA2-4FF0-909E-7C6615F1A16F}"/>
              </a:ext>
            </a:extLst>
          </p:cNvPr>
          <p:cNvSpPr txBox="1"/>
          <p:nvPr/>
        </p:nvSpPr>
        <p:spPr>
          <a:xfrm>
            <a:off x="4669861" y="585594"/>
            <a:ext cx="4332849" cy="584775"/>
          </a:xfrm>
          <a:prstGeom prst="rect">
            <a:avLst/>
          </a:prstGeom>
          <a:noFill/>
        </p:spPr>
        <p:txBody>
          <a:bodyPr wrap="square" rtlCol="0">
            <a:spAutoFit/>
          </a:bodyPr>
          <a:lstStyle/>
          <a:p>
            <a:r>
              <a:rPr lang="en-GB" sz="3200" u="sng" dirty="0">
                <a:solidFill>
                  <a:srgbClr val="002060"/>
                </a:solidFill>
                <a:latin typeface="Cooper Black" panose="0208090404030B020404" pitchFamily="18" charset="0"/>
              </a:rPr>
              <a:t>References: </a:t>
            </a:r>
          </a:p>
        </p:txBody>
      </p:sp>
      <p:pic>
        <p:nvPicPr>
          <p:cNvPr id="4" name="Picture 3">
            <a:extLst>
              <a:ext uri="{FF2B5EF4-FFF2-40B4-BE49-F238E27FC236}">
                <a16:creationId xmlns:a16="http://schemas.microsoft.com/office/drawing/2014/main" id="{36D0D5BB-DFE5-42A3-B99C-2D0C99605465}"/>
              </a:ext>
            </a:extLst>
          </p:cNvPr>
          <p:cNvPicPr>
            <a:picLocks noChangeAspect="1"/>
          </p:cNvPicPr>
          <p:nvPr/>
        </p:nvPicPr>
        <p:blipFill rotWithShape="1">
          <a:blip r:embed="rId3"/>
          <a:srcRect t="74986" b="604"/>
          <a:stretch/>
        </p:blipFill>
        <p:spPr>
          <a:xfrm>
            <a:off x="8074855" y="-1"/>
            <a:ext cx="4117680" cy="1140051"/>
          </a:xfrm>
          <a:prstGeom prst="rect">
            <a:avLst/>
          </a:prstGeom>
        </p:spPr>
      </p:pic>
      <p:pic>
        <p:nvPicPr>
          <p:cNvPr id="5" name="Picture 4">
            <a:extLst>
              <a:ext uri="{FF2B5EF4-FFF2-40B4-BE49-F238E27FC236}">
                <a16:creationId xmlns:a16="http://schemas.microsoft.com/office/drawing/2014/main" id="{3C23CF15-2373-4700-9732-65C832D16E51}"/>
              </a:ext>
            </a:extLst>
          </p:cNvPr>
          <p:cNvPicPr>
            <a:picLocks noChangeAspect="1"/>
          </p:cNvPicPr>
          <p:nvPr/>
        </p:nvPicPr>
        <p:blipFill>
          <a:blip r:embed="rId4"/>
          <a:stretch>
            <a:fillRect/>
          </a:stretch>
        </p:blipFill>
        <p:spPr>
          <a:xfrm>
            <a:off x="1" y="0"/>
            <a:ext cx="3953022" cy="1140051"/>
          </a:xfrm>
          <a:prstGeom prst="rect">
            <a:avLst/>
          </a:prstGeom>
        </p:spPr>
      </p:pic>
      <p:pic>
        <p:nvPicPr>
          <p:cNvPr id="6" name="Picture 5">
            <a:extLst>
              <a:ext uri="{FF2B5EF4-FFF2-40B4-BE49-F238E27FC236}">
                <a16:creationId xmlns:a16="http://schemas.microsoft.com/office/drawing/2014/main" id="{887EB495-0F3F-D50A-C766-1BDFB3095948}"/>
              </a:ext>
            </a:extLst>
          </p:cNvPr>
          <p:cNvPicPr>
            <a:picLocks noChangeAspect="1"/>
          </p:cNvPicPr>
          <p:nvPr/>
        </p:nvPicPr>
        <p:blipFill>
          <a:blip r:embed="rId5"/>
          <a:stretch>
            <a:fillRect/>
          </a:stretch>
        </p:blipFill>
        <p:spPr>
          <a:xfrm>
            <a:off x="214442" y="1369952"/>
            <a:ext cx="11680948" cy="676715"/>
          </a:xfrm>
          <a:prstGeom prst="rect">
            <a:avLst/>
          </a:prstGeom>
        </p:spPr>
      </p:pic>
      <p:pic>
        <p:nvPicPr>
          <p:cNvPr id="15" name="Picture 14">
            <a:extLst>
              <a:ext uri="{FF2B5EF4-FFF2-40B4-BE49-F238E27FC236}">
                <a16:creationId xmlns:a16="http://schemas.microsoft.com/office/drawing/2014/main" id="{B61D5B66-0944-9E57-B5F0-C9377A52DE2E}"/>
              </a:ext>
            </a:extLst>
          </p:cNvPr>
          <p:cNvPicPr>
            <a:picLocks noChangeAspect="1"/>
          </p:cNvPicPr>
          <p:nvPr/>
        </p:nvPicPr>
        <p:blipFill>
          <a:blip r:embed="rId6"/>
          <a:stretch>
            <a:fillRect/>
          </a:stretch>
        </p:blipFill>
        <p:spPr>
          <a:xfrm>
            <a:off x="183959" y="2002190"/>
            <a:ext cx="11741914" cy="432854"/>
          </a:xfrm>
          <a:prstGeom prst="rect">
            <a:avLst/>
          </a:prstGeom>
        </p:spPr>
      </p:pic>
      <p:pic>
        <p:nvPicPr>
          <p:cNvPr id="16" name="Picture 15">
            <a:extLst>
              <a:ext uri="{FF2B5EF4-FFF2-40B4-BE49-F238E27FC236}">
                <a16:creationId xmlns:a16="http://schemas.microsoft.com/office/drawing/2014/main" id="{39699C34-71F1-432A-D793-6DDCBD1D9F91}"/>
              </a:ext>
            </a:extLst>
          </p:cNvPr>
          <p:cNvPicPr>
            <a:picLocks noChangeAspect="1"/>
          </p:cNvPicPr>
          <p:nvPr/>
        </p:nvPicPr>
        <p:blipFill>
          <a:blip r:embed="rId7"/>
          <a:stretch>
            <a:fillRect/>
          </a:stretch>
        </p:blipFill>
        <p:spPr>
          <a:xfrm>
            <a:off x="211014" y="2470074"/>
            <a:ext cx="11644369" cy="676715"/>
          </a:xfrm>
          <a:prstGeom prst="rect">
            <a:avLst/>
          </a:prstGeom>
        </p:spPr>
      </p:pic>
      <p:pic>
        <p:nvPicPr>
          <p:cNvPr id="17" name="Picture 16">
            <a:extLst>
              <a:ext uri="{FF2B5EF4-FFF2-40B4-BE49-F238E27FC236}">
                <a16:creationId xmlns:a16="http://schemas.microsoft.com/office/drawing/2014/main" id="{0DD6B5AA-CDBD-185E-0063-1C348AA9935D}"/>
              </a:ext>
            </a:extLst>
          </p:cNvPr>
          <p:cNvPicPr>
            <a:picLocks noChangeAspect="1"/>
          </p:cNvPicPr>
          <p:nvPr/>
        </p:nvPicPr>
        <p:blipFill>
          <a:blip r:embed="rId8"/>
          <a:stretch>
            <a:fillRect/>
          </a:stretch>
        </p:blipFill>
        <p:spPr>
          <a:xfrm>
            <a:off x="183959" y="3068967"/>
            <a:ext cx="11668755" cy="676715"/>
          </a:xfrm>
          <a:prstGeom prst="rect">
            <a:avLst/>
          </a:prstGeom>
        </p:spPr>
      </p:pic>
      <p:pic>
        <p:nvPicPr>
          <p:cNvPr id="18" name="Picture 17">
            <a:extLst>
              <a:ext uri="{FF2B5EF4-FFF2-40B4-BE49-F238E27FC236}">
                <a16:creationId xmlns:a16="http://schemas.microsoft.com/office/drawing/2014/main" id="{E04E1C8B-BE0B-2251-6192-3ADF576596AD}"/>
              </a:ext>
            </a:extLst>
          </p:cNvPr>
          <p:cNvPicPr>
            <a:picLocks noChangeAspect="1"/>
          </p:cNvPicPr>
          <p:nvPr/>
        </p:nvPicPr>
        <p:blipFill>
          <a:blip r:embed="rId9"/>
          <a:stretch>
            <a:fillRect/>
          </a:stretch>
        </p:blipFill>
        <p:spPr>
          <a:xfrm>
            <a:off x="183959" y="3730039"/>
            <a:ext cx="11741914" cy="676715"/>
          </a:xfrm>
          <a:prstGeom prst="rect">
            <a:avLst/>
          </a:prstGeom>
        </p:spPr>
      </p:pic>
      <p:pic>
        <p:nvPicPr>
          <p:cNvPr id="19" name="Picture 18">
            <a:extLst>
              <a:ext uri="{FF2B5EF4-FFF2-40B4-BE49-F238E27FC236}">
                <a16:creationId xmlns:a16="http://schemas.microsoft.com/office/drawing/2014/main" id="{62BF04AD-3DF1-EDAA-A91A-2E7D9EF67DAC}"/>
              </a:ext>
            </a:extLst>
          </p:cNvPr>
          <p:cNvPicPr>
            <a:picLocks noChangeAspect="1"/>
          </p:cNvPicPr>
          <p:nvPr/>
        </p:nvPicPr>
        <p:blipFill>
          <a:blip r:embed="rId10"/>
          <a:stretch>
            <a:fillRect/>
          </a:stretch>
        </p:blipFill>
        <p:spPr>
          <a:xfrm>
            <a:off x="183959" y="4352472"/>
            <a:ext cx="11857748" cy="676715"/>
          </a:xfrm>
          <a:prstGeom prst="rect">
            <a:avLst/>
          </a:prstGeom>
        </p:spPr>
      </p:pic>
      <p:pic>
        <p:nvPicPr>
          <p:cNvPr id="20" name="Picture 19">
            <a:extLst>
              <a:ext uri="{FF2B5EF4-FFF2-40B4-BE49-F238E27FC236}">
                <a16:creationId xmlns:a16="http://schemas.microsoft.com/office/drawing/2014/main" id="{A3AB38D2-CA55-A055-A13E-F192BFE3E568}"/>
              </a:ext>
            </a:extLst>
          </p:cNvPr>
          <p:cNvPicPr>
            <a:picLocks noChangeAspect="1"/>
          </p:cNvPicPr>
          <p:nvPr/>
        </p:nvPicPr>
        <p:blipFill>
          <a:blip r:embed="rId11"/>
          <a:stretch>
            <a:fillRect/>
          </a:stretch>
        </p:blipFill>
        <p:spPr>
          <a:xfrm>
            <a:off x="211014" y="4999844"/>
            <a:ext cx="11473666" cy="676715"/>
          </a:xfrm>
          <a:prstGeom prst="rect">
            <a:avLst/>
          </a:prstGeom>
        </p:spPr>
      </p:pic>
      <p:pic>
        <p:nvPicPr>
          <p:cNvPr id="21" name="Picture 20">
            <a:extLst>
              <a:ext uri="{FF2B5EF4-FFF2-40B4-BE49-F238E27FC236}">
                <a16:creationId xmlns:a16="http://schemas.microsoft.com/office/drawing/2014/main" id="{631E1AE2-E1A8-E639-65F3-490750401E60}"/>
              </a:ext>
            </a:extLst>
          </p:cNvPr>
          <p:cNvPicPr>
            <a:picLocks noChangeAspect="1"/>
          </p:cNvPicPr>
          <p:nvPr/>
        </p:nvPicPr>
        <p:blipFill>
          <a:blip r:embed="rId12"/>
          <a:stretch>
            <a:fillRect/>
          </a:stretch>
        </p:blipFill>
        <p:spPr>
          <a:xfrm>
            <a:off x="211014" y="5638254"/>
            <a:ext cx="11223709" cy="676715"/>
          </a:xfrm>
          <a:prstGeom prst="rect">
            <a:avLst/>
          </a:prstGeom>
        </p:spPr>
      </p:pic>
      <p:pic>
        <p:nvPicPr>
          <p:cNvPr id="22" name="Picture 21">
            <a:extLst>
              <a:ext uri="{FF2B5EF4-FFF2-40B4-BE49-F238E27FC236}">
                <a16:creationId xmlns:a16="http://schemas.microsoft.com/office/drawing/2014/main" id="{ED5C3CE8-AFB4-2621-029B-4E6119FF5681}"/>
              </a:ext>
            </a:extLst>
          </p:cNvPr>
          <p:cNvPicPr>
            <a:picLocks noChangeAspect="1"/>
          </p:cNvPicPr>
          <p:nvPr/>
        </p:nvPicPr>
        <p:blipFill>
          <a:blip r:embed="rId13"/>
          <a:stretch>
            <a:fillRect/>
          </a:stretch>
        </p:blipFill>
        <p:spPr>
          <a:xfrm>
            <a:off x="211014" y="6269649"/>
            <a:ext cx="11473666" cy="432854"/>
          </a:xfrm>
          <a:prstGeom prst="rect">
            <a:avLst/>
          </a:prstGeom>
        </p:spPr>
      </p:pic>
    </p:spTree>
    <p:extLst>
      <p:ext uri="{BB962C8B-B14F-4D97-AF65-F5344CB8AC3E}">
        <p14:creationId xmlns:p14="http://schemas.microsoft.com/office/powerpoint/2010/main" val="733755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AB84BB82-D6B2-DB6D-9EAC-B60488F256F4}"/>
              </a:ext>
            </a:extLst>
          </p:cNvPr>
          <p:cNvPicPr>
            <a:picLocks noChangeAspect="1"/>
          </p:cNvPicPr>
          <p:nvPr/>
        </p:nvPicPr>
        <p:blipFill>
          <a:blip r:embed="rId3"/>
          <a:stretch>
            <a:fillRect/>
          </a:stretch>
        </p:blipFill>
        <p:spPr>
          <a:xfrm>
            <a:off x="217086" y="2974715"/>
            <a:ext cx="11869941" cy="676715"/>
          </a:xfrm>
          <a:prstGeom prst="rect">
            <a:avLst/>
          </a:prstGeom>
        </p:spPr>
      </p:pic>
      <p:pic>
        <p:nvPicPr>
          <p:cNvPr id="13" name="Picture 12">
            <a:extLst>
              <a:ext uri="{FF2B5EF4-FFF2-40B4-BE49-F238E27FC236}">
                <a16:creationId xmlns:a16="http://schemas.microsoft.com/office/drawing/2014/main" id="{EBEDC58C-D45F-6039-3389-C22F55EB8A09}"/>
              </a:ext>
            </a:extLst>
          </p:cNvPr>
          <p:cNvPicPr>
            <a:picLocks noChangeAspect="1"/>
          </p:cNvPicPr>
          <p:nvPr/>
        </p:nvPicPr>
        <p:blipFill>
          <a:blip r:embed="rId4"/>
          <a:stretch>
            <a:fillRect/>
          </a:stretch>
        </p:blipFill>
        <p:spPr>
          <a:xfrm>
            <a:off x="217086" y="818461"/>
            <a:ext cx="11869941" cy="676715"/>
          </a:xfrm>
          <a:prstGeom prst="rect">
            <a:avLst/>
          </a:prstGeom>
        </p:spPr>
      </p:pic>
      <p:pic>
        <p:nvPicPr>
          <p:cNvPr id="14" name="Picture 13">
            <a:extLst>
              <a:ext uri="{FF2B5EF4-FFF2-40B4-BE49-F238E27FC236}">
                <a16:creationId xmlns:a16="http://schemas.microsoft.com/office/drawing/2014/main" id="{51F5076E-C9AB-1F0C-EC3B-6E08A7D2C851}"/>
              </a:ext>
            </a:extLst>
          </p:cNvPr>
          <p:cNvPicPr>
            <a:picLocks noChangeAspect="1"/>
          </p:cNvPicPr>
          <p:nvPr/>
        </p:nvPicPr>
        <p:blipFill>
          <a:blip r:embed="rId5"/>
          <a:stretch>
            <a:fillRect/>
          </a:stretch>
        </p:blipFill>
        <p:spPr>
          <a:xfrm>
            <a:off x="210990" y="192469"/>
            <a:ext cx="11876037" cy="676715"/>
          </a:xfrm>
          <a:prstGeom prst="rect">
            <a:avLst/>
          </a:prstGeom>
        </p:spPr>
      </p:pic>
      <p:pic>
        <p:nvPicPr>
          <p:cNvPr id="15" name="Picture 14">
            <a:extLst>
              <a:ext uri="{FF2B5EF4-FFF2-40B4-BE49-F238E27FC236}">
                <a16:creationId xmlns:a16="http://schemas.microsoft.com/office/drawing/2014/main" id="{EA107BA6-B412-14FA-E273-CF5642D8036C}"/>
              </a:ext>
            </a:extLst>
          </p:cNvPr>
          <p:cNvPicPr>
            <a:picLocks noChangeAspect="1"/>
          </p:cNvPicPr>
          <p:nvPr/>
        </p:nvPicPr>
        <p:blipFill>
          <a:blip r:embed="rId6"/>
          <a:stretch>
            <a:fillRect/>
          </a:stretch>
        </p:blipFill>
        <p:spPr>
          <a:xfrm>
            <a:off x="210990" y="1451535"/>
            <a:ext cx="11741914" cy="432854"/>
          </a:xfrm>
          <a:prstGeom prst="rect">
            <a:avLst/>
          </a:prstGeom>
        </p:spPr>
      </p:pic>
      <p:pic>
        <p:nvPicPr>
          <p:cNvPr id="16" name="Picture 15">
            <a:extLst>
              <a:ext uri="{FF2B5EF4-FFF2-40B4-BE49-F238E27FC236}">
                <a16:creationId xmlns:a16="http://schemas.microsoft.com/office/drawing/2014/main" id="{7F711B6F-F3B0-B422-C1D4-8EE780497C28}"/>
              </a:ext>
            </a:extLst>
          </p:cNvPr>
          <p:cNvPicPr>
            <a:picLocks noChangeAspect="1"/>
          </p:cNvPicPr>
          <p:nvPr/>
        </p:nvPicPr>
        <p:blipFill>
          <a:blip r:embed="rId7"/>
          <a:stretch>
            <a:fillRect/>
          </a:stretch>
        </p:blipFill>
        <p:spPr>
          <a:xfrm>
            <a:off x="210990" y="2530416"/>
            <a:ext cx="11357832" cy="432854"/>
          </a:xfrm>
          <a:prstGeom prst="rect">
            <a:avLst/>
          </a:prstGeom>
        </p:spPr>
      </p:pic>
      <p:pic>
        <p:nvPicPr>
          <p:cNvPr id="17" name="Picture 16">
            <a:extLst>
              <a:ext uri="{FF2B5EF4-FFF2-40B4-BE49-F238E27FC236}">
                <a16:creationId xmlns:a16="http://schemas.microsoft.com/office/drawing/2014/main" id="{BFF78188-45A8-0D5E-EA74-7324D225FB10}"/>
              </a:ext>
            </a:extLst>
          </p:cNvPr>
          <p:cNvPicPr>
            <a:picLocks noChangeAspect="1"/>
          </p:cNvPicPr>
          <p:nvPr/>
        </p:nvPicPr>
        <p:blipFill>
          <a:blip r:embed="rId8"/>
          <a:stretch>
            <a:fillRect/>
          </a:stretch>
        </p:blipFill>
        <p:spPr>
          <a:xfrm>
            <a:off x="212964" y="1896588"/>
            <a:ext cx="11815072" cy="676715"/>
          </a:xfrm>
          <a:prstGeom prst="rect">
            <a:avLst/>
          </a:prstGeom>
        </p:spPr>
      </p:pic>
      <p:pic>
        <p:nvPicPr>
          <p:cNvPr id="18" name="Picture 17">
            <a:extLst>
              <a:ext uri="{FF2B5EF4-FFF2-40B4-BE49-F238E27FC236}">
                <a16:creationId xmlns:a16="http://schemas.microsoft.com/office/drawing/2014/main" id="{C302ED97-C3E7-1E8B-CB4D-190A20136BE5}"/>
              </a:ext>
            </a:extLst>
          </p:cNvPr>
          <p:cNvPicPr>
            <a:picLocks noChangeAspect="1"/>
          </p:cNvPicPr>
          <p:nvPr/>
        </p:nvPicPr>
        <p:blipFill>
          <a:blip r:embed="rId9"/>
          <a:stretch>
            <a:fillRect/>
          </a:stretch>
        </p:blipFill>
        <p:spPr>
          <a:xfrm>
            <a:off x="214037" y="3597098"/>
            <a:ext cx="11869941" cy="432854"/>
          </a:xfrm>
          <a:prstGeom prst="rect">
            <a:avLst/>
          </a:prstGeom>
        </p:spPr>
      </p:pic>
      <p:pic>
        <p:nvPicPr>
          <p:cNvPr id="19" name="Picture 18">
            <a:extLst>
              <a:ext uri="{FF2B5EF4-FFF2-40B4-BE49-F238E27FC236}">
                <a16:creationId xmlns:a16="http://schemas.microsoft.com/office/drawing/2014/main" id="{6446375F-BFD5-8E1F-A3C2-7D28A56FA71E}"/>
              </a:ext>
            </a:extLst>
          </p:cNvPr>
          <p:cNvPicPr>
            <a:picLocks noChangeAspect="1"/>
          </p:cNvPicPr>
          <p:nvPr/>
        </p:nvPicPr>
        <p:blipFill>
          <a:blip r:embed="rId10"/>
          <a:stretch>
            <a:fillRect/>
          </a:stretch>
        </p:blipFill>
        <p:spPr>
          <a:xfrm>
            <a:off x="225043" y="4029952"/>
            <a:ext cx="11741914" cy="676715"/>
          </a:xfrm>
          <a:prstGeom prst="rect">
            <a:avLst/>
          </a:prstGeom>
        </p:spPr>
      </p:pic>
      <p:pic>
        <p:nvPicPr>
          <p:cNvPr id="20" name="Picture 19">
            <a:extLst>
              <a:ext uri="{FF2B5EF4-FFF2-40B4-BE49-F238E27FC236}">
                <a16:creationId xmlns:a16="http://schemas.microsoft.com/office/drawing/2014/main" id="{47E82362-CF25-E7C1-0FDA-12E220B15377}"/>
              </a:ext>
            </a:extLst>
          </p:cNvPr>
          <p:cNvPicPr>
            <a:picLocks noChangeAspect="1"/>
          </p:cNvPicPr>
          <p:nvPr/>
        </p:nvPicPr>
        <p:blipFill>
          <a:blip r:embed="rId11"/>
          <a:stretch>
            <a:fillRect/>
          </a:stretch>
        </p:blipFill>
        <p:spPr>
          <a:xfrm>
            <a:off x="225043" y="4706667"/>
            <a:ext cx="11869941" cy="432854"/>
          </a:xfrm>
          <a:prstGeom prst="rect">
            <a:avLst/>
          </a:prstGeom>
        </p:spPr>
      </p:pic>
      <p:pic>
        <p:nvPicPr>
          <p:cNvPr id="21" name="Picture 20">
            <a:extLst>
              <a:ext uri="{FF2B5EF4-FFF2-40B4-BE49-F238E27FC236}">
                <a16:creationId xmlns:a16="http://schemas.microsoft.com/office/drawing/2014/main" id="{990671E6-56E3-9C0C-23D8-13480E0E87C6}"/>
              </a:ext>
            </a:extLst>
          </p:cNvPr>
          <p:cNvPicPr>
            <a:picLocks noChangeAspect="1"/>
          </p:cNvPicPr>
          <p:nvPr/>
        </p:nvPicPr>
        <p:blipFill>
          <a:blip r:embed="rId12"/>
          <a:stretch>
            <a:fillRect/>
          </a:stretch>
        </p:blipFill>
        <p:spPr>
          <a:xfrm>
            <a:off x="210990" y="5139521"/>
            <a:ext cx="11833362" cy="676715"/>
          </a:xfrm>
          <a:prstGeom prst="rect">
            <a:avLst/>
          </a:prstGeom>
        </p:spPr>
      </p:pic>
      <p:pic>
        <p:nvPicPr>
          <p:cNvPr id="22" name="Picture 21">
            <a:extLst>
              <a:ext uri="{FF2B5EF4-FFF2-40B4-BE49-F238E27FC236}">
                <a16:creationId xmlns:a16="http://schemas.microsoft.com/office/drawing/2014/main" id="{101B58DE-8FBB-80F3-29D3-824AFF5F440D}"/>
              </a:ext>
            </a:extLst>
          </p:cNvPr>
          <p:cNvPicPr>
            <a:picLocks noChangeAspect="1"/>
          </p:cNvPicPr>
          <p:nvPr/>
        </p:nvPicPr>
        <p:blipFill>
          <a:blip r:embed="rId13"/>
          <a:stretch>
            <a:fillRect/>
          </a:stretch>
        </p:blipFill>
        <p:spPr>
          <a:xfrm>
            <a:off x="210990" y="5784794"/>
            <a:ext cx="11473666" cy="676715"/>
          </a:xfrm>
          <a:prstGeom prst="rect">
            <a:avLst/>
          </a:prstGeom>
        </p:spPr>
      </p:pic>
    </p:spTree>
    <p:extLst>
      <p:ext uri="{BB962C8B-B14F-4D97-AF65-F5344CB8AC3E}">
        <p14:creationId xmlns:p14="http://schemas.microsoft.com/office/powerpoint/2010/main" val="775435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07EE0A6-073D-EA4F-CB50-EDE0C680D55E}"/>
              </a:ext>
            </a:extLst>
          </p:cNvPr>
          <p:cNvPicPr>
            <a:picLocks noChangeAspect="1"/>
          </p:cNvPicPr>
          <p:nvPr/>
        </p:nvPicPr>
        <p:blipFill>
          <a:blip r:embed="rId3"/>
          <a:stretch>
            <a:fillRect/>
          </a:stretch>
        </p:blipFill>
        <p:spPr>
          <a:xfrm>
            <a:off x="240542" y="263484"/>
            <a:ext cx="11284674" cy="432854"/>
          </a:xfrm>
          <a:prstGeom prst="rect">
            <a:avLst/>
          </a:prstGeom>
        </p:spPr>
      </p:pic>
      <p:pic>
        <p:nvPicPr>
          <p:cNvPr id="14" name="Picture 13">
            <a:extLst>
              <a:ext uri="{FF2B5EF4-FFF2-40B4-BE49-F238E27FC236}">
                <a16:creationId xmlns:a16="http://schemas.microsoft.com/office/drawing/2014/main" id="{250D21B4-FB51-03B5-C508-BF140FBB23DA}"/>
              </a:ext>
            </a:extLst>
          </p:cNvPr>
          <p:cNvPicPr>
            <a:picLocks noChangeAspect="1"/>
          </p:cNvPicPr>
          <p:nvPr/>
        </p:nvPicPr>
        <p:blipFill>
          <a:blip r:embed="rId4"/>
          <a:stretch>
            <a:fillRect/>
          </a:stretch>
        </p:blipFill>
        <p:spPr>
          <a:xfrm>
            <a:off x="234446" y="696338"/>
            <a:ext cx="11876037" cy="432854"/>
          </a:xfrm>
          <a:prstGeom prst="rect">
            <a:avLst/>
          </a:prstGeom>
        </p:spPr>
      </p:pic>
      <p:pic>
        <p:nvPicPr>
          <p:cNvPr id="15" name="Picture 14">
            <a:extLst>
              <a:ext uri="{FF2B5EF4-FFF2-40B4-BE49-F238E27FC236}">
                <a16:creationId xmlns:a16="http://schemas.microsoft.com/office/drawing/2014/main" id="{55BEA4E4-65E8-A55D-3767-F2B1789520AC}"/>
              </a:ext>
            </a:extLst>
          </p:cNvPr>
          <p:cNvPicPr>
            <a:picLocks noChangeAspect="1"/>
          </p:cNvPicPr>
          <p:nvPr/>
        </p:nvPicPr>
        <p:blipFill>
          <a:blip r:embed="rId5"/>
          <a:stretch>
            <a:fillRect/>
          </a:stretch>
        </p:blipFill>
        <p:spPr>
          <a:xfrm>
            <a:off x="234446" y="1129192"/>
            <a:ext cx="11619983" cy="676715"/>
          </a:xfrm>
          <a:prstGeom prst="rect">
            <a:avLst/>
          </a:prstGeom>
        </p:spPr>
      </p:pic>
      <p:pic>
        <p:nvPicPr>
          <p:cNvPr id="16" name="Picture 15">
            <a:extLst>
              <a:ext uri="{FF2B5EF4-FFF2-40B4-BE49-F238E27FC236}">
                <a16:creationId xmlns:a16="http://schemas.microsoft.com/office/drawing/2014/main" id="{A923ECE2-6809-175E-3B9D-858D1801FB1A}"/>
              </a:ext>
            </a:extLst>
          </p:cNvPr>
          <p:cNvPicPr>
            <a:picLocks noChangeAspect="1"/>
          </p:cNvPicPr>
          <p:nvPr/>
        </p:nvPicPr>
        <p:blipFill>
          <a:blip r:embed="rId6"/>
          <a:stretch>
            <a:fillRect/>
          </a:stretch>
        </p:blipFill>
        <p:spPr>
          <a:xfrm>
            <a:off x="234446" y="1794428"/>
            <a:ext cx="12004064" cy="432854"/>
          </a:xfrm>
          <a:prstGeom prst="rect">
            <a:avLst/>
          </a:prstGeom>
        </p:spPr>
      </p:pic>
    </p:spTree>
    <p:extLst>
      <p:ext uri="{BB962C8B-B14F-4D97-AF65-F5344CB8AC3E}">
        <p14:creationId xmlns:p14="http://schemas.microsoft.com/office/powerpoint/2010/main" val="19927090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2992</TotalTime>
  <Words>428</Words>
  <Application>Microsoft Office PowerPoint</Application>
  <PresentationFormat>Widescreen</PresentationFormat>
  <Paragraphs>61</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Constantia</vt:lpstr>
      <vt:lpstr>Cooper Black</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Agnieszka Sewkani</dc:creator>
  <cp:lastModifiedBy>Agnieszka Sewkani (2110678)</cp:lastModifiedBy>
  <cp:revision>72</cp:revision>
  <dcterms:created xsi:type="dcterms:W3CDTF">2022-04-26T09:49:29Z</dcterms:created>
  <dcterms:modified xsi:type="dcterms:W3CDTF">2022-05-13T13:33:55Z</dcterms:modified>
</cp:coreProperties>
</file>