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56" r:id="rId2"/>
    <p:sldId id="296" r:id="rId3"/>
    <p:sldId id="295" r:id="rId4"/>
    <p:sldId id="263" r:id="rId5"/>
    <p:sldId id="262" r:id="rId6"/>
    <p:sldId id="264" r:id="rId7"/>
    <p:sldId id="265" r:id="rId8"/>
    <p:sldId id="266" r:id="rId9"/>
    <p:sldId id="267" r:id="rId10"/>
    <p:sldId id="268" r:id="rId11"/>
    <p:sldId id="270" r:id="rId12"/>
    <p:sldId id="269" r:id="rId13"/>
    <p:sldId id="271" r:id="rId14"/>
    <p:sldId id="272" r:id="rId15"/>
    <p:sldId id="273" r:id="rId16"/>
    <p:sldId id="274" r:id="rId17"/>
    <p:sldId id="277" r:id="rId18"/>
    <p:sldId id="278" r:id="rId19"/>
    <p:sldId id="279" r:id="rId20"/>
    <p:sldId id="280" r:id="rId21"/>
    <p:sldId id="281" r:id="rId22"/>
    <p:sldId id="297" r:id="rId23"/>
    <p:sldId id="282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4" r:id="rId34"/>
  </p:sldIdLst>
  <p:sldSz cx="12192000" cy="6858000"/>
  <p:notesSz cx="6669088" cy="97536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0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8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EAF43-425F-40F0-BB1F-DFB88A7ACB4E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158E4-CF16-495B-A30C-1FC62F57F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9228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F7A7A9-92E2-459C-A3BC-B33C120AEEA9}" type="datetimeFigureOut">
              <a:rPr lang="en-GB" smtClean="0"/>
              <a:t>22/10/2018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E28A59-B8A2-467C-B366-A27B77CC7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334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10/22/2018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10/22/2018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FbbKbdqoJ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cxg8G2JAX0&amp;feature=youtu.b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YPg4HuIQt9c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oY3m7p2MAqM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lZvJ49gJ9Tw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7WsksUMVEDM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futuregenerations.wal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Sustainable tourism </a:t>
            </a:r>
            <a:br>
              <a:rPr lang="en-GB" dirty="0"/>
            </a:br>
            <a:r>
              <a:rPr lang="en-GB" sz="2000" dirty="0" smtClean="0"/>
              <a:t>Destination marketing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6827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 smtClean="0"/>
              <a:t>Why sustainable tourism?</a:t>
            </a:r>
            <a:endParaRPr lang="en-GB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Why sustainable tourism - the Travel Foundation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319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Big picture: conflicted obsessions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2045370"/>
            <a:ext cx="10178322" cy="3593591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>
                <a:hlinkClick r:id="rId2"/>
              </a:rPr>
              <a:t>Whistler Blackcomb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513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Skiing </a:t>
            </a:r>
            <a:br>
              <a:rPr lang="en-GB" dirty="0"/>
            </a:br>
            <a:r>
              <a:rPr lang="en-GB" dirty="0"/>
              <a:t>holidays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Sustainable development issues</a:t>
            </a:r>
          </a:p>
        </p:txBody>
      </p:sp>
    </p:spTree>
    <p:extLst>
      <p:ext uri="{BB962C8B-B14F-4D97-AF65-F5344CB8AC3E}">
        <p14:creationId xmlns:p14="http://schemas.microsoft.com/office/powerpoint/2010/main" val="291677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79352" y="490797"/>
            <a:ext cx="1042785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People love …. </a:t>
            </a:r>
          </a:p>
          <a:p>
            <a:pPr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escape from their daily lives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exhilaration of the fresh air and beauty of the landscape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adrenalin rush of the speed and invigorating conditions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achievement of mastering something new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 shared experience with friends and family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Escape from technology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No other holiday intertwined so much with the natural environment?</a:t>
            </a:r>
          </a:p>
        </p:txBody>
      </p:sp>
    </p:spTree>
    <p:extLst>
      <p:ext uri="{BB962C8B-B14F-4D97-AF65-F5344CB8AC3E}">
        <p14:creationId xmlns:p14="http://schemas.microsoft.com/office/powerpoint/2010/main" val="145733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325" r="12325"/>
          <a:stretch>
            <a:fillRect/>
          </a:stretch>
        </p:blipFill>
        <p:spPr/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734291"/>
          </a:xfrm>
        </p:spPr>
        <p:txBody>
          <a:bodyPr/>
          <a:lstStyle/>
          <a:p>
            <a:r>
              <a:rPr lang="en-GB" dirty="0"/>
              <a:t>Ski tourism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191491"/>
            <a:ext cx="3092117" cy="5347853"/>
          </a:xfrm>
        </p:spPr>
        <p:txBody>
          <a:bodyPr>
            <a:normAutofit/>
          </a:bodyPr>
          <a:lstStyle/>
          <a:p>
            <a:r>
              <a:rPr lang="en-GB" sz="2800" dirty="0"/>
              <a:t>Does Ski Tourism really differ that much from any other form of tourism?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62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sz="3600" dirty="0">
                <a:latin typeface="Arial Black" panose="020B0A04020102020204" pitchFamily="34" charset="0"/>
              </a:rPr>
              <a:t>The answer is </a:t>
            </a:r>
            <a:r>
              <a:rPr lang="en-GB" sz="3600" dirty="0" smtClean="0">
                <a:latin typeface="Arial Black" panose="020B0A04020102020204" pitchFamily="34" charset="0"/>
              </a:rPr>
              <a:t>no… </a:t>
            </a:r>
            <a:r>
              <a:rPr lang="en-GB" sz="2400" dirty="0">
                <a:latin typeface="Arial Black" panose="020B0A04020102020204" pitchFamily="34" charset="0"/>
              </a:rPr>
              <a:t/>
            </a:r>
            <a:br>
              <a:rPr lang="en-GB" sz="2400" dirty="0">
                <a:latin typeface="Arial Black" panose="020B0A04020102020204" pitchFamily="34" charset="0"/>
              </a:rPr>
            </a:br>
            <a:r>
              <a:rPr lang="en-GB" sz="2400" dirty="0">
                <a:latin typeface="Arial Black" panose="020B0A04020102020204" pitchFamily="34" charset="0"/>
              </a:rPr>
              <a:t/>
            </a:r>
            <a:br>
              <a:rPr lang="en-GB" sz="2400" dirty="0">
                <a:latin typeface="Arial Black" panose="020B0A04020102020204" pitchFamily="34" charset="0"/>
              </a:rPr>
            </a:br>
            <a:r>
              <a:rPr lang="en-GB" sz="2400" dirty="0" smtClean="0">
                <a:latin typeface="Arial Black" panose="020B0A04020102020204" pitchFamily="34" charset="0"/>
              </a:rPr>
              <a:t>-</a:t>
            </a:r>
            <a:r>
              <a:rPr lang="en-GB" sz="2400" cap="none" dirty="0" smtClean="0">
                <a:latin typeface="Arial Black" panose="020B0A04020102020204" pitchFamily="34" charset="0"/>
              </a:rPr>
              <a:t>There are still large numbers of people visiting an area in a seasonal fashion.   </a:t>
            </a:r>
            <a:br>
              <a:rPr lang="en-GB" sz="2400" cap="none" dirty="0" smtClean="0">
                <a:latin typeface="Arial Black" panose="020B0A04020102020204" pitchFamily="34" charset="0"/>
              </a:rPr>
            </a:br>
            <a:r>
              <a:rPr lang="en-GB" sz="2400" cap="none" dirty="0" smtClean="0">
                <a:latin typeface="Arial Black" panose="020B0A04020102020204" pitchFamily="34" charset="0"/>
              </a:rPr>
              <a:t/>
            </a:r>
            <a:br>
              <a:rPr lang="en-GB" sz="2400" cap="none" dirty="0" smtClean="0">
                <a:latin typeface="Arial Black" panose="020B0A04020102020204" pitchFamily="34" charset="0"/>
              </a:rPr>
            </a:br>
            <a:r>
              <a:rPr lang="en-GB" sz="2400" cap="none" dirty="0" smtClean="0">
                <a:latin typeface="Arial Black" panose="020B0A04020102020204" pitchFamily="34" charset="0"/>
              </a:rPr>
              <a:t>-There are day, weekend and long stay visitors</a:t>
            </a:r>
            <a:br>
              <a:rPr lang="en-GB" sz="2400" cap="none" dirty="0" smtClean="0">
                <a:latin typeface="Arial Black" panose="020B0A04020102020204" pitchFamily="34" charset="0"/>
              </a:rPr>
            </a:br>
            <a:r>
              <a:rPr lang="en-GB" sz="2400" cap="none" dirty="0" smtClean="0">
                <a:latin typeface="Arial Black" panose="020B0A04020102020204" pitchFamily="34" charset="0"/>
              </a:rPr>
              <a:t/>
            </a:r>
            <a:br>
              <a:rPr lang="en-GB" sz="2400" cap="none" dirty="0" smtClean="0">
                <a:latin typeface="Arial Black" panose="020B0A04020102020204" pitchFamily="34" charset="0"/>
              </a:rPr>
            </a:br>
            <a:r>
              <a:rPr lang="en-GB" sz="2400" cap="none" dirty="0" smtClean="0">
                <a:latin typeface="Arial Black" panose="020B0A04020102020204" pitchFamily="34" charset="0"/>
              </a:rPr>
              <a:t>-It brings exactly the same pressure as beach tourism when you consider transport, infrastructure and development</a:t>
            </a:r>
            <a:r>
              <a:rPr lang="en-GB" sz="2400" dirty="0" smtClean="0"/>
              <a:t/>
            </a:r>
            <a:br>
              <a:rPr lang="en-GB" sz="2400" dirty="0" smtClean="0"/>
            </a:b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3773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skiing may differ…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182255"/>
            <a:ext cx="10178322" cy="560647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Skiing &amp; Traffic Management</a:t>
            </a:r>
          </a:p>
          <a:p>
            <a:pPr>
              <a:spcBef>
                <a:spcPts val="0"/>
              </a:spcBef>
              <a:defRPr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Fragile Mountain Environment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Skiing’s Reliance on Weather Conditions</a:t>
            </a:r>
          </a:p>
          <a:p>
            <a:pPr>
              <a:spcBef>
                <a:spcPts val="0"/>
              </a:spcBef>
              <a:defRPr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Skiers are ‘skilled consumers’ – how does this impact their needs and wants?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709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be a skier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https://youtu.be/YPg4HuIQt9c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26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Skiing infrastructure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more familiar area where skiing differs is in its Infrastructure Requirements: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Pistes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Off Piste Skiing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Artificial Snow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Ski Lifts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62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651164"/>
          </a:xfrm>
        </p:spPr>
        <p:txBody>
          <a:bodyPr/>
          <a:lstStyle/>
          <a:p>
            <a:r>
              <a:rPr lang="en-GB" dirty="0"/>
              <a:t>What is a Piste?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228436"/>
            <a:ext cx="3092117" cy="5477164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 </a:t>
            </a:r>
            <a:r>
              <a:rPr lang="en-GB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piste</a:t>
            </a:r>
            <a:r>
              <a:rPr lang="en-GB" sz="18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is a marked ski run or path down a mountain for snow skiing, snowboarding or other mountain sports.</a:t>
            </a:r>
          </a:p>
        </p:txBody>
      </p:sp>
      <p:pic>
        <p:nvPicPr>
          <p:cNvPr id="5" name="Picture Placeholder 4" descr="Piste - resize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83" b="1498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1034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Impacts: Pistes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570182"/>
            <a:ext cx="10178322" cy="5116945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Resorts need for Pistes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Needs of ‘skilled consumers’ in their choice of Pistes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Environmental impact on creating and maintaining Pistes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Tree removal; Drainage Patterns and Pollution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210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Impacts: Artificial Snow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487055"/>
            <a:ext cx="10178322" cy="5370945"/>
          </a:xfrm>
        </p:spPr>
        <p:txBody>
          <a:bodyPr>
            <a:normAutofit/>
          </a:bodyPr>
          <a:lstStyle/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What is artificial snow and why is it used?  </a:t>
            </a: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Very energy intensive and requires a lot of equipment. </a:t>
            </a: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Excess water consumption either from reservoirs built up the mountain, which are often unsightly, or from rivers.</a:t>
            </a: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Impact on Rivers</a:t>
            </a:r>
          </a:p>
          <a:p>
            <a:pPr marL="0" indent="0">
              <a:buNone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Skiers want peace and to relish the environment – snow machines can negatively impact the experience.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65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cs typeface="Arial" panose="020B0604020202020204" pitchFamily="34" charset="0"/>
              </a:rPr>
              <a:t>Green Piste: Protecting the Skiing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https://youtu.be/oY3m7p2MAqM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649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Making Snow for the Olympics  National Geographic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https://youtu.be/lZvJ49gJ9Tw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14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37883" y="230909"/>
            <a:ext cx="3092117" cy="738909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Impacts: 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Ski Lifts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052944"/>
            <a:ext cx="3092117" cy="5805055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Why we need them!</a:t>
            </a:r>
          </a:p>
          <a:p>
            <a:pPr lvl="1">
              <a:defRPr/>
            </a:pPr>
            <a:r>
              <a:rPr lang="en-GB" sz="2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Essential for majority of skiers</a:t>
            </a:r>
          </a:p>
          <a:p>
            <a:pPr lvl="1">
              <a:defRPr/>
            </a:pPr>
            <a:r>
              <a:rPr lang="en-GB" sz="2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Winter and summer access</a:t>
            </a:r>
          </a:p>
          <a:p>
            <a:pPr lvl="1">
              <a:defRPr/>
            </a:pPr>
            <a:r>
              <a:rPr lang="en-GB" sz="2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the mountains accessible for all</a:t>
            </a:r>
          </a:p>
          <a:p>
            <a:pPr>
              <a:defRPr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The Impacts</a:t>
            </a:r>
          </a:p>
          <a:p>
            <a:pPr lvl="1">
              <a:defRPr/>
            </a:pPr>
            <a:r>
              <a:rPr lang="en-GB" sz="2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round visual impact</a:t>
            </a:r>
          </a:p>
          <a:p>
            <a:pPr lvl="1">
              <a:defRPr/>
            </a:pPr>
            <a:r>
              <a:rPr lang="en-GB" sz="2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Buildings up the mountain</a:t>
            </a:r>
          </a:p>
          <a:p>
            <a:pPr lvl="1">
              <a:defRPr/>
            </a:pPr>
            <a:r>
              <a:rPr lang="en-GB" sz="2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Cause impact when being built</a:t>
            </a:r>
          </a:p>
          <a:p>
            <a:pPr lvl="1">
              <a:defRPr/>
            </a:pPr>
            <a:r>
              <a:rPr lang="en-GB" sz="2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use: emissions</a:t>
            </a:r>
          </a:p>
          <a:p>
            <a:pPr lvl="1">
              <a:defRPr/>
            </a:pPr>
            <a:r>
              <a:rPr lang="en-GB" sz="29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Noise</a:t>
            </a:r>
          </a:p>
          <a:p>
            <a:endParaRPr lang="en-GB" dirty="0"/>
          </a:p>
        </p:txBody>
      </p:sp>
      <p:pic>
        <p:nvPicPr>
          <p:cNvPr id="5" name="Picture Placeholder 4" descr="Ski Lift - Resize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86" b="16286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152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804441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Off Piste Skiing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Challenging and fun!</a:t>
            </a:r>
          </a:p>
          <a:p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Fewer people </a:t>
            </a:r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GB" altLang="en-US" sz="2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natural way to ski?</a:t>
            </a:r>
          </a:p>
          <a:p>
            <a:endParaRPr lang="en-GB" dirty="0"/>
          </a:p>
        </p:txBody>
      </p:sp>
      <p:pic>
        <p:nvPicPr>
          <p:cNvPr id="5" name="Picture Placeholder 4" descr="Off Piste - Resize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70" b="19670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338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Impacts: Off Piste Skiing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74619"/>
            <a:ext cx="10178322" cy="558338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Challenge for our ‘skilled consumers’.</a:t>
            </a:r>
          </a:p>
          <a:p>
            <a:pPr>
              <a:spcBef>
                <a:spcPct val="0"/>
              </a:spcBef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More natural way to ski? </a:t>
            </a:r>
          </a:p>
          <a:p>
            <a:pPr>
              <a:spcBef>
                <a:spcPct val="0"/>
              </a:spcBef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Damage vegetation</a:t>
            </a:r>
          </a:p>
          <a:p>
            <a:pPr>
              <a:spcBef>
                <a:spcPct val="0"/>
              </a:spcBef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Disturb feeding routes of animals</a:t>
            </a:r>
          </a:p>
          <a:p>
            <a:pPr>
              <a:spcBef>
                <a:spcPct val="0"/>
              </a:spcBef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also can be dangerous – both for the skier if they don’t know the area and also for the avalanche risk.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06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792866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Resort issues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533236"/>
            <a:ext cx="3092117" cy="5089236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GB" sz="3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and waste</a:t>
            </a:r>
          </a:p>
          <a:p>
            <a:pPr>
              <a:defRPr/>
            </a:pPr>
            <a:r>
              <a:rPr lang="en-GB" sz="3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>
              <a:defRPr/>
            </a:pPr>
            <a:r>
              <a:rPr lang="en-GB" sz="3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 and Planning</a:t>
            </a:r>
          </a:p>
          <a:p>
            <a:pPr lvl="1">
              <a:buBlip>
                <a:blip r:embed="rId2"/>
              </a:buBlip>
              <a:defRPr/>
            </a:pPr>
            <a:endParaRPr lang="en-GB" sz="31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3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Architecture</a:t>
            </a:r>
          </a:p>
          <a:p>
            <a:pPr>
              <a:buBlip>
                <a:blip r:embed="rId2"/>
              </a:buBlip>
              <a:defRPr/>
            </a:pPr>
            <a:endParaRPr lang="en-GB" sz="31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3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 and Traffic</a:t>
            </a:r>
          </a:p>
          <a:p>
            <a:pPr>
              <a:buBlip>
                <a:blip r:embed="rId2"/>
              </a:buBlip>
              <a:defRPr/>
            </a:pPr>
            <a:endParaRPr lang="en-GB" sz="31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31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and Cultural impact</a:t>
            </a:r>
          </a:p>
          <a:p>
            <a:endParaRPr lang="en-GB" dirty="0"/>
          </a:p>
        </p:txBody>
      </p:sp>
      <p:pic>
        <p:nvPicPr>
          <p:cNvPr id="1032" name="Picture 8" descr="Image result for pictures of ski resort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7" r="1440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50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Impacts: Resort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28436"/>
            <a:ext cx="10178322" cy="562956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Social and Cultural Impacts</a:t>
            </a:r>
          </a:p>
          <a:p>
            <a:pPr>
              <a:spcBef>
                <a:spcPts val="0"/>
              </a:spcBef>
              <a:defRPr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Resident year round population and influx of seasonal tourism</a:t>
            </a:r>
          </a:p>
          <a:p>
            <a:pPr>
              <a:spcBef>
                <a:spcPts val="0"/>
              </a:spcBef>
              <a:defRPr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Chalets and Second Homes  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Restaurants and other services rely on secondary spend</a:t>
            </a:r>
          </a:p>
          <a:p>
            <a:pPr>
              <a:spcBef>
                <a:spcPts val="0"/>
              </a:spcBef>
              <a:defRPr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Impact of Brexit/weak pound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793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Impacts: Resort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487055"/>
            <a:ext cx="10178322" cy="526472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Planning and architectural controls (Val D’Isere)</a:t>
            </a:r>
          </a:p>
          <a:p>
            <a:pPr>
              <a:spcBef>
                <a:spcPts val="0"/>
              </a:spcBef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Family Market in Soll in Austria (lager lout image)</a:t>
            </a:r>
          </a:p>
          <a:p>
            <a:pPr>
              <a:spcBef>
                <a:spcPts val="0"/>
              </a:spcBef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 Saalbach, Austria (Family Market threatened) </a:t>
            </a:r>
          </a:p>
          <a:p>
            <a:pPr>
              <a:spcBef>
                <a:spcPts val="0"/>
              </a:spcBef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Other resorts are considered more English than London at times! Losing Authenticity.   </a:t>
            </a:r>
          </a:p>
          <a:p>
            <a:pPr>
              <a:spcBef>
                <a:spcPts val="0"/>
              </a:spcBef>
              <a:defRPr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Large Corporate America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40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Resort destination 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>
                <a:hlinkClick r:id="rId2"/>
              </a:rPr>
              <a:t>Myrkdalen</a:t>
            </a:r>
            <a:r>
              <a:rPr lang="en-GB" dirty="0" smtClean="0">
                <a:hlinkClick r:id="rId2"/>
              </a:rPr>
              <a:t> developments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65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Wengen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403927"/>
            <a:ext cx="10178322" cy="5177347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There are many resorts that suffer gridlock and traffic jams at the weekend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How has Wengen conquered this issue?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Lauberhorn World cup Alpine Ski Race held annually in mid-January above Wengen. The downhill course is currently (as of 2016) the longest in the world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Lauberhorn ski races are among the highest-attended winter sports events in the world, attracting around 30,000 spectators each year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Has Wengen been successful in mastering the influx of tourism for the sports event?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201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6419" b="16419"/>
          <a:stretch>
            <a:fillRect/>
          </a:stretch>
        </p:blipFill>
        <p:spPr/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Skiing and Responsible tourism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2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Responsible Skiing?</a:t>
            </a:r>
          </a:p>
        </p:txBody>
      </p:sp>
    </p:spTree>
    <p:extLst>
      <p:ext uri="{BB962C8B-B14F-4D97-AF65-F5344CB8AC3E}">
        <p14:creationId xmlns:p14="http://schemas.microsoft.com/office/powerpoint/2010/main" val="332380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Responsible tourism: solutions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145310"/>
            <a:ext cx="10178322" cy="5347854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Regardless of the impacts of ski tourism vitally important for the income</a:t>
            </a:r>
          </a:p>
          <a:p>
            <a:pPr>
              <a:spcBef>
                <a:spcPct val="0"/>
              </a:spcBef>
            </a:pPr>
            <a:endParaRPr lang="en-GB" alt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Out-migration in villages</a:t>
            </a:r>
          </a:p>
          <a:p>
            <a:pPr>
              <a:spcBef>
                <a:spcPct val="0"/>
              </a:spcBef>
            </a:pPr>
            <a:endParaRPr lang="en-GB" alt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Skiing enables young people to stay in the place they were brought up with new work opportunities   </a:t>
            </a:r>
          </a:p>
          <a:p>
            <a:pPr>
              <a:spcBef>
                <a:spcPct val="0"/>
              </a:spcBef>
            </a:pPr>
            <a:endParaRPr lang="en-GB" alt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Responsible tourism is all about minimising the negative impacts and maximising the benefits</a:t>
            </a:r>
          </a:p>
          <a:p>
            <a:pPr>
              <a:spcBef>
                <a:spcPct val="0"/>
              </a:spcBef>
            </a:pPr>
            <a:endParaRPr lang="en-GB" alt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It’s all about balance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23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balance - Pistes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93091"/>
            <a:ext cx="10178322" cy="53848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Require extensive environmental impact assessment before development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piste maintenance operations </a:t>
            </a:r>
          </a:p>
          <a:p>
            <a:pPr>
              <a:spcBef>
                <a:spcPts val="0"/>
              </a:spcBef>
              <a:defRPr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Ski Operations and Environmental Management</a:t>
            </a:r>
          </a:p>
          <a:p>
            <a:pPr>
              <a:spcBef>
                <a:spcPts val="0"/>
              </a:spcBef>
              <a:defRPr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Skilled consumers and addressing the “challenge”. 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If the industry could standardise the definition and communication across Europe.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08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balance – Artificial snow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56145"/>
            <a:ext cx="10178322" cy="5601855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Artificial snow – what is the way forward?</a:t>
            </a:r>
          </a:p>
          <a:p>
            <a:pPr>
              <a:spcBef>
                <a:spcPts val="0"/>
              </a:spcBef>
              <a:defRPr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Snow Calculation</a:t>
            </a:r>
          </a:p>
          <a:p>
            <a:pPr>
              <a:spcBef>
                <a:spcPts val="0"/>
              </a:spcBef>
              <a:defRPr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Renewable Energy</a:t>
            </a:r>
          </a:p>
          <a:p>
            <a:pPr>
              <a:spcBef>
                <a:spcPts val="0"/>
              </a:spcBef>
              <a:defRPr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Chemical Additive Usage</a:t>
            </a:r>
          </a:p>
          <a:p>
            <a:pPr>
              <a:spcBef>
                <a:spcPts val="0"/>
              </a:spcBef>
              <a:defRPr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Water Usage – resolution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574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balance – ski lifts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625600"/>
            <a:ext cx="10178322" cy="5163127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And what is the way forward for ski lifts?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Full Environmental Impact Assessment should be carried out 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Review protected areas, geology, routing, visual sightlines   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Detachable Chair and Seasonal Storage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Renewable Energy</a:t>
            </a:r>
            <a:endParaRPr lang="en-GB" altLang="en-US" dirty="0"/>
          </a:p>
          <a:p>
            <a:pPr marL="0" indent="0">
              <a:spcBef>
                <a:spcPct val="0"/>
              </a:spcBef>
              <a:buNone/>
            </a:pPr>
            <a:endParaRPr lang="en-GB" alt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07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balance – off piste skiing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450109"/>
            <a:ext cx="10178322" cy="4922982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For this there are two aspects – Safety and Environment.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Designing Boundaries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Patrolling and Distinction made for Feeding Routes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Interpretative Signage 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Responsibility on the Skier to Respect the Environment.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151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balance – resort solutions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74618"/>
            <a:ext cx="10178322" cy="5717309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Resort can set up transfer buses from airports and train stations 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Pedestrianisation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Free bus services and electric vehicles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Resorts can introduce Architecture Guidelines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Resorts can have strict planning rules to ensure development is sustainable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If Resorts sell only locally produced souvenirs or decorate with local art</a:t>
            </a:r>
          </a:p>
          <a:p>
            <a:pPr>
              <a:spcBef>
                <a:spcPts val="0"/>
              </a:spcBef>
              <a:defRPr/>
            </a:pPr>
            <a:endParaRPr lang="en-GB" dirty="0"/>
          </a:p>
          <a:p>
            <a:pPr>
              <a:spcBef>
                <a:spcPts val="0"/>
              </a:spcBef>
              <a:defRPr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522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balance – resort solutions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311564"/>
            <a:ext cx="10178322" cy="554643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Hotels and Restaurants can source their supplies locally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local hotels and restaurants can set up food partnerships with local producers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Tourist offices can assist local producers and craftsmen to create display areas 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Create walking routes that take tourists to producers where they can show tourists around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Museums need to be interpreted well in a range of languages and kept open in the ski season.</a:t>
            </a:r>
          </a:p>
          <a:p>
            <a:pPr>
              <a:spcBef>
                <a:spcPts val="0"/>
              </a:spcBef>
              <a:defRPr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is Wengen finding the balance ? What are the sustainable options being explored in Switzerland? Winter/Summer Season. Transportation. Accommodation. Restaurants &amp; Activities. Souvenirs. </a:t>
            </a:r>
          </a:p>
        </p:txBody>
      </p:sp>
    </p:spTree>
    <p:extLst>
      <p:ext uri="{BB962C8B-B14F-4D97-AF65-F5344CB8AC3E}">
        <p14:creationId xmlns:p14="http://schemas.microsoft.com/office/powerpoint/2010/main" val="326551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Responsible skiing should: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330037"/>
            <a:ext cx="10178322" cy="5301672"/>
          </a:xfrm>
        </p:spPr>
        <p:txBody>
          <a:bodyPr>
            <a:normAutofit/>
          </a:bodyPr>
          <a:lstStyle/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Generate Greater Economic Benefits for Locals...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endParaRPr lang="en-GB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Make for Diverse Communities with a range of Employment Opportunities...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endParaRPr lang="en-GB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Involve Local People in decisions that affect their Community...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endParaRPr lang="en-GB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Minimise Negative Environmental Impacts through Planning and Consultation...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endParaRPr lang="en-GB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Give opportunities to contribute to the conservation of Cultural Heritage...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endParaRPr lang="en-GB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Provide a variety of more enjoyable Experiences for Skiers...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endParaRPr lang="en-GB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Provide access for Physically Challenged People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968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80917E-1A0F-4A14-8D89-0F5D1F75D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Tutorial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A0C7FF0-5208-4D23-8C1A-83BAD878E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286001"/>
            <a:ext cx="9343932" cy="3593591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In what ways does the Well-being of Future Generations Act (Wales) 2015 have an impact on sustainable tourism and hospitality development?</a:t>
            </a:r>
          </a:p>
          <a:p>
            <a:r>
              <a:rPr lang="en-GB" sz="3200" dirty="0">
                <a:hlinkClick r:id="rId2"/>
              </a:rPr>
              <a:t>https://futuregenerations.wales</a:t>
            </a:r>
            <a:r>
              <a:rPr lang="en-GB" sz="3200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685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606</TotalTime>
  <Words>968</Words>
  <Application>Microsoft Office PowerPoint</Application>
  <PresentationFormat>Widescreen</PresentationFormat>
  <Paragraphs>232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Arial Black</vt:lpstr>
      <vt:lpstr>Calibri</vt:lpstr>
      <vt:lpstr>Gill Sans MT</vt:lpstr>
      <vt:lpstr>Impact</vt:lpstr>
      <vt:lpstr>Wingdings</vt:lpstr>
      <vt:lpstr>Badge</vt:lpstr>
      <vt:lpstr>Sustainable tourism  Destination marketing</vt:lpstr>
      <vt:lpstr>Why sustainable tourism?</vt:lpstr>
      <vt:lpstr>Big picture: conflicted obsessions </vt:lpstr>
      <vt:lpstr>Skiing  holidays</vt:lpstr>
      <vt:lpstr>PowerPoint Presentation</vt:lpstr>
      <vt:lpstr>Ski tourism </vt:lpstr>
      <vt:lpstr>The answer is no…   -There are still large numbers of people visiting an area in a seasonal fashion.     -There are day, weekend and long stay visitors  -It brings exactly the same pressure as beach tourism when you consider transport, infrastructure and development </vt:lpstr>
      <vt:lpstr>Where skiing may differ…</vt:lpstr>
      <vt:lpstr>How to be a skier</vt:lpstr>
      <vt:lpstr>Skiing infrastructure</vt:lpstr>
      <vt:lpstr>What is a Piste?</vt:lpstr>
      <vt:lpstr>Impacts: Pistes</vt:lpstr>
      <vt:lpstr>Impacts: Artificial Snow</vt:lpstr>
      <vt:lpstr>Green Piste: Protecting the Skiing Environment</vt:lpstr>
      <vt:lpstr>Making Snow for the Olympics  National Geographic</vt:lpstr>
      <vt:lpstr>Impacts:  Ski Lifts </vt:lpstr>
      <vt:lpstr> Off Piste Skiing</vt:lpstr>
      <vt:lpstr>Impacts: Off Piste Skiing</vt:lpstr>
      <vt:lpstr>Resort issues</vt:lpstr>
      <vt:lpstr>Impacts: Resort Issues</vt:lpstr>
      <vt:lpstr>Impacts: Resort Issues</vt:lpstr>
      <vt:lpstr>Resort destination development</vt:lpstr>
      <vt:lpstr>Wengen </vt:lpstr>
      <vt:lpstr>Skiing and Responsible tourism </vt:lpstr>
      <vt:lpstr>Responsible tourism: solutions</vt:lpstr>
      <vt:lpstr>The balance - Pistes </vt:lpstr>
      <vt:lpstr>The balance – Artificial snow</vt:lpstr>
      <vt:lpstr>The balance – ski lifts</vt:lpstr>
      <vt:lpstr>The balance – off piste skiing</vt:lpstr>
      <vt:lpstr>The balance – resort solutions</vt:lpstr>
      <vt:lpstr>The balance – resort solutions</vt:lpstr>
      <vt:lpstr>Responsible skiing should:</vt:lpstr>
      <vt:lpstr>Tutorial question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Sustainable tourism  4</dc:title>
  <dc:creator>Samantha Birdsell</dc:creator>
  <cp:lastModifiedBy>Huw Thomas (Business &amp; Management)</cp:lastModifiedBy>
  <cp:revision>44</cp:revision>
  <cp:lastPrinted>2017-10-23T09:06:42Z</cp:lastPrinted>
  <dcterms:created xsi:type="dcterms:W3CDTF">2017-01-17T11:59:25Z</dcterms:created>
  <dcterms:modified xsi:type="dcterms:W3CDTF">2018-10-22T09:23:35Z</dcterms:modified>
</cp:coreProperties>
</file>