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  <p:sldMasterId id="2147483811" r:id="rId2"/>
  </p:sldMasterIdLst>
  <p:notesMasterIdLst>
    <p:notesMasterId r:id="rId24"/>
  </p:notesMasterIdLst>
  <p:sldIdLst>
    <p:sldId id="256" r:id="rId3"/>
    <p:sldId id="274" r:id="rId4"/>
    <p:sldId id="276" r:id="rId5"/>
    <p:sldId id="277" r:id="rId6"/>
    <p:sldId id="278" r:id="rId7"/>
    <p:sldId id="279" r:id="rId8"/>
    <p:sldId id="280" r:id="rId9"/>
    <p:sldId id="281" r:id="rId10"/>
    <p:sldId id="283" r:id="rId11"/>
    <p:sldId id="284" r:id="rId12"/>
    <p:sldId id="285" r:id="rId13"/>
    <p:sldId id="286" r:id="rId14"/>
    <p:sldId id="282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7053" autoAdjust="0"/>
    <p:restoredTop sz="94660"/>
  </p:normalViewPr>
  <p:slideViewPr>
    <p:cSldViewPr>
      <p:cViewPr>
        <p:scale>
          <a:sx n="63" d="100"/>
          <a:sy n="63" d="100"/>
        </p:scale>
        <p:origin x="-1536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D65EBDEE-10AC-DA47-B373-1EF2FAE4762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1B9941EC-AB8F-D34E-9020-04F0C2B9B36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6225D99-F418-4C51-9125-4C36EF709493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="" xmlns:a16="http://schemas.microsoft.com/office/drawing/2014/main" id="{E138D0CA-FF95-C746-8D09-9C86A03C053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="" xmlns:a16="http://schemas.microsoft.com/office/drawing/2014/main" id="{F95B78C0-6CAE-B143-8A32-4217907C29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DC235E2-61B1-584A-98F7-458E2A7CBFE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2C543C16-540F-8748-B6FC-29567F6786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fld id="{A843B1FC-621B-4805-BCFC-1E37310FC20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9202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spcBef>
                <a:spcPct val="0"/>
              </a:spcBef>
            </a:pPr>
            <a:fld id="{162C1E9A-4FD0-4E1D-97C5-D055FBAA8821}" type="slidenum">
              <a:rPr lang="en-GB" altLang="en-US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9598BF3A-D1DF-4D89-BA8F-CF4228958054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3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AC060FEA-C6A8-458E-ABBB-6BFBFDD3C1B4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4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643AC51F-67F8-4429-834E-2ECDDC07C7C4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5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C265E3CC-63F3-4052-90C6-2AFABDE99566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6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E64210C4-FD92-48CE-8041-36669F00EDF8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7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93B7B0CF-9686-47A8-BCF6-1CEDE6E383E2}" type="slidenum">
              <a:rPr lang="en-GB" altLang="en-US">
                <a:solidFill>
                  <a:srgbClr val="000000"/>
                </a:solidFill>
                <a:latin typeface="Times New Roman" pitchFamily="18" charset="0"/>
              </a:rPr>
              <a:pPr/>
              <a:t>13</a:t>
            </a:fld>
            <a:endParaRPr lang="en-GB" altLang="en-US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178A867-D1A7-204F-B068-8DB7D671D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8A7E940-92C4-4952-A132-F188FA70CA11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68379AE-5205-1C46-9B77-415BE1129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3C02786-ABB7-9444-AD43-0375F45B8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0686317-E726-4940-88E2-C968D73EDBA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7909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BDC7002-F34F-9E4D-A101-2C1ED1FE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12B2229-1F3B-45DC-ADA4-B1C95710D62F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90B15670-9D04-CE4C-840C-E5CBF0A5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666AD81-87C8-EE4A-9954-40CCF6569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A02318A5-15D2-4D78-92F3-52B4B6E7C7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9761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44FDECE-3F3B-6D4A-99CA-BBAB97CB7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1452E96-D5C4-4457-AE2A-34084C7594FA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8AB80D08-AEC9-1C4D-B2DA-1AEB97CA4B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1BC835C-D239-414A-8297-B071B69587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82707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1BA4F24C-2246-7F4C-94EA-5F39FC93D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E0A9D56-C05E-4312-A960-1BCB13D5227B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947D111A-7F61-D84E-8A8C-51ED58BF21D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4489961D-F691-40B0-8B95-D473863293E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699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41E03CBD-789C-864D-93D2-AE6D7BFF4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02758E-C8DA-4825-8ED2-7FB6ED66582D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="" xmlns:a16="http://schemas.microsoft.com/office/drawing/2014/main" id="{E9BFADDA-1AFA-9148-A1A0-5978531865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4CA58BF-0B56-4D50-85A4-C8493EDDE3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006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665420C6-ED73-9045-B093-E521DFAB3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112B25B-EF1F-4C5A-BC09-DB6F12B8DCEF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="" xmlns:a16="http://schemas.microsoft.com/office/drawing/2014/main" id="{B5BD3655-7432-6D44-9A75-C13259AF01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131771D4-7F36-45D1-BFAB-1DEBCF6065E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3356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D9FD83BE-55B6-4E43-A593-E5288DE6A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7F081A8B-8476-451F-AE3F-5289911C66E3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="" xmlns:a16="http://schemas.microsoft.com/office/drawing/2014/main" id="{01222C1C-EA8F-744D-B3DD-64AFED4C4A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FC7EC5F-CDA1-42B5-AA2B-FFBE88ECCE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4161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65F4CEDA-27E1-5449-89A7-11DB16E73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2304CF7-32C1-4BD0-9DCA-FB52626CBABD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5B079E45-8EDB-E241-8E48-1F615072E7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BF25F5E-DFC3-4719-99D2-F72044C9D4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230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58A79329-13CF-DE47-91E1-C3FF92186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A8DA98B-9D55-43B9-ACCF-0B2B2DB47F01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="" xmlns:a16="http://schemas.microsoft.com/office/drawing/2014/main" id="{96AF7EF7-1A36-034E-899D-7F67DA3E10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4339BC0-71CE-4699-9753-552FD46EA71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808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C8001D92-D222-6E4C-BD00-DF0053D99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DDE74720-C628-457D-9E7F-77DEB5273C7C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D9B8F1C2-B4D1-1147-8B70-B869707DB0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8B459D12-90EB-462F-9307-A2E8A73204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687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A8D12AC-F692-E846-8D04-51FBDCD48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7F7D98B-4AB3-41DD-BCF3-EF706D0EFA1B}" type="datetime1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="" xmlns:a16="http://schemas.microsoft.com/office/drawing/2014/main" id="{6461FDC1-2338-D045-8160-5B3B227BEA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5EC7F12-2D97-4A0F-8AF5-C27A301FA8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30883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8"/>
            <a:ext cx="530225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589463"/>
            <a:ext cx="41925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62AEA5-5807-4E06-BACC-140450655AA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4343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AC1561-6B13-4E57-892B-2336BFF3A98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543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1AF64D-05BD-455D-A392-2625253241F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5883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434EB1-239A-49EC-9626-5D54CABBADE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060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D1241-1EE2-402B-90D7-EB73FF5D764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735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2D5173-A24F-4675-A9C4-7FA52DAF985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47767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991EA-0886-442A-B018-4824CEDE40F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74633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64FAB-7A2C-4EBA-96D2-2E3A390634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00054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AC7955-FBA5-47BE-8801-4BFE0C6BE0C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6766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50FBDE-D8CE-4DEA-B581-BAA8EE1C97C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2003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50E590-8FBA-485B-9377-0B5BEE37CA9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2198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fld id="{D62A112C-BC35-42A7-80D8-DB8B62D837D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14993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fld id="{B9C5C65A-217E-47D4-9010-D2E502E6A33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54051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BlueArrow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888"/>
            <a:ext cx="5302250" cy="308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4589463"/>
            <a:ext cx="4192588" cy="2268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00" y="1620000"/>
            <a:ext cx="3744000" cy="1140480"/>
          </a:xfrm>
        </p:spPr>
        <p:txBody>
          <a:bodyPr lIns="0" tIns="0" rIns="0" bIns="0">
            <a:noAutofit/>
          </a:bodyPr>
          <a:lstStyle>
            <a:lvl1pPr algn="l">
              <a:lnSpc>
                <a:spcPts val="3300"/>
              </a:lnSpc>
              <a:defRPr sz="3200" b="1">
                <a:solidFill>
                  <a:schemeClr val="bg2"/>
                </a:solidFill>
                <a:latin typeface="Arial"/>
                <a:cs typeface="Arial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0000" y="2880958"/>
            <a:ext cx="3744000" cy="440640"/>
          </a:xfrm>
        </p:spPr>
        <p:txBody>
          <a:bodyPr/>
          <a:lstStyle>
            <a:lvl1pPr marL="0" indent="0" algn="l">
              <a:lnSpc>
                <a:spcPts val="1200"/>
              </a:lnSpc>
              <a:buNone/>
              <a:defRPr sz="1000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1403160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75313"/>
            <a:ext cx="6573838" cy="1182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7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3388" y="6015038"/>
            <a:ext cx="2114550" cy="61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8300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4814136-BA61-6B45-A7F9-5DAE6607EC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6507576C-77DD-45FD-B1C0-23DE8DE17C52}" type="datetime1">
              <a:rPr lang="en-GB"/>
              <a:pPr>
                <a:defRPr/>
              </a:pPr>
              <a:t>09/06/2020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39886DC-7F2D-1A48-A0B7-0EA68D782B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00F49ED-C364-4020-93F5-D68BC8558504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8A4BB40-6363-4F0C-ADEB-86B8EC88AC79}" type="datetimeFigureOut">
              <a:rPr lang="en-GB"/>
              <a:pPr>
                <a:defRPr/>
              </a:pPr>
              <a:t>09/06/2020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>
                <a:solidFill>
                  <a:srgbClr val="898989"/>
                </a:solidFill>
              </a:defRPr>
            </a:lvl1pPr>
          </a:lstStyle>
          <a:p>
            <a:fld id="{52F8ECE7-E21F-469E-90AD-2F3650B2A32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65" r:id="rId12"/>
    <p:sldLayoutId id="2147483866" r:id="rId13"/>
    <p:sldLayoutId id="2147483867" r:id="rId14"/>
    <p:sldLayoutId id="2147483868" r:id="rId15"/>
  </p:sldLayoutIdLst>
  <p:txStyles>
    <p:titleStyle>
      <a:lvl1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2pPr>
      <a:lvl3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3pPr>
      <a:lvl4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4pPr>
      <a:lvl5pPr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9pPr>
    </p:titleStyle>
    <p:bodyStyle>
      <a:lvl1pPr marL="171450" indent="-171450" algn="l" defTabSz="685800" rtl="0" fontAlgn="base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fontAlgn="base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world-europe-34358410" TargetMode="External"/><Relationship Id="rId2" Type="http://schemas.openxmlformats.org/officeDocument/2006/relationships/hyperlink" Target="Migrant%20protesters" TargetMode="Externa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2.png"/><Relationship Id="rId5" Type="http://schemas.openxmlformats.org/officeDocument/2006/relationships/hyperlink" Target="Tuition%20Fees%20Protesters" TargetMode="External"/><Relationship Id="rId4" Type="http://schemas.openxmlformats.org/officeDocument/2006/relationships/hyperlink" Target="UKuncut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business/2015/feb/05/supermarket-watchdog-inquiry-tesco-treatment-suppliers" TargetMode="Externa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mtClean="0"/>
              <a:t>Environmental Scanning </a:t>
            </a:r>
            <a:br>
              <a:rPr lang="en-GB" altLang="en-US" smtClean="0"/>
            </a:br>
            <a:r>
              <a:rPr lang="en-GB" altLang="en-US" sz="1800" smtClean="0"/>
              <a:t>(EMPL6003)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>
                <a:latin typeface="Calibri" pitchFamily="34" charset="0"/>
              </a:rPr>
              <a:t>What is a business Environment</a:t>
            </a:r>
            <a:endParaRPr lang="en-GB" altLang="en-US" smtClean="0"/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mtClean="0"/>
              <a:t>Understand the concept of the business environment</a:t>
            </a:r>
          </a:p>
          <a:p>
            <a:pPr eaLnBrk="1" hangingPunct="1"/>
            <a:r>
              <a:rPr lang="en-GB" altLang="en-US" smtClean="0"/>
              <a:t>Identify the macro-, micro- and internal environments</a:t>
            </a:r>
          </a:p>
          <a:p>
            <a:pPr eaLnBrk="1" hangingPunct="1"/>
            <a:r>
              <a:rPr lang="en-GB" altLang="en-US" smtClean="0"/>
              <a:t>Appreciate the complexity and inter-dependency of an organisation's business environment</a:t>
            </a:r>
          </a:p>
          <a:p>
            <a:endParaRPr lang="en-GB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  <a:cs typeface="Arial" pitchFamily="34" charset="0"/>
              </a:defRPr>
            </a:lvl9pPr>
          </a:lstStyle>
          <a:p>
            <a:fld id="{1DF19D78-0B92-4F74-8182-7F552F081030}" type="slidenum">
              <a:rPr lang="en-GB" altLang="en-US">
                <a:solidFill>
                  <a:srgbClr val="898989"/>
                </a:solidFill>
              </a:rPr>
              <a:pPr/>
              <a:t>2</a:t>
            </a:fld>
            <a:endParaRPr lang="en-GB" altLang="en-US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1143000"/>
          </a:xfrm>
        </p:spPr>
        <p:txBody>
          <a:bodyPr/>
          <a:lstStyle/>
          <a:p>
            <a:pPr algn="ctr"/>
            <a:r>
              <a:rPr lang="en-GB" altLang="en-US" sz="3600" smtClean="0"/>
              <a:t>ENVIRONMENTS AND SYSTEMS?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sz="half" idx="1"/>
          </p:nvPr>
        </p:nvSpPr>
        <p:spPr bwMode="auto">
          <a:xfrm>
            <a:off x="539750" y="1484313"/>
            <a:ext cx="8153400" cy="283845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An environment can be defined as everything which surrounds a system</a:t>
            </a:r>
          </a:p>
          <a:p>
            <a:r>
              <a:rPr lang="en-GB" altLang="en-US" smtClean="0"/>
              <a:t>An organisation is part of a system that transforms inputs into outputs</a:t>
            </a:r>
          </a:p>
          <a:p>
            <a:r>
              <a:rPr lang="en-GB" altLang="en-US" smtClean="0"/>
              <a:t>There are many environmental influences on this process</a:t>
            </a:r>
          </a:p>
          <a:p>
            <a:endParaRPr lang="en-GB" altLang="en-US" smtClean="0"/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fld id="{2D01537F-6445-44B7-8F42-83B945BB7D60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3557" name="Picture 6" descr="01-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00" y="2884488"/>
            <a:ext cx="8664575" cy="2474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938" y="6037263"/>
            <a:ext cx="2425700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458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5" name="Rectangle 13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607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pPr defTabSz="914400"/>
            <a:r>
              <a:rPr lang="en-US" altLang="en-US" sz="4400" smtClean="0"/>
              <a:t>BUSINESS CAN BE SIMILAR TO NATURE</a:t>
            </a:r>
          </a:p>
        </p:txBody>
      </p:sp>
      <p:sp>
        <p:nvSpPr>
          <p:cNvPr id="25608" name="Rectangle 3"/>
          <p:cNvSpPr>
            <a:spLocks noGrp="1" noChangeArrowheads="1"/>
          </p:cNvSpPr>
          <p:nvPr>
            <p:ph type="body" sz="half" idx="1"/>
          </p:nvPr>
        </p:nvSpPr>
        <p:spPr bwMode="auto">
          <a:xfrm>
            <a:off x="628650" y="1825625"/>
            <a:ext cx="7886700" cy="435133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indent="-228600" defTabSz="914400"/>
            <a:r>
              <a:rPr lang="en-US" altLang="en-US" sz="4000" smtClean="0"/>
              <a:t>Both environments include predators and prey</a:t>
            </a:r>
          </a:p>
          <a:p>
            <a:pPr indent="-228600" defTabSz="914400"/>
            <a:r>
              <a:rPr lang="en-US" altLang="en-US" sz="4000" smtClean="0"/>
              <a:t>Monitoring of environment crucial to both</a:t>
            </a:r>
          </a:p>
          <a:p>
            <a:pPr indent="-228600" defTabSz="914400"/>
            <a:r>
              <a:rPr lang="en-US" altLang="en-US" sz="4000" smtClean="0"/>
              <a:t>Organisms and businesses which that fail to adapt may become extinct</a:t>
            </a:r>
          </a:p>
        </p:txBody>
      </p:sp>
      <p:sp>
        <p:nvSpPr>
          <p:cNvPr id="24580" name="Slide Number Placeholder 4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fld id="{7B74FA40-DBFE-4F21-AECE-B8B9202C9359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 smtClean="0"/>
              <a:t>THREE LEVELS OF THE BUSINESS ENVIRONMENT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sz="half" idx="1"/>
          </p:nvPr>
        </p:nvSpPr>
        <p:spPr bwMode="auto">
          <a:xfrm>
            <a:off x="250825" y="2781300"/>
            <a:ext cx="3813175" cy="241458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Macro- Environment</a:t>
            </a:r>
          </a:p>
          <a:p>
            <a:r>
              <a:rPr lang="en-GB" altLang="en-US" smtClean="0"/>
              <a:t>Micro- Environment</a:t>
            </a:r>
          </a:p>
          <a:p>
            <a:r>
              <a:rPr lang="en-GB" altLang="en-US" smtClean="0"/>
              <a:t>Internal environment</a:t>
            </a:r>
          </a:p>
        </p:txBody>
      </p:sp>
      <p:sp>
        <p:nvSpPr>
          <p:cNvPr id="30724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fld id="{1C694972-208C-42BA-97DE-AEE291E732C4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13" y="1196975"/>
            <a:ext cx="5330825" cy="446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27654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950" y="6092825"/>
            <a:ext cx="296068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Rectangle 7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7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MACRO-ENVIRONMENT</a:t>
            </a:r>
          </a:p>
        </p:txBody>
      </p:sp>
      <p:sp>
        <p:nvSpPr>
          <p:cNvPr id="29703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309563" y="1589088"/>
            <a:ext cx="8205787" cy="4587875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 smtClean="0"/>
              <a:t>	</a:t>
            </a:r>
            <a:r>
              <a:rPr lang="en-GB" altLang="en-US" sz="3200" smtClean="0"/>
              <a:t>Comprises general forces and trends rather than specific organisations:</a:t>
            </a:r>
          </a:p>
          <a:p>
            <a:pPr lvl="1"/>
            <a:r>
              <a:rPr lang="en-GB" altLang="en-US" sz="3200" smtClean="0"/>
              <a:t>Macro-economic environment</a:t>
            </a:r>
          </a:p>
          <a:p>
            <a:pPr lvl="1"/>
            <a:r>
              <a:rPr lang="en-GB" altLang="en-US" sz="3200" smtClean="0"/>
              <a:t>Political environment</a:t>
            </a:r>
          </a:p>
          <a:p>
            <a:pPr lvl="1"/>
            <a:r>
              <a:rPr lang="en-GB" altLang="en-US" sz="3200" smtClean="0"/>
              <a:t>Social and cultural environment</a:t>
            </a:r>
          </a:p>
          <a:p>
            <a:pPr lvl="1"/>
            <a:r>
              <a:rPr lang="en-GB" altLang="en-US" sz="3200" smtClean="0"/>
              <a:t>Demographic environment</a:t>
            </a:r>
          </a:p>
          <a:p>
            <a:pPr lvl="1"/>
            <a:r>
              <a:rPr lang="en-GB" altLang="en-US" sz="3200" smtClean="0"/>
              <a:t>Technological and ecological environment</a:t>
            </a:r>
          </a:p>
          <a:p>
            <a:pPr lvl="1"/>
            <a:endParaRPr lang="en-GB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fld id="{367F4B8A-4438-45A8-B630-AA27FC97BB05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17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en-US" b="1" smtClean="0"/>
              <a:t>THE MICRO-ENVIRONMENT</a:t>
            </a:r>
          </a:p>
        </p:txBody>
      </p:sp>
      <p:sp>
        <p:nvSpPr>
          <p:cNvPr id="31751" name="Rectangle 3"/>
          <p:cNvSpPr>
            <a:spLocks noGrp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GB" altLang="en-US" smtClean="0"/>
              <a:t>	</a:t>
            </a:r>
            <a:r>
              <a:rPr lang="en-GB" altLang="en-US" sz="3600" smtClean="0"/>
              <a:t>Comprises all those organisations and individuals who directly or indirectly affect the activities of a company. It includes:</a:t>
            </a:r>
          </a:p>
          <a:p>
            <a:pPr lvl="1"/>
            <a:r>
              <a:rPr lang="en-GB" altLang="en-US" sz="3600" smtClean="0"/>
              <a:t>Customers</a:t>
            </a:r>
          </a:p>
          <a:p>
            <a:pPr lvl="1"/>
            <a:r>
              <a:rPr lang="en-GB" altLang="en-US" sz="3600" smtClean="0"/>
              <a:t>Intermediaries</a:t>
            </a:r>
          </a:p>
          <a:p>
            <a:pPr lvl="1"/>
            <a:r>
              <a:rPr lang="en-GB" altLang="en-US" sz="3600" smtClean="0"/>
              <a:t>Suppliers</a:t>
            </a:r>
          </a:p>
          <a:p>
            <a:pPr lvl="1"/>
            <a:r>
              <a:rPr lang="en-GB" altLang="en-US" sz="3600" smtClean="0"/>
              <a:t>Other stakeholders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fld id="{55F35443-6BF9-47E3-A44D-9029C6E8BFE7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975"/>
            <a:ext cx="8229600" cy="41608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2400" dirty="0"/>
              <a:t>Protest movements can radically change the business environment: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altLang="en-US" sz="2400" dirty="0"/>
              <a:t>1.</a:t>
            </a:r>
            <a:r>
              <a:rPr lang="en-GB" altLang="en-US" sz="2400" dirty="0">
                <a:hlinkClick r:id="rId2" action="ppaction://hlinkfile"/>
              </a:rPr>
              <a:t> </a:t>
            </a:r>
            <a:r>
              <a:rPr lang="en-GB" altLang="en-US" sz="2400" dirty="0">
                <a:hlinkClick r:id="rId3"/>
              </a:rPr>
              <a:t>http://www.bbc.co.uk/news/world-europe-34358410</a:t>
            </a:r>
            <a:r>
              <a:rPr lang="en-GB" altLang="en-US" sz="2400" dirty="0"/>
              <a:t>   		  2.</a:t>
            </a:r>
            <a:r>
              <a:rPr lang="en-GB" altLang="en-US" sz="2400" dirty="0">
                <a:hlinkClick r:id="rId4" action="ppaction://hlinkfile"/>
              </a:rPr>
              <a:t> http://www.ukuncut.org.uk/</a:t>
            </a:r>
            <a:r>
              <a:rPr lang="en-GB" altLang="en-US" sz="2400" dirty="0"/>
              <a:t> 			  	 	  3.</a:t>
            </a:r>
            <a:r>
              <a:rPr lang="en-GB" altLang="en-US" sz="2400" dirty="0">
                <a:hlinkClick r:id="rId5" action="ppaction://hlinkfile"/>
              </a:rPr>
              <a:t>https://www.youtube.com/watch?v=qm6RLgSH1XM</a:t>
            </a:r>
            <a:endParaRPr lang="en-GB" altLang="en-US" sz="2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altLang="en-US" sz="2400" dirty="0"/>
              <a:t>Are young people becoming more willing to protest to change society? In the UK?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sz="2400" dirty="0"/>
              <a:t>What will be tomorrow’s protests?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altLang="en-US" sz="2400" dirty="0"/>
              <a:t>How will they affect the business environment?</a:t>
            </a:r>
          </a:p>
          <a:p>
            <a:pPr fontAlgn="auto">
              <a:spcAft>
                <a:spcPts val="0"/>
              </a:spcAft>
              <a:defRPr/>
            </a:pPr>
            <a:endParaRPr lang="en-GB" altLang="en-US" sz="2400" dirty="0"/>
          </a:p>
        </p:txBody>
      </p:sp>
      <p:sp>
        <p:nvSpPr>
          <p:cNvPr id="38915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fld id="{16D645F2-FC04-4A02-BB2D-C341A71ABEE6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8916" name="AutoShape 5"/>
          <p:cNvSpPr>
            <a:spLocks noChangeArrowheads="1"/>
          </p:cNvSpPr>
          <p:nvPr/>
        </p:nvSpPr>
        <p:spPr bwMode="auto">
          <a:xfrm>
            <a:off x="323850" y="0"/>
            <a:ext cx="2951163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ts val="0"/>
              </a:spcAft>
              <a:buFontTx/>
              <a:buNone/>
              <a:defRPr/>
            </a:pPr>
            <a:r>
              <a:rPr lang="en-GB" altLang="en-US" sz="2000">
                <a:solidFill>
                  <a:prstClr val="black"/>
                </a:solidFill>
                <a:latin typeface="Tahoma" panose="020B0604030504040204" pitchFamily="34" charset="0"/>
                <a:cs typeface="+mn-cs"/>
              </a:rPr>
              <a:t>THINKING AROUND THE SUBJECT</a:t>
            </a:r>
          </a:p>
        </p:txBody>
      </p:sp>
      <p:sp>
        <p:nvSpPr>
          <p:cNvPr id="38917" name="Text Box 7"/>
          <p:cNvSpPr txBox="1">
            <a:spLocks noChangeArrowheads="1"/>
          </p:cNvSpPr>
          <p:nvPr/>
        </p:nvSpPr>
        <p:spPr bwMode="auto">
          <a:xfrm>
            <a:off x="3851275" y="1052513"/>
            <a:ext cx="52927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fontAlgn="auto" hangingPunct="1">
              <a:spcBef>
                <a:spcPct val="50000"/>
              </a:spcBef>
              <a:spcAft>
                <a:spcPts val="0"/>
              </a:spcAft>
              <a:buFontTx/>
              <a:buNone/>
              <a:defRPr/>
            </a:pPr>
            <a:r>
              <a:rPr lang="en-GB" altLang="en-US" sz="2800" b="1" dirty="0">
                <a:solidFill>
                  <a:srgbClr val="70AD47"/>
                </a:solidFill>
                <a:latin typeface="Tahoma" panose="020B0604030504040204" pitchFamily="34" charset="0"/>
                <a:cs typeface="+mn-cs"/>
              </a:rPr>
              <a:t>RADICAL YOUNG PEOPLE?</a:t>
            </a:r>
          </a:p>
        </p:txBody>
      </p:sp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6950" y="6037263"/>
            <a:ext cx="3087688" cy="86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smtClean="0"/>
              <a:t>Important to take a “HOLISTIC” view.</a:t>
            </a:r>
            <a:endParaRPr lang="en-GB" altLang="en-US" smtClean="0"/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 bwMode="auto">
          <a:xfrm>
            <a:off x="395288" y="1825625"/>
            <a:ext cx="8120062" cy="4351338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smtClean="0"/>
              <a:t>The business environment cannot be compartmentalised</a:t>
            </a:r>
          </a:p>
          <a:p>
            <a:r>
              <a:rPr lang="en-GB" altLang="en-US" sz="3200" smtClean="0"/>
              <a:t>It is dynamic and inter-related</a:t>
            </a:r>
          </a:p>
          <a:p>
            <a:r>
              <a:rPr lang="en-GB" altLang="en-US" sz="3200" smtClean="0"/>
              <a:t>Need to consider an organisation’s ‘Environmental set’ and its role in a value chain </a:t>
            </a:r>
          </a:p>
          <a:p>
            <a:r>
              <a:rPr lang="en-GB" altLang="en-US" sz="3200" smtClean="0"/>
              <a:t>Environmental change may be quite remote, but will eventually affect an organisation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POWER IN THE ENVIRONMENT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smtClean="0"/>
              <a:t>All members of a value chain are not equal e.g. Tesco and its suppliers</a:t>
            </a:r>
          </a:p>
          <a:p>
            <a:r>
              <a:rPr lang="en-GB" altLang="en-US" sz="3200" smtClean="0"/>
              <a:t>Power can shift over time</a:t>
            </a:r>
          </a:p>
          <a:p>
            <a:r>
              <a:rPr lang="en-GB" altLang="en-US" sz="3200" smtClean="0"/>
              <a:t>E.g., UK grocery retailers have become more powerful relative to goods manufacturers</a:t>
            </a:r>
          </a:p>
          <a:p>
            <a:r>
              <a:rPr lang="en-GB" altLang="en-US" sz="3200" smtClean="0">
                <a:hlinkClick r:id="rId2"/>
              </a:rPr>
              <a:t>https://www.theguardian.com/business/2015/feb/05/supermarket-watchdog-inquiry-tesco-treatment-suppliers</a:t>
            </a:r>
            <a:endParaRPr lang="en-GB" altLang="en-US" sz="3200" smtClean="0"/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MONITORING AND RESPONDING TO ENVIRONMENTAL CHANGE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smtClean="0"/>
              <a:t>Organisations that do not adapt may decline and die e.g. Woolworths, MFI, East, City Link, Phones 4U etc.</a:t>
            </a:r>
          </a:p>
          <a:p>
            <a:r>
              <a:rPr lang="en-GB" altLang="en-US" sz="3200" smtClean="0"/>
              <a:t>To avoid this, organisations must:</a:t>
            </a:r>
          </a:p>
          <a:p>
            <a:pPr lvl="1"/>
            <a:r>
              <a:rPr lang="en-GB" altLang="en-US" sz="3200" smtClean="0"/>
              <a:t>understand what is going on in their business environment</a:t>
            </a:r>
          </a:p>
          <a:p>
            <a:pPr lvl="1"/>
            <a:r>
              <a:rPr lang="en-GB" altLang="en-US" sz="3200" smtClean="0"/>
              <a:t>respond and adapt to this change</a:t>
            </a:r>
          </a:p>
          <a:p>
            <a:r>
              <a:rPr lang="en-GB" altLang="en-US" sz="3200" smtClean="0"/>
              <a:t>Information about the environment is crucial, but won’t - in itself - produce decisions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GLOBALISED BUSINESS ENVIRONMENT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3200" smtClean="0"/>
              <a:t>The business environment is becoming increasingly global</a:t>
            </a:r>
          </a:p>
          <a:p>
            <a:r>
              <a:rPr lang="en-GB" altLang="en-US" sz="3200" smtClean="0"/>
              <a:t>New opportunities emerge as foreign markets become opened up</a:t>
            </a:r>
          </a:p>
          <a:p>
            <a:r>
              <a:rPr lang="en-GB" altLang="en-US" sz="3200" smtClean="0"/>
              <a:t>But also new challenges from foreign competitors!</a:t>
            </a:r>
          </a:p>
          <a:p>
            <a:r>
              <a:rPr lang="en-GB" altLang="en-US" sz="3200" smtClean="0"/>
              <a:t>Firms must increasingly see the global contexts of their business planning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Rectangle 7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7000"/>
                </a:schemeClr>
              </a:gs>
              <a:gs pos="85000">
                <a:schemeClr val="bg2">
                  <a:alpha val="95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89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INTERNAL ENVIRONMENT</a:t>
            </a:r>
          </a:p>
        </p:txBody>
      </p:sp>
      <p:sp>
        <p:nvSpPr>
          <p:cNvPr id="38919" name="Rectangle 3"/>
          <p:cNvSpPr>
            <a:spLocks noGrp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mtClean="0"/>
              <a:t>Internally, the structure and politics of an organisation affect the manner in which the organisation responds to environmental change</a:t>
            </a:r>
          </a:p>
          <a:p>
            <a:pPr>
              <a:buFont typeface="Arial" pitchFamily="34" charset="0"/>
              <a:buNone/>
            </a:pPr>
            <a:endParaRPr lang="en-GB" altLang="en-US" smtClean="0"/>
          </a:p>
          <a:p>
            <a:r>
              <a:rPr lang="en-GB" altLang="en-US" smtClean="0"/>
              <a:t>What are the company’s feedback culture? </a:t>
            </a:r>
          </a:p>
          <a:p>
            <a:endParaRPr lang="en-GB" altLang="en-US" smtClean="0"/>
          </a:p>
          <a:p>
            <a:r>
              <a:rPr lang="en-GB" altLang="en-US" smtClean="0"/>
              <a:t>What is the power structure? </a:t>
            </a:r>
          </a:p>
          <a:p>
            <a:endParaRPr lang="en-GB" altLang="en-US" smtClean="0"/>
          </a:p>
          <a:p>
            <a:r>
              <a:rPr lang="en-GB" altLang="en-US" smtClean="0"/>
              <a:t>Are employees free to express their individual opinions on the way forward regarding very crucial issues that affects the business. </a:t>
            </a:r>
          </a:p>
          <a:p>
            <a:pPr lvl="1"/>
            <a:endParaRPr lang="en-GB" altLang="en-US" smtClean="0"/>
          </a:p>
          <a:p>
            <a:endParaRPr lang="en-GB" altLang="en-US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lnSpc>
                <a:spcPct val="90000"/>
              </a:lnSpc>
              <a:spcBef>
                <a:spcPts val="750"/>
              </a:spcBef>
              <a:buFont typeface="Arial" pitchFamily="34" charset="0"/>
              <a:buChar char="•"/>
              <a:defRPr sz="21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itchFamily="34" charset="0"/>
              <a:buNone/>
            </a:pPr>
            <a:fld id="{32BFF30B-2F02-42EC-9C5F-C2D23C8824B5}" type="slidenum">
              <a:rPr lang="en-US" altLang="en-US" sz="1200">
                <a:solidFill>
                  <a:srgbClr val="898989"/>
                </a:solidFill>
              </a:rPr>
              <a:pPr eaLnBrk="1" hangingPunct="1">
                <a:lnSpc>
                  <a:spcPct val="100000"/>
                </a:lnSpc>
                <a:spcBef>
                  <a:spcPct val="0"/>
                </a:spcBef>
                <a:buFont typeface="Arial" pitchFamily="34" charset="0"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EED11D-C2B4-4864-82D3-EB48E6E616B4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  <p:sp>
        <p:nvSpPr>
          <p:cNvPr id="40963" name="Rectangle 1"/>
          <p:cNvSpPr>
            <a:spLocks noChangeArrowheads="1"/>
          </p:cNvSpPr>
          <p:nvPr/>
        </p:nvSpPr>
        <p:spPr bwMode="auto">
          <a:xfrm>
            <a:off x="995363" y="188913"/>
            <a:ext cx="7326312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4400">
                <a:latin typeface="Calibri" pitchFamily="34" charset="0"/>
              </a:rPr>
              <a:t>Micro Environmental Scanning</a:t>
            </a:r>
            <a:endParaRPr lang="en-US" altLang="en-US" sz="4400">
              <a:latin typeface="Calibri" pitchFamily="34" charset="0"/>
            </a:endParaRPr>
          </a:p>
        </p:txBody>
      </p:sp>
      <p:pic>
        <p:nvPicPr>
          <p:cNvPr id="40964" name="Diagram 5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00" y="1028700"/>
            <a:ext cx="4533900" cy="450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5" name="TextBox 9"/>
          <p:cNvSpPr txBox="1">
            <a:spLocks noChangeArrowheads="1"/>
          </p:cNvSpPr>
          <p:nvPr/>
        </p:nvSpPr>
        <p:spPr bwMode="auto">
          <a:xfrm>
            <a:off x="5791200" y="2971800"/>
            <a:ext cx="30480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Company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Marketing Intermediaries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Customers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Competitors 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Publics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spcBef>
                <a:spcPct val="0"/>
              </a:spcBef>
              <a:buFont typeface="Calibri" pitchFamily="34" charset="0"/>
              <a:buAutoNum type="arabicPeriod"/>
            </a:pPr>
            <a:r>
              <a:rPr lang="en-GB" altLang="en-US" sz="1800" i="1">
                <a:latin typeface="Calibri" pitchFamily="34" charset="0"/>
                <a:cs typeface="Times New Roman" pitchFamily="18" charset="0"/>
              </a:rPr>
              <a:t>Suppliers</a:t>
            </a:r>
            <a:endParaRPr lang="en-GB" altLang="en-US" sz="1800">
              <a:latin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>
          <a:xfrm>
            <a:off x="457200" y="-15875"/>
            <a:ext cx="8229600" cy="1143000"/>
          </a:xfrm>
        </p:spPr>
        <p:txBody>
          <a:bodyPr/>
          <a:lstStyle/>
          <a:p>
            <a:r>
              <a:rPr lang="en-GB" altLang="en-US" b="1" smtClean="0">
                <a:latin typeface="Calibri Light" pitchFamily="34" charset="0"/>
              </a:rPr>
              <a:t>Company Scan</a:t>
            </a:r>
            <a:endParaRPr lang="en-US" altLang="en-US" b="1" smtClean="0">
              <a:latin typeface="Calibri Light" pitchFamily="34" charset="0"/>
            </a:endParaRPr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79D585-9F3D-4A51-B169-EBE42B181322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  <p:pic>
        <p:nvPicPr>
          <p:cNvPr id="41988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981075"/>
            <a:ext cx="5638800" cy="472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val 7">
            <a:extLst>
              <a:ext uri="{FF2B5EF4-FFF2-40B4-BE49-F238E27FC236}">
                <a16:creationId xmlns="" xmlns:a16="http://schemas.microsoft.com/office/drawing/2014/main" id="{FBBD3103-F455-9D45-9866-71CC60F80205}"/>
              </a:ext>
            </a:extLst>
          </p:cNvPr>
          <p:cNvSpPr/>
          <p:nvPr/>
        </p:nvSpPr>
        <p:spPr>
          <a:xfrm>
            <a:off x="3902075" y="2782888"/>
            <a:ext cx="1219200" cy="118903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1600" b="1" dirty="0"/>
          </a:p>
        </p:txBody>
      </p:sp>
      <p:sp>
        <p:nvSpPr>
          <p:cNvPr id="9" name="TextBox 8">
            <a:extLst>
              <a:ext uri="{FF2B5EF4-FFF2-40B4-BE49-F238E27FC236}">
                <a16:creationId xmlns="" xmlns:a16="http://schemas.microsoft.com/office/drawing/2014/main" id="{55C02ED7-ADE3-1E44-9CBE-A5E23B60B683}"/>
              </a:ext>
            </a:extLst>
          </p:cNvPr>
          <p:cNvSpPr txBox="1"/>
          <p:nvPr/>
        </p:nvSpPr>
        <p:spPr>
          <a:xfrm>
            <a:off x="3673475" y="3084513"/>
            <a:ext cx="1676400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Top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Management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en-GB" altLang="en-US" b="1" smtClean="0">
                <a:latin typeface="Calibri Light" pitchFamily="34" charset="0"/>
              </a:rPr>
              <a:t>Customers</a:t>
            </a:r>
            <a:endParaRPr lang="en-US" altLang="en-US" b="1" smtClean="0">
              <a:latin typeface="Calibri Light" pitchFamily="34" charset="0"/>
            </a:endParaRP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>
          <a:xfrm>
            <a:off x="539750" y="1258888"/>
            <a:ext cx="8229600" cy="3917950"/>
          </a:xfrm>
        </p:spPr>
        <p:txBody>
          <a:bodyPr/>
          <a:lstStyle/>
          <a:p>
            <a:r>
              <a:rPr lang="en-GB" altLang="en-US" sz="2000" b="1" smtClean="0"/>
              <a:t>Consumer markets: </a:t>
            </a:r>
            <a:r>
              <a:rPr lang="en-GB" altLang="en-US" sz="2000" smtClean="0"/>
              <a:t>individuals and household that buy goods and services for personal consumption</a:t>
            </a:r>
          </a:p>
          <a:p>
            <a:r>
              <a:rPr lang="en-GB" altLang="en-US" sz="2000" b="1" smtClean="0"/>
              <a:t>Industrial markets: </a:t>
            </a:r>
            <a:r>
              <a:rPr lang="en-GB" altLang="en-US" sz="2000" smtClean="0"/>
              <a:t>organisations that buy goods and services for further processing or for use in their production process</a:t>
            </a:r>
          </a:p>
          <a:p>
            <a:r>
              <a:rPr lang="en-GB" altLang="en-US" sz="2000" b="1" smtClean="0"/>
              <a:t>Reseller markets</a:t>
            </a:r>
            <a:r>
              <a:rPr lang="en-GB" altLang="en-US" sz="2000" smtClean="0"/>
              <a:t>: organisations that buy goods and services in order to resell them at a profit</a:t>
            </a:r>
          </a:p>
          <a:p>
            <a:r>
              <a:rPr lang="en-GB" altLang="en-US" sz="2000" b="1" smtClean="0"/>
              <a:t>Government markets: </a:t>
            </a:r>
            <a:r>
              <a:rPr lang="en-GB" altLang="en-US" sz="2000" smtClean="0"/>
              <a:t>Government agencies that buy goods and services in order to produce public services or transfer these goods and services to others who need them</a:t>
            </a:r>
          </a:p>
          <a:p>
            <a:r>
              <a:rPr lang="en-GB" altLang="en-US" sz="2000" b="1" smtClean="0"/>
              <a:t>International markets: </a:t>
            </a:r>
            <a:r>
              <a:rPr lang="en-GB" altLang="en-US" sz="2000" smtClean="0"/>
              <a:t>foreign buyers, including consumers producers, resellers and governments</a:t>
            </a:r>
          </a:p>
          <a:p>
            <a:endParaRPr lang="en-US" altLang="en-US" sz="2000" smtClean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D97BA00-BB74-4F7E-826B-FC83853AF5C1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>
                <a:latin typeface="Calibri Light" pitchFamily="34" charset="0"/>
              </a:rPr>
              <a:t>Economic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7AD736D-5353-4D48-BC4A-88E297F3B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Exchange rates</a:t>
            </a:r>
          </a:p>
          <a:p>
            <a:pPr>
              <a:defRPr/>
            </a:pPr>
            <a:r>
              <a:rPr lang="en-GB" altLang="en-US" dirty="0"/>
              <a:t>Inflation</a:t>
            </a:r>
          </a:p>
          <a:p>
            <a:pPr>
              <a:defRPr/>
            </a:pPr>
            <a:r>
              <a:rPr lang="en-GB" altLang="en-US" dirty="0"/>
              <a:t>Boom or bust </a:t>
            </a:r>
          </a:p>
          <a:p>
            <a:pPr>
              <a:defRPr/>
            </a:pPr>
            <a:r>
              <a:rPr lang="en-GB" altLang="en-US" dirty="0"/>
              <a:t>Funding streams &amp; mechanisms</a:t>
            </a:r>
          </a:p>
          <a:p>
            <a:pPr>
              <a:defRPr/>
            </a:pPr>
            <a:r>
              <a:rPr lang="en-GB" altLang="en-US" dirty="0"/>
              <a:t>Budgetary restrictions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US" dirty="0">
              <a:latin typeface="Calibri Light" panose="020F0302020204030204" pitchFamily="34" charset="0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DC2EDE-7D24-47F3-8C45-467080D2DFE5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>
                <a:latin typeface="Calibri Light" pitchFamily="34" charset="0"/>
              </a:rPr>
              <a:t>Social</a:t>
            </a:r>
            <a:endParaRPr lang="en-US" altLang="en-US" b="1" smtClean="0">
              <a:latin typeface="Calibri Light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BD7BB68-2AB2-4949-BAF2-8D8C44DA0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altLang="en-US" dirty="0"/>
              <a:t>Population growth</a:t>
            </a:r>
          </a:p>
          <a:p>
            <a:pPr>
              <a:defRPr/>
            </a:pPr>
            <a:r>
              <a:rPr lang="en-GB" altLang="en-US" dirty="0"/>
              <a:t>Demographic make up</a:t>
            </a:r>
          </a:p>
          <a:p>
            <a:pPr>
              <a:defRPr/>
            </a:pPr>
            <a:r>
              <a:rPr lang="en-GB" altLang="en-US" dirty="0"/>
              <a:t>Immigration and diverse population with different cultural identities &amp;  needs</a:t>
            </a:r>
          </a:p>
          <a:p>
            <a:pPr>
              <a:defRPr/>
            </a:pPr>
            <a:r>
              <a:rPr lang="en-GB" altLang="en-US" dirty="0"/>
              <a:t>Changing attitudes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US" dirty="0">
              <a:latin typeface="Calibri Light" panose="020F030202020403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3BE3C16-BB9F-4DDC-BF0C-C99E8AA9617A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>
                <a:latin typeface="Calibri Light" pitchFamily="34" charset="0"/>
              </a:rPr>
              <a:t>Technological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A0815B8-2C68-E94B-8850-6FB9D666C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863" y="1417638"/>
            <a:ext cx="8567737" cy="3916362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en-GB" altLang="en-US" sz="2800" dirty="0"/>
              <a:t>Technological advancement 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sz="2800" dirty="0"/>
              <a:t>Rate in which consumers adapt to advances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sz="2800" dirty="0"/>
              <a:t>Global trends and emerging markets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sz="2800" dirty="0"/>
              <a:t>Greater access to technologies </a:t>
            </a:r>
          </a:p>
          <a:p>
            <a:pPr lvl="1">
              <a:lnSpc>
                <a:spcPct val="150000"/>
              </a:lnSpc>
              <a:defRPr/>
            </a:pPr>
            <a:r>
              <a:rPr lang="en-GB" altLang="en-US" sz="2400" dirty="0"/>
              <a:t>e.g. High speed Broadband rollout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US" sz="2800" dirty="0">
              <a:latin typeface="Calibri Light" panose="020F030202020403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4E86021-F1DD-4D43-BB7C-BFE7A68B9D75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smtClean="0">
                <a:latin typeface="Calibri Light" pitchFamily="34" charset="0"/>
              </a:rPr>
              <a:t>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36F8B1D-ADC5-DA40-846A-FBB8FDDFC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7950"/>
          </a:xfrm>
        </p:spPr>
        <p:txBody>
          <a:bodyPr/>
          <a:lstStyle/>
          <a:p>
            <a:pPr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sz="2400" dirty="0"/>
              <a:t>Government legislation</a:t>
            </a:r>
          </a:p>
          <a:p>
            <a:pPr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sz="2400" dirty="0"/>
              <a:t>Other Governments’ legislation</a:t>
            </a:r>
          </a:p>
          <a:p>
            <a:pPr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sz="2400" dirty="0"/>
              <a:t>Cost of failing to adhere to legislation</a:t>
            </a:r>
          </a:p>
          <a:p>
            <a:pPr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sz="2400" dirty="0"/>
              <a:t>Ability to be responsive and adapt quickly to change</a:t>
            </a:r>
          </a:p>
          <a:p>
            <a:pPr>
              <a:lnSpc>
                <a:spcPct val="150000"/>
              </a:lnSpc>
              <a:buFont typeface="Arial" charset="0"/>
              <a:buChar char="•"/>
              <a:defRPr/>
            </a:pPr>
            <a:r>
              <a:rPr lang="en-GB" sz="2400" dirty="0"/>
              <a:t>The cost of making necessary changes V’s benefits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US" sz="2400" dirty="0">
              <a:latin typeface="Calibri Light" panose="020F030202020403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A533C7C-D39E-4FEE-A09B-98998AE32319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Environmental</a:t>
            </a:r>
            <a:endParaRPr lang="en-US" altLang="en-US" smtClean="0"/>
          </a:p>
        </p:txBody>
      </p:sp>
      <p:sp>
        <p:nvSpPr>
          <p:cNvPr id="48131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altLang="en-US" sz="2800" smtClean="0"/>
              <a:t>How an organisations activities impact upon the environment</a:t>
            </a:r>
          </a:p>
          <a:p>
            <a:pPr>
              <a:lnSpc>
                <a:spcPct val="150000"/>
              </a:lnSpc>
            </a:pPr>
            <a:r>
              <a:rPr lang="en-GB" altLang="en-US" sz="2800" smtClean="0"/>
              <a:t>Sustainability of operations</a:t>
            </a:r>
          </a:p>
          <a:p>
            <a:pPr>
              <a:lnSpc>
                <a:spcPct val="150000"/>
              </a:lnSpc>
            </a:pPr>
            <a:r>
              <a:rPr lang="en-GB" altLang="en-US" sz="2800" smtClean="0"/>
              <a:t>Ethical production and social conscience</a:t>
            </a:r>
          </a:p>
          <a:p>
            <a:pPr>
              <a:lnSpc>
                <a:spcPct val="150000"/>
              </a:lnSpc>
            </a:pPr>
            <a:r>
              <a:rPr lang="en-GB" altLang="en-US" sz="2800" smtClean="0"/>
              <a:t>Waste Policy</a:t>
            </a:r>
          </a:p>
          <a:p>
            <a:pPr>
              <a:lnSpc>
                <a:spcPct val="150000"/>
              </a:lnSpc>
            </a:pPr>
            <a:r>
              <a:rPr lang="en-GB" altLang="en-US" sz="2800" smtClean="0"/>
              <a:t>Control of emissions</a:t>
            </a:r>
          </a:p>
          <a:p>
            <a:endParaRPr lang="en-US" altLang="en-US" sz="2800" smtClean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BB973A-A7E8-49FF-BB91-A0BA6E38A668}" type="slidenum">
              <a:rPr lang="en-GB" altLang="en-US" sz="1200">
                <a:solidFill>
                  <a:srgbClr val="898989"/>
                </a:solidFill>
                <a:latin typeface="Corbel" pitchFamily="34" charset="0"/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  <a:latin typeface="Corbe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461</TotalTime>
  <Words>623</Words>
  <Application>Microsoft Office PowerPoint</Application>
  <PresentationFormat>On-screen Show (4:3)</PresentationFormat>
  <Paragraphs>134</Paragraphs>
  <Slides>21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3" baseType="lpstr">
      <vt:lpstr>SftWP July 15</vt:lpstr>
      <vt:lpstr>Office Theme</vt:lpstr>
      <vt:lpstr>Environmental Scanning  (EMPL6003)</vt:lpstr>
      <vt:lpstr>What is a business Environment</vt:lpstr>
      <vt:lpstr>ENVIRONMENTS AND SYSTEMS?</vt:lpstr>
      <vt:lpstr>BUSINESS CAN BE SIMILAR TO NATURE</vt:lpstr>
      <vt:lpstr>THREE LEVELS OF THE BUSINESS ENVIRONMENT</vt:lpstr>
      <vt:lpstr>THE MACRO-ENVIRONMENT</vt:lpstr>
      <vt:lpstr>THE MICRO-ENVIRONMENT</vt:lpstr>
      <vt:lpstr>PowerPoint Presentation</vt:lpstr>
      <vt:lpstr>Important to take a “HOLISTIC” view.</vt:lpstr>
      <vt:lpstr>POWER IN THE ENVIRONMENT</vt:lpstr>
      <vt:lpstr>MONITORING AND RESPONDING TO ENVIRONMENTAL CHANGE</vt:lpstr>
      <vt:lpstr>THE GLOBALISED BUSINESS ENVIRONMENT</vt:lpstr>
      <vt:lpstr>THE INTERNAL ENVIRONMENT</vt:lpstr>
      <vt:lpstr>PowerPoint Presentation</vt:lpstr>
      <vt:lpstr>Company Scan</vt:lpstr>
      <vt:lpstr>Customers</vt:lpstr>
      <vt:lpstr>Economic</vt:lpstr>
      <vt:lpstr>Social</vt:lpstr>
      <vt:lpstr>Technological</vt:lpstr>
      <vt:lpstr>Legal</vt:lpstr>
      <vt:lpstr>Environmental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 &amp; Mentoring</dc:title>
  <dc:creator>Andrew</dc:creator>
  <cp:lastModifiedBy>User</cp:lastModifiedBy>
  <cp:revision>35</cp:revision>
  <cp:lastPrinted>2012-01-22T12:31:42Z</cp:lastPrinted>
  <dcterms:created xsi:type="dcterms:W3CDTF">2012-01-22T11:08:19Z</dcterms:created>
  <dcterms:modified xsi:type="dcterms:W3CDTF">2020-06-09T00:56:22Z</dcterms:modified>
</cp:coreProperties>
</file>