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85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3" r:id="rId27"/>
    <p:sldId id="28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525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6DEE6A-656E-47B1-A052-7B6184F45533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0A6114-E697-4B22-871E-DA3A9A9490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416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electromagnetics, an antenna's power gain or simply gain is a key performance number which combines the antenna's directivity and electrical efficiency.  Gain is increasing the effective of a</a:t>
            </a:r>
            <a:r>
              <a:rPr lang="en-GB" sz="1200" b="0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signal compared to it Isotropic signal 3dbi = 2 W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adaptive 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an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of which the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radiation (or reception) pattern can be adjusted dynamically.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3250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isotropic 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an ideal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that radiates its power uniformly in all directions. There is no actual physical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isotropic 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However, an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isotropic 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often used as a reference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the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gain.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Isotropic is</a:t>
            </a:r>
            <a:r>
              <a:rPr lang="en-GB" sz="12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having a physical property which has the same value when measured in different directions.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0173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 = 468/f. In free-space the wavelength in feet is 492/f, but a practical half-wavelength antenna is shorter so the constant is smaller. The number 468 is on the license exams and in the literature. It’s been there ever since I started reading about ham radio in the mid-1960s. It’s a pillar of amateur antenna theory. Every ham is expected to memorize it. And it’s wrong.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</a:t>
            </a:r>
            <a:r>
              <a:rPr lang="en-US" altLang="en-US" dirty="0" smtClean="0"/>
              <a:t>dipoles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pair of equal and oppositely charged or magnetized poles separated by a distance</a:t>
            </a:r>
          </a:p>
          <a:p>
            <a:r>
              <a:rPr lang="en-US" altLang="en-US" dirty="0" err="1" smtClean="0">
                <a:sym typeface="Symbol" panose="05050102010706020507" pitchFamily="18" charset="2"/>
              </a:rPr>
              <a:t>Hertzian</a:t>
            </a:r>
            <a:r>
              <a:rPr lang="en-US" altLang="en-US" dirty="0" smtClean="0">
                <a:sym typeface="Symbol" panose="05050102010706020507" pitchFamily="18" charset="2"/>
              </a:rPr>
              <a:t> dipole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two small spherical conductors connected by a wire. Suppose that electric charge flows periodically back and forth between the spheres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8386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Selection diversity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approach is one way out – With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selection diversity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the receiver selects the antenna with the highest received signal power and ignore observations from the other antennas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any one of several wireless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diversity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schemes that uses two or more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antennas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improve the quality and reliability of a wireless link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48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1200" dirty="0" smtClean="0"/>
              <a:t>Shadowing is</a:t>
            </a:r>
            <a:r>
              <a:rPr lang="en-US" altLang="en-US" sz="1200" baseline="0" dirty="0" smtClean="0"/>
              <a:t>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deviation of the power of the received electromagnetic signal from an average value. Caused by obstacles affecting the wave propagation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3565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BPSK QPSK 16-QAM 64-QAM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693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PN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deterministically generated. </a:t>
            </a:r>
          </a:p>
          <a:p>
            <a:r>
              <a:rPr lang="en-US" altLang="en-US" dirty="0" smtClean="0"/>
              <a:t>Orthogonal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product of any two different functions is zero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827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frequency-division multiplexing (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FDM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530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Cross correlation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measurement that tracks the movements of two variables. In signal processing, cross-correlation is a measure of similarity of two series as a function of the displacement of one relative to the other.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0A6114-E697-4B22-871E-DA3A9A94900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912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038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003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979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930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35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941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386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74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277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11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602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F76F3-9AFD-4027-B1D3-98606B5F0B11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13C203-21FB-41E7-9838-DF8BA16B3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437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4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3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2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solidFill>
            <a:schemeClr val="bg2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altLang="en-US" dirty="0"/>
              <a:t>Antennas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223474"/>
            <a:ext cx="9144000" cy="1655762"/>
          </a:xfrm>
        </p:spPr>
        <p:txBody>
          <a:bodyPr/>
          <a:lstStyle/>
          <a:p>
            <a:r>
              <a:rPr lang="en-GB" dirty="0"/>
              <a:t>Dr Mabrouka Abuhmida</a:t>
            </a:r>
          </a:p>
        </p:txBody>
      </p:sp>
    </p:spTree>
    <p:extLst>
      <p:ext uri="{BB962C8B-B14F-4D97-AF65-F5344CB8AC3E}">
        <p14:creationId xmlns:p14="http://schemas.microsoft.com/office/powerpoint/2010/main" val="418431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Antennas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07956"/>
            <a:ext cx="10515600" cy="4351338"/>
          </a:xfrm>
        </p:spPr>
        <p:txBody>
          <a:bodyPr>
            <a:noAutofit/>
          </a:bodyPr>
          <a:lstStyle/>
          <a:p>
            <a:r>
              <a:rPr lang="en-US" altLang="en-US" sz="2000" dirty="0"/>
              <a:t>Antennas are used to </a:t>
            </a:r>
            <a:r>
              <a:rPr lang="en-US" altLang="en-US" sz="2000" dirty="0" smtClean="0"/>
              <a:t>emit </a:t>
            </a:r>
            <a:r>
              <a:rPr lang="en-US" altLang="en-US" sz="2000" dirty="0"/>
              <a:t>and receive EM waves (energy)</a:t>
            </a:r>
          </a:p>
          <a:p>
            <a:r>
              <a:rPr lang="en-US" altLang="en-US" sz="2000" dirty="0" smtClean="0"/>
              <a:t>Antennas </a:t>
            </a:r>
            <a:r>
              <a:rPr lang="en-US" altLang="en-US" sz="2000" dirty="0"/>
              <a:t>consist of one or several radiating elements through which an electric current circulates</a:t>
            </a:r>
          </a:p>
          <a:p>
            <a:r>
              <a:rPr lang="en-US" altLang="en-US" sz="2000" dirty="0"/>
              <a:t>Types of antennas:</a:t>
            </a:r>
          </a:p>
          <a:p>
            <a:pPr lvl="1"/>
            <a:r>
              <a:rPr lang="en-US" altLang="en-US" sz="1800" dirty="0"/>
              <a:t>omnidirectional</a:t>
            </a:r>
          </a:p>
          <a:p>
            <a:pPr lvl="1"/>
            <a:r>
              <a:rPr lang="en-US" altLang="en-US" sz="1800" dirty="0"/>
              <a:t>directional</a:t>
            </a:r>
          </a:p>
          <a:p>
            <a:pPr lvl="1"/>
            <a:r>
              <a:rPr lang="en-US" altLang="en-US" sz="1800" dirty="0"/>
              <a:t>phased arrays</a:t>
            </a:r>
          </a:p>
          <a:p>
            <a:pPr lvl="1"/>
            <a:r>
              <a:rPr lang="en-US" altLang="en-US" sz="1800" dirty="0"/>
              <a:t>adaptive</a:t>
            </a:r>
          </a:p>
          <a:p>
            <a:pPr lvl="1"/>
            <a:r>
              <a:rPr lang="en-US" altLang="en-US" sz="1800" dirty="0"/>
              <a:t>optimal</a:t>
            </a:r>
          </a:p>
          <a:p>
            <a:r>
              <a:rPr lang="en-US" altLang="en-US" sz="2000" dirty="0"/>
              <a:t>Principal characteristics used to </a:t>
            </a:r>
            <a:r>
              <a:rPr lang="en-US" altLang="en-US" sz="2000" dirty="0" smtClean="0"/>
              <a:t>describe </a:t>
            </a:r>
            <a:r>
              <a:rPr lang="en-US" altLang="en-US" sz="2000" dirty="0"/>
              <a:t>an antenna are:</a:t>
            </a:r>
          </a:p>
          <a:p>
            <a:pPr lvl="1"/>
            <a:r>
              <a:rPr lang="en-US" altLang="en-US" sz="1800" dirty="0"/>
              <a:t>radiation pattern</a:t>
            </a:r>
          </a:p>
          <a:p>
            <a:pPr lvl="1"/>
            <a:r>
              <a:rPr lang="en-US" altLang="en-US" sz="1800" dirty="0"/>
              <a:t>directivity</a:t>
            </a:r>
          </a:p>
          <a:p>
            <a:pPr lvl="1"/>
            <a:r>
              <a:rPr lang="en-US" altLang="en-US" sz="1800" dirty="0"/>
              <a:t>gain</a:t>
            </a:r>
          </a:p>
          <a:p>
            <a:pPr lvl="1"/>
            <a:r>
              <a:rPr lang="en-US" altLang="en-US" sz="1800" dirty="0"/>
              <a:t>efficiency</a:t>
            </a:r>
          </a:p>
        </p:txBody>
      </p:sp>
      <p:pic>
        <p:nvPicPr>
          <p:cNvPr id="4098" name="Picture 2" descr="https://www.idet.org.mx/wp-content/uploads/2017/12/Fotolia_36895255_Subscription_Monthly_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6056">
            <a:off x="7262191" y="2942033"/>
            <a:ext cx="3862693" cy="309065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422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Isotropic Antennas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Isotropic radiator: equal radiation in all directions (three dimensional) - only a theoretical reference antenna</a:t>
            </a:r>
          </a:p>
          <a:p>
            <a:r>
              <a:rPr lang="en-US" altLang="en-US" sz="2400" dirty="0"/>
              <a:t>Real antennas always have directive effects (vertical and/or horizontal) </a:t>
            </a:r>
          </a:p>
          <a:p>
            <a:r>
              <a:rPr lang="en-US" altLang="en-US" sz="2400" dirty="0"/>
              <a:t>Radiation pattern: measurement of radiation around an antenna</a:t>
            </a:r>
          </a:p>
        </p:txBody>
      </p:sp>
      <p:grpSp>
        <p:nvGrpSpPr>
          <p:cNvPr id="107524" name="Group 4"/>
          <p:cNvGrpSpPr>
            <a:grpSpLocks/>
          </p:cNvGrpSpPr>
          <p:nvPr/>
        </p:nvGrpSpPr>
        <p:grpSpPr bwMode="auto">
          <a:xfrm>
            <a:off x="3262045" y="3983803"/>
            <a:ext cx="2986355" cy="2016303"/>
            <a:chOff x="960" y="2448"/>
            <a:chExt cx="1152" cy="720"/>
          </a:xfrm>
        </p:grpSpPr>
        <p:sp>
          <p:nvSpPr>
            <p:cNvPr id="107525" name="Line 5"/>
            <p:cNvSpPr>
              <a:spLocks noChangeShapeType="1"/>
            </p:cNvSpPr>
            <p:nvPr/>
          </p:nvSpPr>
          <p:spPr bwMode="auto">
            <a:xfrm>
              <a:off x="960" y="2832"/>
              <a:ext cx="11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26" name="Line 6"/>
            <p:cNvSpPr>
              <a:spLocks noChangeShapeType="1"/>
            </p:cNvSpPr>
            <p:nvPr/>
          </p:nvSpPr>
          <p:spPr bwMode="auto">
            <a:xfrm flipV="1">
              <a:off x="1488" y="2496"/>
              <a:ext cx="0" cy="67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27" name="Line 7"/>
            <p:cNvSpPr>
              <a:spLocks noChangeShapeType="1"/>
            </p:cNvSpPr>
            <p:nvPr/>
          </p:nvSpPr>
          <p:spPr bwMode="auto">
            <a:xfrm flipV="1">
              <a:off x="1056" y="2592"/>
              <a:ext cx="96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28" name="Text Box 8"/>
            <p:cNvSpPr txBox="1">
              <a:spLocks noChangeArrowheads="1"/>
            </p:cNvSpPr>
            <p:nvPr/>
          </p:nvSpPr>
          <p:spPr bwMode="auto">
            <a:xfrm>
              <a:off x="1824" y="2448"/>
              <a:ext cx="161" cy="1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107529" name="Text Box 9"/>
            <p:cNvSpPr txBox="1">
              <a:spLocks noChangeArrowheads="1"/>
            </p:cNvSpPr>
            <p:nvPr/>
          </p:nvSpPr>
          <p:spPr bwMode="auto">
            <a:xfrm>
              <a:off x="1296" y="2448"/>
              <a:ext cx="17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y</a:t>
              </a:r>
            </a:p>
          </p:txBody>
        </p:sp>
        <p:sp>
          <p:nvSpPr>
            <p:cNvPr id="107530" name="Text Box 10"/>
            <p:cNvSpPr txBox="1">
              <a:spLocks noChangeArrowheads="1"/>
            </p:cNvSpPr>
            <p:nvPr/>
          </p:nvSpPr>
          <p:spPr bwMode="auto">
            <a:xfrm>
              <a:off x="1920" y="2832"/>
              <a:ext cx="172" cy="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107531" name="Oval 11"/>
            <p:cNvSpPr>
              <a:spLocks noChangeArrowheads="1"/>
            </p:cNvSpPr>
            <p:nvPr/>
          </p:nvSpPr>
          <p:spPr bwMode="auto">
            <a:xfrm>
              <a:off x="1464" y="2808"/>
              <a:ext cx="48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7532" name="Oval 12"/>
            <p:cNvSpPr>
              <a:spLocks noChangeArrowheads="1"/>
            </p:cNvSpPr>
            <p:nvPr/>
          </p:nvSpPr>
          <p:spPr bwMode="auto">
            <a:xfrm>
              <a:off x="1248" y="2592"/>
              <a:ext cx="480" cy="48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7533" name="Text Box 13"/>
          <p:cNvSpPr txBox="1">
            <a:spLocks noChangeArrowheads="1"/>
          </p:cNvSpPr>
          <p:nvPr/>
        </p:nvSpPr>
        <p:spPr bwMode="auto">
          <a:xfrm>
            <a:off x="6553200" y="4136204"/>
            <a:ext cx="10350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ideal</a:t>
            </a:r>
          </a:p>
          <a:p>
            <a:r>
              <a:rPr lang="en-US" altLang="en-US"/>
              <a:t>isotropic</a:t>
            </a:r>
          </a:p>
          <a:p>
            <a:r>
              <a:rPr lang="en-US" altLang="en-US"/>
              <a:t>radiator</a:t>
            </a:r>
          </a:p>
        </p:txBody>
      </p:sp>
    </p:spTree>
    <p:extLst>
      <p:ext uri="{BB962C8B-B14F-4D97-AF65-F5344CB8AC3E}">
        <p14:creationId xmlns:p14="http://schemas.microsoft.com/office/powerpoint/2010/main" val="744263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3">
            <a:extLst>
              <a:ext uri="{FF2B5EF4-FFF2-40B4-BE49-F238E27FC236}">
                <a16:creationId xmlns:a16="http://schemas.microsoft.com/office/drawing/2014/main" id="{8B928CAF-24C0-4DEA-94E5-831E01CF9F94}"/>
              </a:ext>
            </a:extLst>
          </p:cNvPr>
          <p:cNvSpPr txBox="1">
            <a:spLocks noChangeArrowheads="1"/>
          </p:cNvSpPr>
          <p:nvPr/>
        </p:nvSpPr>
        <p:spPr>
          <a:xfrm>
            <a:off x="838200" y="1562470"/>
            <a:ext cx="10515600" cy="506914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Real antennas are not isotropic radiators but, e.g., dipoles with lengths </a:t>
            </a:r>
            <a:r>
              <a:rPr lang="en-US" altLang="en-US" dirty="0">
                <a:sym typeface="Symbol" panose="05050102010706020507" pitchFamily="18" charset="2"/>
              </a:rPr>
              <a:t>/4, or Hertzian dipole: /2 (2 dipoles</a:t>
            </a:r>
            <a:r>
              <a:rPr lang="en-US" altLang="en-US" dirty="0" smtClean="0">
                <a:sym typeface="Symbol" panose="05050102010706020507" pitchFamily="18" charset="2"/>
              </a:rPr>
              <a:t>)</a:t>
            </a:r>
          </a:p>
          <a:p>
            <a:pPr marL="0" indent="0">
              <a:buNone/>
            </a:pP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>
                <a:sym typeface="Wingdings" panose="05000000000000000000" pitchFamily="2" charset="2"/>
              </a:rPr>
              <a:t> shape/size of antenna </a:t>
            </a:r>
            <a:r>
              <a:rPr lang="en-US" altLang="en-US" dirty="0" smtClean="0">
                <a:sym typeface="Wingdings" panose="05000000000000000000" pitchFamily="2" charset="2"/>
              </a:rPr>
              <a:t>is proportional </a:t>
            </a:r>
            <a:r>
              <a:rPr lang="en-US" altLang="en-US" dirty="0">
                <a:sym typeface="Wingdings" panose="05000000000000000000" pitchFamily="2" charset="2"/>
              </a:rPr>
              <a:t>to wavelength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Example</a:t>
            </a:r>
            <a:r>
              <a:rPr lang="en-US" altLang="en-US" dirty="0"/>
              <a:t>: Radiation pattern of a simple Hertzian dipole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 smtClean="0"/>
              <a:t>Gain</a:t>
            </a:r>
            <a:r>
              <a:rPr lang="en-US" altLang="en-US" dirty="0"/>
              <a:t>: </a:t>
            </a:r>
            <a:r>
              <a:rPr lang="en-US" altLang="en-US" dirty="0" smtClean="0"/>
              <a:t>is ratio </a:t>
            </a:r>
            <a:r>
              <a:rPr lang="en-US" altLang="en-US" dirty="0"/>
              <a:t>of the maximum power in the direction of the main </a:t>
            </a:r>
            <a:r>
              <a:rPr lang="en-US" altLang="en-US" dirty="0" smtClean="0"/>
              <a:t>part </a:t>
            </a:r>
            <a:r>
              <a:rPr lang="en-US" altLang="en-US" dirty="0"/>
              <a:t>to the power of an isotropic radiator (with the same average power)</a:t>
            </a:r>
          </a:p>
          <a:p>
            <a:endParaRPr lang="en-US" altLang="en-US" dirty="0"/>
          </a:p>
        </p:txBody>
      </p:sp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Omnidirectional Antennas: simple dipoles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883D8EF-4BE4-4E5C-B869-242E334D823E}"/>
              </a:ext>
            </a:extLst>
          </p:cNvPr>
          <p:cNvGrpSpPr/>
          <p:nvPr/>
        </p:nvGrpSpPr>
        <p:grpSpPr>
          <a:xfrm>
            <a:off x="2494688" y="4038601"/>
            <a:ext cx="7202623" cy="1450778"/>
            <a:chOff x="2514601" y="3429000"/>
            <a:chExt cx="7202623" cy="1450778"/>
          </a:xfrm>
        </p:grpSpPr>
        <p:sp>
          <p:nvSpPr>
            <p:cNvPr id="92171" name="Line 11"/>
            <p:cNvSpPr>
              <a:spLocks noChangeShapeType="1"/>
            </p:cNvSpPr>
            <p:nvPr/>
          </p:nvSpPr>
          <p:spPr bwMode="auto">
            <a:xfrm flipV="1">
              <a:off x="3352800" y="35052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2" name="Line 12"/>
            <p:cNvSpPr>
              <a:spLocks noChangeShapeType="1"/>
            </p:cNvSpPr>
            <p:nvPr/>
          </p:nvSpPr>
          <p:spPr bwMode="auto">
            <a:xfrm>
              <a:off x="2590800" y="40386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3" name="Oval 13"/>
            <p:cNvSpPr>
              <a:spLocks noChangeArrowheads="1"/>
            </p:cNvSpPr>
            <p:nvPr/>
          </p:nvSpPr>
          <p:spPr bwMode="auto">
            <a:xfrm>
              <a:off x="3355975" y="37338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4" name="Oval 14"/>
            <p:cNvSpPr>
              <a:spLocks noChangeArrowheads="1"/>
            </p:cNvSpPr>
            <p:nvPr/>
          </p:nvSpPr>
          <p:spPr bwMode="auto">
            <a:xfrm>
              <a:off x="2740025" y="37338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5" name="Line 15"/>
            <p:cNvSpPr>
              <a:spLocks noChangeShapeType="1"/>
            </p:cNvSpPr>
            <p:nvPr/>
          </p:nvSpPr>
          <p:spPr bwMode="auto">
            <a:xfrm>
              <a:off x="3352800" y="3733800"/>
              <a:ext cx="0" cy="6096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76" name="Text Box 16"/>
            <p:cNvSpPr txBox="1">
              <a:spLocks noChangeArrowheads="1"/>
            </p:cNvSpPr>
            <p:nvPr/>
          </p:nvSpPr>
          <p:spPr bwMode="auto">
            <a:xfrm>
              <a:off x="2514601" y="4572001"/>
              <a:ext cx="1632883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side view (xy-plane)</a:t>
              </a:r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4098925" y="4049713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92178" name="Text Box 18"/>
            <p:cNvSpPr txBox="1">
              <a:spLocks noChangeArrowheads="1"/>
            </p:cNvSpPr>
            <p:nvPr/>
          </p:nvSpPr>
          <p:spPr bwMode="auto">
            <a:xfrm>
              <a:off x="3048000" y="3429000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y</a:t>
              </a:r>
            </a:p>
          </p:txBody>
        </p:sp>
        <p:sp>
          <p:nvSpPr>
            <p:cNvPr id="92179" name="Line 19"/>
            <p:cNvSpPr>
              <a:spLocks noChangeShapeType="1"/>
            </p:cNvSpPr>
            <p:nvPr/>
          </p:nvSpPr>
          <p:spPr bwMode="auto">
            <a:xfrm flipV="1">
              <a:off x="5410200" y="35052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>
              <a:off x="4648200" y="40386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1" name="Oval 21"/>
            <p:cNvSpPr>
              <a:spLocks noChangeArrowheads="1"/>
            </p:cNvSpPr>
            <p:nvPr/>
          </p:nvSpPr>
          <p:spPr bwMode="auto">
            <a:xfrm>
              <a:off x="5413375" y="37338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2" name="Oval 22"/>
            <p:cNvSpPr>
              <a:spLocks noChangeArrowheads="1"/>
            </p:cNvSpPr>
            <p:nvPr/>
          </p:nvSpPr>
          <p:spPr bwMode="auto">
            <a:xfrm>
              <a:off x="4797425" y="37338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3" name="Line 23"/>
            <p:cNvSpPr>
              <a:spLocks noChangeShapeType="1"/>
            </p:cNvSpPr>
            <p:nvPr/>
          </p:nvSpPr>
          <p:spPr bwMode="auto">
            <a:xfrm>
              <a:off x="5410200" y="3733800"/>
              <a:ext cx="0" cy="6096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4" name="Text Box 24"/>
            <p:cNvSpPr txBox="1">
              <a:spLocks noChangeArrowheads="1"/>
            </p:cNvSpPr>
            <p:nvPr/>
          </p:nvSpPr>
          <p:spPr bwMode="auto">
            <a:xfrm>
              <a:off x="4572001" y="4572001"/>
              <a:ext cx="1623393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side view (yz-plane)</a:t>
              </a:r>
            </a:p>
          </p:txBody>
        </p:sp>
        <p:sp>
          <p:nvSpPr>
            <p:cNvPr id="92185" name="Text Box 25"/>
            <p:cNvSpPr txBox="1">
              <a:spLocks noChangeArrowheads="1"/>
            </p:cNvSpPr>
            <p:nvPr/>
          </p:nvSpPr>
          <p:spPr bwMode="auto">
            <a:xfrm>
              <a:off x="6156325" y="4049714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92186" name="Text Box 26"/>
            <p:cNvSpPr txBox="1">
              <a:spLocks noChangeArrowheads="1"/>
            </p:cNvSpPr>
            <p:nvPr/>
          </p:nvSpPr>
          <p:spPr bwMode="auto">
            <a:xfrm>
              <a:off x="5105400" y="3429000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y</a:t>
              </a:r>
            </a:p>
          </p:txBody>
        </p:sp>
        <p:sp>
          <p:nvSpPr>
            <p:cNvPr id="92187" name="Line 27"/>
            <p:cNvSpPr>
              <a:spLocks noChangeShapeType="1"/>
            </p:cNvSpPr>
            <p:nvPr/>
          </p:nvSpPr>
          <p:spPr bwMode="auto">
            <a:xfrm flipV="1">
              <a:off x="7391400" y="35052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8" name="Line 28"/>
            <p:cNvSpPr>
              <a:spLocks noChangeShapeType="1"/>
            </p:cNvSpPr>
            <p:nvPr/>
          </p:nvSpPr>
          <p:spPr bwMode="auto">
            <a:xfrm>
              <a:off x="6629400" y="40386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89" name="Oval 29"/>
            <p:cNvSpPr>
              <a:spLocks noChangeArrowheads="1"/>
            </p:cNvSpPr>
            <p:nvPr/>
          </p:nvSpPr>
          <p:spPr bwMode="auto">
            <a:xfrm>
              <a:off x="7010400" y="3657600"/>
              <a:ext cx="762000" cy="7620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0" name="Text Box 30"/>
            <p:cNvSpPr txBox="1">
              <a:spLocks noChangeArrowheads="1"/>
            </p:cNvSpPr>
            <p:nvPr/>
          </p:nvSpPr>
          <p:spPr bwMode="auto">
            <a:xfrm>
              <a:off x="6553200" y="4572001"/>
              <a:ext cx="1573444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top view (xz-plane)</a:t>
              </a:r>
            </a:p>
          </p:txBody>
        </p:sp>
        <p:sp>
          <p:nvSpPr>
            <p:cNvPr id="92191" name="Text Box 31"/>
            <p:cNvSpPr txBox="1">
              <a:spLocks noChangeArrowheads="1"/>
            </p:cNvSpPr>
            <p:nvPr/>
          </p:nvSpPr>
          <p:spPr bwMode="auto">
            <a:xfrm>
              <a:off x="8137525" y="4049713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92192" name="Text Box 32"/>
            <p:cNvSpPr txBox="1">
              <a:spLocks noChangeArrowheads="1"/>
            </p:cNvSpPr>
            <p:nvPr/>
          </p:nvSpPr>
          <p:spPr bwMode="auto">
            <a:xfrm>
              <a:off x="7086600" y="3429001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92193" name="Oval 33"/>
            <p:cNvSpPr>
              <a:spLocks noChangeArrowheads="1"/>
            </p:cNvSpPr>
            <p:nvPr/>
          </p:nvSpPr>
          <p:spPr bwMode="auto">
            <a:xfrm>
              <a:off x="7353300" y="4000500"/>
              <a:ext cx="76200" cy="76200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4" name="Text Box 34"/>
            <p:cNvSpPr txBox="1">
              <a:spLocks noChangeArrowheads="1"/>
            </p:cNvSpPr>
            <p:nvPr/>
          </p:nvSpPr>
          <p:spPr bwMode="auto">
            <a:xfrm>
              <a:off x="8915401" y="3810001"/>
              <a:ext cx="801823" cy="646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simple</a:t>
              </a:r>
            </a:p>
            <a:p>
              <a:r>
                <a:rPr lang="en-US" altLang="en-US"/>
                <a:t>dipole</a:t>
              </a: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A4056BB1-66BE-41D6-94E3-8CF2DBB854C3}"/>
              </a:ext>
            </a:extLst>
          </p:cNvPr>
          <p:cNvGrpSpPr/>
          <p:nvPr/>
        </p:nvGrpSpPr>
        <p:grpSpPr>
          <a:xfrm>
            <a:off x="8630511" y="2470669"/>
            <a:ext cx="2133600" cy="990600"/>
            <a:chOff x="4343400" y="2057400"/>
            <a:chExt cx="2133600" cy="990600"/>
          </a:xfrm>
        </p:grpSpPr>
        <p:sp>
          <p:nvSpPr>
            <p:cNvPr id="92195" name="AutoShape 35"/>
            <p:cNvSpPr>
              <a:spLocks noChangeArrowheads="1"/>
            </p:cNvSpPr>
            <p:nvPr/>
          </p:nvSpPr>
          <p:spPr bwMode="auto">
            <a:xfrm>
              <a:off x="4343400" y="2590800"/>
              <a:ext cx="762000" cy="228600"/>
            </a:xfrm>
            <a:prstGeom prst="parallelogram">
              <a:avLst>
                <a:gd name="adj" fmla="val 83333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6" name="Text Box 36"/>
            <p:cNvSpPr txBox="1">
              <a:spLocks noChangeArrowheads="1"/>
            </p:cNvSpPr>
            <p:nvPr/>
          </p:nvSpPr>
          <p:spPr bwMode="auto">
            <a:xfrm>
              <a:off x="4343400" y="2286000"/>
              <a:ext cx="45720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sz="1400">
                  <a:sym typeface="Symbol" panose="05050102010706020507" pitchFamily="18" charset="2"/>
                </a:rPr>
                <a:t>/4</a:t>
              </a:r>
              <a:endParaRPr lang="en-US" altLang="en-US" sz="1400"/>
            </a:p>
          </p:txBody>
        </p:sp>
        <p:grpSp>
          <p:nvGrpSpPr>
            <p:cNvPr id="92197" name="Group 37"/>
            <p:cNvGrpSpPr>
              <a:grpSpLocks/>
            </p:cNvGrpSpPr>
            <p:nvPr/>
          </p:nvGrpSpPr>
          <p:grpSpPr bwMode="auto">
            <a:xfrm>
              <a:off x="4572000" y="2057400"/>
              <a:ext cx="1905000" cy="990600"/>
              <a:chOff x="4032" y="528"/>
              <a:chExt cx="1200" cy="624"/>
            </a:xfrm>
          </p:grpSpPr>
          <p:sp>
            <p:nvSpPr>
              <p:cNvPr id="92198" name="Line 38"/>
              <p:cNvSpPr>
                <a:spLocks noChangeShapeType="1"/>
              </p:cNvSpPr>
              <p:nvPr/>
            </p:nvSpPr>
            <p:spPr bwMode="auto">
              <a:xfrm>
                <a:off x="4128" y="528"/>
                <a:ext cx="0" cy="43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92199" name="Group 39"/>
              <p:cNvGrpSpPr>
                <a:grpSpLocks/>
              </p:cNvGrpSpPr>
              <p:nvPr/>
            </p:nvGrpSpPr>
            <p:grpSpPr bwMode="auto">
              <a:xfrm>
                <a:off x="4032" y="528"/>
                <a:ext cx="0" cy="432"/>
                <a:chOff x="4224" y="2736"/>
                <a:chExt cx="0" cy="432"/>
              </a:xfrm>
            </p:grpSpPr>
            <p:sp>
              <p:nvSpPr>
                <p:cNvPr id="92200" name="Line 40"/>
                <p:cNvSpPr>
                  <a:spLocks noChangeShapeType="1"/>
                </p:cNvSpPr>
                <p:nvPr/>
              </p:nvSpPr>
              <p:spPr bwMode="auto">
                <a:xfrm flipV="1">
                  <a:off x="4224" y="27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92201" name="Line 41"/>
                <p:cNvSpPr>
                  <a:spLocks noChangeShapeType="1"/>
                </p:cNvSpPr>
                <p:nvPr/>
              </p:nvSpPr>
              <p:spPr bwMode="auto">
                <a:xfrm>
                  <a:off x="4224" y="3024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92202" name="Line 42"/>
              <p:cNvSpPr>
                <a:spLocks noChangeShapeType="1"/>
              </p:cNvSpPr>
              <p:nvPr/>
            </p:nvSpPr>
            <p:spPr bwMode="auto">
              <a:xfrm>
                <a:off x="4128" y="960"/>
                <a:ext cx="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3" name="Line 43"/>
              <p:cNvSpPr>
                <a:spLocks noChangeShapeType="1"/>
              </p:cNvSpPr>
              <p:nvPr/>
            </p:nvSpPr>
            <p:spPr bwMode="auto">
              <a:xfrm>
                <a:off x="4944" y="528"/>
                <a:ext cx="0" cy="62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4" name="Line 44"/>
              <p:cNvSpPr>
                <a:spLocks noChangeShapeType="1"/>
              </p:cNvSpPr>
              <p:nvPr/>
            </p:nvSpPr>
            <p:spPr bwMode="auto">
              <a:xfrm>
                <a:off x="4848" y="816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5" name="Line 45"/>
              <p:cNvSpPr>
                <a:spLocks noChangeShapeType="1"/>
              </p:cNvSpPr>
              <p:nvPr/>
            </p:nvSpPr>
            <p:spPr bwMode="auto">
              <a:xfrm>
                <a:off x="4848" y="864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6" name="Text Box 46"/>
              <p:cNvSpPr txBox="1">
                <a:spLocks noChangeArrowheads="1"/>
              </p:cNvSpPr>
              <p:nvPr/>
            </p:nvSpPr>
            <p:spPr bwMode="auto">
              <a:xfrm>
                <a:off x="4944" y="720"/>
                <a:ext cx="288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US" altLang="en-US" sz="1400" dirty="0">
                    <a:sym typeface="Symbol" panose="05050102010706020507" pitchFamily="18" charset="2"/>
                  </a:rPr>
                  <a:t>/2</a:t>
                </a:r>
                <a:endParaRPr lang="en-US" altLang="en-US" sz="1400" dirty="0"/>
              </a:p>
            </p:txBody>
          </p:sp>
          <p:sp>
            <p:nvSpPr>
              <p:cNvPr id="92207" name="Line 47"/>
              <p:cNvSpPr>
                <a:spLocks noChangeShapeType="1"/>
              </p:cNvSpPr>
              <p:nvPr/>
            </p:nvSpPr>
            <p:spPr bwMode="auto">
              <a:xfrm>
                <a:off x="5088" y="912"/>
                <a:ext cx="0" cy="24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2208" name="Line 48"/>
              <p:cNvSpPr>
                <a:spLocks noChangeShapeType="1"/>
              </p:cNvSpPr>
              <p:nvPr/>
            </p:nvSpPr>
            <p:spPr bwMode="auto">
              <a:xfrm flipV="1">
                <a:off x="5088" y="528"/>
                <a:ext cx="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86390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Directional Antennas</a:t>
            </a:r>
          </a:p>
        </p:txBody>
      </p:sp>
      <p:sp>
        <p:nvSpPr>
          <p:cNvPr id="88173" name="Rectangle 109"/>
          <p:cNvSpPr>
            <a:spLocks noGrp="1" noChangeArrowheads="1"/>
          </p:cNvSpPr>
          <p:nvPr>
            <p:ph type="body" idx="1"/>
          </p:nvPr>
        </p:nvSpPr>
        <p:spPr>
          <a:xfrm>
            <a:off x="648942" y="1671989"/>
            <a:ext cx="10515600" cy="4351338"/>
          </a:xfrm>
        </p:spPr>
        <p:txBody>
          <a:bodyPr/>
          <a:lstStyle/>
          <a:p>
            <a:r>
              <a:rPr lang="en-US" altLang="en-US" dirty="0"/>
              <a:t>Often used for microwave connections (directed point to point transmission) or base stations for mobile phones (e.g., radio coverage of a valley or sectors for frequency reuse)</a:t>
            </a:r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2.</a:t>
            </a:r>
            <a:fld id="{CD212481-1494-4E56-9F55-71C62D945347}" type="slidenum">
              <a:rPr lang="en-US" altLang="en-US" smtClean="0"/>
              <a:pPr/>
              <a:t>5</a:t>
            </a:fld>
            <a:endParaRPr lang="en-US" altLang="en-US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CC5E8A9-6294-4B18-B017-E9E587E423C3}"/>
              </a:ext>
            </a:extLst>
          </p:cNvPr>
          <p:cNvGrpSpPr/>
          <p:nvPr/>
        </p:nvGrpSpPr>
        <p:grpSpPr>
          <a:xfrm>
            <a:off x="2155480" y="2849977"/>
            <a:ext cx="7617633" cy="3812978"/>
            <a:chOff x="2209801" y="2057400"/>
            <a:chExt cx="7617633" cy="3812978"/>
          </a:xfrm>
        </p:grpSpPr>
        <p:sp>
          <p:nvSpPr>
            <p:cNvPr id="88120" name="Line 56"/>
            <p:cNvSpPr>
              <a:spLocks noChangeShapeType="1"/>
            </p:cNvSpPr>
            <p:nvPr/>
          </p:nvSpPr>
          <p:spPr bwMode="auto">
            <a:xfrm flipV="1">
              <a:off x="3048000" y="21336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1" name="Line 57"/>
            <p:cNvSpPr>
              <a:spLocks noChangeShapeType="1"/>
            </p:cNvSpPr>
            <p:nvPr/>
          </p:nvSpPr>
          <p:spPr bwMode="auto">
            <a:xfrm>
              <a:off x="2286000" y="26670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4" name="Line 60"/>
            <p:cNvSpPr>
              <a:spLocks noChangeShapeType="1"/>
            </p:cNvSpPr>
            <p:nvPr/>
          </p:nvSpPr>
          <p:spPr bwMode="auto">
            <a:xfrm>
              <a:off x="3048000" y="2514600"/>
              <a:ext cx="0" cy="3048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5" name="Text Box 61"/>
            <p:cNvSpPr txBox="1">
              <a:spLocks noChangeArrowheads="1"/>
            </p:cNvSpPr>
            <p:nvPr/>
          </p:nvSpPr>
          <p:spPr bwMode="auto">
            <a:xfrm>
              <a:off x="2209801" y="3200401"/>
              <a:ext cx="1632883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side view (xy-plane)</a:t>
              </a:r>
            </a:p>
          </p:txBody>
        </p:sp>
        <p:sp>
          <p:nvSpPr>
            <p:cNvPr id="88126" name="Text Box 62"/>
            <p:cNvSpPr txBox="1">
              <a:spLocks noChangeArrowheads="1"/>
            </p:cNvSpPr>
            <p:nvPr/>
          </p:nvSpPr>
          <p:spPr bwMode="auto">
            <a:xfrm>
              <a:off x="3794125" y="2678113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88127" name="Text Box 63"/>
            <p:cNvSpPr txBox="1">
              <a:spLocks noChangeArrowheads="1"/>
            </p:cNvSpPr>
            <p:nvPr/>
          </p:nvSpPr>
          <p:spPr bwMode="auto">
            <a:xfrm>
              <a:off x="2743200" y="2057400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y</a:t>
              </a:r>
            </a:p>
          </p:txBody>
        </p:sp>
        <p:sp>
          <p:nvSpPr>
            <p:cNvPr id="88128" name="Line 64"/>
            <p:cNvSpPr>
              <a:spLocks noChangeShapeType="1"/>
            </p:cNvSpPr>
            <p:nvPr/>
          </p:nvSpPr>
          <p:spPr bwMode="auto">
            <a:xfrm flipV="1">
              <a:off x="5105400" y="21336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29" name="Line 65"/>
            <p:cNvSpPr>
              <a:spLocks noChangeShapeType="1"/>
            </p:cNvSpPr>
            <p:nvPr/>
          </p:nvSpPr>
          <p:spPr bwMode="auto">
            <a:xfrm>
              <a:off x="4343400" y="26670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31" name="Oval 67"/>
            <p:cNvSpPr>
              <a:spLocks noChangeArrowheads="1"/>
            </p:cNvSpPr>
            <p:nvPr/>
          </p:nvSpPr>
          <p:spPr bwMode="auto">
            <a:xfrm>
              <a:off x="4800600" y="23622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33" name="Text Box 69"/>
            <p:cNvSpPr txBox="1">
              <a:spLocks noChangeArrowheads="1"/>
            </p:cNvSpPr>
            <p:nvPr/>
          </p:nvSpPr>
          <p:spPr bwMode="auto">
            <a:xfrm>
              <a:off x="4267201" y="3200401"/>
              <a:ext cx="1623393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side view (yz-plane)</a:t>
              </a:r>
            </a:p>
          </p:txBody>
        </p:sp>
        <p:sp>
          <p:nvSpPr>
            <p:cNvPr id="88134" name="Text Box 70"/>
            <p:cNvSpPr txBox="1">
              <a:spLocks noChangeArrowheads="1"/>
            </p:cNvSpPr>
            <p:nvPr/>
          </p:nvSpPr>
          <p:spPr bwMode="auto">
            <a:xfrm>
              <a:off x="5851525" y="2678114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88135" name="Text Box 71"/>
            <p:cNvSpPr txBox="1">
              <a:spLocks noChangeArrowheads="1"/>
            </p:cNvSpPr>
            <p:nvPr/>
          </p:nvSpPr>
          <p:spPr bwMode="auto">
            <a:xfrm>
              <a:off x="4800600" y="2057400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y</a:t>
              </a:r>
            </a:p>
          </p:txBody>
        </p:sp>
        <p:sp>
          <p:nvSpPr>
            <p:cNvPr id="88136" name="Line 72"/>
            <p:cNvSpPr>
              <a:spLocks noChangeShapeType="1"/>
            </p:cNvSpPr>
            <p:nvPr/>
          </p:nvSpPr>
          <p:spPr bwMode="auto">
            <a:xfrm flipV="1">
              <a:off x="7086600" y="2133600"/>
              <a:ext cx="0" cy="1066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37" name="Line 73"/>
            <p:cNvSpPr>
              <a:spLocks noChangeShapeType="1"/>
            </p:cNvSpPr>
            <p:nvPr/>
          </p:nvSpPr>
          <p:spPr bwMode="auto">
            <a:xfrm>
              <a:off x="6324600" y="26670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39" name="Text Box 75"/>
            <p:cNvSpPr txBox="1">
              <a:spLocks noChangeArrowheads="1"/>
            </p:cNvSpPr>
            <p:nvPr/>
          </p:nvSpPr>
          <p:spPr bwMode="auto">
            <a:xfrm>
              <a:off x="6248400" y="3200401"/>
              <a:ext cx="1573444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top view (xz-plane)</a:t>
              </a:r>
            </a:p>
          </p:txBody>
        </p:sp>
        <p:sp>
          <p:nvSpPr>
            <p:cNvPr id="88140" name="Text Box 76"/>
            <p:cNvSpPr txBox="1">
              <a:spLocks noChangeArrowheads="1"/>
            </p:cNvSpPr>
            <p:nvPr/>
          </p:nvSpPr>
          <p:spPr bwMode="auto">
            <a:xfrm>
              <a:off x="7832725" y="2678113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88141" name="Text Box 77"/>
            <p:cNvSpPr txBox="1">
              <a:spLocks noChangeArrowheads="1"/>
            </p:cNvSpPr>
            <p:nvPr/>
          </p:nvSpPr>
          <p:spPr bwMode="auto">
            <a:xfrm>
              <a:off x="6781800" y="2057401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88145" name="Freeform 81"/>
            <p:cNvSpPr>
              <a:spLocks/>
            </p:cNvSpPr>
            <p:nvPr/>
          </p:nvSpPr>
          <p:spPr bwMode="auto">
            <a:xfrm>
              <a:off x="3048000" y="2425700"/>
              <a:ext cx="762000" cy="482600"/>
            </a:xfrm>
            <a:custGeom>
              <a:avLst/>
              <a:gdLst>
                <a:gd name="T0" fmla="*/ 0 w 480"/>
                <a:gd name="T1" fmla="*/ 104 h 304"/>
                <a:gd name="T2" fmla="*/ 384 w 480"/>
                <a:gd name="T3" fmla="*/ 8 h 304"/>
                <a:gd name="T4" fmla="*/ 480 w 480"/>
                <a:gd name="T5" fmla="*/ 152 h 304"/>
                <a:gd name="T6" fmla="*/ 384 w 480"/>
                <a:gd name="T7" fmla="*/ 296 h 304"/>
                <a:gd name="T8" fmla="*/ 0 w 480"/>
                <a:gd name="T9" fmla="*/ 20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0" h="304">
                  <a:moveTo>
                    <a:pt x="0" y="104"/>
                  </a:moveTo>
                  <a:cubicBezTo>
                    <a:pt x="152" y="52"/>
                    <a:pt x="304" y="0"/>
                    <a:pt x="384" y="8"/>
                  </a:cubicBezTo>
                  <a:cubicBezTo>
                    <a:pt x="464" y="16"/>
                    <a:pt x="480" y="104"/>
                    <a:pt x="480" y="152"/>
                  </a:cubicBezTo>
                  <a:cubicBezTo>
                    <a:pt x="480" y="200"/>
                    <a:pt x="464" y="288"/>
                    <a:pt x="384" y="296"/>
                  </a:cubicBezTo>
                  <a:cubicBezTo>
                    <a:pt x="304" y="304"/>
                    <a:pt x="152" y="252"/>
                    <a:pt x="0" y="20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47" name="Line 83"/>
            <p:cNvSpPr>
              <a:spLocks noChangeShapeType="1"/>
            </p:cNvSpPr>
            <p:nvPr/>
          </p:nvSpPr>
          <p:spPr bwMode="auto">
            <a:xfrm>
              <a:off x="7086600" y="2514600"/>
              <a:ext cx="0" cy="30480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48" name="Freeform 84"/>
            <p:cNvSpPr>
              <a:spLocks/>
            </p:cNvSpPr>
            <p:nvPr/>
          </p:nvSpPr>
          <p:spPr bwMode="auto">
            <a:xfrm>
              <a:off x="7086600" y="2438400"/>
              <a:ext cx="762000" cy="482600"/>
            </a:xfrm>
            <a:custGeom>
              <a:avLst/>
              <a:gdLst>
                <a:gd name="T0" fmla="*/ 0 w 480"/>
                <a:gd name="T1" fmla="*/ 104 h 304"/>
                <a:gd name="T2" fmla="*/ 384 w 480"/>
                <a:gd name="T3" fmla="*/ 8 h 304"/>
                <a:gd name="T4" fmla="*/ 480 w 480"/>
                <a:gd name="T5" fmla="*/ 152 h 304"/>
                <a:gd name="T6" fmla="*/ 384 w 480"/>
                <a:gd name="T7" fmla="*/ 296 h 304"/>
                <a:gd name="T8" fmla="*/ 0 w 480"/>
                <a:gd name="T9" fmla="*/ 200 h 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0" h="304">
                  <a:moveTo>
                    <a:pt x="0" y="104"/>
                  </a:moveTo>
                  <a:cubicBezTo>
                    <a:pt x="152" y="52"/>
                    <a:pt x="304" y="0"/>
                    <a:pt x="384" y="8"/>
                  </a:cubicBezTo>
                  <a:cubicBezTo>
                    <a:pt x="464" y="16"/>
                    <a:pt x="480" y="104"/>
                    <a:pt x="480" y="152"/>
                  </a:cubicBezTo>
                  <a:cubicBezTo>
                    <a:pt x="480" y="200"/>
                    <a:pt x="464" y="288"/>
                    <a:pt x="384" y="296"/>
                  </a:cubicBezTo>
                  <a:cubicBezTo>
                    <a:pt x="304" y="304"/>
                    <a:pt x="152" y="252"/>
                    <a:pt x="0" y="20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49" name="Rectangle 85"/>
            <p:cNvSpPr>
              <a:spLocks noChangeArrowheads="1"/>
            </p:cNvSpPr>
            <p:nvPr/>
          </p:nvSpPr>
          <p:spPr bwMode="auto">
            <a:xfrm>
              <a:off x="5029200" y="2590800"/>
              <a:ext cx="152400" cy="152400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51" name="Line 87"/>
            <p:cNvSpPr>
              <a:spLocks noChangeShapeType="1"/>
            </p:cNvSpPr>
            <p:nvPr/>
          </p:nvSpPr>
          <p:spPr bwMode="auto">
            <a:xfrm flipV="1">
              <a:off x="3276600" y="4038600"/>
              <a:ext cx="0" cy="15240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52" name="Line 88"/>
            <p:cNvSpPr>
              <a:spLocks noChangeShapeType="1"/>
            </p:cNvSpPr>
            <p:nvPr/>
          </p:nvSpPr>
          <p:spPr bwMode="auto">
            <a:xfrm>
              <a:off x="2514600" y="4800600"/>
              <a:ext cx="1676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53" name="Text Box 89"/>
            <p:cNvSpPr txBox="1">
              <a:spLocks noChangeArrowheads="1"/>
            </p:cNvSpPr>
            <p:nvPr/>
          </p:nvSpPr>
          <p:spPr bwMode="auto">
            <a:xfrm>
              <a:off x="2438400" y="5562601"/>
              <a:ext cx="1466492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top view, 3 sector</a:t>
              </a:r>
            </a:p>
          </p:txBody>
        </p:sp>
        <p:sp>
          <p:nvSpPr>
            <p:cNvPr id="88154" name="Text Box 90"/>
            <p:cNvSpPr txBox="1">
              <a:spLocks noChangeArrowheads="1"/>
            </p:cNvSpPr>
            <p:nvPr/>
          </p:nvSpPr>
          <p:spPr bwMode="auto">
            <a:xfrm>
              <a:off x="4022725" y="4811713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88155" name="Text Box 91"/>
            <p:cNvSpPr txBox="1">
              <a:spLocks noChangeArrowheads="1"/>
            </p:cNvSpPr>
            <p:nvPr/>
          </p:nvSpPr>
          <p:spPr bwMode="auto">
            <a:xfrm>
              <a:off x="3276600" y="3962401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88156" name="AutoShape 92"/>
            <p:cNvSpPr>
              <a:spLocks noChangeArrowheads="1"/>
            </p:cNvSpPr>
            <p:nvPr/>
          </p:nvSpPr>
          <p:spPr bwMode="auto">
            <a:xfrm rot="1800000">
              <a:off x="3217863" y="4724401"/>
              <a:ext cx="127000" cy="111125"/>
            </a:xfrm>
            <a:prstGeom prst="triangle">
              <a:avLst>
                <a:gd name="adj" fmla="val 50000"/>
              </a:avLst>
            </a:prstGeom>
            <a:solidFill>
              <a:schemeClr val="tx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57" name="Text Box 93"/>
            <p:cNvSpPr txBox="1">
              <a:spLocks noChangeArrowheads="1"/>
            </p:cNvSpPr>
            <p:nvPr/>
          </p:nvSpPr>
          <p:spPr bwMode="auto">
            <a:xfrm>
              <a:off x="5257800" y="5562601"/>
              <a:ext cx="1466492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top view, 6 sector</a:t>
              </a:r>
            </a:p>
          </p:txBody>
        </p:sp>
        <p:sp>
          <p:nvSpPr>
            <p:cNvPr id="88158" name="Oval 94"/>
            <p:cNvSpPr>
              <a:spLocks noChangeArrowheads="1"/>
            </p:cNvSpPr>
            <p:nvPr/>
          </p:nvSpPr>
          <p:spPr bwMode="auto">
            <a:xfrm>
              <a:off x="3276600" y="4495800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59" name="Oval 95"/>
            <p:cNvSpPr>
              <a:spLocks noChangeArrowheads="1"/>
            </p:cNvSpPr>
            <p:nvPr/>
          </p:nvSpPr>
          <p:spPr bwMode="auto">
            <a:xfrm>
              <a:off x="2790825" y="4719638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0" name="Oval 96"/>
            <p:cNvSpPr>
              <a:spLocks noChangeArrowheads="1"/>
            </p:cNvSpPr>
            <p:nvPr/>
          </p:nvSpPr>
          <p:spPr bwMode="auto">
            <a:xfrm>
              <a:off x="2833688" y="4205288"/>
              <a:ext cx="609600" cy="609600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1" name="Text Box 97"/>
            <p:cNvSpPr txBox="1">
              <a:spLocks noChangeArrowheads="1"/>
            </p:cNvSpPr>
            <p:nvPr/>
          </p:nvSpPr>
          <p:spPr bwMode="auto">
            <a:xfrm>
              <a:off x="6781800" y="4724400"/>
              <a:ext cx="2730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x</a:t>
              </a:r>
            </a:p>
          </p:txBody>
        </p:sp>
        <p:sp>
          <p:nvSpPr>
            <p:cNvPr id="88162" name="Text Box 98"/>
            <p:cNvSpPr txBox="1">
              <a:spLocks noChangeArrowheads="1"/>
            </p:cNvSpPr>
            <p:nvPr/>
          </p:nvSpPr>
          <p:spPr bwMode="auto">
            <a:xfrm>
              <a:off x="6096000" y="3810001"/>
              <a:ext cx="255198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z</a:t>
              </a:r>
            </a:p>
          </p:txBody>
        </p:sp>
        <p:sp>
          <p:nvSpPr>
            <p:cNvPr id="88163" name="Line 99"/>
            <p:cNvSpPr>
              <a:spLocks noChangeShapeType="1"/>
            </p:cNvSpPr>
            <p:nvPr/>
          </p:nvSpPr>
          <p:spPr bwMode="auto">
            <a:xfrm>
              <a:off x="5216526" y="4776788"/>
              <a:ext cx="179387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4" name="Line 100"/>
            <p:cNvSpPr>
              <a:spLocks noChangeShapeType="1"/>
            </p:cNvSpPr>
            <p:nvPr/>
          </p:nvSpPr>
          <p:spPr bwMode="auto">
            <a:xfrm>
              <a:off x="6037263" y="3962401"/>
              <a:ext cx="0" cy="15525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5" name="AutoShape 101"/>
            <p:cNvSpPr>
              <a:spLocks noChangeArrowheads="1"/>
            </p:cNvSpPr>
            <p:nvPr/>
          </p:nvSpPr>
          <p:spPr bwMode="auto">
            <a:xfrm>
              <a:off x="5961063" y="4710113"/>
              <a:ext cx="152400" cy="133350"/>
            </a:xfrm>
            <a:prstGeom prst="hexagon">
              <a:avLst>
                <a:gd name="adj" fmla="val 28571"/>
                <a:gd name="vf" fmla="val 115470"/>
              </a:avLst>
            </a:prstGeom>
            <a:solidFill>
              <a:srgbClr val="000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6" name="Freeform 102"/>
            <p:cNvSpPr>
              <a:spLocks/>
            </p:cNvSpPr>
            <p:nvPr/>
          </p:nvSpPr>
          <p:spPr bwMode="auto">
            <a:xfrm>
              <a:off x="5391151" y="4300538"/>
              <a:ext cx="612775" cy="527050"/>
            </a:xfrm>
            <a:custGeom>
              <a:avLst/>
              <a:gdLst>
                <a:gd name="T0" fmla="*/ 359 w 386"/>
                <a:gd name="T1" fmla="*/ 300 h 332"/>
                <a:gd name="T2" fmla="*/ 71 w 386"/>
                <a:gd name="T3" fmla="*/ 300 h 332"/>
                <a:gd name="T4" fmla="*/ 23 w 386"/>
                <a:gd name="T5" fmla="*/ 108 h 332"/>
                <a:gd name="T6" fmla="*/ 209 w 386"/>
                <a:gd name="T7" fmla="*/ 27 h 332"/>
                <a:gd name="T8" fmla="*/ 386 w 386"/>
                <a:gd name="T9" fmla="*/ 27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6" h="332">
                  <a:moveTo>
                    <a:pt x="359" y="300"/>
                  </a:moveTo>
                  <a:cubicBezTo>
                    <a:pt x="243" y="316"/>
                    <a:pt x="127" y="332"/>
                    <a:pt x="71" y="300"/>
                  </a:cubicBezTo>
                  <a:cubicBezTo>
                    <a:pt x="15" y="268"/>
                    <a:pt x="0" y="153"/>
                    <a:pt x="23" y="108"/>
                  </a:cubicBezTo>
                  <a:cubicBezTo>
                    <a:pt x="46" y="63"/>
                    <a:pt x="149" y="0"/>
                    <a:pt x="209" y="27"/>
                  </a:cubicBezTo>
                  <a:cubicBezTo>
                    <a:pt x="269" y="54"/>
                    <a:pt x="327" y="162"/>
                    <a:pt x="386" y="27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7" name="Freeform 103"/>
            <p:cNvSpPr>
              <a:spLocks/>
            </p:cNvSpPr>
            <p:nvPr/>
          </p:nvSpPr>
          <p:spPr bwMode="auto">
            <a:xfrm rot="3600000">
              <a:off x="5751513" y="4124326"/>
              <a:ext cx="612775" cy="527050"/>
            </a:xfrm>
            <a:custGeom>
              <a:avLst/>
              <a:gdLst>
                <a:gd name="T0" fmla="*/ 359 w 386"/>
                <a:gd name="T1" fmla="*/ 300 h 332"/>
                <a:gd name="T2" fmla="*/ 71 w 386"/>
                <a:gd name="T3" fmla="*/ 300 h 332"/>
                <a:gd name="T4" fmla="*/ 23 w 386"/>
                <a:gd name="T5" fmla="*/ 108 h 332"/>
                <a:gd name="T6" fmla="*/ 209 w 386"/>
                <a:gd name="T7" fmla="*/ 27 h 332"/>
                <a:gd name="T8" fmla="*/ 386 w 386"/>
                <a:gd name="T9" fmla="*/ 27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6" h="332">
                  <a:moveTo>
                    <a:pt x="359" y="300"/>
                  </a:moveTo>
                  <a:cubicBezTo>
                    <a:pt x="243" y="316"/>
                    <a:pt x="127" y="332"/>
                    <a:pt x="71" y="300"/>
                  </a:cubicBezTo>
                  <a:cubicBezTo>
                    <a:pt x="15" y="268"/>
                    <a:pt x="0" y="153"/>
                    <a:pt x="23" y="108"/>
                  </a:cubicBezTo>
                  <a:cubicBezTo>
                    <a:pt x="46" y="63"/>
                    <a:pt x="149" y="0"/>
                    <a:pt x="209" y="27"/>
                  </a:cubicBezTo>
                  <a:cubicBezTo>
                    <a:pt x="269" y="54"/>
                    <a:pt x="327" y="162"/>
                    <a:pt x="386" y="27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8168" name="Freeform 104"/>
            <p:cNvSpPr>
              <a:spLocks/>
            </p:cNvSpPr>
            <p:nvPr/>
          </p:nvSpPr>
          <p:spPr bwMode="auto">
            <a:xfrm rot="7200000">
              <a:off x="6089651" y="4333876"/>
              <a:ext cx="612775" cy="527050"/>
            </a:xfrm>
            <a:custGeom>
              <a:avLst/>
              <a:gdLst>
                <a:gd name="T0" fmla="*/ 359 w 386"/>
                <a:gd name="T1" fmla="*/ 300 h 332"/>
                <a:gd name="T2" fmla="*/ 71 w 386"/>
                <a:gd name="T3" fmla="*/ 300 h 332"/>
                <a:gd name="T4" fmla="*/ 23 w 386"/>
                <a:gd name="T5" fmla="*/ 108 h 332"/>
                <a:gd name="T6" fmla="*/ 209 w 386"/>
                <a:gd name="T7" fmla="*/ 27 h 332"/>
                <a:gd name="T8" fmla="*/ 386 w 386"/>
                <a:gd name="T9" fmla="*/ 27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6" h="332">
                  <a:moveTo>
                    <a:pt x="359" y="300"/>
                  </a:moveTo>
                  <a:cubicBezTo>
                    <a:pt x="243" y="316"/>
                    <a:pt x="127" y="332"/>
                    <a:pt x="71" y="300"/>
                  </a:cubicBezTo>
                  <a:cubicBezTo>
                    <a:pt x="15" y="268"/>
                    <a:pt x="0" y="153"/>
                    <a:pt x="23" y="108"/>
                  </a:cubicBezTo>
                  <a:cubicBezTo>
                    <a:pt x="46" y="63"/>
                    <a:pt x="149" y="0"/>
                    <a:pt x="209" y="27"/>
                  </a:cubicBezTo>
                  <a:cubicBezTo>
                    <a:pt x="269" y="54"/>
                    <a:pt x="327" y="162"/>
                    <a:pt x="386" y="27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88169" name="Group 105"/>
            <p:cNvGrpSpPr>
              <a:grpSpLocks/>
            </p:cNvGrpSpPr>
            <p:nvPr/>
          </p:nvGrpSpPr>
          <p:grpSpPr bwMode="auto">
            <a:xfrm rot="21469953" flipV="1">
              <a:off x="5410201" y="4648201"/>
              <a:ext cx="1268413" cy="822325"/>
              <a:chOff x="1933" y="2844"/>
              <a:chExt cx="799" cy="518"/>
            </a:xfrm>
          </p:grpSpPr>
          <p:sp>
            <p:nvSpPr>
              <p:cNvPr id="88170" name="Freeform 106"/>
              <p:cNvSpPr>
                <a:spLocks/>
              </p:cNvSpPr>
              <p:nvPr/>
            </p:nvSpPr>
            <p:spPr bwMode="auto">
              <a:xfrm>
                <a:off x="1933" y="2982"/>
                <a:ext cx="386" cy="332"/>
              </a:xfrm>
              <a:custGeom>
                <a:avLst/>
                <a:gdLst>
                  <a:gd name="T0" fmla="*/ 359 w 386"/>
                  <a:gd name="T1" fmla="*/ 300 h 332"/>
                  <a:gd name="T2" fmla="*/ 71 w 386"/>
                  <a:gd name="T3" fmla="*/ 300 h 332"/>
                  <a:gd name="T4" fmla="*/ 23 w 386"/>
                  <a:gd name="T5" fmla="*/ 108 h 332"/>
                  <a:gd name="T6" fmla="*/ 209 w 386"/>
                  <a:gd name="T7" fmla="*/ 27 h 332"/>
                  <a:gd name="T8" fmla="*/ 386 w 386"/>
                  <a:gd name="T9" fmla="*/ 27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6" h="332">
                    <a:moveTo>
                      <a:pt x="359" y="300"/>
                    </a:moveTo>
                    <a:cubicBezTo>
                      <a:pt x="243" y="316"/>
                      <a:pt x="127" y="332"/>
                      <a:pt x="71" y="300"/>
                    </a:cubicBezTo>
                    <a:cubicBezTo>
                      <a:pt x="15" y="268"/>
                      <a:pt x="0" y="153"/>
                      <a:pt x="23" y="108"/>
                    </a:cubicBezTo>
                    <a:cubicBezTo>
                      <a:pt x="46" y="63"/>
                      <a:pt x="149" y="0"/>
                      <a:pt x="209" y="27"/>
                    </a:cubicBezTo>
                    <a:cubicBezTo>
                      <a:pt x="269" y="54"/>
                      <a:pt x="327" y="162"/>
                      <a:pt x="386" y="27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8171" name="Freeform 107"/>
              <p:cNvSpPr>
                <a:spLocks/>
              </p:cNvSpPr>
              <p:nvPr/>
            </p:nvSpPr>
            <p:spPr bwMode="auto">
              <a:xfrm rot="3600000">
                <a:off x="2160" y="2871"/>
                <a:ext cx="386" cy="332"/>
              </a:xfrm>
              <a:custGeom>
                <a:avLst/>
                <a:gdLst>
                  <a:gd name="T0" fmla="*/ 359 w 386"/>
                  <a:gd name="T1" fmla="*/ 300 h 332"/>
                  <a:gd name="T2" fmla="*/ 71 w 386"/>
                  <a:gd name="T3" fmla="*/ 300 h 332"/>
                  <a:gd name="T4" fmla="*/ 23 w 386"/>
                  <a:gd name="T5" fmla="*/ 108 h 332"/>
                  <a:gd name="T6" fmla="*/ 209 w 386"/>
                  <a:gd name="T7" fmla="*/ 27 h 332"/>
                  <a:gd name="T8" fmla="*/ 386 w 386"/>
                  <a:gd name="T9" fmla="*/ 27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6" h="332">
                    <a:moveTo>
                      <a:pt x="359" y="300"/>
                    </a:moveTo>
                    <a:cubicBezTo>
                      <a:pt x="243" y="316"/>
                      <a:pt x="127" y="332"/>
                      <a:pt x="71" y="300"/>
                    </a:cubicBezTo>
                    <a:cubicBezTo>
                      <a:pt x="15" y="268"/>
                      <a:pt x="0" y="153"/>
                      <a:pt x="23" y="108"/>
                    </a:cubicBezTo>
                    <a:cubicBezTo>
                      <a:pt x="46" y="63"/>
                      <a:pt x="149" y="0"/>
                      <a:pt x="209" y="27"/>
                    </a:cubicBezTo>
                    <a:cubicBezTo>
                      <a:pt x="269" y="54"/>
                      <a:pt x="327" y="162"/>
                      <a:pt x="386" y="27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88172" name="Freeform 108"/>
              <p:cNvSpPr>
                <a:spLocks/>
              </p:cNvSpPr>
              <p:nvPr/>
            </p:nvSpPr>
            <p:spPr bwMode="auto">
              <a:xfrm rot="7200000">
                <a:off x="2373" y="3003"/>
                <a:ext cx="386" cy="332"/>
              </a:xfrm>
              <a:custGeom>
                <a:avLst/>
                <a:gdLst>
                  <a:gd name="T0" fmla="*/ 359 w 386"/>
                  <a:gd name="T1" fmla="*/ 300 h 332"/>
                  <a:gd name="T2" fmla="*/ 71 w 386"/>
                  <a:gd name="T3" fmla="*/ 300 h 332"/>
                  <a:gd name="T4" fmla="*/ 23 w 386"/>
                  <a:gd name="T5" fmla="*/ 108 h 332"/>
                  <a:gd name="T6" fmla="*/ 209 w 386"/>
                  <a:gd name="T7" fmla="*/ 27 h 332"/>
                  <a:gd name="T8" fmla="*/ 386 w 386"/>
                  <a:gd name="T9" fmla="*/ 270 h 33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86" h="332">
                    <a:moveTo>
                      <a:pt x="359" y="300"/>
                    </a:moveTo>
                    <a:cubicBezTo>
                      <a:pt x="243" y="316"/>
                      <a:pt x="127" y="332"/>
                      <a:pt x="71" y="300"/>
                    </a:cubicBezTo>
                    <a:cubicBezTo>
                      <a:pt x="15" y="268"/>
                      <a:pt x="0" y="153"/>
                      <a:pt x="23" y="108"/>
                    </a:cubicBezTo>
                    <a:cubicBezTo>
                      <a:pt x="46" y="63"/>
                      <a:pt x="149" y="0"/>
                      <a:pt x="209" y="27"/>
                    </a:cubicBezTo>
                    <a:cubicBezTo>
                      <a:pt x="269" y="54"/>
                      <a:pt x="327" y="162"/>
                      <a:pt x="386" y="270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88174" name="Text Box 110"/>
            <p:cNvSpPr txBox="1">
              <a:spLocks noChangeArrowheads="1"/>
            </p:cNvSpPr>
            <p:nvPr/>
          </p:nvSpPr>
          <p:spPr bwMode="auto">
            <a:xfrm>
              <a:off x="8610601" y="2362201"/>
              <a:ext cx="961417" cy="646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directed</a:t>
              </a:r>
            </a:p>
            <a:p>
              <a:r>
                <a:rPr lang="en-US" altLang="en-US"/>
                <a:t>antenna</a:t>
              </a:r>
            </a:p>
          </p:txBody>
        </p:sp>
        <p:sp>
          <p:nvSpPr>
            <p:cNvPr id="88175" name="Text Box 111"/>
            <p:cNvSpPr txBox="1">
              <a:spLocks noChangeArrowheads="1"/>
            </p:cNvSpPr>
            <p:nvPr/>
          </p:nvSpPr>
          <p:spPr bwMode="auto">
            <a:xfrm>
              <a:off x="8686801" y="4572001"/>
              <a:ext cx="1140633" cy="6463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sectorized</a:t>
              </a:r>
            </a:p>
            <a:p>
              <a:r>
                <a:rPr lang="en-US" altLang="en-US"/>
                <a:t>antenna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67927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0777" y="1431926"/>
            <a:ext cx="10515600" cy="4351338"/>
          </a:xfrm>
        </p:spPr>
        <p:txBody>
          <a:bodyPr/>
          <a:lstStyle/>
          <a:p>
            <a:r>
              <a:rPr lang="en-US" altLang="en-US" sz="2400" dirty="0"/>
              <a:t>Grouping of 2 or more antennas to obtain radiating characteristics that cannot be obtained from a single element </a:t>
            </a:r>
          </a:p>
          <a:p>
            <a:r>
              <a:rPr lang="en-US" altLang="en-US" sz="2400" dirty="0"/>
              <a:t>Antenna </a:t>
            </a:r>
            <a:r>
              <a:rPr lang="en-US" altLang="en-US" sz="2400" dirty="0" smtClean="0"/>
              <a:t>diversity: </a:t>
            </a:r>
            <a:r>
              <a:rPr lang="en-GB" sz="2400" dirty="0" smtClean="0"/>
              <a:t>is </a:t>
            </a:r>
            <a:r>
              <a:rPr lang="en-GB" sz="2400" dirty="0"/>
              <a:t>a technique that can be used to improve radio communication and maximize the chance of a packet getting through at a given time and in a given position between a receiver and transmitter in a non-static environment.</a:t>
            </a:r>
            <a:endParaRPr lang="en-US" altLang="en-US" sz="2400" dirty="0"/>
          </a:p>
          <a:p>
            <a:pPr lvl="1"/>
            <a:r>
              <a:rPr lang="en-US" altLang="en-US" dirty="0"/>
              <a:t>switched </a:t>
            </a:r>
            <a:r>
              <a:rPr lang="en-US" altLang="en-US" dirty="0" smtClean="0"/>
              <a:t>diversity or </a:t>
            </a:r>
            <a:r>
              <a:rPr lang="en-US" altLang="en-US" dirty="0"/>
              <a:t>selection diversity</a:t>
            </a:r>
          </a:p>
          <a:p>
            <a:pPr lvl="2"/>
            <a:r>
              <a:rPr lang="en-US" altLang="en-US" dirty="0"/>
              <a:t>receiver chooses antenna with largest output</a:t>
            </a:r>
          </a:p>
          <a:p>
            <a:pPr lvl="1"/>
            <a:r>
              <a:rPr lang="en-US" altLang="en-US" dirty="0"/>
              <a:t>diversity combining</a:t>
            </a:r>
          </a:p>
          <a:p>
            <a:pPr lvl="2"/>
            <a:r>
              <a:rPr lang="en-US" altLang="en-US" dirty="0"/>
              <a:t>combine output power to produce gain</a:t>
            </a:r>
          </a:p>
          <a:p>
            <a:pPr lvl="2"/>
            <a:r>
              <a:rPr lang="en-US" altLang="en-US" dirty="0" smtClean="0"/>
              <a:t>Co-phasing </a:t>
            </a:r>
            <a:r>
              <a:rPr lang="en-US" altLang="en-US" dirty="0"/>
              <a:t>needed to avoid cancellation </a:t>
            </a:r>
            <a:endParaRPr lang="en-US" altLang="en-US" dirty="0">
              <a:sym typeface="Symbol" panose="05050102010706020507" pitchFamily="18" charset="2"/>
            </a:endParaRPr>
          </a:p>
        </p:txBody>
      </p:sp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Array Antennas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184E4CF-900C-4EB8-9644-CBB9B670B5B6}"/>
              </a:ext>
            </a:extLst>
          </p:cNvPr>
          <p:cNvGrpSpPr/>
          <p:nvPr/>
        </p:nvGrpSpPr>
        <p:grpSpPr>
          <a:xfrm>
            <a:off x="6334609" y="4726738"/>
            <a:ext cx="5181600" cy="1679576"/>
            <a:chOff x="2819400" y="4114800"/>
            <a:chExt cx="5181600" cy="1679576"/>
          </a:xfrm>
        </p:grpSpPr>
        <p:grpSp>
          <p:nvGrpSpPr>
            <p:cNvPr id="73824" name="Group 96"/>
            <p:cNvGrpSpPr>
              <a:grpSpLocks/>
            </p:cNvGrpSpPr>
            <p:nvPr/>
          </p:nvGrpSpPr>
          <p:grpSpPr bwMode="auto">
            <a:xfrm>
              <a:off x="2819400" y="4114801"/>
              <a:ext cx="2376488" cy="1679575"/>
              <a:chOff x="864" y="2448"/>
              <a:chExt cx="1497" cy="1058"/>
            </a:xfrm>
          </p:grpSpPr>
          <p:sp>
            <p:nvSpPr>
              <p:cNvPr id="73786" name="Line 58"/>
              <p:cNvSpPr>
                <a:spLocks noChangeShapeType="1"/>
              </p:cNvSpPr>
              <p:nvPr/>
            </p:nvSpPr>
            <p:spPr bwMode="auto">
              <a:xfrm>
                <a:off x="1680" y="2448"/>
                <a:ext cx="0" cy="43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87" name="Line 59"/>
              <p:cNvSpPr>
                <a:spLocks noChangeShapeType="1"/>
              </p:cNvSpPr>
              <p:nvPr/>
            </p:nvSpPr>
            <p:spPr bwMode="auto">
              <a:xfrm>
                <a:off x="2112" y="2448"/>
                <a:ext cx="0" cy="432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73795" name="Line 67"/>
              <p:cNvSpPr>
                <a:spLocks noChangeShapeType="1"/>
              </p:cNvSpPr>
              <p:nvPr/>
            </p:nvSpPr>
            <p:spPr bwMode="auto">
              <a:xfrm flipV="1">
                <a:off x="2208" y="2448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73799" name="Group 71"/>
              <p:cNvGrpSpPr>
                <a:grpSpLocks/>
              </p:cNvGrpSpPr>
              <p:nvPr/>
            </p:nvGrpSpPr>
            <p:grpSpPr bwMode="auto">
              <a:xfrm>
                <a:off x="1584" y="2448"/>
                <a:ext cx="0" cy="432"/>
                <a:chOff x="4224" y="2736"/>
                <a:chExt cx="0" cy="432"/>
              </a:xfrm>
            </p:grpSpPr>
            <p:sp>
              <p:nvSpPr>
                <p:cNvPr id="73800" name="Line 72"/>
                <p:cNvSpPr>
                  <a:spLocks noChangeShapeType="1"/>
                </p:cNvSpPr>
                <p:nvPr/>
              </p:nvSpPr>
              <p:spPr bwMode="auto">
                <a:xfrm flipV="1">
                  <a:off x="4224" y="27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3801" name="Line 73"/>
                <p:cNvSpPr>
                  <a:spLocks noChangeShapeType="1"/>
                </p:cNvSpPr>
                <p:nvPr/>
              </p:nvSpPr>
              <p:spPr bwMode="auto">
                <a:xfrm>
                  <a:off x="4224" y="3024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73802" name="Text Box 74"/>
              <p:cNvSpPr txBox="1">
                <a:spLocks noChangeArrowheads="1"/>
              </p:cNvSpPr>
              <p:nvPr/>
            </p:nvSpPr>
            <p:spPr bwMode="auto">
              <a:xfrm>
                <a:off x="864" y="3312"/>
                <a:ext cx="727" cy="1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1400"/>
                  <a:t>ground plane</a:t>
                </a:r>
              </a:p>
            </p:txBody>
          </p:sp>
          <p:grpSp>
            <p:nvGrpSpPr>
              <p:cNvPr id="73823" name="Group 95"/>
              <p:cNvGrpSpPr>
                <a:grpSpLocks/>
              </p:cNvGrpSpPr>
              <p:nvPr/>
            </p:nvGrpSpPr>
            <p:grpSpPr bwMode="auto">
              <a:xfrm>
                <a:off x="1248" y="2544"/>
                <a:ext cx="1113" cy="864"/>
                <a:chOff x="1248" y="2544"/>
                <a:chExt cx="1113" cy="864"/>
              </a:xfrm>
            </p:grpSpPr>
            <p:sp>
              <p:nvSpPr>
                <p:cNvPr id="73788" name="Rectangle 60"/>
                <p:cNvSpPr>
                  <a:spLocks noChangeArrowheads="1"/>
                </p:cNvSpPr>
                <p:nvPr/>
              </p:nvSpPr>
              <p:spPr bwMode="auto">
                <a:xfrm>
                  <a:off x="1776" y="3024"/>
                  <a:ext cx="240" cy="192"/>
                </a:xfrm>
                <a:prstGeom prst="rect">
                  <a:avLst/>
                </a:prstGeom>
                <a:solidFill>
                  <a:srgbClr val="DADAF6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pPr algn="ctr"/>
                  <a:r>
                    <a:rPr lang="en-US" altLang="en-US" sz="1400"/>
                    <a:t>+</a:t>
                  </a:r>
                </a:p>
              </p:txBody>
            </p:sp>
            <p:sp>
              <p:nvSpPr>
                <p:cNvPr id="73789" name="AutoShape 61"/>
                <p:cNvSpPr>
                  <a:spLocks noChangeArrowheads="1"/>
                </p:cNvSpPr>
                <p:nvPr/>
              </p:nvSpPr>
              <p:spPr bwMode="auto">
                <a:xfrm>
                  <a:off x="1392" y="2736"/>
                  <a:ext cx="960" cy="288"/>
                </a:xfrm>
                <a:prstGeom prst="parallelogram">
                  <a:avLst>
                    <a:gd name="adj" fmla="val 83333"/>
                  </a:avLst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cxnSp>
              <p:nvCxnSpPr>
                <p:cNvPr id="73790" name="AutoShape 62"/>
                <p:cNvCxnSpPr>
                  <a:cxnSpLocks noChangeShapeType="1"/>
                  <a:stCxn id="73788" idx="1"/>
                  <a:endCxn id="73786" idx="1"/>
                </p:cNvCxnSpPr>
                <p:nvPr/>
              </p:nvCxnSpPr>
              <p:spPr bwMode="auto">
                <a:xfrm rot="10800000">
                  <a:off x="1680" y="2892"/>
                  <a:ext cx="96" cy="228"/>
                </a:xfrm>
                <a:prstGeom prst="bentConnector2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cxnSp>
              <p:nvCxnSpPr>
                <p:cNvPr id="73791" name="AutoShape 63"/>
                <p:cNvCxnSpPr>
                  <a:cxnSpLocks noChangeShapeType="1"/>
                  <a:stCxn id="73788" idx="3"/>
                  <a:endCxn id="73787" idx="1"/>
                </p:cNvCxnSpPr>
                <p:nvPr/>
              </p:nvCxnSpPr>
              <p:spPr bwMode="auto">
                <a:xfrm flipV="1">
                  <a:off x="2016" y="2892"/>
                  <a:ext cx="96" cy="228"/>
                </a:xfrm>
                <a:prstGeom prst="bentConnector2">
                  <a:avLst/>
                </a:prstGeom>
                <a:noFill/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  <p:sp>
              <p:nvSpPr>
                <p:cNvPr id="73792" name="Text Box 64"/>
                <p:cNvSpPr txBox="1">
                  <a:spLocks noChangeArrowheads="1"/>
                </p:cNvSpPr>
                <p:nvPr/>
              </p:nvSpPr>
              <p:spPr bwMode="auto">
                <a:xfrm>
                  <a:off x="2082" y="2544"/>
                  <a:ext cx="279" cy="19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>
                  <a:spAutoFit/>
                </a:bodyPr>
                <a:lstStyle/>
                <a:p>
                  <a:r>
                    <a:rPr lang="en-US" altLang="en-US" sz="1400">
                      <a:sym typeface="Symbol" panose="05050102010706020507" pitchFamily="18" charset="2"/>
                    </a:rPr>
                    <a:t>/4</a:t>
                  </a:r>
                  <a:endParaRPr lang="en-US" altLang="en-US" sz="1400"/>
                </a:p>
              </p:txBody>
            </p:sp>
            <p:sp>
              <p:nvSpPr>
                <p:cNvPr id="73793" name="Text Box 65"/>
                <p:cNvSpPr txBox="1">
                  <a:spLocks noChangeArrowheads="1"/>
                </p:cNvSpPr>
                <p:nvPr/>
              </p:nvSpPr>
              <p:spPr bwMode="auto">
                <a:xfrm>
                  <a:off x="1728" y="2544"/>
                  <a:ext cx="288" cy="19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r>
                    <a:rPr lang="en-US" altLang="en-US" sz="1400">
                      <a:sym typeface="Symbol" panose="05050102010706020507" pitchFamily="18" charset="2"/>
                    </a:rPr>
                    <a:t>/2</a:t>
                  </a:r>
                  <a:endParaRPr lang="en-US" altLang="en-US" sz="1400"/>
                </a:p>
              </p:txBody>
            </p:sp>
            <p:sp>
              <p:nvSpPr>
                <p:cNvPr id="73794" name="Text Box 66"/>
                <p:cNvSpPr txBox="1">
                  <a:spLocks noChangeArrowheads="1"/>
                </p:cNvSpPr>
                <p:nvPr/>
              </p:nvSpPr>
              <p:spPr bwMode="auto">
                <a:xfrm>
                  <a:off x="1440" y="2544"/>
                  <a:ext cx="288" cy="192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>
                  <a:spAutoFit/>
                </a:bodyPr>
                <a:lstStyle/>
                <a:p>
                  <a:r>
                    <a:rPr lang="en-US" altLang="en-US" sz="1400">
                      <a:sym typeface="Symbol" panose="05050102010706020507" pitchFamily="18" charset="2"/>
                    </a:rPr>
                    <a:t>/4</a:t>
                  </a:r>
                  <a:endParaRPr lang="en-US" altLang="en-US" sz="1400"/>
                </a:p>
              </p:txBody>
            </p:sp>
            <p:sp>
              <p:nvSpPr>
                <p:cNvPr id="73796" name="Line 68"/>
                <p:cNvSpPr>
                  <a:spLocks noChangeShapeType="1"/>
                </p:cNvSpPr>
                <p:nvPr/>
              </p:nvSpPr>
              <p:spPr bwMode="auto">
                <a:xfrm>
                  <a:off x="2208" y="2736"/>
                  <a:ext cx="0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3797" name="Line 69"/>
                <p:cNvSpPr>
                  <a:spLocks noChangeShapeType="1"/>
                </p:cNvSpPr>
                <p:nvPr/>
              </p:nvSpPr>
              <p:spPr bwMode="auto">
                <a:xfrm flipH="1">
                  <a:off x="1680" y="2640"/>
                  <a:ext cx="9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3798" name="Line 70"/>
                <p:cNvSpPr>
                  <a:spLocks noChangeShapeType="1"/>
                </p:cNvSpPr>
                <p:nvPr/>
              </p:nvSpPr>
              <p:spPr bwMode="auto">
                <a:xfrm>
                  <a:off x="1968" y="2640"/>
                  <a:ext cx="14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3803" name="Line 75"/>
                <p:cNvSpPr>
                  <a:spLocks noChangeShapeType="1"/>
                </p:cNvSpPr>
                <p:nvPr/>
              </p:nvSpPr>
              <p:spPr bwMode="auto">
                <a:xfrm flipV="1">
                  <a:off x="1248" y="3024"/>
                  <a:ext cx="192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cxnSp>
              <p:nvCxnSpPr>
                <p:cNvPr id="73814" name="AutoShape 86"/>
                <p:cNvCxnSpPr>
                  <a:cxnSpLocks noChangeShapeType="1"/>
                  <a:stCxn id="73788" idx="2"/>
                </p:cNvCxnSpPr>
                <p:nvPr/>
              </p:nvCxnSpPr>
              <p:spPr bwMode="auto">
                <a:xfrm>
                  <a:off x="1896" y="3216"/>
                  <a:ext cx="0" cy="19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cxnSp>
          </p:grpSp>
        </p:grpSp>
        <p:grpSp>
          <p:nvGrpSpPr>
            <p:cNvPr id="73827" name="Group 99"/>
            <p:cNvGrpSpPr>
              <a:grpSpLocks/>
            </p:cNvGrpSpPr>
            <p:nvPr/>
          </p:nvGrpSpPr>
          <p:grpSpPr bwMode="auto">
            <a:xfrm>
              <a:off x="6019800" y="4114800"/>
              <a:ext cx="1981200" cy="1676400"/>
              <a:chOff x="2832" y="2592"/>
              <a:chExt cx="1248" cy="1056"/>
            </a:xfrm>
          </p:grpSpPr>
          <p:sp>
            <p:nvSpPr>
              <p:cNvPr id="73806" name="Text Box 78"/>
              <p:cNvSpPr txBox="1">
                <a:spLocks noChangeArrowheads="1"/>
              </p:cNvSpPr>
              <p:nvPr/>
            </p:nvSpPr>
            <p:spPr bwMode="auto">
              <a:xfrm>
                <a:off x="3120" y="2592"/>
                <a:ext cx="288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US" altLang="en-US" sz="1400">
                    <a:sym typeface="Symbol" panose="05050102010706020507" pitchFamily="18" charset="2"/>
                  </a:rPr>
                  <a:t>/2</a:t>
                </a:r>
                <a:endParaRPr lang="en-US" altLang="en-US" sz="1400"/>
              </a:p>
            </p:txBody>
          </p:sp>
          <p:sp>
            <p:nvSpPr>
              <p:cNvPr id="73816" name="Text Box 88"/>
              <p:cNvSpPr txBox="1">
                <a:spLocks noChangeArrowheads="1"/>
              </p:cNvSpPr>
              <p:nvPr/>
            </p:nvSpPr>
            <p:spPr bwMode="auto">
              <a:xfrm>
                <a:off x="3552" y="2592"/>
                <a:ext cx="288" cy="19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US" altLang="en-US" sz="1400">
                    <a:sym typeface="Symbol" panose="05050102010706020507" pitchFamily="18" charset="2"/>
                  </a:rPr>
                  <a:t>/2</a:t>
                </a:r>
                <a:endParaRPr lang="en-US" altLang="en-US" sz="1400"/>
              </a:p>
            </p:txBody>
          </p:sp>
          <p:grpSp>
            <p:nvGrpSpPr>
              <p:cNvPr id="73826" name="Group 98"/>
              <p:cNvGrpSpPr>
                <a:grpSpLocks/>
              </p:cNvGrpSpPr>
              <p:nvPr/>
            </p:nvGrpSpPr>
            <p:grpSpPr bwMode="auto">
              <a:xfrm>
                <a:off x="2832" y="2640"/>
                <a:ext cx="1248" cy="1008"/>
                <a:chOff x="2880" y="2448"/>
                <a:chExt cx="1248" cy="1008"/>
              </a:xfrm>
            </p:grpSpPr>
            <p:sp>
              <p:nvSpPr>
                <p:cNvPr id="73804" name="Line 76"/>
                <p:cNvSpPr>
                  <a:spLocks noChangeShapeType="1"/>
                </p:cNvSpPr>
                <p:nvPr/>
              </p:nvSpPr>
              <p:spPr bwMode="auto">
                <a:xfrm>
                  <a:off x="3120" y="2448"/>
                  <a:ext cx="0" cy="43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73805" name="Line 77"/>
                <p:cNvSpPr>
                  <a:spLocks noChangeShapeType="1"/>
                </p:cNvSpPr>
                <p:nvPr/>
              </p:nvSpPr>
              <p:spPr bwMode="auto">
                <a:xfrm>
                  <a:off x="3552" y="2448"/>
                  <a:ext cx="0" cy="43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73810" name="Group 82"/>
                <p:cNvGrpSpPr>
                  <a:grpSpLocks/>
                </p:cNvGrpSpPr>
                <p:nvPr/>
              </p:nvGrpSpPr>
              <p:grpSpPr bwMode="auto">
                <a:xfrm>
                  <a:off x="3024" y="2448"/>
                  <a:ext cx="0" cy="432"/>
                  <a:chOff x="4224" y="2736"/>
                  <a:chExt cx="0" cy="432"/>
                </a:xfrm>
              </p:grpSpPr>
              <p:sp>
                <p:nvSpPr>
                  <p:cNvPr id="73811" name="Line 83"/>
                  <p:cNvSpPr>
                    <a:spLocks noChangeShapeType="1"/>
                  </p:cNvSpPr>
                  <p:nvPr/>
                </p:nvSpPr>
                <p:spPr bwMode="auto">
                  <a:xfrm flipV="1">
                    <a:off x="4224" y="2736"/>
                    <a:ext cx="0" cy="144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12" name="Line 84"/>
                  <p:cNvSpPr>
                    <a:spLocks noChangeShapeType="1"/>
                  </p:cNvSpPr>
                  <p:nvPr/>
                </p:nvSpPr>
                <p:spPr bwMode="auto">
                  <a:xfrm>
                    <a:off x="4224" y="3024"/>
                    <a:ext cx="0" cy="144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  <p:sp>
              <p:nvSpPr>
                <p:cNvPr id="73819" name="Line 91"/>
                <p:cNvSpPr>
                  <a:spLocks noChangeShapeType="1"/>
                </p:cNvSpPr>
                <p:nvPr/>
              </p:nvSpPr>
              <p:spPr bwMode="auto">
                <a:xfrm>
                  <a:off x="3984" y="2448"/>
                  <a:ext cx="0" cy="432"/>
                </a:xfrm>
                <a:prstGeom prst="line">
                  <a:avLst/>
                </a:prstGeom>
                <a:noFill/>
                <a:ln w="381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grpSp>
              <p:nvGrpSpPr>
                <p:cNvPr id="73825" name="Group 97"/>
                <p:cNvGrpSpPr>
                  <a:grpSpLocks/>
                </p:cNvGrpSpPr>
                <p:nvPr/>
              </p:nvGrpSpPr>
              <p:grpSpPr bwMode="auto">
                <a:xfrm>
                  <a:off x="2880" y="2496"/>
                  <a:ext cx="1248" cy="960"/>
                  <a:chOff x="2880" y="2496"/>
                  <a:chExt cx="1248" cy="960"/>
                </a:xfrm>
              </p:grpSpPr>
              <p:sp>
                <p:nvSpPr>
                  <p:cNvPr id="73807" name="Text Box 7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80" y="2544"/>
                    <a:ext cx="288" cy="192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DADAF6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>
                    <a:spAutoFit/>
                  </a:bodyPr>
                  <a:lstStyle/>
                  <a:p>
                    <a:r>
                      <a:rPr lang="en-US" altLang="en-US" sz="1400">
                        <a:sym typeface="Symbol" panose="05050102010706020507" pitchFamily="18" charset="2"/>
                      </a:rPr>
                      <a:t>/2</a:t>
                    </a:r>
                    <a:endParaRPr lang="en-US" altLang="en-US" sz="1400"/>
                  </a:p>
                </p:txBody>
              </p:sp>
              <p:sp>
                <p:nvSpPr>
                  <p:cNvPr id="73808" name="Line 8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120" y="2496"/>
                    <a:ext cx="96" cy="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09" name="Line 81"/>
                  <p:cNvSpPr>
                    <a:spLocks noChangeShapeType="1"/>
                  </p:cNvSpPr>
                  <p:nvPr/>
                </p:nvSpPr>
                <p:spPr bwMode="auto">
                  <a:xfrm>
                    <a:off x="3408" y="2496"/>
                    <a:ext cx="144" cy="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13" name="Rectangle 85"/>
                  <p:cNvSpPr>
                    <a:spLocks noChangeArrowheads="1"/>
                  </p:cNvSpPr>
                  <p:nvPr/>
                </p:nvSpPr>
                <p:spPr bwMode="auto">
                  <a:xfrm>
                    <a:off x="3408" y="3072"/>
                    <a:ext cx="288" cy="192"/>
                  </a:xfrm>
                  <a:prstGeom prst="rect">
                    <a:avLst/>
                  </a:prstGeom>
                  <a:solidFill>
                    <a:srgbClr val="DADAF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pPr algn="ctr"/>
                    <a:r>
                      <a:rPr lang="en-US" altLang="en-US" sz="1400"/>
                      <a:t>+</a:t>
                    </a:r>
                  </a:p>
                </p:txBody>
              </p:sp>
              <p:cxnSp>
                <p:nvCxnSpPr>
                  <p:cNvPr id="73815" name="AutoShape 87"/>
                  <p:cNvCxnSpPr>
                    <a:cxnSpLocks noChangeShapeType="1"/>
                    <a:stCxn id="73813" idx="2"/>
                  </p:cNvCxnSpPr>
                  <p:nvPr/>
                </p:nvCxnSpPr>
                <p:spPr bwMode="auto">
                  <a:xfrm>
                    <a:off x="3552" y="3264"/>
                    <a:ext cx="0" cy="192"/>
                  </a:xfrm>
                  <a:prstGeom prst="straightConnector1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cxnSp>
              <p:sp>
                <p:nvSpPr>
                  <p:cNvPr id="73817" name="Line 8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3552" y="2496"/>
                    <a:ext cx="96" cy="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18" name="Line 90"/>
                  <p:cNvSpPr>
                    <a:spLocks noChangeShapeType="1"/>
                  </p:cNvSpPr>
                  <p:nvPr/>
                </p:nvSpPr>
                <p:spPr bwMode="auto">
                  <a:xfrm>
                    <a:off x="3840" y="2496"/>
                    <a:ext cx="144" cy="0"/>
                  </a:xfrm>
                  <a:prstGeom prst="line">
                    <a:avLst/>
                  </a:prstGeom>
                  <a:noFill/>
                  <a:ln w="9525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20" name="Freeform 92"/>
                  <p:cNvSpPr>
                    <a:spLocks/>
                  </p:cNvSpPr>
                  <p:nvPr/>
                </p:nvSpPr>
                <p:spPr bwMode="auto">
                  <a:xfrm>
                    <a:off x="3696" y="2640"/>
                    <a:ext cx="432" cy="528"/>
                  </a:xfrm>
                  <a:custGeom>
                    <a:avLst/>
                    <a:gdLst>
                      <a:gd name="T0" fmla="*/ 288 w 432"/>
                      <a:gd name="T1" fmla="*/ 0 h 528"/>
                      <a:gd name="T2" fmla="*/ 432 w 432"/>
                      <a:gd name="T3" fmla="*/ 0 h 528"/>
                      <a:gd name="T4" fmla="*/ 432 w 432"/>
                      <a:gd name="T5" fmla="*/ 528 h 528"/>
                      <a:gd name="T6" fmla="*/ 0 w 432"/>
                      <a:gd name="T7" fmla="*/ 528 h 52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432" h="528">
                        <a:moveTo>
                          <a:pt x="288" y="0"/>
                        </a:moveTo>
                        <a:lnTo>
                          <a:pt x="432" y="0"/>
                        </a:lnTo>
                        <a:lnTo>
                          <a:pt x="432" y="528"/>
                        </a:lnTo>
                        <a:lnTo>
                          <a:pt x="0" y="528"/>
                        </a:lnTo>
                      </a:path>
                    </a:pathLst>
                  </a:custGeom>
                  <a:noFill/>
                  <a:ln w="9525" cap="flat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DADAF6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21" name="Freeform 93"/>
                  <p:cNvSpPr>
                    <a:spLocks/>
                  </p:cNvSpPr>
                  <p:nvPr/>
                </p:nvSpPr>
                <p:spPr bwMode="auto">
                  <a:xfrm>
                    <a:off x="3120" y="2640"/>
                    <a:ext cx="288" cy="528"/>
                  </a:xfrm>
                  <a:custGeom>
                    <a:avLst/>
                    <a:gdLst>
                      <a:gd name="T0" fmla="*/ 0 w 336"/>
                      <a:gd name="T1" fmla="*/ 0 h 528"/>
                      <a:gd name="T2" fmla="*/ 144 w 336"/>
                      <a:gd name="T3" fmla="*/ 0 h 528"/>
                      <a:gd name="T4" fmla="*/ 144 w 336"/>
                      <a:gd name="T5" fmla="*/ 528 h 528"/>
                      <a:gd name="T6" fmla="*/ 336 w 336"/>
                      <a:gd name="T7" fmla="*/ 528 h 52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336" h="528">
                        <a:moveTo>
                          <a:pt x="0" y="0"/>
                        </a:moveTo>
                        <a:lnTo>
                          <a:pt x="144" y="0"/>
                        </a:lnTo>
                        <a:lnTo>
                          <a:pt x="144" y="528"/>
                        </a:lnTo>
                        <a:lnTo>
                          <a:pt x="336" y="528"/>
                        </a:lnTo>
                      </a:path>
                    </a:pathLst>
                  </a:custGeom>
                  <a:noFill/>
                  <a:ln w="9525" cap="flat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DADAF6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  <p:sp>
                <p:nvSpPr>
                  <p:cNvPr id="73822" name="Freeform 94"/>
                  <p:cNvSpPr>
                    <a:spLocks/>
                  </p:cNvSpPr>
                  <p:nvPr/>
                </p:nvSpPr>
                <p:spPr bwMode="auto">
                  <a:xfrm>
                    <a:off x="3552" y="2640"/>
                    <a:ext cx="144" cy="432"/>
                  </a:xfrm>
                  <a:custGeom>
                    <a:avLst/>
                    <a:gdLst>
                      <a:gd name="T0" fmla="*/ 0 w 144"/>
                      <a:gd name="T1" fmla="*/ 0 h 432"/>
                      <a:gd name="T2" fmla="*/ 144 w 144"/>
                      <a:gd name="T3" fmla="*/ 0 h 432"/>
                      <a:gd name="T4" fmla="*/ 144 w 144"/>
                      <a:gd name="T5" fmla="*/ 336 h 432"/>
                      <a:gd name="T6" fmla="*/ 0 w 144"/>
                      <a:gd name="T7" fmla="*/ 336 h 432"/>
                      <a:gd name="T8" fmla="*/ 0 w 144"/>
                      <a:gd name="T9" fmla="*/ 432 h 432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44" h="432">
                        <a:moveTo>
                          <a:pt x="0" y="0"/>
                        </a:moveTo>
                        <a:lnTo>
                          <a:pt x="144" y="0"/>
                        </a:lnTo>
                        <a:lnTo>
                          <a:pt x="144" y="336"/>
                        </a:lnTo>
                        <a:lnTo>
                          <a:pt x="0" y="336"/>
                        </a:lnTo>
                        <a:lnTo>
                          <a:pt x="0" y="432"/>
                        </a:lnTo>
                      </a:path>
                    </a:pathLst>
                  </a:custGeom>
                  <a:noFill/>
                  <a:ln w="9525" cap="flat" cmpd="sng">
                    <a:solidFill>
                      <a:schemeClr val="tx1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DADAF6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GB"/>
                  </a:p>
                </p:txBody>
              </p:sp>
            </p:grpSp>
          </p:grpSp>
        </p:grpSp>
      </p:grpSp>
    </p:spTree>
    <p:extLst>
      <p:ext uri="{BB962C8B-B14F-4D97-AF65-F5344CB8AC3E}">
        <p14:creationId xmlns:p14="http://schemas.microsoft.com/office/powerpoint/2010/main" val="856454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Signal Propagation Ranges</a:t>
            </a:r>
          </a:p>
        </p:txBody>
      </p:sp>
      <p:sp>
        <p:nvSpPr>
          <p:cNvPr id="81935" name="Rectangle 15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Transmission range</a:t>
            </a:r>
          </a:p>
          <a:p>
            <a:pPr lvl="1"/>
            <a:r>
              <a:rPr lang="en-US" altLang="en-US" dirty="0"/>
              <a:t>communication possible</a:t>
            </a:r>
          </a:p>
          <a:p>
            <a:pPr lvl="1"/>
            <a:r>
              <a:rPr lang="en-US" altLang="en-US" dirty="0"/>
              <a:t>low error rate</a:t>
            </a:r>
          </a:p>
          <a:p>
            <a:r>
              <a:rPr lang="en-US" altLang="en-US" dirty="0"/>
              <a:t>Detection </a:t>
            </a:r>
            <a:r>
              <a:rPr lang="en-US" altLang="en-US" dirty="0" smtClean="0"/>
              <a:t>range</a:t>
            </a:r>
            <a:endParaRPr lang="en-US" altLang="en-US" dirty="0"/>
          </a:p>
          <a:p>
            <a:pPr lvl="1"/>
            <a:r>
              <a:rPr lang="en-US" altLang="en-US" dirty="0"/>
              <a:t>no communication </a:t>
            </a:r>
            <a:r>
              <a:rPr lang="en-US" altLang="en-US" dirty="0" smtClean="0"/>
              <a:t>possible</a:t>
            </a:r>
            <a:endParaRPr lang="en-US" altLang="en-US" dirty="0"/>
          </a:p>
          <a:p>
            <a:pPr lvl="1"/>
            <a:r>
              <a:rPr lang="en-US" altLang="en-US" dirty="0" smtClean="0"/>
              <a:t> </a:t>
            </a:r>
            <a:r>
              <a:rPr lang="en-US" altLang="en-US" dirty="0"/>
              <a:t>high error rate</a:t>
            </a:r>
          </a:p>
          <a:p>
            <a:r>
              <a:rPr lang="en-US" altLang="en-US" dirty="0"/>
              <a:t>Interference range</a:t>
            </a:r>
          </a:p>
          <a:p>
            <a:pPr lvl="1"/>
            <a:r>
              <a:rPr lang="en-US" altLang="en-US" dirty="0"/>
              <a:t>signal may not be </a:t>
            </a:r>
            <a:br>
              <a:rPr lang="en-US" altLang="en-US" dirty="0"/>
            </a:br>
            <a:r>
              <a:rPr lang="en-US" altLang="en-US" dirty="0"/>
              <a:t>detected </a:t>
            </a:r>
          </a:p>
          <a:p>
            <a:pPr lvl="1"/>
            <a:r>
              <a:rPr lang="en-US" altLang="en-US" dirty="0"/>
              <a:t>signal adds to the </a:t>
            </a:r>
            <a:br>
              <a:rPr lang="en-US" altLang="en-US" dirty="0"/>
            </a:br>
            <a:r>
              <a:rPr lang="en-US" altLang="en-US" dirty="0"/>
              <a:t>background noise</a:t>
            </a:r>
          </a:p>
          <a:p>
            <a:pPr lvl="1"/>
            <a:endParaRPr lang="en-US" altLang="en-US" dirty="0"/>
          </a:p>
        </p:txBody>
      </p:sp>
      <p:sp>
        <p:nvSpPr>
          <p:cNvPr id="81924" name="Oval 4"/>
          <p:cNvSpPr>
            <a:spLocks noChangeArrowheads="1"/>
          </p:cNvSpPr>
          <p:nvPr/>
        </p:nvSpPr>
        <p:spPr bwMode="auto">
          <a:xfrm>
            <a:off x="7715036" y="2067675"/>
            <a:ext cx="3352800" cy="3352800"/>
          </a:xfrm>
          <a:prstGeom prst="ellipse">
            <a:avLst/>
          </a:prstGeom>
          <a:solidFill>
            <a:srgbClr val="EAEAEA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Oval 6"/>
          <p:cNvSpPr>
            <a:spLocks noChangeArrowheads="1"/>
          </p:cNvSpPr>
          <p:nvPr/>
        </p:nvSpPr>
        <p:spPr bwMode="auto">
          <a:xfrm>
            <a:off x="8172236" y="2524875"/>
            <a:ext cx="2438400" cy="2438400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Oval 7"/>
          <p:cNvSpPr>
            <a:spLocks noChangeArrowheads="1"/>
          </p:cNvSpPr>
          <p:nvPr/>
        </p:nvSpPr>
        <p:spPr bwMode="auto">
          <a:xfrm>
            <a:off x="8705636" y="2982076"/>
            <a:ext cx="1371600" cy="1371600"/>
          </a:xfrm>
          <a:prstGeom prst="ellipse">
            <a:avLst/>
          </a:prstGeom>
          <a:solidFill>
            <a:srgbClr val="80808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Oval 3"/>
          <p:cNvSpPr>
            <a:spLocks noChangeArrowheads="1"/>
          </p:cNvSpPr>
          <p:nvPr/>
        </p:nvSpPr>
        <p:spPr bwMode="auto">
          <a:xfrm>
            <a:off x="9315236" y="3667875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11067836" y="4353676"/>
            <a:ext cx="794448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/>
              <a:t>distance</a:t>
            </a: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9010436" y="3363076"/>
            <a:ext cx="686406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/>
              <a:t>sender</a:t>
            </a:r>
          </a:p>
        </p:txBody>
      </p:sp>
      <p:sp>
        <p:nvSpPr>
          <p:cNvPr id="81930" name="Line 10"/>
          <p:cNvSpPr>
            <a:spLocks noChangeShapeType="1"/>
          </p:cNvSpPr>
          <p:nvPr/>
        </p:nvSpPr>
        <p:spPr bwMode="auto">
          <a:xfrm>
            <a:off x="9391436" y="3744075"/>
            <a:ext cx="1905000" cy="990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Text Box 11"/>
          <p:cNvSpPr txBox="1">
            <a:spLocks noChangeArrowheads="1"/>
          </p:cNvSpPr>
          <p:nvPr/>
        </p:nvSpPr>
        <p:spPr bwMode="auto">
          <a:xfrm>
            <a:off x="8781836" y="3972676"/>
            <a:ext cx="1112356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dirty="0"/>
              <a:t>transmission</a:t>
            </a:r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8934236" y="4582275"/>
            <a:ext cx="9032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/>
              <a:t>detection</a:t>
            </a: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8781836" y="5039475"/>
            <a:ext cx="11191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/>
              <a:t>interference</a:t>
            </a:r>
          </a:p>
        </p:txBody>
      </p:sp>
    </p:spTree>
    <p:extLst>
      <p:ext uri="{BB962C8B-B14F-4D97-AF65-F5344CB8AC3E}">
        <p14:creationId xmlns:p14="http://schemas.microsoft.com/office/powerpoint/2010/main" val="2060404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Signal Propagation 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Radio wave propagation is affected by the following mechanisms:</a:t>
            </a:r>
          </a:p>
          <a:p>
            <a:pPr lvl="1"/>
            <a:r>
              <a:rPr lang="en-US" altLang="en-US"/>
              <a:t>reflection at large obstacles</a:t>
            </a:r>
          </a:p>
          <a:p>
            <a:pPr lvl="1"/>
            <a:r>
              <a:rPr lang="en-US" altLang="en-US"/>
              <a:t>scattering at small obstacles</a:t>
            </a:r>
          </a:p>
          <a:p>
            <a:pPr lvl="1"/>
            <a:r>
              <a:rPr lang="en-US" altLang="en-US"/>
              <a:t>diffraction at edges</a:t>
            </a:r>
          </a:p>
        </p:txBody>
      </p:sp>
      <p:grpSp>
        <p:nvGrpSpPr>
          <p:cNvPr id="48186" name="Group 58"/>
          <p:cNvGrpSpPr>
            <a:grpSpLocks/>
          </p:cNvGrpSpPr>
          <p:nvPr/>
        </p:nvGrpSpPr>
        <p:grpSpPr bwMode="auto">
          <a:xfrm>
            <a:off x="2743200" y="3581402"/>
            <a:ext cx="1219200" cy="1436688"/>
            <a:chOff x="2160" y="2812"/>
            <a:chExt cx="768" cy="905"/>
          </a:xfrm>
        </p:grpSpPr>
        <p:graphicFrame>
          <p:nvGraphicFramePr>
            <p:cNvPr id="48153" name="Object 25"/>
            <p:cNvGraphicFramePr>
              <a:graphicFrameLocks noChangeAspect="1"/>
            </p:cNvGraphicFramePr>
            <p:nvPr/>
          </p:nvGraphicFramePr>
          <p:xfrm>
            <a:off x="2160" y="2832"/>
            <a:ext cx="442" cy="60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03" name="Clip" r:id="rId3" imgW="2849040" imgH="3902040" progId="MS_ClipArt_Gallery.2">
                    <p:embed/>
                  </p:oleObj>
                </mc:Choice>
                <mc:Fallback>
                  <p:oleObj name="Clip" r:id="rId3" imgW="2849040" imgH="3902040" progId="MS_ClipArt_Gallery.2">
                    <p:embed/>
                    <p:pic>
                      <p:nvPicPr>
                        <p:cNvPr id="48153" name="Object 25"/>
                        <p:cNvPicPr preferRelativeResize="0"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60" y="2832"/>
                          <a:ext cx="442" cy="60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8161" name="Line 33"/>
            <p:cNvSpPr>
              <a:spLocks noChangeShapeType="1"/>
            </p:cNvSpPr>
            <p:nvPr/>
          </p:nvSpPr>
          <p:spPr bwMode="auto">
            <a:xfrm>
              <a:off x="2592" y="3148"/>
              <a:ext cx="288" cy="21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6" name="Line 38"/>
            <p:cNvSpPr>
              <a:spLocks noChangeShapeType="1"/>
            </p:cNvSpPr>
            <p:nvPr/>
          </p:nvSpPr>
          <p:spPr bwMode="auto">
            <a:xfrm flipH="1">
              <a:off x="2592" y="2812"/>
              <a:ext cx="336" cy="3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2" name="Text Box 44"/>
            <p:cNvSpPr txBox="1">
              <a:spLocks noChangeArrowheads="1"/>
            </p:cNvSpPr>
            <p:nvPr/>
          </p:nvSpPr>
          <p:spPr bwMode="auto">
            <a:xfrm>
              <a:off x="2208" y="3484"/>
              <a:ext cx="684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/>
                <a:t>reflection</a:t>
              </a:r>
            </a:p>
          </p:txBody>
        </p:sp>
      </p:grpSp>
      <p:grpSp>
        <p:nvGrpSpPr>
          <p:cNvPr id="48187" name="Group 59"/>
          <p:cNvGrpSpPr>
            <a:grpSpLocks/>
          </p:cNvGrpSpPr>
          <p:nvPr/>
        </p:nvGrpSpPr>
        <p:grpSpPr bwMode="auto">
          <a:xfrm>
            <a:off x="5334002" y="3429002"/>
            <a:ext cx="1106488" cy="1404938"/>
            <a:chOff x="3168" y="2832"/>
            <a:chExt cx="697" cy="885"/>
          </a:xfrm>
        </p:grpSpPr>
        <p:graphicFrame>
          <p:nvGraphicFramePr>
            <p:cNvPr id="48154" name="Object 26"/>
            <p:cNvGraphicFramePr>
              <a:graphicFrameLocks noChangeAspect="1"/>
            </p:cNvGraphicFramePr>
            <p:nvPr/>
          </p:nvGraphicFramePr>
          <p:xfrm>
            <a:off x="3360" y="3024"/>
            <a:ext cx="237" cy="39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04" name="Clip" r:id="rId5" imgW="2033280" imgH="3390840" progId="MS_ClipArt_Gallery.2">
                    <p:embed/>
                  </p:oleObj>
                </mc:Choice>
                <mc:Fallback>
                  <p:oleObj name="Clip" r:id="rId5" imgW="2033280" imgH="3390840" progId="MS_ClipArt_Gallery.2">
                    <p:embed/>
                    <p:pic>
                      <p:nvPicPr>
                        <p:cNvPr id="48154" name="Object 2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60" y="3024"/>
                          <a:ext cx="237" cy="39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8162" name="Line 34"/>
            <p:cNvSpPr>
              <a:spLocks noChangeShapeType="1"/>
            </p:cNvSpPr>
            <p:nvPr/>
          </p:nvSpPr>
          <p:spPr bwMode="auto">
            <a:xfrm flipV="1">
              <a:off x="3600" y="3072"/>
              <a:ext cx="192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3" name="Line 35"/>
            <p:cNvSpPr>
              <a:spLocks noChangeShapeType="1"/>
            </p:cNvSpPr>
            <p:nvPr/>
          </p:nvSpPr>
          <p:spPr bwMode="auto">
            <a:xfrm>
              <a:off x="3600" y="3120"/>
              <a:ext cx="192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4" name="Line 36"/>
            <p:cNvSpPr>
              <a:spLocks noChangeShapeType="1"/>
            </p:cNvSpPr>
            <p:nvPr/>
          </p:nvSpPr>
          <p:spPr bwMode="auto">
            <a:xfrm>
              <a:off x="3600" y="3120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5" name="Line 37"/>
            <p:cNvSpPr>
              <a:spLocks noChangeShapeType="1"/>
            </p:cNvSpPr>
            <p:nvPr/>
          </p:nvSpPr>
          <p:spPr bwMode="auto">
            <a:xfrm flipH="1">
              <a:off x="3600" y="2832"/>
              <a:ext cx="240" cy="28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3" name="Text Box 45"/>
            <p:cNvSpPr txBox="1">
              <a:spLocks noChangeArrowheads="1"/>
            </p:cNvSpPr>
            <p:nvPr/>
          </p:nvSpPr>
          <p:spPr bwMode="auto">
            <a:xfrm>
              <a:off x="3168" y="3484"/>
              <a:ext cx="697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scattering</a:t>
              </a:r>
            </a:p>
          </p:txBody>
        </p:sp>
      </p:grpSp>
      <p:grpSp>
        <p:nvGrpSpPr>
          <p:cNvPr id="48188" name="Group 60"/>
          <p:cNvGrpSpPr>
            <a:grpSpLocks/>
          </p:cNvGrpSpPr>
          <p:nvPr/>
        </p:nvGrpSpPr>
        <p:grpSpPr bwMode="auto">
          <a:xfrm>
            <a:off x="7467600" y="3657602"/>
            <a:ext cx="1905000" cy="1131888"/>
            <a:chOff x="4032" y="3004"/>
            <a:chExt cx="1200" cy="713"/>
          </a:xfrm>
        </p:grpSpPr>
        <p:graphicFrame>
          <p:nvGraphicFramePr>
            <p:cNvPr id="48167" name="Object 39"/>
            <p:cNvGraphicFramePr>
              <a:graphicFrameLocks noChangeAspect="1"/>
            </p:cNvGraphicFramePr>
            <p:nvPr/>
          </p:nvGraphicFramePr>
          <p:xfrm>
            <a:off x="4224" y="3004"/>
            <a:ext cx="898" cy="4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205" name="Clip" r:id="rId7" imgW="1426320" imgH="691560" progId="MS_ClipArt_Gallery.2">
                    <p:embed/>
                  </p:oleObj>
                </mc:Choice>
                <mc:Fallback>
                  <p:oleObj name="Clip" r:id="rId7" imgW="1426320" imgH="691560" progId="MS_ClipArt_Gallery.2">
                    <p:embed/>
                    <p:pic>
                      <p:nvPicPr>
                        <p:cNvPr id="48167" name="Object 3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224" y="3004"/>
                          <a:ext cx="898" cy="43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8168" name="Line 40"/>
            <p:cNvSpPr>
              <a:spLocks noChangeShapeType="1"/>
            </p:cNvSpPr>
            <p:nvPr/>
          </p:nvSpPr>
          <p:spPr bwMode="auto">
            <a:xfrm flipV="1">
              <a:off x="4032" y="3004"/>
              <a:ext cx="480" cy="24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9" name="Line 41"/>
            <p:cNvSpPr>
              <a:spLocks noChangeShapeType="1"/>
            </p:cNvSpPr>
            <p:nvPr/>
          </p:nvSpPr>
          <p:spPr bwMode="auto">
            <a:xfrm>
              <a:off x="4512" y="3004"/>
              <a:ext cx="720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0" name="Line 42"/>
            <p:cNvSpPr>
              <a:spLocks noChangeShapeType="1"/>
            </p:cNvSpPr>
            <p:nvPr/>
          </p:nvSpPr>
          <p:spPr bwMode="auto">
            <a:xfrm>
              <a:off x="4512" y="3004"/>
              <a:ext cx="720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4" name="Text Box 46"/>
            <p:cNvSpPr txBox="1">
              <a:spLocks noChangeArrowheads="1"/>
            </p:cNvSpPr>
            <p:nvPr/>
          </p:nvSpPr>
          <p:spPr bwMode="auto">
            <a:xfrm>
              <a:off x="4320" y="3484"/>
              <a:ext cx="728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diffraction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323873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Signal Propagation (</a:t>
            </a:r>
            <a:r>
              <a:rPr lang="en-US" altLang="en-US" dirty="0" err="1"/>
              <a:t>cont</a:t>
            </a:r>
            <a:r>
              <a:rPr lang="en-US" altLang="en-US" dirty="0"/>
              <a:t>)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The signal is also subject to degradation resulting from propagation in the mobile radio environment. </a:t>
            </a:r>
            <a:endParaRPr lang="en-US" altLang="en-US" sz="2400" dirty="0" smtClean="0"/>
          </a:p>
          <a:p>
            <a:r>
              <a:rPr lang="en-US" altLang="en-US" sz="2400" dirty="0" smtClean="0"/>
              <a:t>The </a:t>
            </a:r>
            <a:r>
              <a:rPr lang="en-US" altLang="en-US" sz="2400" dirty="0"/>
              <a:t>principal phenomena are:</a:t>
            </a:r>
          </a:p>
          <a:p>
            <a:pPr lvl="1"/>
            <a:r>
              <a:rPr lang="en-US" altLang="en-US" sz="2000" dirty="0" err="1"/>
              <a:t>pathloss</a:t>
            </a:r>
            <a:r>
              <a:rPr lang="en-US" altLang="en-US" sz="2000" dirty="0"/>
              <a:t> due to distance covered by radio signal (frequency dependent, less at low frequencies)</a:t>
            </a:r>
          </a:p>
          <a:p>
            <a:pPr lvl="1"/>
            <a:r>
              <a:rPr lang="en-US" altLang="en-US" sz="2000" dirty="0"/>
              <a:t>fading (frequency dependent, related to multipath propagation)</a:t>
            </a:r>
          </a:p>
          <a:p>
            <a:pPr lvl="1"/>
            <a:r>
              <a:rPr lang="en-US" altLang="en-US" sz="2000" dirty="0"/>
              <a:t>shadowing induced by obstacles in the path between the transmitted and the receiver </a:t>
            </a:r>
          </a:p>
        </p:txBody>
      </p:sp>
      <p:grpSp>
        <p:nvGrpSpPr>
          <p:cNvPr id="109572" name="Group 4"/>
          <p:cNvGrpSpPr>
            <a:grpSpLocks/>
          </p:cNvGrpSpPr>
          <p:nvPr/>
        </p:nvGrpSpPr>
        <p:grpSpPr bwMode="auto">
          <a:xfrm>
            <a:off x="4966699" y="4534329"/>
            <a:ext cx="1524000" cy="1481138"/>
            <a:chOff x="576" y="2784"/>
            <a:chExt cx="960" cy="933"/>
          </a:xfrm>
        </p:grpSpPr>
        <p:graphicFrame>
          <p:nvGraphicFramePr>
            <p:cNvPr id="109573" name="Object 5"/>
            <p:cNvGraphicFramePr>
              <a:graphicFrameLocks noChangeAspect="1"/>
            </p:cNvGraphicFramePr>
            <p:nvPr/>
          </p:nvGraphicFramePr>
          <p:xfrm flipH="1">
            <a:off x="864" y="2784"/>
            <a:ext cx="409" cy="61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68" name="Clip" r:id="rId4" imgW="3031560" imgH="4533480" progId="MS_ClipArt_Gallery.2">
                    <p:embed/>
                  </p:oleObj>
                </mc:Choice>
                <mc:Fallback>
                  <p:oleObj name="Clip" r:id="rId4" imgW="3031560" imgH="4533480" progId="MS_ClipArt_Gallery.2">
                    <p:embed/>
                    <p:pic>
                      <p:nvPicPr>
                        <p:cNvPr id="109573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 flipH="1">
                          <a:off x="864" y="2784"/>
                          <a:ext cx="409" cy="6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9574" name="Line 6"/>
            <p:cNvSpPr>
              <a:spLocks noChangeShapeType="1"/>
            </p:cNvSpPr>
            <p:nvPr/>
          </p:nvSpPr>
          <p:spPr bwMode="auto">
            <a:xfrm flipH="1">
              <a:off x="1248" y="2880"/>
              <a:ext cx="288" cy="14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575" name="Line 7"/>
            <p:cNvSpPr>
              <a:spLocks noChangeShapeType="1"/>
            </p:cNvSpPr>
            <p:nvPr/>
          </p:nvSpPr>
          <p:spPr bwMode="auto">
            <a:xfrm>
              <a:off x="1248" y="3024"/>
              <a:ext cx="144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sysDot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aphicFrame>
          <p:nvGraphicFramePr>
            <p:cNvPr id="109576" name="Object 8"/>
            <p:cNvGraphicFramePr>
              <a:graphicFrameLocks noChangeAspect="1"/>
            </p:cNvGraphicFramePr>
            <p:nvPr/>
          </p:nvGraphicFramePr>
          <p:xfrm>
            <a:off x="576" y="2832"/>
            <a:ext cx="369" cy="52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69" name="Clip" r:id="rId6" imgW="3848040" imgH="5478120" progId="MS_ClipArt_Gallery.2">
                    <p:embed/>
                  </p:oleObj>
                </mc:Choice>
                <mc:Fallback>
                  <p:oleObj name="Clip" r:id="rId6" imgW="3848040" imgH="5478120" progId="MS_ClipArt_Gallery.2">
                    <p:embed/>
                    <p:pic>
                      <p:nvPicPr>
                        <p:cNvPr id="109576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6" y="2832"/>
                          <a:ext cx="369" cy="52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09577" name="Text Box 9"/>
            <p:cNvSpPr txBox="1">
              <a:spLocks noChangeArrowheads="1"/>
            </p:cNvSpPr>
            <p:nvPr/>
          </p:nvSpPr>
          <p:spPr bwMode="auto">
            <a:xfrm>
              <a:off x="662" y="3484"/>
              <a:ext cx="755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/>
                <a:t>shadowing</a:t>
              </a:r>
            </a:p>
          </p:txBody>
        </p:sp>
        <p:sp>
          <p:nvSpPr>
            <p:cNvPr id="109578" name="Line 10"/>
            <p:cNvSpPr>
              <a:spLocks noChangeShapeType="1"/>
            </p:cNvSpPr>
            <p:nvPr/>
          </p:nvSpPr>
          <p:spPr bwMode="auto">
            <a:xfrm flipH="1">
              <a:off x="1248" y="2832"/>
              <a:ext cx="192" cy="9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729308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Signal Propagation </a:t>
            </a:r>
            <a:r>
              <a:rPr lang="en-US" altLang="en-US" dirty="0" smtClean="0"/>
              <a:t>(</a:t>
            </a:r>
            <a:r>
              <a:rPr lang="en-US" altLang="en-US" dirty="0" err="1" smtClean="0"/>
              <a:t>cont</a:t>
            </a:r>
            <a:r>
              <a:rPr lang="en-US" altLang="en-US" dirty="0" smtClean="0"/>
              <a:t>)</a:t>
            </a:r>
            <a:endParaRPr lang="en-US" altLang="en-US" dirty="0"/>
          </a:p>
        </p:txBody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825625"/>
            <a:ext cx="10515600" cy="4734424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Interference from other sources and noise will also impact signal behavior:</a:t>
            </a:r>
          </a:p>
          <a:p>
            <a:pPr lvl="1"/>
            <a:r>
              <a:rPr lang="en-US" altLang="en-US" sz="2000" dirty="0"/>
              <a:t>co-channel (mobile users in adjacent cells using same frequency) and adjacent (mobile users using frequencies adjacent to transmission/reception frequency) channel interference</a:t>
            </a:r>
          </a:p>
          <a:p>
            <a:pPr lvl="1"/>
            <a:r>
              <a:rPr lang="en-US" altLang="en-US" sz="2000" dirty="0"/>
              <a:t>ambient noise from the radio transmitter components or other electronic devices, </a:t>
            </a:r>
          </a:p>
          <a:p>
            <a:r>
              <a:rPr lang="en-US" altLang="en-US" sz="2000" dirty="0"/>
              <a:t>Propagation characteristics differ with the environment through and over which radio waves travel. </a:t>
            </a:r>
            <a:endParaRPr lang="en-US" altLang="en-US" sz="2000" dirty="0" smtClean="0"/>
          </a:p>
          <a:p>
            <a:r>
              <a:rPr lang="en-US" altLang="en-US" sz="2000" dirty="0" smtClean="0"/>
              <a:t>Several </a:t>
            </a:r>
            <a:r>
              <a:rPr lang="en-US" altLang="en-US" sz="2000" dirty="0"/>
              <a:t>types of environments can be identified (dense urban, urban, suburban and </a:t>
            </a:r>
            <a:r>
              <a:rPr lang="en-US" altLang="en-US" sz="2000" dirty="0" smtClean="0"/>
              <a:t>country) </a:t>
            </a:r>
            <a:r>
              <a:rPr lang="en-US" altLang="en-US" sz="2000" dirty="0"/>
              <a:t>and are classified according to the following parameters:</a:t>
            </a:r>
          </a:p>
          <a:p>
            <a:pPr lvl="1"/>
            <a:r>
              <a:rPr lang="en-US" altLang="en-US" sz="2000" dirty="0"/>
              <a:t>terrain morphology</a:t>
            </a:r>
          </a:p>
          <a:p>
            <a:pPr lvl="1"/>
            <a:r>
              <a:rPr lang="en-US" altLang="en-US" sz="2000" dirty="0"/>
              <a:t>vegetation density</a:t>
            </a:r>
          </a:p>
          <a:p>
            <a:pPr lvl="1"/>
            <a:r>
              <a:rPr lang="en-US" altLang="en-US" sz="2000" dirty="0"/>
              <a:t>buildings: density and height</a:t>
            </a:r>
          </a:p>
          <a:p>
            <a:pPr lvl="1"/>
            <a:r>
              <a:rPr lang="en-US" altLang="en-US" sz="2000" dirty="0"/>
              <a:t>open areas</a:t>
            </a:r>
          </a:p>
          <a:p>
            <a:pPr lvl="1"/>
            <a:r>
              <a:rPr lang="en-US" altLang="en-US" sz="2000" dirty="0"/>
              <a:t>water surfaces</a:t>
            </a:r>
          </a:p>
        </p:txBody>
      </p:sp>
    </p:spTree>
    <p:extLst>
      <p:ext uri="{BB962C8B-B14F-4D97-AF65-F5344CB8AC3E}">
        <p14:creationId xmlns:p14="http://schemas.microsoft.com/office/powerpoint/2010/main" val="4199343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err="1"/>
              <a:t>Pathloss</a:t>
            </a:r>
            <a:r>
              <a:rPr lang="en-US" altLang="en-US" dirty="0"/>
              <a:t> 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505164"/>
            <a:ext cx="10515600" cy="4671799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Free-space </a:t>
            </a:r>
            <a:r>
              <a:rPr lang="en-US" altLang="en-US" sz="2000" dirty="0" err="1"/>
              <a:t>pathloss</a:t>
            </a:r>
            <a:r>
              <a:rPr lang="en-US" altLang="en-US" sz="2000" dirty="0"/>
              <a:t>:</a:t>
            </a:r>
          </a:p>
          <a:p>
            <a:pPr lvl="1"/>
            <a:r>
              <a:rPr lang="en-US" altLang="en-US" sz="1800" dirty="0"/>
              <a:t>To define free-space propagation, consider an isotropic source consisting of a transmitter with a power Pt </a:t>
            </a:r>
            <a:r>
              <a:rPr lang="en-US" altLang="en-US" sz="1800" dirty="0" smtClean="0"/>
              <a:t>(W).</a:t>
            </a:r>
          </a:p>
          <a:p>
            <a:pPr lvl="1"/>
            <a:r>
              <a:rPr lang="en-US" altLang="en-US" sz="1800" dirty="0" smtClean="0"/>
              <a:t> </a:t>
            </a:r>
            <a:r>
              <a:rPr lang="en-US" altLang="en-US" sz="1800" dirty="0"/>
              <a:t>At a distance ‘d’ from this </a:t>
            </a:r>
            <a:r>
              <a:rPr lang="en-US" altLang="en-US" sz="1800" dirty="0" smtClean="0"/>
              <a:t>source there is a </a:t>
            </a:r>
            <a:r>
              <a:rPr lang="en-US" altLang="en-US" sz="1800" dirty="0" err="1" smtClean="0"/>
              <a:t>reciver</a:t>
            </a:r>
            <a:endParaRPr lang="en-US" altLang="en-US" sz="1800" dirty="0" smtClean="0"/>
          </a:p>
          <a:p>
            <a:pPr lvl="1"/>
            <a:r>
              <a:rPr lang="en-US" altLang="en-US" sz="1800" dirty="0" smtClean="0"/>
              <a:t>The </a:t>
            </a:r>
            <a:r>
              <a:rPr lang="en-US" altLang="en-US" sz="1800" dirty="0"/>
              <a:t>power transmitted is spread uniformly on the surface of a sphere of radius ‘d’. </a:t>
            </a:r>
            <a:endParaRPr lang="en-US" altLang="en-US" sz="1800" dirty="0" smtClean="0"/>
          </a:p>
          <a:p>
            <a:endParaRPr lang="en-US" altLang="en-US" sz="2200" dirty="0" smtClean="0"/>
          </a:p>
          <a:p>
            <a:r>
              <a:rPr lang="en-US" altLang="en-US" sz="2200" dirty="0" smtClean="0"/>
              <a:t>The </a:t>
            </a:r>
            <a:r>
              <a:rPr lang="en-US" altLang="en-US" sz="2200" dirty="0"/>
              <a:t>power density at the distance ‘d’ is then </a:t>
            </a:r>
            <a:r>
              <a:rPr lang="en-US" altLang="en-US" sz="2200" dirty="0" smtClean="0"/>
              <a:t>calculated as </a:t>
            </a:r>
            <a:r>
              <a:rPr lang="en-US" altLang="en-US" sz="2200" dirty="0"/>
              <a:t>follows:</a:t>
            </a:r>
          </a:p>
          <a:p>
            <a:pPr marL="457200" lvl="1" indent="0">
              <a:buNone/>
            </a:pPr>
            <a:r>
              <a:rPr lang="en-US" altLang="en-US" sz="1800" dirty="0"/>
              <a:t>	</a:t>
            </a:r>
            <a:r>
              <a:rPr lang="en-US" altLang="en-US" sz="1800" dirty="0" smtClean="0"/>
              <a:t>			</a:t>
            </a:r>
            <a:r>
              <a:rPr lang="en-US" altLang="en-US" sz="1800" b="1" u="sng" dirty="0" err="1" smtClean="0"/>
              <a:t>Sr</a:t>
            </a:r>
            <a:r>
              <a:rPr lang="en-US" altLang="en-US" sz="1800" b="1" u="sng" dirty="0" smtClean="0"/>
              <a:t> </a:t>
            </a:r>
            <a:r>
              <a:rPr lang="en-US" altLang="en-US" sz="1800" b="1" u="sng" dirty="0"/>
              <a:t>= </a:t>
            </a:r>
            <a:r>
              <a:rPr lang="en-US" altLang="en-US" sz="1800" b="1" u="sng" dirty="0" smtClean="0"/>
              <a:t>Pt/4(pi)d^2</a:t>
            </a:r>
            <a:endParaRPr lang="en-US" altLang="en-US" sz="1800" b="1" u="sng" dirty="0"/>
          </a:p>
          <a:p>
            <a:r>
              <a:rPr lang="en-US" altLang="en-US" sz="2000" dirty="0" smtClean="0"/>
              <a:t>The </a:t>
            </a:r>
            <a:r>
              <a:rPr lang="en-US" altLang="en-US" sz="2000" dirty="0"/>
              <a:t>power received by an antenna at a distance ‘d’ from the transmitter is then equal to:</a:t>
            </a:r>
          </a:p>
          <a:p>
            <a:pPr marL="457200" lvl="1" indent="0">
              <a:buNone/>
            </a:pPr>
            <a:r>
              <a:rPr lang="en-US" altLang="en-US" sz="1800" dirty="0"/>
              <a:t>	</a:t>
            </a:r>
            <a:r>
              <a:rPr lang="en-US" altLang="en-US" sz="1800" dirty="0" smtClean="0"/>
              <a:t>			</a:t>
            </a:r>
            <a:r>
              <a:rPr lang="en-US" altLang="en-US" sz="1800" b="1" u="sng" dirty="0" err="1" smtClean="0"/>
              <a:t>Pr</a:t>
            </a:r>
            <a:r>
              <a:rPr lang="en-US" altLang="en-US" sz="1800" b="1" u="sng" dirty="0" smtClean="0"/>
              <a:t> </a:t>
            </a:r>
            <a:r>
              <a:rPr lang="en-US" altLang="en-US" sz="1800" b="1" u="sng" dirty="0"/>
              <a:t>= </a:t>
            </a:r>
            <a:r>
              <a:rPr lang="en-US" altLang="en-US" sz="1800" b="1" u="sng" dirty="0" err="1" smtClean="0"/>
              <a:t>PtAe</a:t>
            </a:r>
            <a:r>
              <a:rPr lang="en-US" altLang="en-US" sz="1800" b="1" u="sng" dirty="0" smtClean="0"/>
              <a:t>/4(pi)d^2</a:t>
            </a:r>
            <a:endParaRPr lang="en-US" altLang="en-US" sz="1800" b="1" u="sng" dirty="0"/>
          </a:p>
          <a:p>
            <a:pPr lvl="1"/>
            <a:endParaRPr lang="en-US" altLang="en-US" sz="1800" dirty="0"/>
          </a:p>
          <a:p>
            <a:pPr lvl="1"/>
            <a:r>
              <a:rPr lang="en-US" altLang="en-US" sz="1800" dirty="0"/>
              <a:t>where Ae is the effective area of the antenna.</a:t>
            </a:r>
          </a:p>
        </p:txBody>
      </p:sp>
    </p:spTree>
    <p:extLst>
      <p:ext uri="{BB962C8B-B14F-4D97-AF65-F5344CB8AC3E}">
        <p14:creationId xmlns:p14="http://schemas.microsoft.com/office/powerpoint/2010/main" val="1905200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41325" y="-57943"/>
            <a:ext cx="10515600" cy="1325563"/>
          </a:xfrm>
        </p:spPr>
        <p:txBody>
          <a:bodyPr/>
          <a:lstStyle/>
          <a:p>
            <a:r>
              <a:rPr lang="en-US" altLang="en-US" dirty="0"/>
              <a:t>Multipath Propagation 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2762" y="1422943"/>
            <a:ext cx="10515600" cy="4505246"/>
          </a:xfrm>
        </p:spPr>
        <p:txBody>
          <a:bodyPr>
            <a:noAutofit/>
          </a:bodyPr>
          <a:lstStyle/>
          <a:p>
            <a:r>
              <a:rPr lang="en-US" altLang="en-US" sz="2000" dirty="0"/>
              <a:t>Signal can take many different paths between sender and receiver due to reflection, scattering, diffraction</a:t>
            </a:r>
          </a:p>
          <a:p>
            <a:endParaRPr lang="en-US" altLang="en-US" sz="2000" dirty="0"/>
          </a:p>
          <a:p>
            <a:endParaRPr lang="en-US" altLang="en-US" sz="2000" dirty="0"/>
          </a:p>
          <a:p>
            <a:endParaRPr lang="en-US" altLang="en-US" sz="2000" dirty="0"/>
          </a:p>
          <a:p>
            <a:endParaRPr lang="en-US" altLang="en-US" sz="2000" dirty="0"/>
          </a:p>
          <a:p>
            <a:endParaRPr lang="en-US" altLang="en-US" sz="2000" dirty="0"/>
          </a:p>
          <a:p>
            <a:endParaRPr lang="en-US" altLang="en-US" sz="2000" dirty="0"/>
          </a:p>
          <a:p>
            <a:r>
              <a:rPr lang="en-US" altLang="en-US" sz="2000" dirty="0"/>
              <a:t>Positive effects of multipath:</a:t>
            </a:r>
          </a:p>
          <a:p>
            <a:pPr lvl="1"/>
            <a:r>
              <a:rPr lang="en-US" altLang="en-US" sz="1800" dirty="0"/>
              <a:t>enables communication even when transmitter and receiver are not in LOS conditions - allows radio waves effectively to go through obstacles by getting around them thereby increasing the radio coverage area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BF3536-9CEB-410A-B8E3-562C001601FA}"/>
              </a:ext>
            </a:extLst>
          </p:cNvPr>
          <p:cNvGrpSpPr/>
          <p:nvPr/>
        </p:nvGrpSpPr>
        <p:grpSpPr>
          <a:xfrm>
            <a:off x="1675645" y="2360711"/>
            <a:ext cx="7848601" cy="2136578"/>
            <a:chOff x="2209800" y="1752600"/>
            <a:chExt cx="7848601" cy="2136578"/>
          </a:xfrm>
        </p:grpSpPr>
        <p:grpSp>
          <p:nvGrpSpPr>
            <p:cNvPr id="49201" name="Group 49"/>
            <p:cNvGrpSpPr>
              <a:grpSpLocks/>
            </p:cNvGrpSpPr>
            <p:nvPr/>
          </p:nvGrpSpPr>
          <p:grpSpPr bwMode="auto">
            <a:xfrm>
              <a:off x="3206750" y="2051051"/>
              <a:ext cx="895350" cy="168275"/>
              <a:chOff x="1358" y="1340"/>
              <a:chExt cx="564" cy="106"/>
            </a:xfrm>
          </p:grpSpPr>
          <p:sp>
            <p:nvSpPr>
              <p:cNvPr id="49197" name="Freeform 45"/>
              <p:cNvSpPr>
                <a:spLocks/>
              </p:cNvSpPr>
              <p:nvPr/>
            </p:nvSpPr>
            <p:spPr bwMode="auto">
              <a:xfrm>
                <a:off x="1747" y="1384"/>
                <a:ext cx="175" cy="62"/>
              </a:xfrm>
              <a:custGeom>
                <a:avLst/>
                <a:gdLst>
                  <a:gd name="T0" fmla="*/ 0 w 701"/>
                  <a:gd name="T1" fmla="*/ 368 h 368"/>
                  <a:gd name="T2" fmla="*/ 185 w 701"/>
                  <a:gd name="T3" fmla="*/ 242 h 368"/>
                  <a:gd name="T4" fmla="*/ 197 w 701"/>
                  <a:gd name="T5" fmla="*/ 303 h 368"/>
                  <a:gd name="T6" fmla="*/ 483 w 701"/>
                  <a:gd name="T7" fmla="*/ 99 h 368"/>
                  <a:gd name="T8" fmla="*/ 495 w 701"/>
                  <a:gd name="T9" fmla="*/ 134 h 368"/>
                  <a:gd name="T10" fmla="*/ 701 w 701"/>
                  <a:gd name="T11" fmla="*/ 0 h 3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01" h="368">
                    <a:moveTo>
                      <a:pt x="0" y="368"/>
                    </a:moveTo>
                    <a:lnTo>
                      <a:pt x="185" y="242"/>
                    </a:lnTo>
                    <a:lnTo>
                      <a:pt x="197" y="303"/>
                    </a:lnTo>
                    <a:lnTo>
                      <a:pt x="483" y="99"/>
                    </a:lnTo>
                    <a:lnTo>
                      <a:pt x="495" y="134"/>
                    </a:lnTo>
                    <a:lnTo>
                      <a:pt x="701" y="0"/>
                    </a:lnTo>
                  </a:path>
                </a:pathLst>
              </a:custGeom>
              <a:noFill/>
              <a:ln w="7938">
                <a:solidFill>
                  <a:srgbClr val="FE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8" name="Freeform 46"/>
              <p:cNvSpPr>
                <a:spLocks/>
              </p:cNvSpPr>
              <p:nvPr/>
            </p:nvSpPr>
            <p:spPr bwMode="auto">
              <a:xfrm>
                <a:off x="1669" y="1340"/>
                <a:ext cx="122" cy="93"/>
              </a:xfrm>
              <a:custGeom>
                <a:avLst/>
                <a:gdLst>
                  <a:gd name="T0" fmla="*/ 0 w 488"/>
                  <a:gd name="T1" fmla="*/ 559 h 559"/>
                  <a:gd name="T2" fmla="*/ 69 w 488"/>
                  <a:gd name="T3" fmla="*/ 398 h 559"/>
                  <a:gd name="T4" fmla="*/ 152 w 488"/>
                  <a:gd name="T5" fmla="*/ 449 h 559"/>
                  <a:gd name="T6" fmla="*/ 308 w 488"/>
                  <a:gd name="T7" fmla="*/ 158 h 559"/>
                  <a:gd name="T8" fmla="*/ 373 w 488"/>
                  <a:gd name="T9" fmla="*/ 197 h 559"/>
                  <a:gd name="T10" fmla="*/ 488 w 488"/>
                  <a:gd name="T11" fmla="*/ 0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88" h="559">
                    <a:moveTo>
                      <a:pt x="0" y="559"/>
                    </a:moveTo>
                    <a:lnTo>
                      <a:pt x="69" y="398"/>
                    </a:lnTo>
                    <a:lnTo>
                      <a:pt x="152" y="449"/>
                    </a:lnTo>
                    <a:lnTo>
                      <a:pt x="308" y="158"/>
                    </a:lnTo>
                    <a:lnTo>
                      <a:pt x="373" y="197"/>
                    </a:lnTo>
                    <a:lnTo>
                      <a:pt x="488" y="0"/>
                    </a:lnTo>
                  </a:path>
                </a:pathLst>
              </a:custGeom>
              <a:noFill/>
              <a:ln w="7938">
                <a:solidFill>
                  <a:srgbClr val="FE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9" name="Freeform 47"/>
              <p:cNvSpPr>
                <a:spLocks/>
              </p:cNvSpPr>
              <p:nvPr/>
            </p:nvSpPr>
            <p:spPr bwMode="auto">
              <a:xfrm>
                <a:off x="1487" y="1340"/>
                <a:ext cx="123" cy="93"/>
              </a:xfrm>
              <a:custGeom>
                <a:avLst/>
                <a:gdLst>
                  <a:gd name="T0" fmla="*/ 492 w 492"/>
                  <a:gd name="T1" fmla="*/ 559 h 559"/>
                  <a:gd name="T2" fmla="*/ 418 w 492"/>
                  <a:gd name="T3" fmla="*/ 404 h 559"/>
                  <a:gd name="T4" fmla="*/ 330 w 492"/>
                  <a:gd name="T5" fmla="*/ 451 h 559"/>
                  <a:gd name="T6" fmla="*/ 170 w 492"/>
                  <a:gd name="T7" fmla="*/ 158 h 559"/>
                  <a:gd name="T8" fmla="*/ 109 w 492"/>
                  <a:gd name="T9" fmla="*/ 203 h 559"/>
                  <a:gd name="T10" fmla="*/ 0 w 492"/>
                  <a:gd name="T11" fmla="*/ 0 h 55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92" h="559">
                    <a:moveTo>
                      <a:pt x="492" y="559"/>
                    </a:moveTo>
                    <a:lnTo>
                      <a:pt x="418" y="404"/>
                    </a:lnTo>
                    <a:lnTo>
                      <a:pt x="330" y="451"/>
                    </a:lnTo>
                    <a:lnTo>
                      <a:pt x="170" y="158"/>
                    </a:lnTo>
                    <a:lnTo>
                      <a:pt x="109" y="203"/>
                    </a:lnTo>
                    <a:lnTo>
                      <a:pt x="0" y="0"/>
                    </a:lnTo>
                  </a:path>
                </a:pathLst>
              </a:custGeom>
              <a:noFill/>
              <a:ln w="7938">
                <a:solidFill>
                  <a:srgbClr val="FE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0" name="Freeform 48"/>
              <p:cNvSpPr>
                <a:spLocks/>
              </p:cNvSpPr>
              <p:nvPr/>
            </p:nvSpPr>
            <p:spPr bwMode="auto">
              <a:xfrm>
                <a:off x="1358" y="1385"/>
                <a:ext cx="173" cy="61"/>
              </a:xfrm>
              <a:custGeom>
                <a:avLst/>
                <a:gdLst>
                  <a:gd name="T0" fmla="*/ 690 w 690"/>
                  <a:gd name="T1" fmla="*/ 367 h 367"/>
                  <a:gd name="T2" fmla="*/ 504 w 690"/>
                  <a:gd name="T3" fmla="*/ 232 h 367"/>
                  <a:gd name="T4" fmla="*/ 500 w 690"/>
                  <a:gd name="T5" fmla="*/ 293 h 367"/>
                  <a:gd name="T6" fmla="*/ 218 w 690"/>
                  <a:gd name="T7" fmla="*/ 86 h 367"/>
                  <a:gd name="T8" fmla="*/ 200 w 690"/>
                  <a:gd name="T9" fmla="*/ 135 h 367"/>
                  <a:gd name="T10" fmla="*/ 0 w 690"/>
                  <a:gd name="T11" fmla="*/ 0 h 3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90" h="367">
                    <a:moveTo>
                      <a:pt x="690" y="367"/>
                    </a:moveTo>
                    <a:lnTo>
                      <a:pt x="504" y="232"/>
                    </a:lnTo>
                    <a:lnTo>
                      <a:pt x="500" y="293"/>
                    </a:lnTo>
                    <a:lnTo>
                      <a:pt x="218" y="86"/>
                    </a:lnTo>
                    <a:lnTo>
                      <a:pt x="200" y="135"/>
                    </a:lnTo>
                    <a:lnTo>
                      <a:pt x="0" y="0"/>
                    </a:lnTo>
                  </a:path>
                </a:pathLst>
              </a:custGeom>
              <a:noFill/>
              <a:ln w="7938">
                <a:solidFill>
                  <a:srgbClr val="FE0000"/>
                </a:solidFill>
                <a:prstDash val="solid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49218" name="Group 66"/>
            <p:cNvGrpSpPr>
              <a:grpSpLocks/>
            </p:cNvGrpSpPr>
            <p:nvPr/>
          </p:nvGrpSpPr>
          <p:grpSpPr bwMode="auto">
            <a:xfrm>
              <a:off x="3570288" y="2236789"/>
              <a:ext cx="177800" cy="796925"/>
              <a:chOff x="1587" y="1457"/>
              <a:chExt cx="112" cy="502"/>
            </a:xfrm>
          </p:grpSpPr>
          <p:sp>
            <p:nvSpPr>
              <p:cNvPr id="49202" name="Line 50"/>
              <p:cNvSpPr>
                <a:spLocks noChangeShapeType="1"/>
              </p:cNvSpPr>
              <p:nvPr/>
            </p:nvSpPr>
            <p:spPr bwMode="auto">
              <a:xfrm>
                <a:off x="1627" y="1637"/>
                <a:ext cx="36" cy="1"/>
              </a:xfrm>
              <a:prstGeom prst="line">
                <a:avLst/>
              </a:prstGeom>
              <a:noFill/>
              <a:ln w="1587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49217" name="Group 65"/>
              <p:cNvGrpSpPr>
                <a:grpSpLocks/>
              </p:cNvGrpSpPr>
              <p:nvPr/>
            </p:nvGrpSpPr>
            <p:grpSpPr bwMode="auto">
              <a:xfrm>
                <a:off x="1587" y="1457"/>
                <a:ext cx="112" cy="502"/>
                <a:chOff x="1587" y="1457"/>
                <a:chExt cx="112" cy="502"/>
              </a:xfrm>
            </p:grpSpPr>
            <p:sp>
              <p:nvSpPr>
                <p:cNvPr id="49203" name="Line 51"/>
                <p:cNvSpPr>
                  <a:spLocks noChangeShapeType="1"/>
                </p:cNvSpPr>
                <p:nvPr/>
              </p:nvSpPr>
              <p:spPr bwMode="auto">
                <a:xfrm flipV="1">
                  <a:off x="1643" y="1464"/>
                  <a:ext cx="1" cy="101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4" name="Line 52"/>
                <p:cNvSpPr>
                  <a:spLocks noChangeShapeType="1"/>
                </p:cNvSpPr>
                <p:nvPr/>
              </p:nvSpPr>
              <p:spPr bwMode="auto">
                <a:xfrm flipV="1">
                  <a:off x="1587" y="1562"/>
                  <a:ext cx="45" cy="397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5" name="Line 53"/>
                <p:cNvSpPr>
                  <a:spLocks noChangeShapeType="1"/>
                </p:cNvSpPr>
                <p:nvPr/>
              </p:nvSpPr>
              <p:spPr bwMode="auto">
                <a:xfrm>
                  <a:off x="1654" y="1563"/>
                  <a:ext cx="45" cy="396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6" name="Line 54"/>
                <p:cNvSpPr>
                  <a:spLocks noChangeShapeType="1"/>
                </p:cNvSpPr>
                <p:nvPr/>
              </p:nvSpPr>
              <p:spPr bwMode="auto">
                <a:xfrm>
                  <a:off x="1590" y="1948"/>
                  <a:ext cx="108" cy="1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7" name="Line 55"/>
                <p:cNvSpPr>
                  <a:spLocks noChangeShapeType="1"/>
                </p:cNvSpPr>
                <p:nvPr/>
              </p:nvSpPr>
              <p:spPr bwMode="auto">
                <a:xfrm>
                  <a:off x="1603" y="1840"/>
                  <a:ext cx="85" cy="1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8" name="Line 56"/>
                <p:cNvSpPr>
                  <a:spLocks noChangeShapeType="1"/>
                </p:cNvSpPr>
                <p:nvPr/>
              </p:nvSpPr>
              <p:spPr bwMode="auto">
                <a:xfrm>
                  <a:off x="1602" y="1841"/>
                  <a:ext cx="93" cy="110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09" name="Line 57"/>
                <p:cNvSpPr>
                  <a:spLocks noChangeShapeType="1"/>
                </p:cNvSpPr>
                <p:nvPr/>
              </p:nvSpPr>
              <p:spPr bwMode="auto">
                <a:xfrm flipH="1">
                  <a:off x="1592" y="1840"/>
                  <a:ext cx="94" cy="109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0" name="Line 58"/>
                <p:cNvSpPr>
                  <a:spLocks noChangeShapeType="1"/>
                </p:cNvSpPr>
                <p:nvPr/>
              </p:nvSpPr>
              <p:spPr bwMode="auto">
                <a:xfrm>
                  <a:off x="1615" y="1735"/>
                  <a:ext cx="59" cy="1"/>
                </a:xfrm>
                <a:prstGeom prst="line">
                  <a:avLst/>
                </a:prstGeom>
                <a:noFill/>
                <a:ln w="15875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1" name="Line 59"/>
                <p:cNvSpPr>
                  <a:spLocks noChangeShapeType="1"/>
                </p:cNvSpPr>
                <p:nvPr/>
              </p:nvSpPr>
              <p:spPr bwMode="auto">
                <a:xfrm>
                  <a:off x="1614" y="1734"/>
                  <a:ext cx="69" cy="106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2" name="Line 60"/>
                <p:cNvSpPr>
                  <a:spLocks noChangeShapeType="1"/>
                </p:cNvSpPr>
                <p:nvPr/>
              </p:nvSpPr>
              <p:spPr bwMode="auto">
                <a:xfrm flipV="1">
                  <a:off x="1599" y="1734"/>
                  <a:ext cx="72" cy="105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3" name="Line 61"/>
                <p:cNvSpPr>
                  <a:spLocks noChangeShapeType="1"/>
                </p:cNvSpPr>
                <p:nvPr/>
              </p:nvSpPr>
              <p:spPr bwMode="auto">
                <a:xfrm>
                  <a:off x="1622" y="1637"/>
                  <a:ext cx="53" cy="99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4" name="Line 62"/>
                <p:cNvSpPr>
                  <a:spLocks noChangeShapeType="1"/>
                </p:cNvSpPr>
                <p:nvPr/>
              </p:nvSpPr>
              <p:spPr bwMode="auto">
                <a:xfrm flipV="1">
                  <a:off x="1611" y="1636"/>
                  <a:ext cx="50" cy="100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5" name="Line 63"/>
                <p:cNvSpPr>
                  <a:spLocks noChangeShapeType="1"/>
                </p:cNvSpPr>
                <p:nvPr/>
              </p:nvSpPr>
              <p:spPr bwMode="auto">
                <a:xfrm flipV="1">
                  <a:off x="1620" y="1563"/>
                  <a:ext cx="35" cy="77"/>
                </a:xfrm>
                <a:prstGeom prst="line">
                  <a:avLst/>
                </a:prstGeom>
                <a:noFill/>
                <a:ln w="7938">
                  <a:solidFill>
                    <a:schemeClr val="tx1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216" name="Oval 64"/>
                <p:cNvSpPr>
                  <a:spLocks noChangeArrowheads="1"/>
                </p:cNvSpPr>
                <p:nvPr/>
              </p:nvSpPr>
              <p:spPr bwMode="auto">
                <a:xfrm>
                  <a:off x="1629" y="1457"/>
                  <a:ext cx="29" cy="12"/>
                </a:xfrm>
                <a:prstGeom prst="ellipse">
                  <a:avLst/>
                </a:prstGeom>
                <a:solidFill>
                  <a:srgbClr val="C0C0C0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  <p:sp>
          <p:nvSpPr>
            <p:cNvPr id="49176" name="Line 24"/>
            <p:cNvSpPr>
              <a:spLocks noChangeShapeType="1"/>
            </p:cNvSpPr>
            <p:nvPr/>
          </p:nvSpPr>
          <p:spPr bwMode="auto">
            <a:xfrm>
              <a:off x="7391400" y="2667000"/>
              <a:ext cx="152400" cy="1524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aphicFrame>
          <p:nvGraphicFramePr>
            <p:cNvPr id="49178" name="Object 2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297078395"/>
                </p:ext>
              </p:extLst>
            </p:nvPr>
          </p:nvGraphicFramePr>
          <p:xfrm>
            <a:off x="6800850" y="1752600"/>
            <a:ext cx="590550" cy="8080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251" name="Clip" r:id="rId3" imgW="2849040" imgH="3902040" progId="MS_ClipArt_Gallery.2">
                    <p:embed/>
                  </p:oleObj>
                </mc:Choice>
                <mc:Fallback>
                  <p:oleObj name="Clip" r:id="rId3" imgW="2849040" imgH="3902040" progId="MS_ClipArt_Gallery.2">
                    <p:embed/>
                    <p:pic>
                      <p:nvPicPr>
                        <p:cNvPr id="49178" name="Object 26"/>
                        <p:cNvPicPr preferRelativeResize="0"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800850" y="1752600"/>
                          <a:ext cx="590550" cy="80803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9179" name="Object 2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69295815"/>
                </p:ext>
              </p:extLst>
            </p:nvPr>
          </p:nvGraphicFramePr>
          <p:xfrm>
            <a:off x="5699125" y="2895600"/>
            <a:ext cx="376238" cy="628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252" name="Clip" r:id="rId5" imgW="2033280" imgH="3390840" progId="MS_ClipArt_Gallery.2">
                    <p:embed/>
                  </p:oleObj>
                </mc:Choice>
                <mc:Fallback>
                  <p:oleObj name="Clip" r:id="rId5" imgW="2033280" imgH="3390840" progId="MS_ClipArt_Gallery.2">
                    <p:embed/>
                    <p:pic>
                      <p:nvPicPr>
                        <p:cNvPr id="49179" name="Object 2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699125" y="2895600"/>
                          <a:ext cx="376238" cy="62865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9182" name="Freeform 30"/>
            <p:cNvSpPr>
              <a:spLocks/>
            </p:cNvSpPr>
            <p:nvPr/>
          </p:nvSpPr>
          <p:spPr bwMode="auto">
            <a:xfrm>
              <a:off x="3717926" y="2238376"/>
              <a:ext cx="3673475" cy="657225"/>
            </a:xfrm>
            <a:custGeom>
              <a:avLst/>
              <a:gdLst>
                <a:gd name="T0" fmla="*/ 0 w 2976"/>
                <a:gd name="T1" fmla="*/ 0 h 414"/>
                <a:gd name="T2" fmla="*/ 1854 w 2976"/>
                <a:gd name="T3" fmla="*/ 414 h 414"/>
                <a:gd name="T4" fmla="*/ 2976 w 2976"/>
                <a:gd name="T5" fmla="*/ 270 h 4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76" h="414">
                  <a:moveTo>
                    <a:pt x="0" y="0"/>
                  </a:moveTo>
                  <a:lnTo>
                    <a:pt x="1854" y="414"/>
                  </a:lnTo>
                  <a:lnTo>
                    <a:pt x="2976" y="27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4" name="Freeform 32"/>
            <p:cNvSpPr>
              <a:spLocks/>
            </p:cNvSpPr>
            <p:nvPr/>
          </p:nvSpPr>
          <p:spPr bwMode="auto">
            <a:xfrm>
              <a:off x="3717926" y="2238376"/>
              <a:ext cx="3673475" cy="428625"/>
            </a:xfrm>
            <a:custGeom>
              <a:avLst/>
              <a:gdLst>
                <a:gd name="T0" fmla="*/ 0 w 2976"/>
                <a:gd name="T1" fmla="*/ 0 h 270"/>
                <a:gd name="T2" fmla="*/ 2592 w 2976"/>
                <a:gd name="T3" fmla="*/ 102 h 270"/>
                <a:gd name="T4" fmla="*/ 2976 w 2976"/>
                <a:gd name="T5" fmla="*/ 270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76" h="270">
                  <a:moveTo>
                    <a:pt x="0" y="0"/>
                  </a:moveTo>
                  <a:lnTo>
                    <a:pt x="2592" y="102"/>
                  </a:lnTo>
                  <a:lnTo>
                    <a:pt x="2976" y="270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185" name="Freeform 33"/>
            <p:cNvSpPr>
              <a:spLocks/>
            </p:cNvSpPr>
            <p:nvPr/>
          </p:nvSpPr>
          <p:spPr bwMode="auto">
            <a:xfrm>
              <a:off x="3717926" y="2247900"/>
              <a:ext cx="3673475" cy="419100"/>
            </a:xfrm>
            <a:custGeom>
              <a:avLst/>
              <a:gdLst>
                <a:gd name="T0" fmla="*/ 0 w 2982"/>
                <a:gd name="T1" fmla="*/ 0 h 264"/>
                <a:gd name="T2" fmla="*/ 2982 w 2982"/>
                <a:gd name="T3" fmla="*/ 264 h 2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982" h="264">
                  <a:moveTo>
                    <a:pt x="0" y="0"/>
                  </a:moveTo>
                  <a:lnTo>
                    <a:pt x="2982" y="264"/>
                  </a:ln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aphicFrame>
          <p:nvGraphicFramePr>
            <p:cNvPr id="49188" name="Object 3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65201434"/>
                </p:ext>
              </p:extLst>
            </p:nvPr>
          </p:nvGraphicFramePr>
          <p:xfrm>
            <a:off x="7391400" y="2743200"/>
            <a:ext cx="1119188" cy="60483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3253" name="Clip" r:id="rId7" imgW="2238840" imgH="1209240" progId="MS_ClipArt_Gallery.2">
                    <p:embed/>
                  </p:oleObj>
                </mc:Choice>
                <mc:Fallback>
                  <p:oleObj name="Clip" r:id="rId7" imgW="2238840" imgH="1209240" progId="MS_ClipArt_Gallery.2">
                    <p:embed/>
                    <p:pic>
                      <p:nvPicPr>
                        <p:cNvPr id="49188" name="Object 3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391400" y="2743200"/>
                          <a:ext cx="1119188" cy="60483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9190" name="Text Box 38"/>
            <p:cNvSpPr txBox="1">
              <a:spLocks noChangeArrowheads="1"/>
            </p:cNvSpPr>
            <p:nvPr/>
          </p:nvSpPr>
          <p:spPr bwMode="auto">
            <a:xfrm>
              <a:off x="2209800" y="3352801"/>
              <a:ext cx="1332352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signal at sender</a:t>
              </a:r>
            </a:p>
          </p:txBody>
        </p:sp>
        <p:sp>
          <p:nvSpPr>
            <p:cNvPr id="49191" name="Text Box 39"/>
            <p:cNvSpPr txBox="1">
              <a:spLocks noChangeArrowheads="1"/>
            </p:cNvSpPr>
            <p:nvPr/>
          </p:nvSpPr>
          <p:spPr bwMode="auto">
            <a:xfrm>
              <a:off x="8534401" y="3581401"/>
              <a:ext cx="1419619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signal at receiver</a:t>
              </a:r>
            </a:p>
          </p:txBody>
        </p:sp>
        <p:grpSp>
          <p:nvGrpSpPr>
            <p:cNvPr id="49219" name="Group 67"/>
            <p:cNvGrpSpPr>
              <a:grpSpLocks/>
            </p:cNvGrpSpPr>
            <p:nvPr/>
          </p:nvGrpSpPr>
          <p:grpSpPr bwMode="auto">
            <a:xfrm>
              <a:off x="2378076" y="2590800"/>
              <a:ext cx="1127125" cy="674688"/>
              <a:chOff x="538" y="1769"/>
              <a:chExt cx="432" cy="288"/>
            </a:xfrm>
          </p:grpSpPr>
          <p:grpSp>
            <p:nvGrpSpPr>
              <p:cNvPr id="49189" name="Group 37"/>
              <p:cNvGrpSpPr>
                <a:grpSpLocks/>
              </p:cNvGrpSpPr>
              <p:nvPr/>
            </p:nvGrpSpPr>
            <p:grpSpPr bwMode="auto">
              <a:xfrm>
                <a:off x="538" y="1769"/>
                <a:ext cx="432" cy="288"/>
                <a:chOff x="480" y="1680"/>
                <a:chExt cx="432" cy="288"/>
              </a:xfrm>
            </p:grpSpPr>
            <p:sp>
              <p:nvSpPr>
                <p:cNvPr id="49167" name="Line 15"/>
                <p:cNvSpPr>
                  <a:spLocks noChangeShapeType="1"/>
                </p:cNvSpPr>
                <p:nvPr/>
              </p:nvSpPr>
              <p:spPr bwMode="auto">
                <a:xfrm flipV="1">
                  <a:off x="480" y="1680"/>
                  <a:ext cx="0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9168" name="Line 16"/>
                <p:cNvSpPr>
                  <a:spLocks noChangeShapeType="1"/>
                </p:cNvSpPr>
                <p:nvPr/>
              </p:nvSpPr>
              <p:spPr bwMode="auto">
                <a:xfrm>
                  <a:off x="480" y="1968"/>
                  <a:ext cx="43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9172" name="Freeform 20"/>
                <p:cNvSpPr>
                  <a:spLocks/>
                </p:cNvSpPr>
                <p:nvPr/>
              </p:nvSpPr>
              <p:spPr bwMode="auto">
                <a:xfrm>
                  <a:off x="528" y="1680"/>
                  <a:ext cx="48" cy="288"/>
                </a:xfrm>
                <a:custGeom>
                  <a:avLst/>
                  <a:gdLst>
                    <a:gd name="T0" fmla="*/ 48 w 48"/>
                    <a:gd name="T1" fmla="*/ 288 h 288"/>
                    <a:gd name="T2" fmla="*/ 48 w 48"/>
                    <a:gd name="T3" fmla="*/ 96 h 288"/>
                    <a:gd name="T4" fmla="*/ 48 w 48"/>
                    <a:gd name="T5" fmla="*/ 0 h 288"/>
                    <a:gd name="T6" fmla="*/ 0 w 48"/>
                    <a:gd name="T7" fmla="*/ 0 h 288"/>
                    <a:gd name="T8" fmla="*/ 0 w 48"/>
                    <a:gd name="T9" fmla="*/ 288 h 28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8" h="288">
                      <a:moveTo>
                        <a:pt x="48" y="288"/>
                      </a:moveTo>
                      <a:lnTo>
                        <a:pt x="48" y="96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0" y="288"/>
                      </a:lnTo>
                    </a:path>
                  </a:pathLst>
                </a:custGeom>
                <a:noFill/>
                <a:ln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9195" name="Freeform 43"/>
              <p:cNvSpPr>
                <a:spLocks/>
              </p:cNvSpPr>
              <p:nvPr/>
            </p:nvSpPr>
            <p:spPr bwMode="auto">
              <a:xfrm>
                <a:off x="720" y="1865"/>
                <a:ext cx="48" cy="192"/>
              </a:xfrm>
              <a:custGeom>
                <a:avLst/>
                <a:gdLst>
                  <a:gd name="T0" fmla="*/ 0 w 48"/>
                  <a:gd name="T1" fmla="*/ 192 h 192"/>
                  <a:gd name="T2" fmla="*/ 0 w 48"/>
                  <a:gd name="T3" fmla="*/ 0 h 192"/>
                  <a:gd name="T4" fmla="*/ 48 w 48"/>
                  <a:gd name="T5" fmla="*/ 0 h 192"/>
                  <a:gd name="T6" fmla="*/ 48 w 48"/>
                  <a:gd name="T7" fmla="*/ 192 h 1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48" h="192">
                    <a:moveTo>
                      <a:pt x="0" y="192"/>
                    </a:moveTo>
                    <a:lnTo>
                      <a:pt x="0" y="0"/>
                    </a:lnTo>
                    <a:lnTo>
                      <a:pt x="48" y="0"/>
                    </a:lnTo>
                    <a:lnTo>
                      <a:pt x="48" y="192"/>
                    </a:lnTo>
                  </a:path>
                </a:pathLst>
              </a:custGeom>
              <a:noFill/>
              <a:ln w="12700" cap="flat" cmpd="sng">
                <a:solidFill>
                  <a:schemeClr val="accent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49220" name="Group 68"/>
            <p:cNvGrpSpPr>
              <a:grpSpLocks/>
            </p:cNvGrpSpPr>
            <p:nvPr/>
          </p:nvGrpSpPr>
          <p:grpSpPr bwMode="auto">
            <a:xfrm>
              <a:off x="8778876" y="2895600"/>
              <a:ext cx="1279525" cy="685800"/>
              <a:chOff x="4570" y="2016"/>
              <a:chExt cx="624" cy="240"/>
            </a:xfrm>
          </p:grpSpPr>
          <p:grpSp>
            <p:nvGrpSpPr>
              <p:cNvPr id="49186" name="Group 34"/>
              <p:cNvGrpSpPr>
                <a:grpSpLocks/>
              </p:cNvGrpSpPr>
              <p:nvPr/>
            </p:nvGrpSpPr>
            <p:grpSpPr bwMode="auto">
              <a:xfrm>
                <a:off x="4570" y="2016"/>
                <a:ext cx="624" cy="240"/>
                <a:chOff x="4896" y="1680"/>
                <a:chExt cx="624" cy="240"/>
              </a:xfrm>
            </p:grpSpPr>
            <p:sp>
              <p:nvSpPr>
                <p:cNvPr id="49169" name="Line 17"/>
                <p:cNvSpPr>
                  <a:spLocks noChangeShapeType="1"/>
                </p:cNvSpPr>
                <p:nvPr/>
              </p:nvSpPr>
              <p:spPr bwMode="auto">
                <a:xfrm flipV="1">
                  <a:off x="4896" y="1680"/>
                  <a:ext cx="0" cy="24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9170" name="Line 18"/>
                <p:cNvSpPr>
                  <a:spLocks noChangeShapeType="1"/>
                </p:cNvSpPr>
                <p:nvPr/>
              </p:nvSpPr>
              <p:spPr bwMode="auto">
                <a:xfrm>
                  <a:off x="4896" y="1920"/>
                  <a:ext cx="624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triangle" w="med" len="med"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49173" name="Freeform 21"/>
                <p:cNvSpPr>
                  <a:spLocks/>
                </p:cNvSpPr>
                <p:nvPr/>
              </p:nvSpPr>
              <p:spPr bwMode="auto">
                <a:xfrm>
                  <a:off x="4992" y="1776"/>
                  <a:ext cx="288" cy="144"/>
                </a:xfrm>
                <a:custGeom>
                  <a:avLst/>
                  <a:gdLst>
                    <a:gd name="T0" fmla="*/ 0 w 288"/>
                    <a:gd name="T1" fmla="*/ 144 h 144"/>
                    <a:gd name="T2" fmla="*/ 48 w 288"/>
                    <a:gd name="T3" fmla="*/ 0 h 144"/>
                    <a:gd name="T4" fmla="*/ 96 w 288"/>
                    <a:gd name="T5" fmla="*/ 144 h 144"/>
                    <a:gd name="T6" fmla="*/ 144 w 288"/>
                    <a:gd name="T7" fmla="*/ 48 h 144"/>
                    <a:gd name="T8" fmla="*/ 192 w 288"/>
                    <a:gd name="T9" fmla="*/ 144 h 144"/>
                    <a:gd name="T10" fmla="*/ 246 w 288"/>
                    <a:gd name="T11" fmla="*/ 90 h 144"/>
                    <a:gd name="T12" fmla="*/ 288 w 288"/>
                    <a:gd name="T13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288" h="144">
                      <a:moveTo>
                        <a:pt x="0" y="144"/>
                      </a:moveTo>
                      <a:lnTo>
                        <a:pt x="48" y="0"/>
                      </a:lnTo>
                      <a:lnTo>
                        <a:pt x="96" y="144"/>
                      </a:lnTo>
                      <a:lnTo>
                        <a:pt x="144" y="48"/>
                      </a:lnTo>
                      <a:lnTo>
                        <a:pt x="192" y="144"/>
                      </a:lnTo>
                      <a:lnTo>
                        <a:pt x="246" y="90"/>
                      </a:lnTo>
                      <a:lnTo>
                        <a:pt x="288" y="144"/>
                      </a:lnTo>
                    </a:path>
                  </a:pathLst>
                </a:custGeom>
                <a:noFill/>
                <a:ln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DADAF6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49196" name="Freeform 44"/>
              <p:cNvSpPr>
                <a:spLocks/>
              </p:cNvSpPr>
              <p:nvPr/>
            </p:nvSpPr>
            <p:spPr bwMode="auto">
              <a:xfrm>
                <a:off x="4848" y="2160"/>
                <a:ext cx="288" cy="96"/>
              </a:xfrm>
              <a:custGeom>
                <a:avLst/>
                <a:gdLst>
                  <a:gd name="T0" fmla="*/ 0 w 288"/>
                  <a:gd name="T1" fmla="*/ 96 h 96"/>
                  <a:gd name="T2" fmla="*/ 48 w 288"/>
                  <a:gd name="T3" fmla="*/ 0 h 96"/>
                  <a:gd name="T4" fmla="*/ 96 w 288"/>
                  <a:gd name="T5" fmla="*/ 96 h 96"/>
                  <a:gd name="T6" fmla="*/ 144 w 288"/>
                  <a:gd name="T7" fmla="*/ 48 h 96"/>
                  <a:gd name="T8" fmla="*/ 192 w 288"/>
                  <a:gd name="T9" fmla="*/ 96 h 96"/>
                  <a:gd name="T10" fmla="*/ 240 w 288"/>
                  <a:gd name="T11" fmla="*/ 48 h 96"/>
                  <a:gd name="T12" fmla="*/ 288 w 288"/>
                  <a:gd name="T13" fmla="*/ 96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88" h="96">
                    <a:moveTo>
                      <a:pt x="0" y="96"/>
                    </a:moveTo>
                    <a:lnTo>
                      <a:pt x="48" y="0"/>
                    </a:lnTo>
                    <a:lnTo>
                      <a:pt x="96" y="96"/>
                    </a:lnTo>
                    <a:lnTo>
                      <a:pt x="144" y="48"/>
                    </a:lnTo>
                    <a:lnTo>
                      <a:pt x="192" y="96"/>
                    </a:lnTo>
                    <a:lnTo>
                      <a:pt x="240" y="48"/>
                    </a:lnTo>
                    <a:lnTo>
                      <a:pt x="288" y="96"/>
                    </a:lnTo>
                  </a:path>
                </a:pathLst>
              </a:custGeom>
              <a:noFill/>
              <a:ln w="19050" cap="flat" cmpd="sng">
                <a:solidFill>
                  <a:schemeClr val="accent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10917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Multipath Propagation (</a:t>
            </a:r>
            <a:r>
              <a:rPr lang="en-US" altLang="en-US" dirty="0" err="1"/>
              <a:t>cont</a:t>
            </a:r>
            <a:r>
              <a:rPr lang="en-US" altLang="en-US" dirty="0"/>
              <a:t>)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618180"/>
            <a:ext cx="10515600" cy="4558783"/>
          </a:xfrm>
        </p:spPr>
        <p:txBody>
          <a:bodyPr>
            <a:noAutofit/>
          </a:bodyPr>
          <a:lstStyle/>
          <a:p>
            <a:r>
              <a:rPr lang="en-US" altLang="en-US" sz="2000" dirty="0"/>
              <a:t>Negative effects of multipath:</a:t>
            </a:r>
          </a:p>
          <a:p>
            <a:pPr lvl="1"/>
            <a:r>
              <a:rPr lang="en-US" altLang="en-US" sz="1800" dirty="0"/>
              <a:t> Time </a:t>
            </a:r>
            <a:r>
              <a:rPr lang="en-US" altLang="en-US" sz="1800" dirty="0" smtClean="0"/>
              <a:t>scattering </a:t>
            </a:r>
            <a:r>
              <a:rPr lang="en-US" altLang="en-US" sz="1800" dirty="0"/>
              <a:t>or delay spread: signal is dispersed over time due signals coming over different paths of different lengths</a:t>
            </a:r>
          </a:p>
          <a:p>
            <a:pPr lvl="1"/>
            <a:r>
              <a:rPr lang="en-US" altLang="en-US" sz="1800" dirty="0" smtClean="0">
                <a:sym typeface="Wingdings" panose="05000000000000000000" pitchFamily="2" charset="2"/>
              </a:rPr>
              <a:t>Causes </a:t>
            </a:r>
            <a:r>
              <a:rPr lang="en-US" altLang="en-US" sz="1800" dirty="0">
                <a:sym typeface="Wingdings" panose="05000000000000000000" pitchFamily="2" charset="2"/>
              </a:rPr>
              <a:t>i</a:t>
            </a:r>
            <a:r>
              <a:rPr lang="en-US" altLang="en-US" sz="1800" dirty="0"/>
              <a:t>nterference with “neighboring” symbols, this is referred to as Inter Symbol Interference (ISI)</a:t>
            </a:r>
          </a:p>
          <a:p>
            <a:pPr lvl="1"/>
            <a:r>
              <a:rPr lang="en-US" altLang="en-US" sz="1800" dirty="0" smtClean="0"/>
              <a:t>multipath </a:t>
            </a:r>
            <a:r>
              <a:rPr lang="en-US" altLang="en-US" sz="1800" dirty="0"/>
              <a:t>spread (in secs) = (longest1 – shortest2)/c</a:t>
            </a:r>
          </a:p>
          <a:p>
            <a:pPr lvl="2"/>
            <a:r>
              <a:rPr lang="en-US" altLang="en-US" sz="1400" dirty="0" smtClean="0"/>
              <a:t>For </a:t>
            </a:r>
            <a:r>
              <a:rPr lang="en-US" altLang="en-US" sz="1400" dirty="0"/>
              <a:t>a 5ms symbol duration a 1ms delay spread means about a 20% </a:t>
            </a:r>
            <a:r>
              <a:rPr lang="en-US" altLang="en-US" sz="1400" dirty="0" err="1"/>
              <a:t>intersymbol</a:t>
            </a:r>
            <a:r>
              <a:rPr lang="en-US" altLang="en-US" sz="1400" dirty="0"/>
              <a:t> overlap.</a:t>
            </a:r>
          </a:p>
          <a:p>
            <a:pPr lvl="1"/>
            <a:r>
              <a:rPr lang="en-US" altLang="en-US" sz="1800" dirty="0"/>
              <a:t> The signal reaches a receiver directly and phase shifted (due to reflections)</a:t>
            </a:r>
          </a:p>
          <a:p>
            <a:pPr lvl="1"/>
            <a:r>
              <a:rPr lang="en-US" altLang="en-US" sz="1800" dirty="0" smtClean="0">
                <a:sym typeface="Wingdings" panose="05000000000000000000" pitchFamily="2" charset="2"/>
              </a:rPr>
              <a:t>Distorted </a:t>
            </a:r>
            <a:r>
              <a:rPr lang="en-US" altLang="en-US" sz="1800" dirty="0">
                <a:sym typeface="Wingdings" panose="05000000000000000000" pitchFamily="2" charset="2"/>
              </a:rPr>
              <a:t>signal depending on the phases of the different parts, this is referred to as </a:t>
            </a:r>
            <a:r>
              <a:rPr lang="en-US" altLang="en-US" sz="1800" b="1" u="sng" dirty="0">
                <a:sym typeface="Wingdings" panose="05000000000000000000" pitchFamily="2" charset="2"/>
              </a:rPr>
              <a:t>Rayleigh fading</a:t>
            </a:r>
            <a:r>
              <a:rPr lang="en-US" altLang="en-US" sz="1800" dirty="0">
                <a:sym typeface="Wingdings" panose="05000000000000000000" pitchFamily="2" charset="2"/>
              </a:rPr>
              <a:t>, due to the distribution of the fades. </a:t>
            </a:r>
            <a:endParaRPr lang="en-US" altLang="en-US" sz="1800" dirty="0" smtClean="0">
              <a:sym typeface="Wingdings" panose="05000000000000000000" pitchFamily="2" charset="2"/>
            </a:endParaRPr>
          </a:p>
          <a:p>
            <a:pPr lvl="1"/>
            <a:r>
              <a:rPr lang="en-US" altLang="en-US" sz="1800" dirty="0" smtClean="0">
                <a:sym typeface="Wingdings" panose="05000000000000000000" pitchFamily="2" charset="2"/>
              </a:rPr>
              <a:t>It </a:t>
            </a:r>
            <a:r>
              <a:rPr lang="en-US" altLang="en-US" sz="1800" dirty="0">
                <a:sym typeface="Wingdings" panose="05000000000000000000" pitchFamily="2" charset="2"/>
              </a:rPr>
              <a:t>creates fast fluctuations of the received signal (fast fading).</a:t>
            </a:r>
          </a:p>
          <a:p>
            <a:pPr lvl="1"/>
            <a:r>
              <a:rPr lang="en-US" altLang="en-US" sz="1800" dirty="0">
                <a:sym typeface="Wingdings" panose="05000000000000000000" pitchFamily="2" charset="2"/>
              </a:rPr>
              <a:t> Random frequency modulation due to Doppler shifts on the different paths. </a:t>
            </a:r>
            <a:endParaRPr lang="en-US" altLang="en-US" sz="1800" dirty="0" smtClean="0">
              <a:sym typeface="Wingdings" panose="05000000000000000000" pitchFamily="2" charset="2"/>
            </a:endParaRPr>
          </a:p>
          <a:p>
            <a:pPr lvl="1"/>
            <a:r>
              <a:rPr lang="en-US" altLang="en-US" sz="1800" dirty="0" smtClean="0">
                <a:sym typeface="Wingdings" panose="05000000000000000000" pitchFamily="2" charset="2"/>
              </a:rPr>
              <a:t>Doppler </a:t>
            </a:r>
            <a:r>
              <a:rPr lang="en-US" altLang="en-US" sz="1800" dirty="0">
                <a:sym typeface="Wingdings" panose="05000000000000000000" pitchFamily="2" charset="2"/>
              </a:rPr>
              <a:t>shift is caused by the relative velocity of the receiver to the transmitter, leads to a frequency variation of the received signal.</a:t>
            </a:r>
          </a:p>
        </p:txBody>
      </p:sp>
    </p:spTree>
    <p:extLst>
      <p:ext uri="{BB962C8B-B14F-4D97-AF65-F5344CB8AC3E}">
        <p14:creationId xmlns:p14="http://schemas.microsoft.com/office/powerpoint/2010/main" val="3428725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Effects of Mobility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3251" y="1479479"/>
            <a:ext cx="10515600" cy="4620691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Channel characteristics change over time and location </a:t>
            </a:r>
          </a:p>
          <a:p>
            <a:pPr lvl="1"/>
            <a:r>
              <a:rPr lang="en-US" altLang="en-US" sz="1800" dirty="0"/>
              <a:t>signal paths change</a:t>
            </a:r>
          </a:p>
          <a:p>
            <a:pPr lvl="1"/>
            <a:r>
              <a:rPr lang="en-US" altLang="en-US" sz="1800" dirty="0"/>
              <a:t>different delay variations of different signal parts</a:t>
            </a:r>
          </a:p>
          <a:p>
            <a:pPr lvl="1"/>
            <a:r>
              <a:rPr lang="en-US" altLang="en-US" sz="1800" dirty="0"/>
              <a:t>different phases of signal parts</a:t>
            </a:r>
          </a:p>
          <a:p>
            <a:r>
              <a:rPr lang="en-US" altLang="en-US" sz="2000" dirty="0">
                <a:sym typeface="Wingdings" panose="05000000000000000000" pitchFamily="2" charset="2"/>
              </a:rPr>
              <a:t> quick changes in the power received </a:t>
            </a:r>
            <a:r>
              <a:rPr lang="en-US" altLang="en-US" sz="2000" dirty="0"/>
              <a:t>(short term fading)</a:t>
            </a:r>
          </a:p>
          <a:p>
            <a:r>
              <a:rPr lang="en-US" altLang="en-US" sz="2000" dirty="0" smtClean="0"/>
              <a:t>Additional </a:t>
            </a:r>
            <a:r>
              <a:rPr lang="en-US" altLang="en-US" sz="2000" dirty="0"/>
              <a:t>changes in</a:t>
            </a:r>
          </a:p>
          <a:p>
            <a:pPr lvl="1"/>
            <a:r>
              <a:rPr lang="en-US" altLang="en-US" sz="1800" dirty="0"/>
              <a:t>distance to sender</a:t>
            </a:r>
          </a:p>
          <a:p>
            <a:pPr lvl="1"/>
            <a:r>
              <a:rPr lang="en-US" altLang="en-US" sz="1800" dirty="0"/>
              <a:t>obstacles further away</a:t>
            </a:r>
          </a:p>
          <a:p>
            <a:r>
              <a:rPr lang="en-US" altLang="en-US" sz="2000" dirty="0">
                <a:sym typeface="Wingdings" panose="05000000000000000000" pitchFamily="2" charset="2"/>
              </a:rPr>
              <a:t> slow changes in the average power </a:t>
            </a:r>
            <a:br>
              <a:rPr lang="en-US" altLang="en-US" sz="2000" dirty="0">
                <a:sym typeface="Wingdings" panose="05000000000000000000" pitchFamily="2" charset="2"/>
              </a:rPr>
            </a:br>
            <a:r>
              <a:rPr lang="en-US" altLang="en-US" sz="2000" dirty="0">
                <a:sym typeface="Wingdings" panose="05000000000000000000" pitchFamily="2" charset="2"/>
              </a:rPr>
              <a:t>received </a:t>
            </a:r>
            <a:r>
              <a:rPr lang="en-US" altLang="en-US" sz="2000" dirty="0"/>
              <a:t>(long term fading)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238C518-79B7-4D05-BF3C-5856E809481D}"/>
              </a:ext>
            </a:extLst>
          </p:cNvPr>
          <p:cNvGrpSpPr/>
          <p:nvPr/>
        </p:nvGrpSpPr>
        <p:grpSpPr>
          <a:xfrm>
            <a:off x="7924060" y="3665738"/>
            <a:ext cx="3561476" cy="2209800"/>
            <a:chOff x="6477000" y="3124200"/>
            <a:chExt cx="3561476" cy="2209800"/>
          </a:xfrm>
        </p:grpSpPr>
        <p:grpSp>
          <p:nvGrpSpPr>
            <p:cNvPr id="50188" name="Group 12"/>
            <p:cNvGrpSpPr>
              <a:grpSpLocks/>
            </p:cNvGrpSpPr>
            <p:nvPr/>
          </p:nvGrpSpPr>
          <p:grpSpPr bwMode="auto">
            <a:xfrm>
              <a:off x="7162800" y="3276600"/>
              <a:ext cx="2590800" cy="1600200"/>
              <a:chOff x="1584" y="3168"/>
              <a:chExt cx="1296" cy="589"/>
            </a:xfrm>
          </p:grpSpPr>
          <p:sp>
            <p:nvSpPr>
              <p:cNvPr id="50181" name="Line 5"/>
              <p:cNvSpPr>
                <a:spLocks noChangeShapeType="1"/>
              </p:cNvSpPr>
              <p:nvPr/>
            </p:nvSpPr>
            <p:spPr bwMode="auto">
              <a:xfrm>
                <a:off x="1584" y="3744"/>
                <a:ext cx="12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2" name="Line 6"/>
              <p:cNvSpPr>
                <a:spLocks noChangeShapeType="1"/>
              </p:cNvSpPr>
              <p:nvPr/>
            </p:nvSpPr>
            <p:spPr bwMode="auto">
              <a:xfrm flipV="1">
                <a:off x="1584" y="3168"/>
                <a:ext cx="0" cy="57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4" name="Freeform 8"/>
              <p:cNvSpPr>
                <a:spLocks/>
              </p:cNvSpPr>
              <p:nvPr/>
            </p:nvSpPr>
            <p:spPr bwMode="auto">
              <a:xfrm>
                <a:off x="1584" y="3256"/>
                <a:ext cx="1152" cy="501"/>
              </a:xfrm>
              <a:custGeom>
                <a:avLst/>
                <a:gdLst>
                  <a:gd name="T0" fmla="*/ 0 w 1152"/>
                  <a:gd name="T1" fmla="*/ 104 h 501"/>
                  <a:gd name="T2" fmla="*/ 96 w 1152"/>
                  <a:gd name="T3" fmla="*/ 56 h 501"/>
                  <a:gd name="T4" fmla="*/ 210 w 1152"/>
                  <a:gd name="T5" fmla="*/ 62 h 501"/>
                  <a:gd name="T6" fmla="*/ 240 w 1152"/>
                  <a:gd name="T7" fmla="*/ 392 h 501"/>
                  <a:gd name="T8" fmla="*/ 288 w 1152"/>
                  <a:gd name="T9" fmla="*/ 392 h 501"/>
                  <a:gd name="T10" fmla="*/ 288 w 1152"/>
                  <a:gd name="T11" fmla="*/ 56 h 501"/>
                  <a:gd name="T12" fmla="*/ 384 w 1152"/>
                  <a:gd name="T13" fmla="*/ 56 h 501"/>
                  <a:gd name="T14" fmla="*/ 402 w 1152"/>
                  <a:gd name="T15" fmla="*/ 296 h 501"/>
                  <a:gd name="T16" fmla="*/ 432 w 1152"/>
                  <a:gd name="T17" fmla="*/ 296 h 501"/>
                  <a:gd name="T18" fmla="*/ 450 w 1152"/>
                  <a:gd name="T19" fmla="*/ 62 h 501"/>
                  <a:gd name="T20" fmla="*/ 552 w 1152"/>
                  <a:gd name="T21" fmla="*/ 26 h 501"/>
                  <a:gd name="T22" fmla="*/ 564 w 1152"/>
                  <a:gd name="T23" fmla="*/ 200 h 501"/>
                  <a:gd name="T24" fmla="*/ 600 w 1152"/>
                  <a:gd name="T25" fmla="*/ 200 h 501"/>
                  <a:gd name="T26" fmla="*/ 600 w 1152"/>
                  <a:gd name="T27" fmla="*/ 62 h 501"/>
                  <a:gd name="T28" fmla="*/ 738 w 1152"/>
                  <a:gd name="T29" fmla="*/ 68 h 501"/>
                  <a:gd name="T30" fmla="*/ 762 w 1152"/>
                  <a:gd name="T31" fmla="*/ 284 h 501"/>
                  <a:gd name="T32" fmla="*/ 798 w 1152"/>
                  <a:gd name="T33" fmla="*/ 326 h 501"/>
                  <a:gd name="T34" fmla="*/ 822 w 1152"/>
                  <a:gd name="T35" fmla="*/ 110 h 501"/>
                  <a:gd name="T36" fmla="*/ 960 w 1152"/>
                  <a:gd name="T37" fmla="*/ 104 h 501"/>
                  <a:gd name="T38" fmla="*/ 996 w 1152"/>
                  <a:gd name="T39" fmla="*/ 434 h 501"/>
                  <a:gd name="T40" fmla="*/ 1038 w 1152"/>
                  <a:gd name="T41" fmla="*/ 446 h 501"/>
                  <a:gd name="T42" fmla="*/ 1056 w 1152"/>
                  <a:gd name="T43" fmla="*/ 104 h 501"/>
                  <a:gd name="T44" fmla="*/ 1152 w 1152"/>
                  <a:gd name="T45" fmla="*/ 104 h 5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1152" h="501">
                    <a:moveTo>
                      <a:pt x="0" y="104"/>
                    </a:moveTo>
                    <a:cubicBezTo>
                      <a:pt x="32" y="84"/>
                      <a:pt x="61" y="63"/>
                      <a:pt x="96" y="56"/>
                    </a:cubicBezTo>
                    <a:cubicBezTo>
                      <a:pt x="131" y="49"/>
                      <a:pt x="186" y="6"/>
                      <a:pt x="210" y="62"/>
                    </a:cubicBezTo>
                    <a:cubicBezTo>
                      <a:pt x="234" y="118"/>
                      <a:pt x="227" y="337"/>
                      <a:pt x="240" y="392"/>
                    </a:cubicBezTo>
                    <a:cubicBezTo>
                      <a:pt x="253" y="447"/>
                      <a:pt x="280" y="448"/>
                      <a:pt x="288" y="392"/>
                    </a:cubicBezTo>
                    <a:cubicBezTo>
                      <a:pt x="296" y="336"/>
                      <a:pt x="272" y="112"/>
                      <a:pt x="288" y="56"/>
                    </a:cubicBezTo>
                    <a:cubicBezTo>
                      <a:pt x="304" y="0"/>
                      <a:pt x="365" y="16"/>
                      <a:pt x="384" y="56"/>
                    </a:cubicBezTo>
                    <a:cubicBezTo>
                      <a:pt x="403" y="96"/>
                      <a:pt x="394" y="256"/>
                      <a:pt x="402" y="296"/>
                    </a:cubicBezTo>
                    <a:cubicBezTo>
                      <a:pt x="410" y="336"/>
                      <a:pt x="424" y="335"/>
                      <a:pt x="432" y="296"/>
                    </a:cubicBezTo>
                    <a:cubicBezTo>
                      <a:pt x="440" y="257"/>
                      <a:pt x="430" y="107"/>
                      <a:pt x="450" y="62"/>
                    </a:cubicBezTo>
                    <a:cubicBezTo>
                      <a:pt x="470" y="17"/>
                      <a:pt x="533" y="3"/>
                      <a:pt x="552" y="26"/>
                    </a:cubicBezTo>
                    <a:cubicBezTo>
                      <a:pt x="571" y="49"/>
                      <a:pt x="556" y="171"/>
                      <a:pt x="564" y="200"/>
                    </a:cubicBezTo>
                    <a:cubicBezTo>
                      <a:pt x="572" y="229"/>
                      <a:pt x="594" y="223"/>
                      <a:pt x="600" y="200"/>
                    </a:cubicBezTo>
                    <a:cubicBezTo>
                      <a:pt x="606" y="177"/>
                      <a:pt x="577" y="84"/>
                      <a:pt x="600" y="62"/>
                    </a:cubicBezTo>
                    <a:cubicBezTo>
                      <a:pt x="623" y="40"/>
                      <a:pt x="711" y="31"/>
                      <a:pt x="738" y="68"/>
                    </a:cubicBezTo>
                    <a:cubicBezTo>
                      <a:pt x="765" y="105"/>
                      <a:pt x="752" y="241"/>
                      <a:pt x="762" y="284"/>
                    </a:cubicBezTo>
                    <a:cubicBezTo>
                      <a:pt x="772" y="327"/>
                      <a:pt x="788" y="355"/>
                      <a:pt x="798" y="326"/>
                    </a:cubicBezTo>
                    <a:cubicBezTo>
                      <a:pt x="808" y="297"/>
                      <a:pt x="795" y="147"/>
                      <a:pt x="822" y="110"/>
                    </a:cubicBezTo>
                    <a:cubicBezTo>
                      <a:pt x="849" y="73"/>
                      <a:pt x="931" y="50"/>
                      <a:pt x="960" y="104"/>
                    </a:cubicBezTo>
                    <a:cubicBezTo>
                      <a:pt x="989" y="158"/>
                      <a:pt x="983" y="377"/>
                      <a:pt x="996" y="434"/>
                    </a:cubicBezTo>
                    <a:cubicBezTo>
                      <a:pt x="1009" y="491"/>
                      <a:pt x="1028" y="501"/>
                      <a:pt x="1038" y="446"/>
                    </a:cubicBezTo>
                    <a:cubicBezTo>
                      <a:pt x="1048" y="391"/>
                      <a:pt x="1037" y="161"/>
                      <a:pt x="1056" y="104"/>
                    </a:cubicBezTo>
                    <a:cubicBezTo>
                      <a:pt x="1075" y="47"/>
                      <a:pt x="1136" y="104"/>
                      <a:pt x="1152" y="104"/>
                    </a:cubicBezTo>
                  </a:path>
                </a:pathLst>
              </a:custGeom>
              <a:noFill/>
              <a:ln w="9525" cap="flat" cmpd="sng">
                <a:solidFill>
                  <a:schemeClr val="tx1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0185" name="Freeform 9"/>
              <p:cNvSpPr>
                <a:spLocks/>
              </p:cNvSpPr>
              <p:nvPr/>
            </p:nvSpPr>
            <p:spPr bwMode="auto">
              <a:xfrm>
                <a:off x="1584" y="3312"/>
                <a:ext cx="1200" cy="200"/>
              </a:xfrm>
              <a:custGeom>
                <a:avLst/>
                <a:gdLst>
                  <a:gd name="T0" fmla="*/ 0 w 1200"/>
                  <a:gd name="T1" fmla="*/ 96 h 200"/>
                  <a:gd name="T2" fmla="*/ 144 w 1200"/>
                  <a:gd name="T3" fmla="*/ 48 h 200"/>
                  <a:gd name="T4" fmla="*/ 336 w 1200"/>
                  <a:gd name="T5" fmla="*/ 48 h 200"/>
                  <a:gd name="T6" fmla="*/ 528 w 1200"/>
                  <a:gd name="T7" fmla="*/ 0 h 200"/>
                  <a:gd name="T8" fmla="*/ 720 w 1200"/>
                  <a:gd name="T9" fmla="*/ 48 h 200"/>
                  <a:gd name="T10" fmla="*/ 864 w 1200"/>
                  <a:gd name="T11" fmla="*/ 96 h 200"/>
                  <a:gd name="T12" fmla="*/ 1008 w 1200"/>
                  <a:gd name="T13" fmla="*/ 192 h 200"/>
                  <a:gd name="T14" fmla="*/ 1200 w 1200"/>
                  <a:gd name="T15" fmla="*/ 144 h 2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00" h="200">
                    <a:moveTo>
                      <a:pt x="0" y="96"/>
                    </a:moveTo>
                    <a:cubicBezTo>
                      <a:pt x="44" y="76"/>
                      <a:pt x="88" y="56"/>
                      <a:pt x="144" y="48"/>
                    </a:cubicBezTo>
                    <a:cubicBezTo>
                      <a:pt x="200" y="40"/>
                      <a:pt x="272" y="56"/>
                      <a:pt x="336" y="48"/>
                    </a:cubicBezTo>
                    <a:cubicBezTo>
                      <a:pt x="400" y="40"/>
                      <a:pt x="464" y="0"/>
                      <a:pt x="528" y="0"/>
                    </a:cubicBezTo>
                    <a:cubicBezTo>
                      <a:pt x="592" y="0"/>
                      <a:pt x="664" y="32"/>
                      <a:pt x="720" y="48"/>
                    </a:cubicBezTo>
                    <a:cubicBezTo>
                      <a:pt x="776" y="64"/>
                      <a:pt x="816" y="72"/>
                      <a:pt x="864" y="96"/>
                    </a:cubicBezTo>
                    <a:cubicBezTo>
                      <a:pt x="912" y="120"/>
                      <a:pt x="952" y="184"/>
                      <a:pt x="1008" y="192"/>
                    </a:cubicBezTo>
                    <a:cubicBezTo>
                      <a:pt x="1064" y="200"/>
                      <a:pt x="1168" y="152"/>
                      <a:pt x="1200" y="144"/>
                    </a:cubicBezTo>
                  </a:path>
                </a:pathLst>
              </a:custGeom>
              <a:noFill/>
              <a:ln w="9525" cap="flat" cmpd="sng">
                <a:solidFill>
                  <a:srgbClr val="FF00FF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50191" name="Text Box 15"/>
            <p:cNvSpPr txBox="1">
              <a:spLocks noChangeArrowheads="1"/>
            </p:cNvSpPr>
            <p:nvPr/>
          </p:nvSpPr>
          <p:spPr bwMode="auto">
            <a:xfrm>
              <a:off x="6705600" y="5029200"/>
              <a:ext cx="1512888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short term fading</a:t>
              </a:r>
            </a:p>
          </p:txBody>
        </p:sp>
        <p:sp>
          <p:nvSpPr>
            <p:cNvPr id="50192" name="Text Box 16"/>
            <p:cNvSpPr txBox="1">
              <a:spLocks noChangeArrowheads="1"/>
            </p:cNvSpPr>
            <p:nvPr/>
          </p:nvSpPr>
          <p:spPr bwMode="auto">
            <a:xfrm>
              <a:off x="9144000" y="3124200"/>
              <a:ext cx="894476" cy="523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long term</a:t>
              </a:r>
            </a:p>
            <a:p>
              <a:r>
                <a:rPr lang="en-US" altLang="en-US" sz="1400"/>
                <a:t>fading</a:t>
              </a:r>
            </a:p>
          </p:txBody>
        </p:sp>
        <p:cxnSp>
          <p:nvCxnSpPr>
            <p:cNvPr id="50193" name="AutoShape 17"/>
            <p:cNvCxnSpPr>
              <a:cxnSpLocks noChangeShapeType="1"/>
              <a:stCxn id="50192" idx="1"/>
              <a:endCxn id="50185" idx="5"/>
            </p:cNvCxnSpPr>
            <p:nvPr/>
          </p:nvCxnSpPr>
          <p:spPr bwMode="auto">
            <a:xfrm flipH="1">
              <a:off x="8890000" y="3382963"/>
              <a:ext cx="254000" cy="5461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cxnSp>
          <p:nvCxnSpPr>
            <p:cNvPr id="50194" name="AutoShape 18"/>
            <p:cNvCxnSpPr>
              <a:cxnSpLocks noChangeShapeType="1"/>
              <a:stCxn id="50191" idx="0"/>
              <a:endCxn id="50184" idx="3"/>
            </p:cNvCxnSpPr>
            <p:nvPr/>
          </p:nvCxnSpPr>
          <p:spPr bwMode="auto">
            <a:xfrm flipV="1">
              <a:off x="7462839" y="4581526"/>
              <a:ext cx="179387" cy="44767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  <p:sp>
          <p:nvSpPr>
            <p:cNvPr id="50197" name="Text Box 21"/>
            <p:cNvSpPr txBox="1">
              <a:spLocks noChangeArrowheads="1"/>
            </p:cNvSpPr>
            <p:nvPr/>
          </p:nvSpPr>
          <p:spPr bwMode="auto">
            <a:xfrm>
              <a:off x="9525000" y="4876801"/>
              <a:ext cx="245580" cy="3077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t</a:t>
              </a:r>
            </a:p>
          </p:txBody>
        </p:sp>
        <p:sp>
          <p:nvSpPr>
            <p:cNvPr id="50198" name="Text Box 22"/>
            <p:cNvSpPr txBox="1">
              <a:spLocks noChangeArrowheads="1"/>
            </p:cNvSpPr>
            <p:nvPr/>
          </p:nvSpPr>
          <p:spPr bwMode="auto">
            <a:xfrm>
              <a:off x="6477000" y="3200400"/>
              <a:ext cx="6667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1400"/>
                <a:t>power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66937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Multiplexing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2818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Multiplexing Techniques</a:t>
            </a:r>
          </a:p>
        </p:txBody>
      </p:sp>
      <p:sp>
        <p:nvSpPr>
          <p:cNvPr id="1157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597631"/>
            <a:ext cx="10515600" cy="4579332"/>
          </a:xfrm>
        </p:spPr>
        <p:txBody>
          <a:bodyPr>
            <a:normAutofit lnSpcReduction="10000"/>
          </a:bodyPr>
          <a:lstStyle/>
          <a:p>
            <a:r>
              <a:rPr lang="en-US" altLang="en-US" sz="2400" dirty="0"/>
              <a:t>Multiplexing techniques are used to allow many users to share a common transmission resource. </a:t>
            </a:r>
            <a:endParaRPr lang="en-US" altLang="en-US" sz="2400" dirty="0" smtClean="0"/>
          </a:p>
          <a:p>
            <a:r>
              <a:rPr lang="en-US" altLang="en-US" sz="2400" dirty="0" smtClean="0"/>
              <a:t>In </a:t>
            </a:r>
            <a:r>
              <a:rPr lang="en-US" altLang="en-US" sz="2400" dirty="0"/>
              <a:t>our case the users are mobile and the transmission resource is the radio spectrum. </a:t>
            </a:r>
            <a:endParaRPr lang="en-US" altLang="en-US" sz="2400" dirty="0" smtClean="0"/>
          </a:p>
          <a:p>
            <a:r>
              <a:rPr lang="en-US" altLang="en-US" sz="2400" dirty="0" smtClean="0"/>
              <a:t>Sharing </a:t>
            </a:r>
            <a:r>
              <a:rPr lang="en-US" altLang="en-US" sz="2400" dirty="0"/>
              <a:t>a common resource requires an access mechanism that will control the multiplexing mechanism.</a:t>
            </a:r>
          </a:p>
          <a:p>
            <a:r>
              <a:rPr lang="en-US" altLang="en-US" sz="2400" dirty="0"/>
              <a:t>As in wireline systems, it is desirable to allow the simultaneous transmission of information between two users engaged in a connection. This is called duplexing.</a:t>
            </a:r>
          </a:p>
          <a:p>
            <a:r>
              <a:rPr lang="en-US" altLang="en-US" sz="2400" dirty="0"/>
              <a:t>Two </a:t>
            </a:r>
            <a:r>
              <a:rPr lang="en-US" altLang="en-US" sz="2400" dirty="0" smtClean="0"/>
              <a:t>common types </a:t>
            </a:r>
            <a:r>
              <a:rPr lang="en-US" altLang="en-US" sz="2400" dirty="0"/>
              <a:t>of duplexing exist:</a:t>
            </a:r>
          </a:p>
          <a:p>
            <a:pPr lvl="1"/>
            <a:r>
              <a:rPr lang="en-US" altLang="en-US" sz="2000" dirty="0"/>
              <a:t>Frequency division duplexing (FDD), whereby two frequency channels are assigned to a connection, one channel for each direction of transmission.</a:t>
            </a:r>
          </a:p>
          <a:p>
            <a:pPr lvl="1"/>
            <a:r>
              <a:rPr lang="en-US" altLang="en-US" sz="2000" dirty="0"/>
              <a:t>Time division duplexing (TDD), whereby two time slots (closely placed in time for duplex effect) are assigned to a connection, one slot for each direction of transmission.</a:t>
            </a:r>
          </a:p>
        </p:txBody>
      </p:sp>
    </p:spTree>
    <p:extLst>
      <p:ext uri="{BB962C8B-B14F-4D97-AF65-F5344CB8AC3E}">
        <p14:creationId xmlns:p14="http://schemas.microsoft.com/office/powerpoint/2010/main" val="523805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Multiplexing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400" dirty="0"/>
              <a:t>Multiplexing in 3 dimensions</a:t>
            </a:r>
          </a:p>
          <a:p>
            <a:pPr lvl="1"/>
            <a:r>
              <a:rPr lang="en-US" altLang="en-US" sz="2000" dirty="0"/>
              <a:t>time (t) (TDM)</a:t>
            </a:r>
          </a:p>
          <a:p>
            <a:pPr lvl="1"/>
            <a:r>
              <a:rPr lang="en-US" altLang="en-US" sz="2000" dirty="0"/>
              <a:t>frequency (f) (FDM)</a:t>
            </a:r>
          </a:p>
          <a:p>
            <a:pPr lvl="1"/>
            <a:r>
              <a:rPr lang="en-US" altLang="en-US" sz="2000" dirty="0"/>
              <a:t>code (c) (CDM)</a:t>
            </a:r>
          </a:p>
          <a:p>
            <a:endParaRPr lang="en-US" altLang="en-US" sz="2400" dirty="0"/>
          </a:p>
          <a:p>
            <a:r>
              <a:rPr lang="en-US" altLang="en-US" sz="2400" dirty="0"/>
              <a:t>Goal: multiple use </a:t>
            </a:r>
            <a:br>
              <a:rPr lang="en-US" altLang="en-US" sz="2400" dirty="0"/>
            </a:br>
            <a:r>
              <a:rPr lang="en-US" altLang="en-US" sz="2400" dirty="0"/>
              <a:t>of a shared medium</a:t>
            </a:r>
          </a:p>
          <a:p>
            <a:endParaRPr lang="en-US" altLang="en-US" dirty="0"/>
          </a:p>
        </p:txBody>
      </p:sp>
      <p:sp>
        <p:nvSpPr>
          <p:cNvPr id="51243" name="Oval 43"/>
          <p:cNvSpPr>
            <a:spLocks noChangeArrowheads="1"/>
          </p:cNvSpPr>
          <p:nvPr/>
        </p:nvSpPr>
        <p:spPr bwMode="auto">
          <a:xfrm>
            <a:off x="8458200" y="3101939"/>
            <a:ext cx="1371600" cy="1371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US" altLang="en-US"/>
              <a:t>s</a:t>
            </a:r>
            <a:r>
              <a:rPr lang="en-US" altLang="en-US" baseline="-25000"/>
              <a:t>2</a:t>
            </a:r>
            <a:endParaRPr lang="en-US" altLang="en-US"/>
          </a:p>
        </p:txBody>
      </p:sp>
      <p:sp>
        <p:nvSpPr>
          <p:cNvPr id="51244" name="Oval 44"/>
          <p:cNvSpPr>
            <a:spLocks noChangeArrowheads="1"/>
          </p:cNvSpPr>
          <p:nvPr/>
        </p:nvSpPr>
        <p:spPr bwMode="auto">
          <a:xfrm>
            <a:off x="7467600" y="4702139"/>
            <a:ext cx="1371600" cy="1371600"/>
          </a:xfrm>
          <a:prstGeom prst="ellipse">
            <a:avLst/>
          </a:prstGeom>
          <a:solidFill>
            <a:srgbClr val="FF6699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US" altLang="en-US"/>
              <a:t>s</a:t>
            </a:r>
            <a:r>
              <a:rPr lang="en-US" altLang="en-US" baseline="-25000"/>
              <a:t>3</a:t>
            </a:r>
            <a:endParaRPr lang="en-US" altLang="en-US"/>
          </a:p>
        </p:txBody>
      </p:sp>
      <p:sp>
        <p:nvSpPr>
          <p:cNvPr id="51242" name="Oval 42"/>
          <p:cNvSpPr>
            <a:spLocks noChangeArrowheads="1"/>
          </p:cNvSpPr>
          <p:nvPr/>
        </p:nvSpPr>
        <p:spPr bwMode="auto">
          <a:xfrm>
            <a:off x="6324600" y="2720939"/>
            <a:ext cx="1371600" cy="1371600"/>
          </a:xfrm>
          <a:prstGeom prst="ellipse">
            <a:avLst/>
          </a:prstGeom>
          <a:solidFill>
            <a:srgbClr val="DADAF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r>
              <a:rPr lang="en-US" altLang="en-US"/>
              <a:t>s</a:t>
            </a:r>
            <a:r>
              <a:rPr lang="en-US" altLang="en-US" baseline="-25000"/>
              <a:t>1</a:t>
            </a:r>
            <a:endParaRPr lang="en-US" altLang="en-US"/>
          </a:p>
        </p:txBody>
      </p:sp>
      <p:sp>
        <p:nvSpPr>
          <p:cNvPr id="51205" name="Line 5"/>
          <p:cNvSpPr>
            <a:spLocks noChangeShapeType="1"/>
          </p:cNvSpPr>
          <p:nvPr/>
        </p:nvSpPr>
        <p:spPr bwMode="auto">
          <a:xfrm flipV="1">
            <a:off x="7010400" y="2784439"/>
            <a:ext cx="915988" cy="622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6" name="Line 6"/>
          <p:cNvSpPr>
            <a:spLocks noChangeShapeType="1"/>
          </p:cNvSpPr>
          <p:nvPr/>
        </p:nvSpPr>
        <p:spPr bwMode="auto">
          <a:xfrm>
            <a:off x="7010400" y="2279615"/>
            <a:ext cx="0" cy="1127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7" name="Line 7"/>
          <p:cNvSpPr>
            <a:spLocks noChangeShapeType="1"/>
          </p:cNvSpPr>
          <p:nvPr/>
        </p:nvSpPr>
        <p:spPr bwMode="auto">
          <a:xfrm>
            <a:off x="7010400" y="3406739"/>
            <a:ext cx="1290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8177213" y="3406739"/>
            <a:ext cx="25519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</a:t>
            </a:r>
          </a:p>
        </p:txBody>
      </p:sp>
      <p:sp>
        <p:nvSpPr>
          <p:cNvPr id="51209" name="Text Box 9"/>
          <p:cNvSpPr txBox="1">
            <a:spLocks noChangeArrowheads="1"/>
          </p:cNvSpPr>
          <p:nvPr/>
        </p:nvSpPr>
        <p:spPr bwMode="auto">
          <a:xfrm>
            <a:off x="7662863" y="2501864"/>
            <a:ext cx="2616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6748463" y="2120864"/>
            <a:ext cx="2824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</a:t>
            </a:r>
          </a:p>
        </p:txBody>
      </p:sp>
      <p:sp>
        <p:nvSpPr>
          <p:cNvPr id="51217" name="AutoShape 17"/>
          <p:cNvSpPr>
            <a:spLocks noChangeArrowheads="1"/>
          </p:cNvSpPr>
          <p:nvPr/>
        </p:nvSpPr>
        <p:spPr bwMode="auto">
          <a:xfrm>
            <a:off x="7239000" y="1425539"/>
            <a:ext cx="457200" cy="48895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2</a:t>
            </a:r>
            <a:endParaRPr lang="en-US" altLang="en-US"/>
          </a:p>
        </p:txBody>
      </p:sp>
      <p:sp>
        <p:nvSpPr>
          <p:cNvPr id="51218" name="AutoShape 18"/>
          <p:cNvSpPr>
            <a:spLocks noChangeArrowheads="1"/>
          </p:cNvSpPr>
          <p:nvPr/>
        </p:nvSpPr>
        <p:spPr bwMode="auto">
          <a:xfrm>
            <a:off x="7848600" y="1425539"/>
            <a:ext cx="457200" cy="488950"/>
          </a:xfrm>
          <a:prstGeom prst="cube">
            <a:avLst>
              <a:gd name="adj" fmla="val 25000"/>
            </a:avLst>
          </a:prstGeom>
          <a:solidFill>
            <a:srgbClr val="FF66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3</a:t>
            </a:r>
            <a:endParaRPr lang="en-US" altLang="en-US"/>
          </a:p>
        </p:txBody>
      </p:sp>
      <p:sp>
        <p:nvSpPr>
          <p:cNvPr id="51219" name="AutoShape 19"/>
          <p:cNvSpPr>
            <a:spLocks noChangeArrowheads="1"/>
          </p:cNvSpPr>
          <p:nvPr/>
        </p:nvSpPr>
        <p:spPr bwMode="auto">
          <a:xfrm>
            <a:off x="8458200" y="1425539"/>
            <a:ext cx="457200" cy="488950"/>
          </a:xfrm>
          <a:prstGeom prst="cube">
            <a:avLst>
              <a:gd name="adj" fmla="val 25000"/>
            </a:avLst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4</a:t>
            </a:r>
            <a:endParaRPr lang="en-US" altLang="en-US"/>
          </a:p>
        </p:txBody>
      </p:sp>
      <p:sp>
        <p:nvSpPr>
          <p:cNvPr id="51220" name="AutoShape 20"/>
          <p:cNvSpPr>
            <a:spLocks noChangeArrowheads="1"/>
          </p:cNvSpPr>
          <p:nvPr/>
        </p:nvSpPr>
        <p:spPr bwMode="auto">
          <a:xfrm>
            <a:off x="9067800" y="1425539"/>
            <a:ext cx="457200" cy="488950"/>
          </a:xfrm>
          <a:prstGeom prst="cube">
            <a:avLst>
              <a:gd name="adj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5</a:t>
            </a:r>
            <a:endParaRPr lang="en-US" altLang="en-US"/>
          </a:p>
        </p:txBody>
      </p:sp>
      <p:sp>
        <p:nvSpPr>
          <p:cNvPr id="51221" name="AutoShape 21"/>
          <p:cNvSpPr>
            <a:spLocks noChangeArrowheads="1"/>
          </p:cNvSpPr>
          <p:nvPr/>
        </p:nvSpPr>
        <p:spPr bwMode="auto">
          <a:xfrm>
            <a:off x="9677400" y="1425539"/>
            <a:ext cx="457200" cy="488950"/>
          </a:xfrm>
          <a:prstGeom prst="cube">
            <a:avLst>
              <a:gd name="adj" fmla="val 25000"/>
            </a:avLst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6</a:t>
            </a:r>
            <a:endParaRPr lang="en-US" altLang="en-US"/>
          </a:p>
        </p:txBody>
      </p:sp>
      <p:sp>
        <p:nvSpPr>
          <p:cNvPr id="51222" name="AutoShape 22"/>
          <p:cNvSpPr>
            <a:spLocks noChangeArrowheads="1"/>
          </p:cNvSpPr>
          <p:nvPr/>
        </p:nvSpPr>
        <p:spPr bwMode="auto">
          <a:xfrm>
            <a:off x="6629400" y="1425539"/>
            <a:ext cx="457200" cy="488950"/>
          </a:xfrm>
          <a:prstGeom prst="cube">
            <a:avLst>
              <a:gd name="adj" fmla="val 25000"/>
            </a:avLst>
          </a:prstGeom>
          <a:solidFill>
            <a:srgbClr val="DADAF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1</a:t>
            </a:r>
            <a:endParaRPr lang="en-US" altLang="en-US"/>
          </a:p>
        </p:txBody>
      </p:sp>
      <p:sp>
        <p:nvSpPr>
          <p:cNvPr id="51229" name="Line 29"/>
          <p:cNvSpPr>
            <a:spLocks noChangeShapeType="1"/>
          </p:cNvSpPr>
          <p:nvPr/>
        </p:nvSpPr>
        <p:spPr bwMode="auto">
          <a:xfrm flipV="1">
            <a:off x="9144000" y="3165439"/>
            <a:ext cx="915988" cy="622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0" name="Line 30"/>
          <p:cNvSpPr>
            <a:spLocks noChangeShapeType="1"/>
          </p:cNvSpPr>
          <p:nvPr/>
        </p:nvSpPr>
        <p:spPr bwMode="auto">
          <a:xfrm>
            <a:off x="9144000" y="2660615"/>
            <a:ext cx="0" cy="1127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1" name="Line 31"/>
          <p:cNvSpPr>
            <a:spLocks noChangeShapeType="1"/>
          </p:cNvSpPr>
          <p:nvPr/>
        </p:nvSpPr>
        <p:spPr bwMode="auto">
          <a:xfrm>
            <a:off x="9144000" y="3787739"/>
            <a:ext cx="1290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2" name="Text Box 32"/>
          <p:cNvSpPr txBox="1">
            <a:spLocks noChangeArrowheads="1"/>
          </p:cNvSpPr>
          <p:nvPr/>
        </p:nvSpPr>
        <p:spPr bwMode="auto">
          <a:xfrm>
            <a:off x="10310813" y="3787739"/>
            <a:ext cx="25519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</a:t>
            </a:r>
          </a:p>
        </p:txBody>
      </p:sp>
      <p:sp>
        <p:nvSpPr>
          <p:cNvPr id="51233" name="Text Box 33"/>
          <p:cNvSpPr txBox="1">
            <a:spLocks noChangeArrowheads="1"/>
          </p:cNvSpPr>
          <p:nvPr/>
        </p:nvSpPr>
        <p:spPr bwMode="auto">
          <a:xfrm>
            <a:off x="9796463" y="2882864"/>
            <a:ext cx="2616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51234" name="Text Box 34"/>
          <p:cNvSpPr txBox="1">
            <a:spLocks noChangeArrowheads="1"/>
          </p:cNvSpPr>
          <p:nvPr/>
        </p:nvSpPr>
        <p:spPr bwMode="auto">
          <a:xfrm>
            <a:off x="8882063" y="2501864"/>
            <a:ext cx="2824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</a:t>
            </a:r>
          </a:p>
        </p:txBody>
      </p:sp>
      <p:sp>
        <p:nvSpPr>
          <p:cNvPr id="51235" name="Line 35"/>
          <p:cNvSpPr>
            <a:spLocks noChangeShapeType="1"/>
          </p:cNvSpPr>
          <p:nvPr/>
        </p:nvSpPr>
        <p:spPr bwMode="auto">
          <a:xfrm flipV="1">
            <a:off x="8153400" y="4765639"/>
            <a:ext cx="915988" cy="622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6" name="Line 36"/>
          <p:cNvSpPr>
            <a:spLocks noChangeShapeType="1"/>
          </p:cNvSpPr>
          <p:nvPr/>
        </p:nvSpPr>
        <p:spPr bwMode="auto">
          <a:xfrm>
            <a:off x="8153400" y="4260815"/>
            <a:ext cx="0" cy="1127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7" name="Line 37"/>
          <p:cNvSpPr>
            <a:spLocks noChangeShapeType="1"/>
          </p:cNvSpPr>
          <p:nvPr/>
        </p:nvSpPr>
        <p:spPr bwMode="auto">
          <a:xfrm>
            <a:off x="8153400" y="5387939"/>
            <a:ext cx="1290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1238" name="Text Box 38"/>
          <p:cNvSpPr txBox="1">
            <a:spLocks noChangeArrowheads="1"/>
          </p:cNvSpPr>
          <p:nvPr/>
        </p:nvSpPr>
        <p:spPr bwMode="auto">
          <a:xfrm>
            <a:off x="9320213" y="5387939"/>
            <a:ext cx="25519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</a:t>
            </a:r>
          </a:p>
        </p:txBody>
      </p:sp>
      <p:sp>
        <p:nvSpPr>
          <p:cNvPr id="51239" name="Text Box 39"/>
          <p:cNvSpPr txBox="1">
            <a:spLocks noChangeArrowheads="1"/>
          </p:cNvSpPr>
          <p:nvPr/>
        </p:nvSpPr>
        <p:spPr bwMode="auto">
          <a:xfrm>
            <a:off x="8805863" y="4483064"/>
            <a:ext cx="2616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51240" name="Text Box 40"/>
          <p:cNvSpPr txBox="1">
            <a:spLocks noChangeArrowheads="1"/>
          </p:cNvSpPr>
          <p:nvPr/>
        </p:nvSpPr>
        <p:spPr bwMode="auto">
          <a:xfrm>
            <a:off x="7891463" y="4102064"/>
            <a:ext cx="2824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</a:t>
            </a:r>
          </a:p>
        </p:txBody>
      </p:sp>
      <p:sp>
        <p:nvSpPr>
          <p:cNvPr id="51245" name="Text Box 45"/>
          <p:cNvSpPr txBox="1">
            <a:spLocks noChangeArrowheads="1"/>
          </p:cNvSpPr>
          <p:nvPr/>
        </p:nvSpPr>
        <p:spPr bwMode="auto">
          <a:xfrm>
            <a:off x="6324600" y="1031831"/>
            <a:ext cx="120898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dirty="0"/>
              <a:t>channels </a:t>
            </a:r>
            <a:r>
              <a:rPr lang="en-US" altLang="en-US" dirty="0" err="1"/>
              <a:t>k</a:t>
            </a:r>
            <a:r>
              <a:rPr lang="en-US" altLang="en-US" baseline="-25000" dirty="0" err="1"/>
              <a:t>i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983480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Narrowband versus Wideband 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These multiple access schemes can be grouped into two categories:</a:t>
            </a:r>
          </a:p>
          <a:p>
            <a:pPr lvl="1"/>
            <a:r>
              <a:rPr lang="en-US" altLang="en-US" sz="2000" dirty="0"/>
              <a:t>Narrowband systems - the total spectrum is divided into a large number of narrow radio bands that are shared</a:t>
            </a:r>
            <a:r>
              <a:rPr lang="en-US" altLang="en-US" sz="2000" dirty="0" smtClean="0"/>
              <a:t>.</a:t>
            </a:r>
          </a:p>
          <a:p>
            <a:pPr lvl="2"/>
            <a:r>
              <a:rPr lang="en-US" altLang="en-US" sz="1600" dirty="0"/>
              <a:t>applicable for </a:t>
            </a:r>
            <a:r>
              <a:rPr lang="en-US" altLang="en-US" sz="1600" dirty="0" smtClean="0"/>
              <a:t>FDM.</a:t>
            </a:r>
            <a:endParaRPr lang="en-US" altLang="en-US" sz="1600" dirty="0"/>
          </a:p>
          <a:p>
            <a:pPr lvl="1"/>
            <a:r>
              <a:rPr lang="en-US" altLang="en-US" sz="2000" dirty="0" smtClean="0"/>
              <a:t>Wideband </a:t>
            </a:r>
            <a:r>
              <a:rPr lang="en-US" altLang="en-US" sz="2000" dirty="0"/>
              <a:t>systems - the total spectrum is used by each mobile unit for both directions of transmission. </a:t>
            </a:r>
            <a:endParaRPr lang="en-US" altLang="en-US" sz="2000" dirty="0" smtClean="0"/>
          </a:p>
          <a:p>
            <a:pPr lvl="2"/>
            <a:r>
              <a:rPr lang="en-US" altLang="en-US" sz="1600" dirty="0" smtClean="0"/>
              <a:t>Only </a:t>
            </a:r>
            <a:r>
              <a:rPr lang="en-US" altLang="en-US" sz="1600" dirty="0"/>
              <a:t>applicable for TDM and CDM.</a:t>
            </a:r>
          </a:p>
        </p:txBody>
      </p:sp>
    </p:spTree>
    <p:extLst>
      <p:ext uri="{BB962C8B-B14F-4D97-AF65-F5344CB8AC3E}">
        <p14:creationId xmlns:p14="http://schemas.microsoft.com/office/powerpoint/2010/main" val="23074984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Frequency Division Multiplexing (FDM)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7031" y="1728019"/>
            <a:ext cx="10515600" cy="4487845"/>
          </a:xfrm>
        </p:spPr>
        <p:txBody>
          <a:bodyPr>
            <a:normAutofit fontScale="85000" lnSpcReduction="20000"/>
          </a:bodyPr>
          <a:lstStyle/>
          <a:p>
            <a:r>
              <a:rPr lang="en-US" altLang="en-US" dirty="0"/>
              <a:t>Separation of the whole spectrum into smaller frequency bands</a:t>
            </a:r>
          </a:p>
          <a:p>
            <a:r>
              <a:rPr lang="en-US" altLang="en-US" dirty="0"/>
              <a:t>A channel gets a certain band of the spectrum for the whole time – orthogonal system</a:t>
            </a:r>
          </a:p>
          <a:p>
            <a:r>
              <a:rPr lang="en-US" altLang="en-US" dirty="0"/>
              <a:t>Advantages:</a:t>
            </a:r>
          </a:p>
          <a:p>
            <a:pPr lvl="1"/>
            <a:r>
              <a:rPr lang="en-US" altLang="en-US" dirty="0"/>
              <a:t>no dynamic coordination </a:t>
            </a:r>
            <a:br>
              <a:rPr lang="en-US" altLang="en-US" dirty="0"/>
            </a:br>
            <a:r>
              <a:rPr lang="en-US" altLang="en-US" dirty="0"/>
              <a:t>necessary, i.e., sync. </a:t>
            </a:r>
            <a:r>
              <a:rPr lang="en-US" altLang="en-US" dirty="0" smtClean="0"/>
              <a:t>And framing</a:t>
            </a:r>
            <a:endParaRPr lang="en-US" altLang="en-US" dirty="0"/>
          </a:p>
          <a:p>
            <a:pPr lvl="1"/>
            <a:r>
              <a:rPr lang="en-US" altLang="en-US" dirty="0"/>
              <a:t>works also for analog signals</a:t>
            </a:r>
          </a:p>
          <a:p>
            <a:pPr lvl="1"/>
            <a:r>
              <a:rPr lang="en-US" altLang="en-US" dirty="0"/>
              <a:t>low bit rates – </a:t>
            </a:r>
            <a:r>
              <a:rPr lang="en-US" altLang="en-US" dirty="0" smtClean="0"/>
              <a:t>cheaper</a:t>
            </a:r>
            <a:endParaRPr lang="en-US" altLang="en-US" dirty="0"/>
          </a:p>
          <a:p>
            <a:r>
              <a:rPr lang="en-US" altLang="en-US" dirty="0"/>
              <a:t>Disadvantages:</a:t>
            </a:r>
          </a:p>
          <a:p>
            <a:pPr lvl="1"/>
            <a:r>
              <a:rPr lang="en-US" altLang="en-US" dirty="0"/>
              <a:t>waste of bandwidth </a:t>
            </a:r>
            <a:r>
              <a:rPr lang="en-US" altLang="en-US" dirty="0" smtClean="0"/>
              <a:t>if </a:t>
            </a:r>
            <a:r>
              <a:rPr lang="en-US" altLang="en-US" dirty="0"/>
              <a:t>the traffic is </a:t>
            </a:r>
            <a:br>
              <a:rPr lang="en-US" altLang="en-US" dirty="0"/>
            </a:br>
            <a:r>
              <a:rPr lang="en-US" altLang="en-US" dirty="0"/>
              <a:t>distributed unevenly</a:t>
            </a:r>
          </a:p>
          <a:p>
            <a:pPr lvl="1"/>
            <a:r>
              <a:rPr lang="en-US" altLang="en-US" dirty="0"/>
              <a:t>inflexible</a:t>
            </a:r>
          </a:p>
          <a:p>
            <a:pPr lvl="1"/>
            <a:r>
              <a:rPr lang="en-US" altLang="en-US" dirty="0"/>
              <a:t>guard bands</a:t>
            </a:r>
          </a:p>
          <a:p>
            <a:pPr lvl="1"/>
            <a:r>
              <a:rPr lang="en-US" altLang="en-US" dirty="0"/>
              <a:t>narrow filters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540339" y="2720940"/>
            <a:ext cx="6046398" cy="3352800"/>
            <a:chOff x="4343400" y="2438400"/>
            <a:chExt cx="6046398" cy="3352800"/>
          </a:xfrm>
        </p:grpSpPr>
        <p:sp>
          <p:nvSpPr>
            <p:cNvPr id="53273" name="Line 25"/>
            <p:cNvSpPr>
              <a:spLocks noChangeShapeType="1"/>
            </p:cNvSpPr>
            <p:nvPr/>
          </p:nvSpPr>
          <p:spPr bwMode="auto">
            <a:xfrm>
              <a:off x="6705600" y="3733800"/>
              <a:ext cx="3581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3274" name="Text Box 26"/>
            <p:cNvSpPr txBox="1">
              <a:spLocks noChangeArrowheads="1"/>
            </p:cNvSpPr>
            <p:nvPr/>
          </p:nvSpPr>
          <p:spPr bwMode="auto">
            <a:xfrm>
              <a:off x="10134600" y="3352800"/>
              <a:ext cx="255198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f</a:t>
              </a:r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4343400" y="2438400"/>
              <a:ext cx="5867400" cy="3352800"/>
              <a:chOff x="4343400" y="2438400"/>
              <a:chExt cx="5867400" cy="3352800"/>
            </a:xfrm>
          </p:grpSpPr>
          <p:sp>
            <p:nvSpPr>
              <p:cNvPr id="53271" name="Line 23"/>
              <p:cNvSpPr>
                <a:spLocks noChangeShapeType="1"/>
              </p:cNvSpPr>
              <p:nvPr/>
            </p:nvSpPr>
            <p:spPr bwMode="auto">
              <a:xfrm flipV="1">
                <a:off x="4572000" y="3733800"/>
                <a:ext cx="2133600" cy="20574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72" name="Line 24"/>
              <p:cNvSpPr>
                <a:spLocks noChangeShapeType="1"/>
              </p:cNvSpPr>
              <p:nvPr/>
            </p:nvSpPr>
            <p:spPr bwMode="auto">
              <a:xfrm>
                <a:off x="6705600" y="3124200"/>
                <a:ext cx="0" cy="60960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 type="triangle" w="med" len="med"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59" name="AutoShape 11"/>
              <p:cNvSpPr>
                <a:spLocks noChangeArrowheads="1"/>
              </p:cNvSpPr>
              <p:nvPr/>
            </p:nvSpPr>
            <p:spPr bwMode="auto">
              <a:xfrm>
                <a:off x="48006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rgbClr val="DADAF6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0" name="AutoShape 12"/>
              <p:cNvSpPr>
                <a:spLocks noChangeArrowheads="1"/>
              </p:cNvSpPr>
              <p:nvPr/>
            </p:nvSpPr>
            <p:spPr bwMode="auto">
              <a:xfrm>
                <a:off x="54102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1" name="AutoShape 13"/>
              <p:cNvSpPr>
                <a:spLocks noChangeArrowheads="1"/>
              </p:cNvSpPr>
              <p:nvPr/>
            </p:nvSpPr>
            <p:spPr bwMode="auto">
              <a:xfrm>
                <a:off x="60198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rgbClr val="FF66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2" name="AutoShape 14"/>
              <p:cNvSpPr>
                <a:spLocks noChangeArrowheads="1"/>
              </p:cNvSpPr>
              <p:nvPr/>
            </p:nvSpPr>
            <p:spPr bwMode="auto">
              <a:xfrm>
                <a:off x="66294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rgbClr val="FFFF66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3" name="AutoShape 15"/>
              <p:cNvSpPr>
                <a:spLocks noChangeArrowheads="1"/>
              </p:cNvSpPr>
              <p:nvPr/>
            </p:nvSpPr>
            <p:spPr bwMode="auto">
              <a:xfrm>
                <a:off x="72390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chemeClr val="accent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4" name="AutoShape 16"/>
              <p:cNvSpPr>
                <a:spLocks noChangeArrowheads="1"/>
              </p:cNvSpPr>
              <p:nvPr/>
            </p:nvSpPr>
            <p:spPr bwMode="auto">
              <a:xfrm>
                <a:off x="7848600" y="3429000"/>
                <a:ext cx="2286000" cy="2165350"/>
              </a:xfrm>
              <a:prstGeom prst="cube">
                <a:avLst>
                  <a:gd name="adj" fmla="val 86069"/>
                </a:avLst>
              </a:prstGeom>
              <a:solidFill>
                <a:srgbClr val="FF00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265" name="AutoShape 17"/>
              <p:cNvSpPr>
                <a:spLocks noChangeArrowheads="1"/>
              </p:cNvSpPr>
              <p:nvPr/>
            </p:nvSpPr>
            <p:spPr bwMode="auto">
              <a:xfrm>
                <a:off x="73152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2</a:t>
                </a:r>
                <a:endParaRPr lang="en-US" altLang="en-US"/>
              </a:p>
            </p:txBody>
          </p:sp>
          <p:sp>
            <p:nvSpPr>
              <p:cNvPr id="53266" name="AutoShape 18"/>
              <p:cNvSpPr>
                <a:spLocks noChangeArrowheads="1"/>
              </p:cNvSpPr>
              <p:nvPr/>
            </p:nvSpPr>
            <p:spPr bwMode="auto">
              <a:xfrm>
                <a:off x="79248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rgbClr val="FF66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3</a:t>
                </a:r>
                <a:endParaRPr lang="en-US" altLang="en-US"/>
              </a:p>
            </p:txBody>
          </p:sp>
          <p:sp>
            <p:nvSpPr>
              <p:cNvPr id="53267" name="AutoShape 19"/>
              <p:cNvSpPr>
                <a:spLocks noChangeArrowheads="1"/>
              </p:cNvSpPr>
              <p:nvPr/>
            </p:nvSpPr>
            <p:spPr bwMode="auto">
              <a:xfrm>
                <a:off x="85344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rgbClr val="FFFF66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4</a:t>
                </a:r>
                <a:endParaRPr lang="en-US" altLang="en-US"/>
              </a:p>
            </p:txBody>
          </p:sp>
          <p:sp>
            <p:nvSpPr>
              <p:cNvPr id="53268" name="AutoShape 20"/>
              <p:cNvSpPr>
                <a:spLocks noChangeArrowheads="1"/>
              </p:cNvSpPr>
              <p:nvPr/>
            </p:nvSpPr>
            <p:spPr bwMode="auto">
              <a:xfrm>
                <a:off x="91440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chemeClr val="accent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5</a:t>
                </a:r>
                <a:endParaRPr lang="en-US" altLang="en-US"/>
              </a:p>
            </p:txBody>
          </p:sp>
          <p:sp>
            <p:nvSpPr>
              <p:cNvPr id="53269" name="AutoShape 21"/>
              <p:cNvSpPr>
                <a:spLocks noChangeArrowheads="1"/>
              </p:cNvSpPr>
              <p:nvPr/>
            </p:nvSpPr>
            <p:spPr bwMode="auto">
              <a:xfrm>
                <a:off x="97536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rgbClr val="FF00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6</a:t>
                </a:r>
                <a:endParaRPr lang="en-US" altLang="en-US"/>
              </a:p>
            </p:txBody>
          </p:sp>
          <p:sp>
            <p:nvSpPr>
              <p:cNvPr id="53270" name="AutoShape 22"/>
              <p:cNvSpPr>
                <a:spLocks noChangeArrowheads="1"/>
              </p:cNvSpPr>
              <p:nvPr/>
            </p:nvSpPr>
            <p:spPr bwMode="auto">
              <a:xfrm>
                <a:off x="6705600" y="2438400"/>
                <a:ext cx="457200" cy="488950"/>
              </a:xfrm>
              <a:prstGeom prst="cube">
                <a:avLst>
                  <a:gd name="adj" fmla="val 25000"/>
                </a:avLst>
              </a:prstGeom>
              <a:solidFill>
                <a:srgbClr val="DADAF6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en-US"/>
                  <a:t>k</a:t>
                </a:r>
                <a:r>
                  <a:rPr lang="en-US" altLang="en-US" baseline="-25000"/>
                  <a:t>1</a:t>
                </a:r>
                <a:endParaRPr lang="en-US" altLang="en-US"/>
              </a:p>
            </p:txBody>
          </p:sp>
          <p:sp>
            <p:nvSpPr>
              <p:cNvPr id="53275" name="Text Box 27"/>
              <p:cNvSpPr txBox="1">
                <a:spLocks noChangeArrowheads="1"/>
              </p:cNvSpPr>
              <p:nvPr/>
            </p:nvSpPr>
            <p:spPr bwMode="auto">
              <a:xfrm>
                <a:off x="4343400" y="5410200"/>
                <a:ext cx="261610" cy="3693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t</a:t>
                </a:r>
              </a:p>
            </p:txBody>
          </p:sp>
          <p:sp>
            <p:nvSpPr>
              <p:cNvPr id="53276" name="Text Box 28"/>
              <p:cNvSpPr txBox="1">
                <a:spLocks noChangeArrowheads="1"/>
              </p:cNvSpPr>
              <p:nvPr/>
            </p:nvSpPr>
            <p:spPr bwMode="auto">
              <a:xfrm>
                <a:off x="6400800" y="2971800"/>
                <a:ext cx="282450" cy="36933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DADAF6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/>
                  <a:t>c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475639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65" name="Rectangle 4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Time Division Multiplexing (TDM)</a:t>
            </a:r>
          </a:p>
        </p:txBody>
      </p:sp>
      <p:sp>
        <p:nvSpPr>
          <p:cNvPr id="52266" name="Rectangle 42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 dirty="0"/>
              <a:t>A channel gets the whole spectrum for a certain amount of time – orthogonal system</a:t>
            </a:r>
          </a:p>
          <a:p>
            <a:r>
              <a:rPr lang="en-US" altLang="en-US" dirty="0"/>
              <a:t>Advantages:</a:t>
            </a:r>
          </a:p>
          <a:p>
            <a:pPr lvl="1"/>
            <a:r>
              <a:rPr lang="en-US" altLang="en-US" dirty="0"/>
              <a:t>only one carrier in the</a:t>
            </a:r>
            <a:br>
              <a:rPr lang="en-US" altLang="en-US" dirty="0"/>
            </a:br>
            <a:r>
              <a:rPr lang="en-US" altLang="en-US" dirty="0"/>
              <a:t>medium at any time</a:t>
            </a:r>
          </a:p>
          <a:p>
            <a:pPr lvl="1"/>
            <a:r>
              <a:rPr lang="en-US" altLang="en-US" dirty="0"/>
              <a:t>throughput high - supports bursts</a:t>
            </a:r>
          </a:p>
          <a:p>
            <a:pPr lvl="1"/>
            <a:r>
              <a:rPr lang="en-US" altLang="en-US" dirty="0"/>
              <a:t>flexible – multiple slots</a:t>
            </a:r>
          </a:p>
          <a:p>
            <a:pPr lvl="1"/>
            <a:r>
              <a:rPr lang="en-US" altLang="en-US" dirty="0"/>
              <a:t>no guard bands </a:t>
            </a:r>
          </a:p>
          <a:p>
            <a:r>
              <a:rPr lang="en-US" altLang="en-US" dirty="0"/>
              <a:t>Disadvantages:</a:t>
            </a:r>
          </a:p>
          <a:p>
            <a:pPr lvl="1"/>
            <a:r>
              <a:rPr lang="en-US" altLang="en-US" dirty="0"/>
              <a:t>Framing and precise </a:t>
            </a:r>
            <a:br>
              <a:rPr lang="en-US" altLang="en-US" dirty="0"/>
            </a:br>
            <a:r>
              <a:rPr lang="en-US" altLang="en-US" dirty="0"/>
              <a:t>synchronization </a:t>
            </a:r>
            <a:br>
              <a:rPr lang="en-US" altLang="en-US" dirty="0"/>
            </a:br>
            <a:r>
              <a:rPr lang="en-US" altLang="en-US" dirty="0"/>
              <a:t>necessary</a:t>
            </a:r>
          </a:p>
          <a:p>
            <a:pPr lvl="1"/>
            <a:r>
              <a:rPr lang="en-US" altLang="en-US" dirty="0"/>
              <a:t>high bit </a:t>
            </a:r>
            <a:r>
              <a:rPr lang="en-US" altLang="en-US" dirty="0" smtClean="0"/>
              <a:t>rates at each </a:t>
            </a:r>
            <a:r>
              <a:rPr lang="en-US" altLang="en-US" dirty="0" err="1" smtClean="0"/>
              <a:t>Tx</a:t>
            </a:r>
            <a:r>
              <a:rPr lang="en-US" altLang="en-US" dirty="0" smtClean="0"/>
              <a:t>/Rx</a:t>
            </a:r>
            <a:endParaRPr lang="en-US" altLang="en-US" dirty="0"/>
          </a:p>
        </p:txBody>
      </p:sp>
      <p:sp>
        <p:nvSpPr>
          <p:cNvPr id="52229" name="Line 5"/>
          <p:cNvSpPr>
            <a:spLocks noChangeShapeType="1"/>
          </p:cNvSpPr>
          <p:nvPr/>
        </p:nvSpPr>
        <p:spPr bwMode="auto">
          <a:xfrm flipV="1">
            <a:off x="5405920" y="4338263"/>
            <a:ext cx="2819400" cy="1600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0" name="Line 6"/>
          <p:cNvSpPr>
            <a:spLocks noChangeShapeType="1"/>
          </p:cNvSpPr>
          <p:nvPr/>
        </p:nvSpPr>
        <p:spPr bwMode="auto">
          <a:xfrm>
            <a:off x="8225320" y="3728663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1" name="Line 7"/>
          <p:cNvSpPr>
            <a:spLocks noChangeShapeType="1"/>
          </p:cNvSpPr>
          <p:nvPr/>
        </p:nvSpPr>
        <p:spPr bwMode="auto">
          <a:xfrm>
            <a:off x="8225320" y="4338263"/>
            <a:ext cx="3505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Text Box 8"/>
          <p:cNvSpPr txBox="1">
            <a:spLocks noChangeArrowheads="1"/>
          </p:cNvSpPr>
          <p:nvPr/>
        </p:nvSpPr>
        <p:spPr bwMode="auto">
          <a:xfrm>
            <a:off x="11501920" y="3957263"/>
            <a:ext cx="25519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f</a:t>
            </a:r>
          </a:p>
        </p:txBody>
      </p:sp>
      <p:sp>
        <p:nvSpPr>
          <p:cNvPr id="52233" name="Text Box 9"/>
          <p:cNvSpPr txBox="1">
            <a:spLocks noChangeArrowheads="1"/>
          </p:cNvSpPr>
          <p:nvPr/>
        </p:nvSpPr>
        <p:spPr bwMode="auto">
          <a:xfrm>
            <a:off x="5329720" y="5481263"/>
            <a:ext cx="26161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t</a:t>
            </a:r>
          </a:p>
        </p:txBody>
      </p:sp>
      <p:sp>
        <p:nvSpPr>
          <p:cNvPr id="52234" name="Text Box 10"/>
          <p:cNvSpPr txBox="1">
            <a:spLocks noChangeArrowheads="1"/>
          </p:cNvSpPr>
          <p:nvPr/>
        </p:nvSpPr>
        <p:spPr bwMode="auto">
          <a:xfrm>
            <a:off x="7920520" y="3576263"/>
            <a:ext cx="2824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c</a:t>
            </a:r>
          </a:p>
        </p:txBody>
      </p:sp>
      <p:sp>
        <p:nvSpPr>
          <p:cNvPr id="52235" name="AutoShape 11"/>
          <p:cNvSpPr>
            <a:spLocks noChangeArrowheads="1"/>
          </p:cNvSpPr>
          <p:nvPr/>
        </p:nvSpPr>
        <p:spPr bwMode="auto">
          <a:xfrm>
            <a:off x="7539520" y="4109663"/>
            <a:ext cx="3886200" cy="457200"/>
          </a:xfrm>
          <a:prstGeom prst="cube">
            <a:avLst>
              <a:gd name="adj" fmla="val 25000"/>
            </a:avLst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6" name="AutoShape 12"/>
          <p:cNvSpPr>
            <a:spLocks noChangeArrowheads="1"/>
          </p:cNvSpPr>
          <p:nvPr/>
        </p:nvSpPr>
        <p:spPr bwMode="auto">
          <a:xfrm>
            <a:off x="7158520" y="4338263"/>
            <a:ext cx="3886200" cy="457200"/>
          </a:xfrm>
          <a:prstGeom prst="cube">
            <a:avLst>
              <a:gd name="adj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7" name="AutoShape 13"/>
          <p:cNvSpPr>
            <a:spLocks noChangeArrowheads="1"/>
          </p:cNvSpPr>
          <p:nvPr/>
        </p:nvSpPr>
        <p:spPr bwMode="auto">
          <a:xfrm>
            <a:off x="6777520" y="4566863"/>
            <a:ext cx="3886200" cy="457200"/>
          </a:xfrm>
          <a:prstGeom prst="cube">
            <a:avLst>
              <a:gd name="adj" fmla="val 25000"/>
            </a:avLst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8" name="AutoShape 14"/>
          <p:cNvSpPr>
            <a:spLocks noChangeArrowheads="1"/>
          </p:cNvSpPr>
          <p:nvPr/>
        </p:nvSpPr>
        <p:spPr bwMode="auto">
          <a:xfrm>
            <a:off x="6396520" y="4795463"/>
            <a:ext cx="3886200" cy="457200"/>
          </a:xfrm>
          <a:prstGeom prst="cube">
            <a:avLst>
              <a:gd name="adj" fmla="val 25000"/>
            </a:avLst>
          </a:prstGeom>
          <a:solidFill>
            <a:srgbClr val="FF66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39" name="AutoShape 15"/>
          <p:cNvSpPr>
            <a:spLocks noChangeArrowheads="1"/>
          </p:cNvSpPr>
          <p:nvPr/>
        </p:nvSpPr>
        <p:spPr bwMode="auto">
          <a:xfrm>
            <a:off x="6015520" y="5024063"/>
            <a:ext cx="3886200" cy="45720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40" name="AutoShape 16"/>
          <p:cNvSpPr>
            <a:spLocks noChangeArrowheads="1"/>
          </p:cNvSpPr>
          <p:nvPr/>
        </p:nvSpPr>
        <p:spPr bwMode="auto">
          <a:xfrm>
            <a:off x="5634520" y="5252663"/>
            <a:ext cx="3886200" cy="457200"/>
          </a:xfrm>
          <a:prstGeom prst="cube">
            <a:avLst>
              <a:gd name="adj" fmla="val 25000"/>
            </a:avLst>
          </a:prstGeom>
          <a:solidFill>
            <a:srgbClr val="DADAF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2253" name="AutoShape 29"/>
          <p:cNvSpPr>
            <a:spLocks noChangeArrowheads="1"/>
          </p:cNvSpPr>
          <p:nvPr/>
        </p:nvSpPr>
        <p:spPr bwMode="auto">
          <a:xfrm>
            <a:off x="8682520" y="2738063"/>
            <a:ext cx="457200" cy="488950"/>
          </a:xfrm>
          <a:prstGeom prst="cube">
            <a:avLst>
              <a:gd name="adj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2</a:t>
            </a:r>
            <a:endParaRPr lang="en-US" altLang="en-US"/>
          </a:p>
        </p:txBody>
      </p:sp>
      <p:sp>
        <p:nvSpPr>
          <p:cNvPr id="52254" name="AutoShape 30"/>
          <p:cNvSpPr>
            <a:spLocks noChangeArrowheads="1"/>
          </p:cNvSpPr>
          <p:nvPr/>
        </p:nvSpPr>
        <p:spPr bwMode="auto">
          <a:xfrm>
            <a:off x="9292120" y="2738063"/>
            <a:ext cx="457200" cy="488950"/>
          </a:xfrm>
          <a:prstGeom prst="cube">
            <a:avLst>
              <a:gd name="adj" fmla="val 25000"/>
            </a:avLst>
          </a:prstGeom>
          <a:solidFill>
            <a:srgbClr val="FF66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3</a:t>
            </a:r>
            <a:endParaRPr lang="en-US" altLang="en-US"/>
          </a:p>
        </p:txBody>
      </p:sp>
      <p:sp>
        <p:nvSpPr>
          <p:cNvPr id="52255" name="AutoShape 31"/>
          <p:cNvSpPr>
            <a:spLocks noChangeArrowheads="1"/>
          </p:cNvSpPr>
          <p:nvPr/>
        </p:nvSpPr>
        <p:spPr bwMode="auto">
          <a:xfrm>
            <a:off x="9901720" y="2738063"/>
            <a:ext cx="457200" cy="488950"/>
          </a:xfrm>
          <a:prstGeom prst="cube">
            <a:avLst>
              <a:gd name="adj" fmla="val 25000"/>
            </a:avLst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4</a:t>
            </a:r>
            <a:endParaRPr lang="en-US" altLang="en-US"/>
          </a:p>
        </p:txBody>
      </p:sp>
      <p:sp>
        <p:nvSpPr>
          <p:cNvPr id="52256" name="AutoShape 32"/>
          <p:cNvSpPr>
            <a:spLocks noChangeArrowheads="1"/>
          </p:cNvSpPr>
          <p:nvPr/>
        </p:nvSpPr>
        <p:spPr bwMode="auto">
          <a:xfrm>
            <a:off x="10511320" y="2738063"/>
            <a:ext cx="457200" cy="488950"/>
          </a:xfrm>
          <a:prstGeom prst="cube">
            <a:avLst>
              <a:gd name="adj" fmla="val 25000"/>
            </a:avLst>
          </a:prstGeom>
          <a:solidFill>
            <a:schemeClr val="accent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5</a:t>
            </a:r>
            <a:endParaRPr lang="en-US" altLang="en-US"/>
          </a:p>
        </p:txBody>
      </p:sp>
      <p:sp>
        <p:nvSpPr>
          <p:cNvPr id="52257" name="AutoShape 33"/>
          <p:cNvSpPr>
            <a:spLocks noChangeArrowheads="1"/>
          </p:cNvSpPr>
          <p:nvPr/>
        </p:nvSpPr>
        <p:spPr bwMode="auto">
          <a:xfrm>
            <a:off x="11120920" y="2738063"/>
            <a:ext cx="457200" cy="488950"/>
          </a:xfrm>
          <a:prstGeom prst="cube">
            <a:avLst>
              <a:gd name="adj" fmla="val 25000"/>
            </a:avLst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6</a:t>
            </a:r>
            <a:endParaRPr lang="en-US" altLang="en-US"/>
          </a:p>
        </p:txBody>
      </p:sp>
      <p:sp>
        <p:nvSpPr>
          <p:cNvPr id="52258" name="AutoShape 34"/>
          <p:cNvSpPr>
            <a:spLocks noChangeArrowheads="1"/>
          </p:cNvSpPr>
          <p:nvPr/>
        </p:nvSpPr>
        <p:spPr bwMode="auto">
          <a:xfrm>
            <a:off x="8072920" y="2738063"/>
            <a:ext cx="457200" cy="488950"/>
          </a:xfrm>
          <a:prstGeom prst="cube">
            <a:avLst>
              <a:gd name="adj" fmla="val 25000"/>
            </a:avLst>
          </a:prstGeom>
          <a:solidFill>
            <a:srgbClr val="DADAF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en-US" altLang="en-US"/>
              <a:t>k</a:t>
            </a:r>
            <a:r>
              <a:rPr lang="en-US" altLang="en-US" baseline="-25000"/>
              <a:t>1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87410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Hybrid TDM/FDM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8200" y="1700212"/>
            <a:ext cx="10515600" cy="4509978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Combination of both methods</a:t>
            </a:r>
          </a:p>
          <a:p>
            <a:r>
              <a:rPr lang="en-US" altLang="en-US" sz="2000" dirty="0"/>
              <a:t>A channel gets a certain frequency band for a certain amount of time (slot). </a:t>
            </a:r>
          </a:p>
          <a:p>
            <a:r>
              <a:rPr lang="en-US" altLang="en-US" sz="2000" dirty="0"/>
              <a:t>Example: GSM, hops from one band to another each time slot </a:t>
            </a:r>
          </a:p>
          <a:p>
            <a:r>
              <a:rPr lang="en-US" altLang="en-US" sz="2000" dirty="0"/>
              <a:t>Advantages:</a:t>
            </a:r>
          </a:p>
          <a:p>
            <a:pPr lvl="1"/>
            <a:r>
              <a:rPr lang="en-US" altLang="en-US" sz="1800" dirty="0"/>
              <a:t>better protection against </a:t>
            </a:r>
            <a:br>
              <a:rPr lang="en-US" altLang="en-US" sz="1800" dirty="0"/>
            </a:br>
            <a:r>
              <a:rPr lang="en-US" altLang="en-US" sz="1800" dirty="0"/>
              <a:t>tapping (hopping </a:t>
            </a:r>
            <a:r>
              <a:rPr lang="en-US" altLang="en-US" sz="1800" dirty="0" smtClean="0"/>
              <a:t>among frequencies</a:t>
            </a:r>
            <a:r>
              <a:rPr lang="en-US" altLang="en-US" sz="1800" dirty="0"/>
              <a:t>)</a:t>
            </a:r>
          </a:p>
          <a:p>
            <a:pPr lvl="1"/>
            <a:r>
              <a:rPr lang="en-US" altLang="en-US" sz="1800" dirty="0"/>
              <a:t>protection against frequency </a:t>
            </a:r>
            <a:br>
              <a:rPr lang="en-US" altLang="en-US" sz="1800" dirty="0"/>
            </a:br>
            <a:r>
              <a:rPr lang="en-US" altLang="en-US" sz="1800" dirty="0"/>
              <a:t>selective interference</a:t>
            </a:r>
          </a:p>
          <a:p>
            <a:r>
              <a:rPr lang="en-US" altLang="en-US" sz="2000" dirty="0"/>
              <a:t>Disadvantages: </a:t>
            </a:r>
          </a:p>
          <a:p>
            <a:pPr lvl="1"/>
            <a:r>
              <a:rPr lang="en-US" altLang="en-US" sz="1800" dirty="0"/>
              <a:t>Framing and</a:t>
            </a:r>
          </a:p>
          <a:p>
            <a:pPr lvl="1"/>
            <a:r>
              <a:rPr lang="en-US" altLang="en-US" sz="1800" dirty="0"/>
              <a:t>	sync. required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6000965" y="3250058"/>
            <a:ext cx="5893998" cy="3048000"/>
            <a:chOff x="4495800" y="2895600"/>
            <a:chExt cx="5893998" cy="3048000"/>
          </a:xfrm>
        </p:grpSpPr>
        <p:sp>
          <p:nvSpPr>
            <p:cNvPr id="63542" name="Line 54"/>
            <p:cNvSpPr>
              <a:spLocks noChangeShapeType="1"/>
            </p:cNvSpPr>
            <p:nvPr/>
          </p:nvSpPr>
          <p:spPr bwMode="auto">
            <a:xfrm>
              <a:off x="6781800" y="4267200"/>
              <a:ext cx="35814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0" name="Line 52"/>
            <p:cNvSpPr>
              <a:spLocks noChangeShapeType="1"/>
            </p:cNvSpPr>
            <p:nvPr/>
          </p:nvSpPr>
          <p:spPr bwMode="auto">
            <a:xfrm flipV="1">
              <a:off x="4572000" y="4267200"/>
              <a:ext cx="2209800" cy="16764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1" name="Line 53"/>
            <p:cNvSpPr>
              <a:spLocks noChangeShapeType="1"/>
            </p:cNvSpPr>
            <p:nvPr/>
          </p:nvSpPr>
          <p:spPr bwMode="auto">
            <a:xfrm>
              <a:off x="6781800" y="3657600"/>
              <a:ext cx="0" cy="6096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3" name="Text Box 55"/>
            <p:cNvSpPr txBox="1">
              <a:spLocks noChangeArrowheads="1"/>
            </p:cNvSpPr>
            <p:nvPr/>
          </p:nvSpPr>
          <p:spPr bwMode="auto">
            <a:xfrm>
              <a:off x="10134600" y="3962400"/>
              <a:ext cx="255198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f</a:t>
              </a:r>
            </a:p>
          </p:txBody>
        </p:sp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>
              <a:off x="72390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>
              <a:off x="78486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AutoShape 7"/>
            <p:cNvSpPr>
              <a:spLocks noChangeArrowheads="1"/>
            </p:cNvSpPr>
            <p:nvPr/>
          </p:nvSpPr>
          <p:spPr bwMode="auto">
            <a:xfrm>
              <a:off x="84582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6" name="AutoShape 8"/>
            <p:cNvSpPr>
              <a:spLocks noChangeArrowheads="1"/>
            </p:cNvSpPr>
            <p:nvPr/>
          </p:nvSpPr>
          <p:spPr bwMode="auto">
            <a:xfrm>
              <a:off x="90678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7" name="AutoShape 9"/>
            <p:cNvSpPr>
              <a:spLocks noChangeArrowheads="1"/>
            </p:cNvSpPr>
            <p:nvPr/>
          </p:nvSpPr>
          <p:spPr bwMode="auto">
            <a:xfrm>
              <a:off x="96774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8" name="AutoShape 10"/>
            <p:cNvSpPr>
              <a:spLocks noChangeArrowheads="1"/>
            </p:cNvSpPr>
            <p:nvPr/>
          </p:nvSpPr>
          <p:spPr bwMode="auto">
            <a:xfrm>
              <a:off x="6629400" y="3917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4" name="AutoShape 16"/>
            <p:cNvSpPr>
              <a:spLocks noChangeArrowheads="1"/>
            </p:cNvSpPr>
            <p:nvPr/>
          </p:nvSpPr>
          <p:spPr bwMode="auto">
            <a:xfrm>
              <a:off x="69342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5" name="AutoShape 17"/>
            <p:cNvSpPr>
              <a:spLocks noChangeArrowheads="1"/>
            </p:cNvSpPr>
            <p:nvPr/>
          </p:nvSpPr>
          <p:spPr bwMode="auto">
            <a:xfrm>
              <a:off x="75438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6" name="AutoShape 18"/>
            <p:cNvSpPr>
              <a:spLocks noChangeArrowheads="1"/>
            </p:cNvSpPr>
            <p:nvPr/>
          </p:nvSpPr>
          <p:spPr bwMode="auto">
            <a:xfrm>
              <a:off x="81534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7" name="AutoShape 19"/>
            <p:cNvSpPr>
              <a:spLocks noChangeArrowheads="1"/>
            </p:cNvSpPr>
            <p:nvPr/>
          </p:nvSpPr>
          <p:spPr bwMode="auto">
            <a:xfrm>
              <a:off x="87630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8" name="AutoShape 20"/>
            <p:cNvSpPr>
              <a:spLocks noChangeArrowheads="1"/>
            </p:cNvSpPr>
            <p:nvPr/>
          </p:nvSpPr>
          <p:spPr bwMode="auto">
            <a:xfrm>
              <a:off x="93726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9" name="AutoShape 21"/>
            <p:cNvSpPr>
              <a:spLocks noChangeArrowheads="1"/>
            </p:cNvSpPr>
            <p:nvPr/>
          </p:nvSpPr>
          <p:spPr bwMode="auto">
            <a:xfrm>
              <a:off x="6324600" y="41465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0" name="AutoShape 22"/>
            <p:cNvSpPr>
              <a:spLocks noChangeArrowheads="1"/>
            </p:cNvSpPr>
            <p:nvPr/>
          </p:nvSpPr>
          <p:spPr bwMode="auto">
            <a:xfrm>
              <a:off x="66294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1" name="AutoShape 23"/>
            <p:cNvSpPr>
              <a:spLocks noChangeArrowheads="1"/>
            </p:cNvSpPr>
            <p:nvPr/>
          </p:nvSpPr>
          <p:spPr bwMode="auto">
            <a:xfrm>
              <a:off x="72390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2" name="AutoShape 24"/>
            <p:cNvSpPr>
              <a:spLocks noChangeArrowheads="1"/>
            </p:cNvSpPr>
            <p:nvPr/>
          </p:nvSpPr>
          <p:spPr bwMode="auto">
            <a:xfrm>
              <a:off x="78486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3" name="AutoShape 25"/>
            <p:cNvSpPr>
              <a:spLocks noChangeArrowheads="1"/>
            </p:cNvSpPr>
            <p:nvPr/>
          </p:nvSpPr>
          <p:spPr bwMode="auto">
            <a:xfrm>
              <a:off x="84582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4" name="AutoShape 26"/>
            <p:cNvSpPr>
              <a:spLocks noChangeArrowheads="1"/>
            </p:cNvSpPr>
            <p:nvPr/>
          </p:nvSpPr>
          <p:spPr bwMode="auto">
            <a:xfrm>
              <a:off x="90678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5" name="AutoShape 27"/>
            <p:cNvSpPr>
              <a:spLocks noChangeArrowheads="1"/>
            </p:cNvSpPr>
            <p:nvPr/>
          </p:nvSpPr>
          <p:spPr bwMode="auto">
            <a:xfrm>
              <a:off x="6019800" y="43751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6" name="AutoShape 28"/>
            <p:cNvSpPr>
              <a:spLocks noChangeArrowheads="1"/>
            </p:cNvSpPr>
            <p:nvPr/>
          </p:nvSpPr>
          <p:spPr bwMode="auto">
            <a:xfrm>
              <a:off x="63246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7" name="AutoShape 29"/>
            <p:cNvSpPr>
              <a:spLocks noChangeArrowheads="1"/>
            </p:cNvSpPr>
            <p:nvPr/>
          </p:nvSpPr>
          <p:spPr bwMode="auto">
            <a:xfrm>
              <a:off x="69342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8" name="AutoShape 30"/>
            <p:cNvSpPr>
              <a:spLocks noChangeArrowheads="1"/>
            </p:cNvSpPr>
            <p:nvPr/>
          </p:nvSpPr>
          <p:spPr bwMode="auto">
            <a:xfrm>
              <a:off x="75438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19" name="AutoShape 31"/>
            <p:cNvSpPr>
              <a:spLocks noChangeArrowheads="1"/>
            </p:cNvSpPr>
            <p:nvPr/>
          </p:nvSpPr>
          <p:spPr bwMode="auto">
            <a:xfrm>
              <a:off x="81534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0" name="AutoShape 32"/>
            <p:cNvSpPr>
              <a:spLocks noChangeArrowheads="1"/>
            </p:cNvSpPr>
            <p:nvPr/>
          </p:nvSpPr>
          <p:spPr bwMode="auto">
            <a:xfrm>
              <a:off x="87630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1" name="AutoShape 33"/>
            <p:cNvSpPr>
              <a:spLocks noChangeArrowheads="1"/>
            </p:cNvSpPr>
            <p:nvPr/>
          </p:nvSpPr>
          <p:spPr bwMode="auto">
            <a:xfrm>
              <a:off x="5715000" y="46037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2" name="AutoShape 34"/>
            <p:cNvSpPr>
              <a:spLocks noChangeArrowheads="1"/>
            </p:cNvSpPr>
            <p:nvPr/>
          </p:nvSpPr>
          <p:spPr bwMode="auto">
            <a:xfrm>
              <a:off x="60198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3" name="AutoShape 35"/>
            <p:cNvSpPr>
              <a:spLocks noChangeArrowheads="1"/>
            </p:cNvSpPr>
            <p:nvPr/>
          </p:nvSpPr>
          <p:spPr bwMode="auto">
            <a:xfrm>
              <a:off x="66294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4" name="AutoShape 36"/>
            <p:cNvSpPr>
              <a:spLocks noChangeArrowheads="1"/>
            </p:cNvSpPr>
            <p:nvPr/>
          </p:nvSpPr>
          <p:spPr bwMode="auto">
            <a:xfrm>
              <a:off x="72390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5" name="AutoShape 37"/>
            <p:cNvSpPr>
              <a:spLocks noChangeArrowheads="1"/>
            </p:cNvSpPr>
            <p:nvPr/>
          </p:nvSpPr>
          <p:spPr bwMode="auto">
            <a:xfrm>
              <a:off x="78486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6" name="AutoShape 38"/>
            <p:cNvSpPr>
              <a:spLocks noChangeArrowheads="1"/>
            </p:cNvSpPr>
            <p:nvPr/>
          </p:nvSpPr>
          <p:spPr bwMode="auto">
            <a:xfrm>
              <a:off x="84582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7" name="AutoShape 39"/>
            <p:cNvSpPr>
              <a:spLocks noChangeArrowheads="1"/>
            </p:cNvSpPr>
            <p:nvPr/>
          </p:nvSpPr>
          <p:spPr bwMode="auto">
            <a:xfrm>
              <a:off x="5410200" y="48323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8" name="AutoShape 40"/>
            <p:cNvSpPr>
              <a:spLocks noChangeArrowheads="1"/>
            </p:cNvSpPr>
            <p:nvPr/>
          </p:nvSpPr>
          <p:spPr bwMode="auto">
            <a:xfrm>
              <a:off x="57150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29" name="AutoShape 41"/>
            <p:cNvSpPr>
              <a:spLocks noChangeArrowheads="1"/>
            </p:cNvSpPr>
            <p:nvPr/>
          </p:nvSpPr>
          <p:spPr bwMode="auto">
            <a:xfrm>
              <a:off x="63246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0" name="AutoShape 42"/>
            <p:cNvSpPr>
              <a:spLocks noChangeArrowheads="1"/>
            </p:cNvSpPr>
            <p:nvPr/>
          </p:nvSpPr>
          <p:spPr bwMode="auto">
            <a:xfrm>
              <a:off x="69342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1" name="AutoShape 43"/>
            <p:cNvSpPr>
              <a:spLocks noChangeArrowheads="1"/>
            </p:cNvSpPr>
            <p:nvPr/>
          </p:nvSpPr>
          <p:spPr bwMode="auto">
            <a:xfrm>
              <a:off x="75438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2" name="AutoShape 44"/>
            <p:cNvSpPr>
              <a:spLocks noChangeArrowheads="1"/>
            </p:cNvSpPr>
            <p:nvPr/>
          </p:nvSpPr>
          <p:spPr bwMode="auto">
            <a:xfrm>
              <a:off x="81534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3" name="AutoShape 45"/>
            <p:cNvSpPr>
              <a:spLocks noChangeArrowheads="1"/>
            </p:cNvSpPr>
            <p:nvPr/>
          </p:nvSpPr>
          <p:spPr bwMode="auto">
            <a:xfrm>
              <a:off x="5105400" y="506095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4" name="AutoShape 46"/>
            <p:cNvSpPr>
              <a:spLocks noChangeArrowheads="1"/>
            </p:cNvSpPr>
            <p:nvPr/>
          </p:nvSpPr>
          <p:spPr bwMode="auto">
            <a:xfrm>
              <a:off x="54102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5" name="AutoShape 47"/>
            <p:cNvSpPr>
              <a:spLocks noChangeArrowheads="1"/>
            </p:cNvSpPr>
            <p:nvPr/>
          </p:nvSpPr>
          <p:spPr bwMode="auto">
            <a:xfrm>
              <a:off x="60198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6" name="AutoShape 48"/>
            <p:cNvSpPr>
              <a:spLocks noChangeArrowheads="1"/>
            </p:cNvSpPr>
            <p:nvPr/>
          </p:nvSpPr>
          <p:spPr bwMode="auto">
            <a:xfrm>
              <a:off x="66294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7" name="AutoShape 49"/>
            <p:cNvSpPr>
              <a:spLocks noChangeArrowheads="1"/>
            </p:cNvSpPr>
            <p:nvPr/>
          </p:nvSpPr>
          <p:spPr bwMode="auto">
            <a:xfrm>
              <a:off x="72390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8" name="AutoShape 50"/>
            <p:cNvSpPr>
              <a:spLocks noChangeArrowheads="1"/>
            </p:cNvSpPr>
            <p:nvPr/>
          </p:nvSpPr>
          <p:spPr bwMode="auto">
            <a:xfrm>
              <a:off x="78486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39" name="AutoShape 51"/>
            <p:cNvSpPr>
              <a:spLocks noChangeArrowheads="1"/>
            </p:cNvSpPr>
            <p:nvPr/>
          </p:nvSpPr>
          <p:spPr bwMode="auto">
            <a:xfrm>
              <a:off x="4800600" y="52578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44" name="Text Box 56"/>
            <p:cNvSpPr txBox="1">
              <a:spLocks noChangeArrowheads="1"/>
            </p:cNvSpPr>
            <p:nvPr/>
          </p:nvSpPr>
          <p:spPr bwMode="auto">
            <a:xfrm>
              <a:off x="4495800" y="5486400"/>
              <a:ext cx="26161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t</a:t>
              </a:r>
            </a:p>
          </p:txBody>
        </p:sp>
        <p:sp>
          <p:nvSpPr>
            <p:cNvPr id="63545" name="Text Box 57"/>
            <p:cNvSpPr txBox="1">
              <a:spLocks noChangeArrowheads="1"/>
            </p:cNvSpPr>
            <p:nvPr/>
          </p:nvSpPr>
          <p:spPr bwMode="auto">
            <a:xfrm>
              <a:off x="6477000" y="3581400"/>
              <a:ext cx="28245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c</a:t>
              </a:r>
            </a:p>
          </p:txBody>
        </p:sp>
        <p:sp>
          <p:nvSpPr>
            <p:cNvPr id="63546" name="AutoShape 58"/>
            <p:cNvSpPr>
              <a:spLocks noChangeArrowheads="1"/>
            </p:cNvSpPr>
            <p:nvPr/>
          </p:nvSpPr>
          <p:spPr bwMode="auto">
            <a:xfrm>
              <a:off x="73914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2</a:t>
              </a:r>
              <a:endParaRPr lang="en-US" altLang="en-US"/>
            </a:p>
          </p:txBody>
        </p:sp>
        <p:sp>
          <p:nvSpPr>
            <p:cNvPr id="63547" name="AutoShape 59"/>
            <p:cNvSpPr>
              <a:spLocks noChangeArrowheads="1"/>
            </p:cNvSpPr>
            <p:nvPr/>
          </p:nvSpPr>
          <p:spPr bwMode="auto">
            <a:xfrm>
              <a:off x="80010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3</a:t>
              </a:r>
              <a:endParaRPr lang="en-US" altLang="en-US"/>
            </a:p>
          </p:txBody>
        </p:sp>
        <p:sp>
          <p:nvSpPr>
            <p:cNvPr id="63548" name="AutoShape 60"/>
            <p:cNvSpPr>
              <a:spLocks noChangeArrowheads="1"/>
            </p:cNvSpPr>
            <p:nvPr/>
          </p:nvSpPr>
          <p:spPr bwMode="auto">
            <a:xfrm>
              <a:off x="86106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4</a:t>
              </a:r>
              <a:endParaRPr lang="en-US" altLang="en-US"/>
            </a:p>
          </p:txBody>
        </p:sp>
        <p:sp>
          <p:nvSpPr>
            <p:cNvPr id="63549" name="AutoShape 61"/>
            <p:cNvSpPr>
              <a:spLocks noChangeArrowheads="1"/>
            </p:cNvSpPr>
            <p:nvPr/>
          </p:nvSpPr>
          <p:spPr bwMode="auto">
            <a:xfrm>
              <a:off x="92202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5</a:t>
              </a:r>
              <a:endParaRPr lang="en-US" altLang="en-US"/>
            </a:p>
          </p:txBody>
        </p:sp>
        <p:sp>
          <p:nvSpPr>
            <p:cNvPr id="63550" name="AutoShape 62"/>
            <p:cNvSpPr>
              <a:spLocks noChangeArrowheads="1"/>
            </p:cNvSpPr>
            <p:nvPr/>
          </p:nvSpPr>
          <p:spPr bwMode="auto">
            <a:xfrm>
              <a:off x="98298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6</a:t>
              </a:r>
              <a:endParaRPr lang="en-US" altLang="en-US"/>
            </a:p>
          </p:txBody>
        </p:sp>
        <p:sp>
          <p:nvSpPr>
            <p:cNvPr id="63551" name="AutoShape 63"/>
            <p:cNvSpPr>
              <a:spLocks noChangeArrowheads="1"/>
            </p:cNvSpPr>
            <p:nvPr/>
          </p:nvSpPr>
          <p:spPr bwMode="auto">
            <a:xfrm>
              <a:off x="6781800" y="28956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1</a:t>
              </a:r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7902742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Code Division Multiplexing (CDM) 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1254" y="1821403"/>
            <a:ext cx="10515600" cy="4351338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Each channel has a unique </a:t>
            </a:r>
            <a:r>
              <a:rPr lang="en-US" altLang="en-US" sz="2000" dirty="0" smtClean="0"/>
              <a:t>code (not </a:t>
            </a:r>
            <a:r>
              <a:rPr lang="en-US" altLang="en-US" sz="2000" dirty="0"/>
              <a:t>necessarily orthogonal)</a:t>
            </a:r>
          </a:p>
          <a:p>
            <a:r>
              <a:rPr lang="en-US" altLang="en-US" sz="2000" dirty="0"/>
              <a:t>All channels use the same spectrum at the same time</a:t>
            </a:r>
          </a:p>
          <a:p>
            <a:r>
              <a:rPr lang="en-US" altLang="en-US" sz="2000" dirty="0"/>
              <a:t>Advantages:</a:t>
            </a:r>
          </a:p>
          <a:p>
            <a:pPr lvl="1"/>
            <a:r>
              <a:rPr lang="en-US" altLang="en-US" sz="1800" dirty="0"/>
              <a:t>bandwidth efficient</a:t>
            </a:r>
          </a:p>
          <a:p>
            <a:pPr lvl="1"/>
            <a:r>
              <a:rPr lang="en-US" altLang="en-US" sz="1800" dirty="0"/>
              <a:t>no coordination and synchronization necessary</a:t>
            </a:r>
          </a:p>
          <a:p>
            <a:pPr lvl="1"/>
            <a:r>
              <a:rPr lang="en-US" altLang="en-US" sz="1800" dirty="0"/>
              <a:t>good protection against interference and tapping</a:t>
            </a:r>
          </a:p>
          <a:p>
            <a:endParaRPr lang="en-US" altLang="en-US" sz="2000" dirty="0"/>
          </a:p>
          <a:p>
            <a:r>
              <a:rPr lang="en-US" altLang="en-US" sz="2000" dirty="0"/>
              <a:t>Disadvantages:</a:t>
            </a:r>
          </a:p>
          <a:p>
            <a:pPr lvl="1"/>
            <a:r>
              <a:rPr lang="en-US" altLang="en-US" sz="1800" dirty="0"/>
              <a:t>lower user data rates due to high gains required to reduce interference</a:t>
            </a:r>
          </a:p>
          <a:p>
            <a:pPr lvl="1"/>
            <a:r>
              <a:rPr lang="en-US" altLang="en-US" sz="1800" dirty="0"/>
              <a:t>more complex signal regeneration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4A9EEB6-DBF8-43BC-86C3-0BE4824BB72E}"/>
              </a:ext>
            </a:extLst>
          </p:cNvPr>
          <p:cNvGrpSpPr/>
          <p:nvPr/>
        </p:nvGrpSpPr>
        <p:grpSpPr>
          <a:xfrm>
            <a:off x="7907594" y="1690688"/>
            <a:ext cx="3760398" cy="4756150"/>
            <a:chOff x="6553200" y="1219200"/>
            <a:chExt cx="3760398" cy="4756150"/>
          </a:xfrm>
        </p:grpSpPr>
        <p:sp>
          <p:nvSpPr>
            <p:cNvPr id="54296" name="Line 24"/>
            <p:cNvSpPr>
              <a:spLocks noChangeShapeType="1"/>
            </p:cNvSpPr>
            <p:nvPr/>
          </p:nvSpPr>
          <p:spPr bwMode="auto">
            <a:xfrm flipV="1">
              <a:off x="7315200" y="4191000"/>
              <a:ext cx="1600200" cy="16002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97" name="Line 25"/>
            <p:cNvSpPr>
              <a:spLocks noChangeShapeType="1"/>
            </p:cNvSpPr>
            <p:nvPr/>
          </p:nvSpPr>
          <p:spPr bwMode="auto">
            <a:xfrm>
              <a:off x="8915400" y="2286000"/>
              <a:ext cx="0" cy="19050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98" name="Line 26"/>
            <p:cNvSpPr>
              <a:spLocks noChangeShapeType="1"/>
            </p:cNvSpPr>
            <p:nvPr/>
          </p:nvSpPr>
          <p:spPr bwMode="auto">
            <a:xfrm>
              <a:off x="8915400" y="4191000"/>
              <a:ext cx="13716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3" name="AutoShape 11"/>
            <p:cNvSpPr>
              <a:spLocks noChangeArrowheads="1"/>
            </p:cNvSpPr>
            <p:nvPr/>
          </p:nvSpPr>
          <p:spPr bwMode="auto">
            <a:xfrm>
              <a:off x="7696200" y="3810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4" name="AutoShape 12"/>
            <p:cNvSpPr>
              <a:spLocks noChangeArrowheads="1"/>
            </p:cNvSpPr>
            <p:nvPr/>
          </p:nvSpPr>
          <p:spPr bwMode="auto">
            <a:xfrm>
              <a:off x="7696200" y="3429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5" name="AutoShape 13"/>
            <p:cNvSpPr>
              <a:spLocks noChangeArrowheads="1"/>
            </p:cNvSpPr>
            <p:nvPr/>
          </p:nvSpPr>
          <p:spPr bwMode="auto">
            <a:xfrm>
              <a:off x="7696200" y="3048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6" name="AutoShape 14"/>
            <p:cNvSpPr>
              <a:spLocks noChangeArrowheads="1"/>
            </p:cNvSpPr>
            <p:nvPr/>
          </p:nvSpPr>
          <p:spPr bwMode="auto">
            <a:xfrm>
              <a:off x="7696200" y="2667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7" name="AutoShape 15"/>
            <p:cNvSpPr>
              <a:spLocks noChangeArrowheads="1"/>
            </p:cNvSpPr>
            <p:nvPr/>
          </p:nvSpPr>
          <p:spPr bwMode="auto">
            <a:xfrm>
              <a:off x="7696200" y="2286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8" name="AutoShape 16"/>
            <p:cNvSpPr>
              <a:spLocks noChangeArrowheads="1"/>
            </p:cNvSpPr>
            <p:nvPr/>
          </p:nvSpPr>
          <p:spPr bwMode="auto">
            <a:xfrm>
              <a:off x="7696200" y="1905000"/>
              <a:ext cx="2286000" cy="2165350"/>
            </a:xfrm>
            <a:prstGeom prst="cube">
              <a:avLst>
                <a:gd name="adj" fmla="val 86069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4289" name="AutoShape 17"/>
            <p:cNvSpPr>
              <a:spLocks noChangeArrowheads="1"/>
            </p:cNvSpPr>
            <p:nvPr/>
          </p:nvSpPr>
          <p:spPr bwMode="auto">
            <a:xfrm>
              <a:off x="71628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2</a:t>
              </a:r>
              <a:endParaRPr lang="en-US" altLang="en-US"/>
            </a:p>
          </p:txBody>
        </p:sp>
        <p:sp>
          <p:nvSpPr>
            <p:cNvPr id="54290" name="AutoShape 18"/>
            <p:cNvSpPr>
              <a:spLocks noChangeArrowheads="1"/>
            </p:cNvSpPr>
            <p:nvPr/>
          </p:nvSpPr>
          <p:spPr bwMode="auto">
            <a:xfrm>
              <a:off x="77724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66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3</a:t>
              </a:r>
              <a:endParaRPr lang="en-US" altLang="en-US"/>
            </a:p>
          </p:txBody>
        </p:sp>
        <p:sp>
          <p:nvSpPr>
            <p:cNvPr id="54291" name="AutoShape 19"/>
            <p:cNvSpPr>
              <a:spLocks noChangeArrowheads="1"/>
            </p:cNvSpPr>
            <p:nvPr/>
          </p:nvSpPr>
          <p:spPr bwMode="auto">
            <a:xfrm>
              <a:off x="83820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4</a:t>
              </a:r>
              <a:endParaRPr lang="en-US" altLang="en-US"/>
            </a:p>
          </p:txBody>
        </p:sp>
        <p:sp>
          <p:nvSpPr>
            <p:cNvPr id="54292" name="AutoShape 20"/>
            <p:cNvSpPr>
              <a:spLocks noChangeArrowheads="1"/>
            </p:cNvSpPr>
            <p:nvPr/>
          </p:nvSpPr>
          <p:spPr bwMode="auto">
            <a:xfrm>
              <a:off x="89916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5</a:t>
              </a:r>
              <a:endParaRPr lang="en-US" altLang="en-US"/>
            </a:p>
          </p:txBody>
        </p:sp>
        <p:sp>
          <p:nvSpPr>
            <p:cNvPr id="54293" name="AutoShape 21"/>
            <p:cNvSpPr>
              <a:spLocks noChangeArrowheads="1"/>
            </p:cNvSpPr>
            <p:nvPr/>
          </p:nvSpPr>
          <p:spPr bwMode="auto">
            <a:xfrm>
              <a:off x="96012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FF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6</a:t>
              </a:r>
              <a:endParaRPr lang="en-US" altLang="en-US"/>
            </a:p>
          </p:txBody>
        </p:sp>
        <p:sp>
          <p:nvSpPr>
            <p:cNvPr id="54294" name="AutoShape 22"/>
            <p:cNvSpPr>
              <a:spLocks noChangeArrowheads="1"/>
            </p:cNvSpPr>
            <p:nvPr/>
          </p:nvSpPr>
          <p:spPr bwMode="auto">
            <a:xfrm>
              <a:off x="6553200" y="1219200"/>
              <a:ext cx="457200" cy="488950"/>
            </a:xfrm>
            <a:prstGeom prst="cube">
              <a:avLst>
                <a:gd name="adj" fmla="val 25000"/>
              </a:avLst>
            </a:prstGeom>
            <a:solidFill>
              <a:srgbClr val="DADAF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US" altLang="en-US"/>
                <a:t>k</a:t>
              </a:r>
              <a:r>
                <a:rPr lang="en-US" altLang="en-US" baseline="-25000"/>
                <a:t>1</a:t>
              </a:r>
              <a:endParaRPr lang="en-US" altLang="en-US"/>
            </a:p>
          </p:txBody>
        </p:sp>
        <p:sp>
          <p:nvSpPr>
            <p:cNvPr id="54299" name="Text Box 27"/>
            <p:cNvSpPr txBox="1">
              <a:spLocks noChangeArrowheads="1"/>
            </p:cNvSpPr>
            <p:nvPr/>
          </p:nvSpPr>
          <p:spPr bwMode="auto">
            <a:xfrm>
              <a:off x="10058400" y="3810000"/>
              <a:ext cx="255198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f</a:t>
              </a:r>
            </a:p>
          </p:txBody>
        </p:sp>
        <p:sp>
          <p:nvSpPr>
            <p:cNvPr id="54300" name="Text Box 28"/>
            <p:cNvSpPr txBox="1">
              <a:spLocks noChangeArrowheads="1"/>
            </p:cNvSpPr>
            <p:nvPr/>
          </p:nvSpPr>
          <p:spPr bwMode="auto">
            <a:xfrm>
              <a:off x="7162800" y="5334000"/>
              <a:ext cx="26161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t</a:t>
              </a:r>
            </a:p>
          </p:txBody>
        </p:sp>
        <p:sp>
          <p:nvSpPr>
            <p:cNvPr id="54301" name="Text Box 29"/>
            <p:cNvSpPr txBox="1">
              <a:spLocks noChangeArrowheads="1"/>
            </p:cNvSpPr>
            <p:nvPr/>
          </p:nvSpPr>
          <p:spPr bwMode="auto">
            <a:xfrm>
              <a:off x="8610600" y="2133600"/>
              <a:ext cx="282450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ADAF6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/>
                <a:t>c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901894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Issues with CDM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sz="2000" dirty="0"/>
              <a:t>CDM has a soft capacity. The more users the more codes that are used. However as more codes are </a:t>
            </a:r>
            <a:r>
              <a:rPr lang="en-US" altLang="en-US" sz="2000" dirty="0" smtClean="0"/>
              <a:t>used: </a:t>
            </a:r>
            <a:endParaRPr lang="en-US" altLang="en-US" sz="2000" dirty="0"/>
          </a:p>
          <a:p>
            <a:pPr lvl="1"/>
            <a:r>
              <a:rPr lang="en-US" altLang="en-US" sz="1800" dirty="0" smtClean="0"/>
              <a:t>the </a:t>
            </a:r>
            <a:r>
              <a:rPr lang="en-US" altLang="en-US" sz="1800" dirty="0"/>
              <a:t>signal to interference (S/I) ratio will drop </a:t>
            </a:r>
            <a:endParaRPr lang="en-US" altLang="en-US" sz="1800" dirty="0" smtClean="0"/>
          </a:p>
          <a:p>
            <a:pPr lvl="1"/>
            <a:r>
              <a:rPr lang="en-US" altLang="en-US" sz="1800" dirty="0" smtClean="0"/>
              <a:t>and </a:t>
            </a:r>
            <a:r>
              <a:rPr lang="en-US" altLang="en-US" sz="1800" dirty="0"/>
              <a:t>the bit error rate (BER) will go up for all users.</a:t>
            </a:r>
          </a:p>
          <a:p>
            <a:r>
              <a:rPr lang="en-US" altLang="en-US" sz="2000" dirty="0"/>
              <a:t>CDM requires tight power control as it suffers from far-near effect</a:t>
            </a:r>
            <a:r>
              <a:rPr lang="en-US" altLang="en-US" sz="2000"/>
              <a:t>. </a:t>
            </a:r>
            <a:endParaRPr lang="en-US" altLang="en-US" sz="2000" smtClean="0"/>
          </a:p>
          <a:p>
            <a:pPr lvl="1"/>
            <a:r>
              <a:rPr lang="en-US" altLang="en-US" sz="1600" smtClean="0"/>
              <a:t>In </a:t>
            </a:r>
            <a:r>
              <a:rPr lang="en-US" altLang="en-US" sz="1600" dirty="0"/>
              <a:t>other words, a user close to the base station transmitting with the same </a:t>
            </a:r>
            <a:r>
              <a:rPr lang="en-US" altLang="en-US" sz="1600" dirty="0" smtClean="0"/>
              <a:t>power.</a:t>
            </a:r>
          </a:p>
          <a:p>
            <a:pPr lvl="1"/>
            <a:r>
              <a:rPr lang="en-US" altLang="en-US" sz="1800" dirty="0" smtClean="0"/>
              <a:t>All </a:t>
            </a:r>
            <a:r>
              <a:rPr lang="en-US" altLang="en-US" sz="1800" dirty="0"/>
              <a:t>signals must have more or less equal power at the receiver</a:t>
            </a:r>
            <a:r>
              <a:rPr lang="en-US" altLang="en-US" sz="1800" dirty="0" smtClean="0"/>
              <a:t>.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9725540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CDM 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7179" y="1568173"/>
            <a:ext cx="10515600" cy="4351338"/>
          </a:xfrm>
        </p:spPr>
        <p:txBody>
          <a:bodyPr/>
          <a:lstStyle/>
          <a:p>
            <a:r>
              <a:rPr lang="en-US" altLang="en-US" dirty="0"/>
              <a:t>Two types exist:</a:t>
            </a:r>
          </a:p>
          <a:p>
            <a:pPr lvl="1"/>
            <a:r>
              <a:rPr lang="en-US" altLang="en-US" dirty="0"/>
              <a:t>Direct Sequence CDM (DS-CDM)</a:t>
            </a:r>
          </a:p>
          <a:p>
            <a:pPr lvl="2"/>
            <a:r>
              <a:rPr lang="en-US" altLang="en-US" dirty="0"/>
              <a:t>spreads the narrowband user </a:t>
            </a:r>
            <a:r>
              <a:rPr lang="en-US" altLang="en-US" dirty="0" smtClean="0"/>
              <a:t>signal over </a:t>
            </a:r>
            <a:r>
              <a:rPr lang="en-US" altLang="en-US" dirty="0"/>
              <a:t>the full spectrum by multiplying it by a very wide bandwidth </a:t>
            </a:r>
            <a:r>
              <a:rPr lang="en-US" altLang="en-US" dirty="0" smtClean="0"/>
              <a:t>signal.</a:t>
            </a:r>
          </a:p>
          <a:p>
            <a:pPr lvl="2"/>
            <a:r>
              <a:rPr lang="en-US" altLang="en-US" dirty="0" smtClean="0"/>
              <a:t> </a:t>
            </a:r>
            <a:r>
              <a:rPr lang="en-US" altLang="en-US" dirty="0"/>
              <a:t>This is done by taking every bit in the user stream and replacing it with a </a:t>
            </a:r>
            <a:r>
              <a:rPr lang="en-US" altLang="en-US" dirty="0" err="1"/>
              <a:t>pseudonoise</a:t>
            </a:r>
            <a:r>
              <a:rPr lang="en-US" altLang="en-US" dirty="0"/>
              <a:t> (PN) code (a long bit sequence called the chip rate). </a:t>
            </a:r>
            <a:endParaRPr lang="en-US" altLang="en-US" dirty="0" smtClean="0"/>
          </a:p>
          <a:p>
            <a:pPr lvl="3"/>
            <a:r>
              <a:rPr lang="en-US" altLang="en-US" dirty="0" smtClean="0"/>
              <a:t>The </a:t>
            </a:r>
            <a:r>
              <a:rPr lang="en-US" altLang="en-US" dirty="0"/>
              <a:t>codes are orthogonal (or approx.. orthogonal). </a:t>
            </a:r>
          </a:p>
          <a:p>
            <a:pPr lvl="2"/>
            <a:r>
              <a:rPr lang="en-US" altLang="en-US" dirty="0"/>
              <a:t>This results in a processing gain G = W/R (chips/bit). </a:t>
            </a:r>
            <a:endParaRPr lang="en-US" altLang="en-US" dirty="0" smtClean="0"/>
          </a:p>
          <a:p>
            <a:pPr lvl="2"/>
            <a:r>
              <a:rPr lang="en-US" altLang="en-US" dirty="0" smtClean="0"/>
              <a:t>The </a:t>
            </a:r>
            <a:r>
              <a:rPr lang="en-US" altLang="en-US" dirty="0"/>
              <a:t>higher G the better the system performance as the lower the interference. </a:t>
            </a:r>
            <a:endParaRPr lang="en-US" altLang="en-US" dirty="0" smtClean="0"/>
          </a:p>
          <a:p>
            <a:pPr lvl="3"/>
            <a:r>
              <a:rPr lang="en-US" altLang="en-US" dirty="0" smtClean="0"/>
              <a:t>Not </a:t>
            </a:r>
            <a:r>
              <a:rPr lang="en-US" altLang="en-US" dirty="0"/>
              <a:t>all of the codes are orthogonal.</a:t>
            </a:r>
          </a:p>
        </p:txBody>
      </p:sp>
      <p:pic>
        <p:nvPicPr>
          <p:cNvPr id="11469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150" y="5008907"/>
            <a:ext cx="6142038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770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CDM (</a:t>
            </a:r>
            <a:r>
              <a:rPr lang="en-US" altLang="en-US" dirty="0" err="1"/>
              <a:t>cont</a:t>
            </a:r>
            <a:r>
              <a:rPr lang="en-US" altLang="en-US" dirty="0"/>
              <a:t>)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6209" y="1543086"/>
            <a:ext cx="10515600" cy="4351338"/>
          </a:xfrm>
        </p:spPr>
        <p:txBody>
          <a:bodyPr/>
          <a:lstStyle/>
          <a:p>
            <a:pPr lvl="1"/>
            <a:r>
              <a:rPr lang="en-US" altLang="en-US" dirty="0"/>
              <a:t>Frequency hopping CDM (FH-CDM)</a:t>
            </a:r>
          </a:p>
          <a:p>
            <a:pPr lvl="2"/>
            <a:r>
              <a:rPr lang="en-US" altLang="en-US" dirty="0"/>
              <a:t> FH-CDM is based on a narrowband FDM system in which an individual user’s transmission is spread out over a number of channels over time (the channel choice is varied in a pseudorandom fashion). </a:t>
            </a:r>
            <a:endParaRPr lang="en-US" altLang="en-US" dirty="0" smtClean="0"/>
          </a:p>
          <a:p>
            <a:pPr lvl="2"/>
            <a:r>
              <a:rPr lang="en-US" altLang="en-US" dirty="0" smtClean="0"/>
              <a:t>If </a:t>
            </a:r>
            <a:r>
              <a:rPr lang="en-US" altLang="en-US" dirty="0"/>
              <a:t>the carrier is changed every symbol then it is referred to as a fast FH system, if it is changed every few symbols it is a slow FH system. </a:t>
            </a:r>
          </a:p>
          <a:p>
            <a:endParaRPr lang="en-US" altLang="en-US" dirty="0"/>
          </a:p>
        </p:txBody>
      </p:sp>
      <p:pic>
        <p:nvPicPr>
          <p:cNvPr id="1187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3718755"/>
            <a:ext cx="5029200" cy="226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35992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Orthogonal Codes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/>
              <a:t>A pair of codes is said to be orthogonal if the cross correlation is zero: </a:t>
            </a:r>
            <a:r>
              <a:rPr lang="en-US" altLang="en-US" dirty="0" err="1"/>
              <a:t>Rxy</a:t>
            </a:r>
            <a:r>
              <a:rPr lang="en-US" altLang="en-US" dirty="0"/>
              <a:t>(0) = 0 .</a:t>
            </a:r>
          </a:p>
          <a:p>
            <a:r>
              <a:rPr lang="en-US" altLang="en-US" dirty="0"/>
              <a:t>For two m-bit codes: x1,x2,x3,...,</a:t>
            </a:r>
            <a:r>
              <a:rPr lang="en-US" altLang="en-US" dirty="0" err="1"/>
              <a:t>xm</a:t>
            </a:r>
            <a:r>
              <a:rPr lang="en-US" altLang="en-US" dirty="0"/>
              <a:t> and y1,y2,y3,...,</a:t>
            </a:r>
            <a:r>
              <a:rPr lang="en-US" altLang="en-US" dirty="0" err="1"/>
              <a:t>ym</a:t>
            </a:r>
            <a:r>
              <a:rPr lang="en-US" altLang="en-US" dirty="0"/>
              <a:t>:</a:t>
            </a:r>
          </a:p>
          <a:p>
            <a:endParaRPr lang="en-US" altLang="en-US" dirty="0"/>
          </a:p>
          <a:p>
            <a:endParaRPr lang="en-US" altLang="en-US" dirty="0"/>
          </a:p>
          <a:p>
            <a:pPr lvl="1"/>
            <a:r>
              <a:rPr lang="en-US" altLang="en-US" dirty="0"/>
              <a:t>For example: x = 0011 and y = 0110. Replace 0 with -1, 1 stays as is. Then:</a:t>
            </a:r>
          </a:p>
          <a:p>
            <a:pPr lvl="1"/>
            <a:r>
              <a:rPr lang="en-US" altLang="en-US" dirty="0"/>
              <a:t> x = -1 -1  1  1</a:t>
            </a:r>
          </a:p>
          <a:p>
            <a:pPr lvl="1"/>
            <a:r>
              <a:rPr lang="en-US" altLang="en-US" dirty="0"/>
              <a:t> y = -1  1  1 -1</a:t>
            </a:r>
          </a:p>
          <a:p>
            <a:pPr lvl="1"/>
            <a:r>
              <a:rPr lang="en-US" altLang="en-US" dirty="0"/>
              <a:t>-----------------</a:t>
            </a:r>
          </a:p>
          <a:p>
            <a:pPr lvl="1"/>
            <a:r>
              <a:rPr lang="en-US" altLang="en-US" dirty="0" err="1"/>
              <a:t>Rxy</a:t>
            </a:r>
            <a:r>
              <a:rPr lang="en-US" altLang="en-US" dirty="0"/>
              <a:t>(0) = 1 -1 +1 -1 = 0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64376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Example of an Orthogonal Code: Walsh Codes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In 1923 J.L. Walsh introduced a complete set of orthogonal codes</a:t>
            </a:r>
            <a:r>
              <a:rPr lang="en-US" altLang="en-US" dirty="0" smtClean="0"/>
              <a:t>.</a:t>
            </a:r>
          </a:p>
          <a:p>
            <a:r>
              <a:rPr lang="en-US" altLang="en-US" dirty="0" smtClean="0"/>
              <a:t> </a:t>
            </a:r>
            <a:r>
              <a:rPr lang="en-US" altLang="en-US" dirty="0"/>
              <a:t>To generate a Walsh code the following two steps must be followed:</a:t>
            </a:r>
          </a:p>
          <a:p>
            <a:pPr lvl="1"/>
            <a:r>
              <a:rPr lang="en-US" altLang="en-US" dirty="0"/>
              <a:t>Step 1: represent a </a:t>
            </a:r>
            <a:r>
              <a:rPr lang="en-US" altLang="en-US" dirty="0" err="1"/>
              <a:t>NxN</a:t>
            </a:r>
            <a:r>
              <a:rPr lang="en-US" altLang="en-US" dirty="0"/>
              <a:t> matrix as four quadrants (start off with 2x2)</a:t>
            </a:r>
          </a:p>
          <a:p>
            <a:pPr lvl="1"/>
            <a:r>
              <a:rPr lang="en-US" altLang="en-US" dirty="0"/>
              <a:t>Step 2: make the first, second and third quadrants </a:t>
            </a:r>
            <a:r>
              <a:rPr lang="en-US" altLang="en-US" dirty="0" err="1"/>
              <a:t>indentical</a:t>
            </a:r>
            <a:r>
              <a:rPr lang="en-US" altLang="en-US" dirty="0"/>
              <a:t> and invert the fourth</a:t>
            </a:r>
          </a:p>
          <a:p>
            <a:endParaRPr lang="en-US" altLang="en-US" dirty="0"/>
          </a:p>
        </p:txBody>
      </p:sp>
      <p:pic>
        <p:nvPicPr>
          <p:cNvPr id="1228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00" y="3505200"/>
            <a:ext cx="6197600" cy="230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DADAF6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503582" y="5767961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There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are 64 Walsh codes available to differentiate between calls and theoretical limits. Operational limits and quality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602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2034</Words>
  <Application>Microsoft Office PowerPoint</Application>
  <PresentationFormat>Widescreen</PresentationFormat>
  <Paragraphs>361</Paragraphs>
  <Slides>27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Calibri Light</vt:lpstr>
      <vt:lpstr>Symbol</vt:lpstr>
      <vt:lpstr>Wingdings</vt:lpstr>
      <vt:lpstr>Office Theme</vt:lpstr>
      <vt:lpstr>Clip</vt:lpstr>
      <vt:lpstr>Antennas</vt:lpstr>
      <vt:lpstr>Antennas</vt:lpstr>
      <vt:lpstr>Isotropic Antennas</vt:lpstr>
      <vt:lpstr>Omnidirectional Antennas: simple dipoles</vt:lpstr>
      <vt:lpstr>Directional Antennas</vt:lpstr>
      <vt:lpstr>Array Antennas</vt:lpstr>
      <vt:lpstr>Signal Propagation Ranges</vt:lpstr>
      <vt:lpstr>Signal Propagation </vt:lpstr>
      <vt:lpstr>Signal Propagation (cont)</vt:lpstr>
      <vt:lpstr>Signal Propagation (cont)</vt:lpstr>
      <vt:lpstr>Pathloss </vt:lpstr>
      <vt:lpstr>Multipath Propagation </vt:lpstr>
      <vt:lpstr>Multipath Propagation (cont)</vt:lpstr>
      <vt:lpstr>Effects of Mobility</vt:lpstr>
      <vt:lpstr>Multiplexing</vt:lpstr>
      <vt:lpstr>Multiplexing Techniques</vt:lpstr>
      <vt:lpstr>Multiplexing</vt:lpstr>
      <vt:lpstr>Narrowband versus Wideband </vt:lpstr>
      <vt:lpstr>Frequency Division Multiplexing (FDM)</vt:lpstr>
      <vt:lpstr>Time Division Multiplexing (TDM)</vt:lpstr>
      <vt:lpstr>Hybrid TDM/FDM</vt:lpstr>
      <vt:lpstr>Code Division Multiplexing (CDM) </vt:lpstr>
      <vt:lpstr>Issues with CDM</vt:lpstr>
      <vt:lpstr>Types of CDM </vt:lpstr>
      <vt:lpstr>Types of CDM (cont)</vt:lpstr>
      <vt:lpstr>Orthogonal Codes</vt:lpstr>
      <vt:lpstr>Example of an Orthogonal Code: Walsh Codes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Wireless network and simulation</dc:title>
  <dc:creator>Mabrouka Abuhmida</dc:creator>
  <cp:lastModifiedBy>Mabrouka Abuhmida</cp:lastModifiedBy>
  <cp:revision>97</cp:revision>
  <dcterms:created xsi:type="dcterms:W3CDTF">2019-08-10T09:15:27Z</dcterms:created>
  <dcterms:modified xsi:type="dcterms:W3CDTF">2019-10-22T08:46:34Z</dcterms:modified>
</cp:coreProperties>
</file>