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3"/>
  </p:notesMasterIdLst>
  <p:handoutMasterIdLst>
    <p:handoutMasterId r:id="rId54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18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quarter" idx="1"/>
          </p:nvPr>
        </p:nvSpPr>
        <p:spPr>
          <a:xfrm>
            <a:off x="427932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>
            <a:no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en-GB" sz="1400" b="0" i="0" u="none" strike="noStrike" kern="1200">
              <a:ln>
                <a:noFill/>
              </a:ln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427932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>
            <a:noAutofit/>
          </a:bodyPr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185B02B0-FE24-44C2-ADB0-682E1A96241C}" type="slidenum">
              <a:t>‹#›</a:t>
            </a:fld>
            <a:endParaRPr lang="en-GB" sz="1400" b="0" i="0" u="none" strike="noStrike" kern="1200">
              <a:ln>
                <a:noFill/>
              </a:ln>
              <a:latin typeface="Liberation Sans" pitchFamily="18"/>
              <a:ea typeface="DejaVu Sans" pitchFamily="2"/>
              <a:cs typeface="DejaVu Sans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7498153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60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279320" y="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279320" y="10157400"/>
            <a:ext cx="328032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1EB43A1C-DB60-4EA6-B913-52012162C3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967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en-GB" sz="2000" b="0" i="0" u="none" strike="noStrike" kern="1200">
        <a:ln>
          <a:noFill/>
        </a:ln>
        <a:latin typeface="Liberation Sans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EB4A7BA-E1BE-44D9-A345-47E68DD7434E}" type="slidenum">
              <a:t>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48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593EA2B-4025-4C3E-AFB1-7A77C6E6B1F6}" type="slidenum">
              <a:t>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1354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C3800AA-C88F-4768-B8D4-58A6A5D0A841}" type="slidenum">
              <a:t>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977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6CBF2AD-B597-4CC6-A6FD-93E0673EE37B}" type="slidenum">
              <a:t>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373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E5F74A7-3930-478C-B3F0-1585B702D7CB}" type="slidenum">
              <a:t>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6531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769D4CB-2358-4F99-A334-74159F2F3CE5}" type="slidenum">
              <a:t>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2737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3EFA3CD-ECE1-47F0-8624-C08D6201F395}" type="slidenum">
              <a:t>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565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9FC4A12-B30A-4537-BC67-1B862B9213ED}" type="slidenum">
              <a:t>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1298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13123A9-5C11-46FB-96C6-17D821B3199E}" type="slidenum">
              <a:t>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7954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4826F6A-5BE0-4225-B05F-5B16557E3CE0}" type="slidenum">
              <a:t>10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4792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C20E6BA-E180-484D-AA58-FAC0A3F60211}" type="slidenum">
              <a:t>11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4777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A1E88DE-3721-4CF0-A5E0-95C86E3ACA67}" type="slidenum">
              <a:t>12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885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C48B399-6CDA-4D49-94C3-9E6B72352C36}" type="slidenum">
              <a:t>13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5504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7E2A8C9-8997-4874-84EB-71D4F81F64F4}" type="slidenum">
              <a:t>14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0995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ECA9CF9-B7E2-44FF-B552-1D597E4CF3E8}" type="slidenum">
              <a:t>15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305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9D678D3-BEA3-4E4B-A26D-AEBDB4A6EF79}" type="slidenum">
              <a:t>16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9742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FD99DA2F-2B97-44C7-B99C-FAF67D41ED89}" type="slidenum">
              <a:t>17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3345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5E09C63-D1EC-464D-A852-5021C3C85DE8}" type="slidenum">
              <a:t>18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7783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95E8B67-18D7-48B4-9B58-B063A43F34D6}" type="slidenum">
              <a:t>19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9374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2576051-6BD5-4EAA-B1EE-3FFA2BA06105}" type="slidenum">
              <a:t>20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7749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EC8CB3B-E579-4304-8817-E33F175DCFD7}" type="slidenum">
              <a:t>21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9389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1262F8E1-336A-4730-8CC8-80093CACFE75}" type="slidenum">
              <a:t>22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951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4192D1A-6987-4C2A-B02F-E70CAB6E2C1F}" type="slidenum">
              <a:t>23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3035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46A6CE5-51E8-4D35-9AFC-3DFF47BC089D}" type="slidenum">
              <a:t>24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533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068727B-AC68-4B23-9240-F0A6965D4A78}" type="slidenum">
              <a:t>25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57470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4AE6103-0309-4BBF-80F7-BC6643B5A713}" type="slidenum">
              <a:t>26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5893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A6AC6E8-4E9F-446B-89E5-4928A8AA6C81}" type="slidenum">
              <a:t>27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3481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E37278A-D740-4B44-883C-DD518496CCB7}" type="slidenum">
              <a:t>28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0820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94909AFA-5E58-43E6-8ECE-19459453E232}" type="slidenum">
              <a:t>29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76796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F3E057C-5824-46D9-881B-1594014EED8F}" type="slidenum">
              <a:t>30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97264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65BF7E3-0AC7-4392-80A8-101692922E4D}" type="slidenum">
              <a:t>31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03917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94385A7-3B88-47A6-87B3-CC2E3A303552}" type="slidenum">
              <a:t>32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72884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AF2D357-68B7-4C4F-BE26-1A252716B0E8}" type="slidenum">
              <a:t>33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0240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11D3D88-1E13-4FB6-AEC8-FC4305E0BB21}" type="slidenum">
              <a:t>34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7263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4CF8A6EE-737F-44A7-AA72-932DB3621E77}" type="slidenum">
              <a:t>35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54929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0D505C0-DAA6-48E1-936D-AAC6904C9EDD}" type="slidenum">
              <a:t>36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26359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202BF62-3C0B-4665-AC7B-C45DA678056F}" type="slidenum">
              <a:t>37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6222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5ACC2CDB-4A58-4642-94B8-CBA091105F94}" type="slidenum">
              <a:t>38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52431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CA677A6-4F0E-4209-AF04-99CAF391E6A7}" type="slidenum">
              <a:t>39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21605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764C47A-BDA5-4FED-9992-F00F4C8F4F32}" type="slidenum">
              <a:t>40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37345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34A86775-18A5-4F70-969C-56E4D54DDEFD}" type="slidenum">
              <a:t>41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71735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A0A39477-829C-44A9-9AC0-6344E6D5B45D}" type="slidenum">
              <a:t>42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35420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C2755EA-9ED7-43F5-9726-91988765525C}" type="slidenum">
              <a:t>43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35946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617AC3BB-E1AF-4A31-885B-28666E72E81E}" type="slidenum">
              <a:t>44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6295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DAF990E0-B5A7-460F-9CAF-78AC376E5160}" type="slidenum">
              <a:t>45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491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C56236C-74A4-4CB1-93CA-D0498628CF9C}" type="slidenum">
              <a:t>46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66736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7B3DB9A7-3049-4CFE-9732-E3FFA160C799}" type="slidenum">
              <a:t>47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81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272F6330-9B90-4D83-9F90-EC079D2F4B53}" type="slidenum">
              <a:t>48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25095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BEDCCA4B-9A7C-4424-97CA-3C7E2ACBF915}" type="slidenum">
              <a:t>49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60150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BC03D89-6A0B-4FE6-8C7F-53A198C0842C}" type="slidenum">
              <a:t>50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60403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>
            <a:noAutofit/>
          </a:bodyPr>
          <a:lstStyle/>
          <a:p>
            <a:pPr lvl="0"/>
            <a:fld id="{E05D6E55-C751-4FFA-B86A-1DE71D375AF1}" type="slidenum">
              <a:t>51</a:t>
            </a:fld>
            <a:endParaRPr lang="en-GB"/>
          </a:p>
        </p:txBody>
      </p:sp>
      <p:sp>
        <p:nvSpPr>
          <p:cNvPr id="2" name="Slide Image Placeholder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27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475" y="1236663"/>
            <a:ext cx="7559675" cy="26320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0475" y="3970338"/>
            <a:ext cx="7559675" cy="1825625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44DEA2F-C288-4F37-A841-B49ACB9621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329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B8FCF5D-43E0-4D65-8577-5C06A44360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53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388" y="1884363"/>
            <a:ext cx="8694737" cy="31448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388" y="5059363"/>
            <a:ext cx="8694737" cy="16525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4E04F97-54A2-458B-9C0A-599929DB667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4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204D5D3-51A0-4258-930F-D87611C0C59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09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4737" cy="14605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3738" y="1852613"/>
            <a:ext cx="426561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3738" y="2760663"/>
            <a:ext cx="426561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3813" y="1852613"/>
            <a:ext cx="4284662" cy="9080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3813" y="2760663"/>
            <a:ext cx="4284662" cy="406241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5618F7F-FB17-4421-B290-1A1138809A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3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020A2EA-38EF-4BE5-8F46-7B527A5541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37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D36AFE5-0668-4BBD-AD80-646821BFDF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62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53C577E-5776-4594-B5D0-770D4EC020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9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38" y="503238"/>
            <a:ext cx="3251200" cy="17653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86250" y="1089025"/>
            <a:ext cx="5102225" cy="5372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738" y="2268538"/>
            <a:ext cx="3251200" cy="42005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A1EC111-EA42-4199-9632-22CEE6B09A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117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5AEFED0-EF54-4EFB-A60C-F498787E8D4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66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BF5A33C-C4C8-4B03-A5E1-F595F1C4D9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39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ct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700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>
            <a:noAutofit/>
          </a:bodyPr>
          <a:lstStyle>
            <a:lvl1pPr lvl="0" algn="r" rtl="0" hangingPunct="0">
              <a:buNone/>
              <a:tabLst/>
              <a:defRPr lang="en-GB" sz="1400" kern="1200"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3256CA76-913B-45F5-8C0B-DA48EA47D42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rtl="0" hangingPunct="0">
        <a:tabLst/>
        <a:defRPr lang="en-GB" sz="4400" b="0" i="0" u="none" strike="noStrike" kern="1200">
          <a:ln>
            <a:noFill/>
          </a:ln>
          <a:latin typeface="Liberation Sans" pitchFamily="18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en-GB" sz="3200" b="0" i="0" u="none" strike="noStrike" kern="1200">
          <a:ln>
            <a:noFill/>
          </a:ln>
          <a:latin typeface="Liberation Sans" pitchFamily="18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6366600"/>
          </a:xfrm>
        </p:spPr>
        <p:txBody>
          <a:bodyPr/>
          <a:lstStyle/>
          <a:p>
            <a:pPr lvl="0"/>
            <a:r>
              <a:rPr lang="en-GB" dirty="0"/>
              <a:t>Safety Critical Software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2800" dirty="0" err="1"/>
              <a:t>Dr.</a:t>
            </a:r>
            <a:r>
              <a:rPr lang="en-GB" sz="2800" dirty="0"/>
              <a:t> G. L. </a:t>
            </a:r>
            <a:r>
              <a:rPr lang="en-GB" sz="2800" dirty="0" smtClean="0"/>
              <a:t>Jenkins</a:t>
            </a:r>
            <a:br>
              <a:rPr lang="en-GB" sz="2800" dirty="0" smtClean="0"/>
            </a:br>
            <a:r>
              <a:rPr lang="en-GB" sz="2800" dirty="0" smtClean="0"/>
              <a:t>Tim Bashford</a:t>
            </a:r>
            <a:endParaRPr lang="en-GB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1640" cy="1262520"/>
          </a:xfrm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dirty="0"/>
              <a:t>In this lesson: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Selection of appropriate programming languages for SCS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Optimization of software design and implementation for SCS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Tools for the development of SCS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An overview of SCS development in context</a:t>
            </a:r>
          </a:p>
          <a:p>
            <a:pPr lvl="0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 dirty="0"/>
              <a:t>Introduction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Development cycle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Code, test, code ...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Code complete when no longer fails tests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Dependability based on how it is tested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Testing is difficult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Determined by the ability to generate test cases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May not be able to detect faults in unusual or unexpected situations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Even ‘well-tested’ commercial software will fail if the user does something unexpected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Exhaustive testing impossible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78501" y="309979"/>
            <a:ext cx="9071640" cy="637020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Testing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Dynamic 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Used to locate faults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As part of the assessment process for certification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Software / components executed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May be as a simulation (i.e. in an environment)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Demonstrates functionality – i.e. software is functionally correct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Static testing (aka code analysis)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Structure and properties of the code tested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Various techniques categorised by the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nature and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Specific properties e.g. speed, portability etc.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depth of the technique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Analytical depth e.g. layout, overall structure, internal structure etc.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Tools available to aid analysis – place constraints on the language used and require experienced staff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Deeper analytical methods (formal proofs)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68360" y="900000"/>
            <a:ext cx="9071640" cy="695052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Highly Dependable Systems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Techniques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Fault avoidance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Includes design techniques e.g. formal methods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Fault removal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i="1" dirty="0">
                <a:latin typeface="Liberation Sans" pitchFamily="18"/>
              </a:rPr>
              <a:t>Fault detection – subject of earlier lessons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i="1" dirty="0">
                <a:latin typeface="Liberation Sans" pitchFamily="18"/>
              </a:rPr>
              <a:t>Fault tolerance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None in isolation can produce s/w of the highest integrity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During design consider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Fault management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May also take steps to design for testability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Development methods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Focus 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Programming language (considering dynamic and static testing)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Formal methods (postponed until next term)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Methods to implement safety features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11124" y="280857"/>
            <a:ext cx="9071640" cy="6036479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Choice of Programming Language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Factors (</a:t>
            </a:r>
            <a:r>
              <a:rPr lang="en-GB" dirty="0" err="1">
                <a:latin typeface="Liberation Sans" pitchFamily="18"/>
              </a:rPr>
              <a:t>Carre</a:t>
            </a:r>
            <a:r>
              <a:rPr lang="en-GB" dirty="0">
                <a:latin typeface="Liberation Sans" pitchFamily="18"/>
              </a:rPr>
              <a:t> et al 1990, </a:t>
            </a:r>
            <a:r>
              <a:rPr lang="en-GB" dirty="0" err="1">
                <a:latin typeface="Liberation Sans" pitchFamily="18"/>
              </a:rPr>
              <a:t>Cyllyer</a:t>
            </a:r>
            <a:r>
              <a:rPr lang="en-GB" dirty="0">
                <a:latin typeface="Liberation Sans" pitchFamily="18"/>
              </a:rPr>
              <a:t> et al 1991)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Functional characteristics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Availability and quality of support tools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Expertise available within the development team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Characteristics of the Language (</a:t>
            </a:r>
            <a:r>
              <a:rPr lang="en-GB" sz="2000" dirty="0" err="1">
                <a:latin typeface="Liberation Sans" pitchFamily="18"/>
              </a:rPr>
              <a:t>Carre</a:t>
            </a:r>
            <a:r>
              <a:rPr lang="en-GB" sz="2000" dirty="0">
                <a:latin typeface="Liberation Sans" pitchFamily="18"/>
              </a:rPr>
              <a:t> et al 1990)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Logical soundness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Sound unambiguous definition of the language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Complexity of definition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Simple formal definitions of the language features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The more complex the more chance of errors in compiler and other support tools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Expressive power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Can program features be expressed easily and efficiently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20234" y="487099"/>
            <a:ext cx="9071640" cy="597312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Security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Violations of the language definitions detected before execution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Verifiability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Supports verification – proving that code produced is consisted with its specification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Bounded space and time requirements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Can show that time and memory constraints will not be exceeded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No ideal language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Most languages are general (not aimed at crit. Sys.)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400" dirty="0">
                <a:latin typeface="Liberation Sans" pitchFamily="18"/>
              </a:rPr>
              <a:t>Even specialised languages e.g. Ada (though it has many of the features) is not ideal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Some points are contradictory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The more expressive a language the more complex it becomes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Complex and designed by humans – hence design faults like any other man made entity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30375" y="452425"/>
            <a:ext cx="9071640" cy="620568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No language safer than another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No language safe or unsafe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Some are more suitable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Assist the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Development of dependable code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Demonstrate freedom from certain kinds of error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Common faults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Sub-program side-effects: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Variables in the calling environment unexpectedly change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Aliasing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Two or more distinct names refer (possibly inadvertently) to the same storage location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 change in one results in a change in both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Failure to initialise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 variable is used before it has been assigned a value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Expression evaluation errors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Such as: array subscript out of range, divide by zero, arithmetic overflow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421503"/>
            <a:ext cx="9071640" cy="53150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Some compilers detect some of the above faults and notify the operator, others leave it to the programmer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 general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Amount of checking depends on the level of the language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Low level languages (e.g. assembler)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Little or no checking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Allows programmer freedom to innovate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Use of assembler opposed by UK Defence Standard 00-55 (MoD, 1991)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Attempted a ban though this is now seen as unrealistic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Portability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Differences between the development and target environment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Memory restrictions – heap, stack overflow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Must have a </a:t>
            </a:r>
            <a:r>
              <a:rPr lang="en-GB" sz="2000" dirty="0" smtClean="0">
                <a:latin typeface="Liberation Sans" pitchFamily="18"/>
              </a:rPr>
              <a:t>mechanism </a:t>
            </a:r>
            <a:r>
              <a:rPr lang="en-GB" sz="2000" dirty="0">
                <a:latin typeface="Liberation Sans" pitchFamily="18"/>
              </a:rPr>
              <a:t>to enforce target constrains in development environment (e.g. Sony PS3 – bus size).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5123" y="431128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Arithmetic problems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Sizes of various numbers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Overflow resulting from size differences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Some use zero or the largest number to represent infinite numbers others have a separate code (e.g. INF)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Need to know the nature of the arithmetic operations in order to make appropriate decisions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Floating point numbers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Sometimes avoided altogether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More complicated, issues are more severe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32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6861" y="332583"/>
            <a:ext cx="9071640" cy="616968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Characteristics of programming languages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i="1" dirty="0">
                <a:latin typeface="Liberation Sans" pitchFamily="18"/>
              </a:rPr>
              <a:t>Based on </a:t>
            </a:r>
            <a:r>
              <a:rPr lang="en-GB" sz="1800" i="1" dirty="0" err="1">
                <a:latin typeface="Liberation Sans" pitchFamily="18"/>
              </a:rPr>
              <a:t>Cullyer</a:t>
            </a:r>
            <a:r>
              <a:rPr lang="en-GB" sz="1800" i="1" dirty="0">
                <a:latin typeface="Liberation Sans" pitchFamily="18"/>
              </a:rPr>
              <a:t> et al (1991) – from Story 1996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Wild Jumps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Program cannot jump to an arbitrary memory location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Overwrites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Language features that prevent an arbitrary memory location being overwritten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Semantics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Semantics of the language are sufficiently defined for the translation processes needed for static code analysis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Model of Maths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Rigorous model of both integer and floating point arithmetic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Operational arithmetic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Procedures for checking that the operational program obeys the model of arithmetic when running on the target processor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Data types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Strong enough to prevent the misuse of data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Exception Handling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Mechanisms facilitate recovery in the case of runtime malfunction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Safe subsets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 subset of the language exists which is defined to satisfy safety requirements more adequately than the full language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Exhaustion of memory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Facilities to guard against running out of memory at runtime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Separate compilation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Facilities for separate compilation of modules, with type checking across the module </a:t>
            </a:r>
            <a:r>
              <a:rPr lang="en-GB" dirty="0" smtClean="0">
                <a:latin typeface="Liberation Sans" pitchFamily="18"/>
              </a:rPr>
              <a:t>boundaries</a:t>
            </a:r>
            <a:endParaRPr lang="en-GB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Well understood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Designers and programmers understand the language sufficiently to write safety-critical software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Assembly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Provides very few of the above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Allow unconstrained use of any instruction in the instruction set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Programmer responsible for arithmetic and program structure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Structured assembler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Reduce burden on programmer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Provide high level language constructs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Still one-for-one translation to machine code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This is the only kind considered an option for critical systems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dirty="0">
              <a:latin typeface="Liberation Sans" pitchFamily="18"/>
            </a:endParaRP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Survey on next page taken from Story (who quotes earlier work of </a:t>
            </a:r>
            <a:r>
              <a:rPr lang="en-GB" dirty="0" err="1">
                <a:latin typeface="Liberation Sans" pitchFamily="18"/>
              </a:rPr>
              <a:t>Cullyer</a:t>
            </a:r>
            <a:r>
              <a:rPr lang="en-GB" dirty="0">
                <a:latin typeface="Liberation Sans" pitchFamily="18"/>
              </a:rPr>
              <a:t> et al 1991)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1640" cy="1262520"/>
          </a:xfrm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989600"/>
          </a:xfrm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67640" y="540000"/>
            <a:ext cx="9072360" cy="59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472679" y="371520"/>
            <a:ext cx="9102959" cy="6667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509400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Survey Results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Least suitable language on the basis of its features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Industrial penetration massive, most widely used systems programming language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Many reasons </a:t>
            </a:r>
            <a:r>
              <a:rPr lang="en-GB" dirty="0" err="1">
                <a:latin typeface="Liberation Sans" pitchFamily="18"/>
              </a:rPr>
              <a:t>inc.</a:t>
            </a:r>
            <a:endParaRPr lang="en-GB" dirty="0">
              <a:latin typeface="Liberation Sans" pitchFamily="18"/>
            </a:endParaRP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Widespread and unrestricted use of pointers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Lack of sound definition of semantics, resulting in several variations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Aspects of the language undefined e.g. what to do in the case of integer overflow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C++ provides limited improvements in terms of the language structure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Modular 2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Most suitable in terms of its features, but has little industrial penetration.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49110" y="319605"/>
            <a:ext cx="9071640" cy="605196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Attempts to develop new languages and adapt old ones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New languages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E.g. </a:t>
            </a:r>
            <a:r>
              <a:rPr lang="en-GB" dirty="0" err="1">
                <a:latin typeface="Liberation Sans" pitchFamily="18"/>
              </a:rPr>
              <a:t>NewSpeak</a:t>
            </a:r>
            <a:r>
              <a:rPr lang="en-GB" dirty="0">
                <a:latin typeface="Liberation Sans" pitchFamily="18"/>
              </a:rPr>
              <a:t>, Euclid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Struggle due to large development effort required and the small marked for the languages developed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Staff training an issue (difficult to move staff </a:t>
            </a:r>
            <a:r>
              <a:rPr lang="en-GB" dirty="0" smtClean="0">
                <a:latin typeface="Liberation Sans" pitchFamily="18"/>
              </a:rPr>
              <a:t>off </a:t>
            </a:r>
            <a:r>
              <a:rPr lang="en-GB" dirty="0">
                <a:latin typeface="Liberation Sans" pitchFamily="18"/>
              </a:rPr>
              <a:t>non-critical projects)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Few tools available for new languages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Language Subsets (often called </a:t>
            </a:r>
            <a:r>
              <a:rPr lang="en-GB" b="1" dirty="0">
                <a:latin typeface="Liberation Sans" pitchFamily="18"/>
              </a:rPr>
              <a:t>safe subsets</a:t>
            </a:r>
            <a:r>
              <a:rPr lang="en-GB" dirty="0">
                <a:latin typeface="Liberation Sans" pitchFamily="18"/>
              </a:rPr>
              <a:t>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Aim to define a subset of the original language which omits those features which cause problems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E.g. SPADE-Pascal (a subset of ISO Pascal), SPARK (an Ada subset with formal semantics)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Make use of annotation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This aids the verification process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Formal comments define the function and its operations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Including information on the inputs, outputs and function of a module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Used by a validation tool associated with the language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5123" y="450379"/>
            <a:ext cx="9071640" cy="539676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Support Tools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Tools to support software development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An important consideration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Recently increase in tools for subset languages like SPADE-pascal and SPARK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Compilers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Highly sophisticated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Verification impossible for modern languages (even Ada and Pascal)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Centres established to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Investigate, evaluate and publish the performance of commercial compilers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Compilers which pass a set of tests are said to be</a:t>
            </a:r>
            <a:r>
              <a:rPr lang="en-GB" sz="2400" b="1" dirty="0">
                <a:latin typeface="Liberation Sans" pitchFamily="18"/>
              </a:rPr>
              <a:t> validated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400" b="1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None/>
            </a:pPr>
            <a:endParaRPr lang="en-GB" sz="24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5123" y="556256"/>
            <a:ext cx="9071640" cy="556812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Well used languages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Better to use a well used language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Implies well used tools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Better chance of problems have already been resolved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Makes it difficult for newer languages to gain a foot hold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This can be the case even for languages which have very positive properties e.g. Modular-2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This struggled to gain acceptance as there were few projects which </a:t>
            </a:r>
            <a:r>
              <a:rPr lang="en-GB" sz="2000" dirty="0" smtClean="0">
                <a:latin typeface="Liberation Sans" pitchFamily="18"/>
              </a:rPr>
              <a:t>committed </a:t>
            </a:r>
            <a:r>
              <a:rPr lang="en-GB" sz="2000" dirty="0">
                <a:latin typeface="Liberation Sans" pitchFamily="18"/>
              </a:rPr>
              <a:t>to using it.  One of the early successes was the SACEM project for the Paris metro).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Some languages e.g. Ada require that any compiler is complete and to the standard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Appears to conflict with the goals for sub set languages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Subsets are actually enforced by the programmer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 standard compiler is used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Gives the advantage of using a well used compiler e.g. ISO Pascal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3249" y="440754"/>
            <a:ext cx="9071640" cy="489924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Errors in compilers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Introduce errors into the object code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may be after static code analysis (reviews) have taken place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Problems may still be identified by 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Review of the object code may take place in highly critical systems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Optimization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Some compilers follow the code generation stage with one which optimizes the code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Complex and varied process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May have unseen side effects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Many consider it safer to disable this option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must be for code under test and production code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40000" y="720000"/>
            <a:ext cx="9071640" cy="646775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Available Expertise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Relevant to the programming languages under consideration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Programmers more productive in a familiar language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Should not be a predominating factor, as language may be unsuitable for RTS.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Programming languages being used in Industry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Row 1994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Ada becoming established as most popular RT language (subsets included)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Examples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Boeing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Ada for safety critical systems, FORTRAN, Jovial, C and C++ used in other projects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C++ for seat back entertainment systems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European space agency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Mandates Ada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36622" y="257871"/>
            <a:ext cx="9071640" cy="4899240"/>
          </a:xfrm>
        </p:spPr>
        <p:txBody>
          <a:bodyPr/>
          <a:lstStyle/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NASA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Ada for all mission critical systems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Space station Ada and assembler, some use of Hal/s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One experimental shuttle using C++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Automotive systems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Mostly assembler and C and C++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Modular-2 also being used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Lucas have their own language </a:t>
            </a:r>
            <a:r>
              <a:rPr lang="en-GB" sz="2400" dirty="0" err="1">
                <a:latin typeface="Liberation Sans" pitchFamily="18"/>
              </a:rPr>
              <a:t>Lucol</a:t>
            </a:r>
            <a:r>
              <a:rPr lang="en-GB" sz="2400" dirty="0">
                <a:latin typeface="Liberation Sans" pitchFamily="18"/>
              </a:rPr>
              <a:t> in addition to C/C++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Rail Systems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Ada </a:t>
            </a:r>
            <a:r>
              <a:rPr lang="en-GB" sz="2400" dirty="0" smtClean="0">
                <a:latin typeface="Liberation Sans" pitchFamily="18"/>
              </a:rPr>
              <a:t>de </a:t>
            </a:r>
            <a:r>
              <a:rPr lang="en-GB" sz="2400" dirty="0">
                <a:latin typeface="Liberation Sans" pitchFamily="18"/>
              </a:rPr>
              <a:t>facto in many situations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Used by </a:t>
            </a:r>
            <a:r>
              <a:rPr lang="en-GB" sz="2400" dirty="0" smtClean="0">
                <a:latin typeface="Liberation Sans" pitchFamily="18"/>
              </a:rPr>
              <a:t>European </a:t>
            </a:r>
            <a:r>
              <a:rPr lang="en-GB" sz="2400" dirty="0">
                <a:latin typeface="Liberation Sans" pitchFamily="18"/>
              </a:rPr>
              <a:t>Rail, Eurotunnel and Channel Tunnel systems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Also for the extension to the London underground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9625" y="483082"/>
            <a:ext cx="9071640" cy="58766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Final choice of language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Many organisations mandate the use of Ada – including American Department of Defence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For High Integrity Systems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Most Suitable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Ada subset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Pascal subset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Modular-2 subset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Less attractive (at time the base text was written due to uptake).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For lower levels of integrity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Ada, pascal, Modular-2 or structured assembly may be considered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Safety-critical community is generally agreed however that C/C++ should not be used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Ada is set to get stronger as research continues into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Removing remaining weakness in the language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Aiding verifiability and validation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5498" y="440754"/>
            <a:ext cx="9071640" cy="50738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800" dirty="0"/>
              <a:t>Software Design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Creative and iterative process which can be divided into architectural and detailed design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Top-level or Architectural Design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First stage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Select methods to achieve functionality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Implement safety features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Fault detection and fault tolerance systems will need to be incorporated into the architecture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Must also consider the assessment of these features both during development and for certification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28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479255"/>
            <a:ext cx="9071640" cy="541332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Partitioning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Into hardware and software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Software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Must specify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Architecture (in terms of modules)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Data-structures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Interfaces (between </a:t>
            </a:r>
            <a:r>
              <a:rPr lang="en-GB" sz="2000" dirty="0" smtClean="0">
                <a:latin typeface="Liberation Sans" pitchFamily="18"/>
              </a:rPr>
              <a:t>modules)</a:t>
            </a:r>
            <a:endParaRPr lang="en-GB" sz="2000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As the number of modules increases number of interfaces grows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Specification for the interaction of modules though these interfaces may be specified in an Interface Design Specification (IDS)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Sets out the data or message passed between units and any protocols used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Some of these will communicated with the outside world</a:t>
            </a:r>
          </a:p>
          <a:p>
            <a:pPr lvl="7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Humans, other systems, plant etc.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84748" y="517756"/>
            <a:ext cx="9071640" cy="521172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Interactions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Some are simple, e.g. external actuators or monitoring external switch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Others are complex, e.g. HCI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Partitioning is iterative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Larger modules are subdivided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Each has a specification, setting out its function, architecture and data-structures  An IDS will exist for each.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Testing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Each module should have a test plan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encourages designers to design for testability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Prevents the designer from designing a system which cannot be tested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Drafts of manuals passed to customer for feedback, this may hi-light HCI issues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84748" y="411878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Architectural design refines and partitions the specification as a step towards </a:t>
            </a:r>
            <a:r>
              <a:rPr lang="en-GB" sz="2800" dirty="0" smtClean="0">
                <a:latin typeface="Liberation Sans" pitchFamily="18"/>
              </a:rPr>
              <a:t>implementation</a:t>
            </a:r>
            <a:endParaRPr lang="en-GB" sz="28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May uncover inconsistencies/inadequacies in the specification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These must be rectified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Leads to gradual evolution of the specification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No just for ease of implementation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Must be controlled by some form of change management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Forms part of QA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As architectural design is the first stage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Mistakes will effect overall correctness and safety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Verification is therefore required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13625" y="604384"/>
            <a:ext cx="9071640" cy="5489279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Software Partitioning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 Good practice for all software but fundamental to safety provision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Comprehension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Monolithic programs hard to understand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Programs broken down in to modules are easier to understand and assimilate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Isolation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Isolation between software functions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Can be used to contain faults (fundamental to fault tolerance)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Simplifies the verification process (allows modules to be dealt with individually)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Different integrity levels can be used for individual modules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The criticality of the module is as high as that of any module that depends on it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440752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General structure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normally results in a layered structure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Upper layers – responsible for overall control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Lower layers – implement features of the software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Lowest layers – input output routines and device drivers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Correct operation of the upper layers will dependent on the operation of those below them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4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400" dirty="0">
              <a:latin typeface="Liberation Sans" pitchFamily="1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601867" y="3875872"/>
            <a:ext cx="6584760" cy="29282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40000" y="500760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Fault Avoidance and Removal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This can be considered in terms of Fault management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Fault tolerance and fault removal aim to improve the dependability of individual modules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If modules are isolated effort can be concentrated on them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Fault detection and tolerance techniques can be used to contain faults and stop them propagating though the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Example: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Consider the actuator interlock in the figure below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An error in any of the modules between the bottom and top levels would lead to incorrect operation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1600" dirty="0">
              <a:latin typeface="Liberation Sans" pitchFamily="1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620000" y="4412160"/>
            <a:ext cx="6280199" cy="29678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29859" y="492859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All modules between the safety-switch and the actuator are critical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Verifying the high level modules (which are normally the most complex) may be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Expensive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Impossible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Alternative, safety switch and actuator controlled by same module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Only a single module needs to be high integrity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This can be rigorously tested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Can be viewed as a trusted subsystem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000" dirty="0">
              <a:latin typeface="Liberation Sans" pitchFamily="1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639369" y="4501895"/>
            <a:ext cx="5220000" cy="2868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77986" y="420764"/>
            <a:ext cx="9071640" cy="601596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 practice the modules responsible for requesting dangerous activity would conduct their own checks would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Have an appropriate level of criticality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Employ duplicate safety methods in case of failure of the interlock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This illustrates two key aspects of SCS design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Safety critical routines should be kept as small as possible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Adequate isolation should be achieved between the software modules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Verification is pointless if another module can interfere with its operation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Fault Tolerance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N – Version programming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Distinct modules with a fault detection module which versions of a module with data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Compares result and offers fault detection, analysis and tolerance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For this modules must be distinct and be unable to affect each other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46320"/>
            <a:ext cx="9071640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Software Isolation is a major advantage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Simplify development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Only critical modules require verification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Faults in non-critical modules unimportant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>
                <a:latin typeface="Liberation Sans" pitchFamily="18"/>
              </a:rPr>
              <a:t>Perfect isolation is however </a:t>
            </a:r>
            <a:r>
              <a:rPr lang="en-GB" sz="3200" b="1">
                <a:latin typeface="Liberation Sans" pitchFamily="18"/>
              </a:rPr>
              <a:t>impossible</a:t>
            </a:r>
            <a:r>
              <a:rPr lang="en-GB" sz="3200">
                <a:latin typeface="Liberation Sans" pitchFamily="18"/>
              </a:rPr>
              <a:t> achieve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>
                <a:latin typeface="Liberation Sans" pitchFamily="18"/>
              </a:rPr>
              <a:t>Must consider ways in which software modules can interfere with each other to appreciate why this is true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endParaRPr lang="en-GB" sz="320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5498" y="460004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Software Isolation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Some programming environments provide no isolation between modules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e.g. assembly code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Running on bare processor (i.e. no memory management) means no protection from other rouge routines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Modifying memory of another routine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 module may function correctly but will fail if the memory it uses is changed by a rouge process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e.g. C (pointers)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Processor hogging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 process which is time critical may be affected by a routine which hogs the processor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4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5498" y="623634"/>
            <a:ext cx="9071640" cy="5485319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Archiving Isolation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Operating system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Used in non critical application to schedule tasks and provide memory protection for processors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Unacceptable for highly critical real-time applications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Far to complex to be verified by current techniques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Asynchronous nature makes them difficult to analyse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Runtime kernel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Some verified kernels exist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e.g. </a:t>
            </a:r>
            <a:r>
              <a:rPr lang="en-GB" sz="2000" dirty="0" err="1">
                <a:latin typeface="Liberation Sans" pitchFamily="18"/>
              </a:rPr>
              <a:t>Alsys</a:t>
            </a:r>
            <a:r>
              <a:rPr lang="en-GB" sz="2000" dirty="0">
                <a:latin typeface="Liberation Sans" pitchFamily="18"/>
              </a:rPr>
              <a:t> CSMART – </a:t>
            </a:r>
            <a:r>
              <a:rPr lang="en-GB" sz="2000" dirty="0" err="1">
                <a:latin typeface="Liberation Sans" pitchFamily="18"/>
              </a:rPr>
              <a:t>ada</a:t>
            </a:r>
            <a:r>
              <a:rPr lang="en-GB" sz="2000" dirty="0">
                <a:latin typeface="Liberation Sans" pitchFamily="18"/>
              </a:rPr>
              <a:t> kernel used for Boeing 777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Currently kernels are use for systems of lower levels of criticality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Verified code on bare processor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Course text indicates that verified code is run on bare processors at the highest level of criticality (this may be outdated).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endParaRPr lang="en-GB" sz="2000" dirty="0">
              <a:latin typeface="Liberation Sans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55873" y="421503"/>
            <a:ext cx="9071640" cy="489924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Ada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Perhaps the most suitable language for Safety Critical Systems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Provides packages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Compiler maintains independence between modules ensuring separation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Provides tasks and a scheduler in the operational code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is not recommend for the highest levels of criticality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Suggested a cyclic scheduler (written in Ada) is used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This may change as Ada tasks become more widely used and tested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Even this solution is not complete would require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 perfect compiler (and nothing is perfect)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Perfect interaction between the hardware and software ...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49109" y="467526"/>
            <a:ext cx="9071640" cy="623196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Software and hardware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Software works on hardware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Processor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Memory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I/O devices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Buses which connect the above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Correct execution is dependent on the correct functioning of above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Perfect code could be upset by limitations/faults in the hardware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Limitations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Lack of memory / processor power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Routine uses too much ram or takes too long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Often limits on stack size and memory usage are set by the developer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Faults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Processor stops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Memory/processor faults affecting bus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Values written to incorrect places resulting in  ‘wild jumps’ or ‘overwrites’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5497" y="460004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Complete isolation?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Is probably not achievable in a practical system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Can be archived for most purposes greatly simplifying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Testing and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3200" dirty="0">
                <a:latin typeface="Liberation Sans" pitchFamily="18"/>
              </a:rPr>
              <a:t>Verification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Cannot be guaranteed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Cannot rely on the correct operation of a single module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3200" dirty="0">
                <a:latin typeface="Liberation Sans" pitchFamily="18"/>
              </a:rPr>
              <a:t>Several independent means of assuring safety are preferred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311874" y="400622"/>
            <a:ext cx="9360000" cy="636048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Object-orientated design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Increasing interest in all areas of software development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Most often associated with C++, Java and C# but Ada and Modular-2 have OO capability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Some issues with the use of inheritance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Good in that it allows partitioning and re-use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Also allows for encapsulation and allowing the separation of definition and implementation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However Dynamic binding (or dynamic dispatching) leads to problems with verification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Ada provides means to disable this!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Trial Software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Demonstrate the suitability of a particular design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Not production code (no need for techniques, verification etc.)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Not a prototype / or animation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These are used to illustrate characteristics of software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Not simulation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This is software used to represent the behaviour of a system or its environment to allow performance to be investigated.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23249" y="383002"/>
            <a:ext cx="9071640" cy="57056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Detailed Software Design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Architectural design reduces system to manageable size chunks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Detailed design precedes the implementation of the software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Begin by gathering information (from spec.) and making implementation decisions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Purpose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Primary and secondary functional requirements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Behaviour in exceptional circumstances (power-up in the even of a power failure)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Error messages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Data use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Inputs and outputs identified along with any data shared between multiple functions within the module.  Any external data read or modified by the module should be noted.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84748" y="373377"/>
            <a:ext cx="9071640" cy="5433840"/>
          </a:xfrm>
        </p:spPr>
        <p:txBody>
          <a:bodyPr/>
          <a:lstStyle/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Performance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Required speed of operation of the module for each function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Program and data space and use of system stack or stacks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Fault conditions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Every form of failure within module and associated IO identified and listed.  Failure modes associated with each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Integrity level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For each failure mode from above, the integrity level should be assessed in order to determine an overall integrity-level requirement for the module – this will dictate the development method required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Testing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Once modules is implemented it will need to be tested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Acceptance tests defined at module design stage, criterion will form the basis of later test plans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Once this information has been gathered detailed design phase will begin.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36622" y="450379"/>
            <a:ext cx="9071640" cy="489924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Functional decomposition until directly implementable procedures/functions and data-types are identified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Techniques used will depend on the overall development methods / tools being used for the project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E.g. the use of formal methods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Special purpose design methods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e.g.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Yourdon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Jackson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Mascot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Choice of design language will also influence design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68360" y="720000"/>
            <a:ext cx="9071640" cy="651528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Design Description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Primary output of the software design process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Normally standardised (according to the standard being used for the project)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See table </a:t>
            </a:r>
            <a:r>
              <a:rPr lang="en-GB" sz="1600" dirty="0" smtClean="0">
                <a:latin typeface="Liberation Sans" pitchFamily="18"/>
              </a:rPr>
              <a:t>9.3</a:t>
            </a:r>
            <a:endParaRPr lang="en-GB" sz="1600" dirty="0">
              <a:latin typeface="Liberation Sans" pitchFamily="18"/>
            </a:endParaRP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Deactivated code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Code which is present but never intentionally executed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Debugging routines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Simulation hooks etc.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Arguments for leaving this in place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Memory map unchanged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Code as close to that tested as possible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Arguments for removal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Removes possibility of such code being executed unintentionally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600" dirty="0">
                <a:latin typeface="Liberation Sans" pitchFamily="18"/>
              </a:rPr>
              <a:t>Dead code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Used code which remain unintentionally as a result of modifications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600" dirty="0">
                <a:latin typeface="Liberation Sans" pitchFamily="18"/>
              </a:rPr>
              <a:t>Alternatively formed by logical errors (paths which cannot be reached).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1640" cy="1262520"/>
          </a:xfrm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9" y="1769040"/>
            <a:ext cx="9071640" cy="4989600"/>
          </a:xfrm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51120" y="104500"/>
            <a:ext cx="7920000" cy="72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36622" y="450379"/>
            <a:ext cx="9071640" cy="5521320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Reuse of Software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Due to cost of development (especially for critical applications) strong case for reuse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Also good engineering case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Well used/tested software may be more reliable especially if additional testing is undertaken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Where components from other projects are re-used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Must ensure development to an appropriate integrity level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Steps are taken to make them comply with the </a:t>
            </a:r>
            <a:r>
              <a:rPr lang="en-GB" sz="2000" dirty="0" smtClean="0">
                <a:latin typeface="Liberation Sans" pitchFamily="18"/>
              </a:rPr>
              <a:t>requirements </a:t>
            </a:r>
            <a:r>
              <a:rPr lang="en-GB" sz="2000" dirty="0">
                <a:latin typeface="Liberation Sans" pitchFamily="18"/>
              </a:rPr>
              <a:t>of the current project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Documentation of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Development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Verification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The above must also be reviewed in light of the current project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 smtClean="0">
                <a:latin typeface="Liberation Sans" pitchFamily="18"/>
              </a:rPr>
              <a:t>Guidelines </a:t>
            </a:r>
            <a:r>
              <a:rPr lang="en-GB" sz="2000" dirty="0">
                <a:latin typeface="Liberation Sans" pitchFamily="18"/>
              </a:rPr>
              <a:t>exist in some industries on the reuse of </a:t>
            </a:r>
            <a:r>
              <a:rPr lang="en-GB" sz="2000" dirty="0" smtClean="0">
                <a:latin typeface="Liberation Sans" pitchFamily="18"/>
              </a:rPr>
              <a:t>software</a:t>
            </a:r>
            <a:endParaRPr lang="en-GB" sz="2000" dirty="0">
              <a:latin typeface="Liberation Sans" pitchFamily="18"/>
            </a:endParaRP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000" dirty="0">
                <a:latin typeface="Liberation Sans" pitchFamily="18"/>
              </a:rPr>
              <a:t>E.g. Interim Defence Standard 00-55 and DO-178B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540000" y="720000"/>
            <a:ext cx="9071640" cy="6582599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1800" dirty="0"/>
              <a:t>Software Implementation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Coding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Depends on language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Poorly designed languages may obscure the design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Emphasis on safety no performance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Tricks – which save time memory avoided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Favour standard techniques that are easily understood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800" dirty="0">
                <a:latin typeface="Liberation Sans" pitchFamily="18"/>
              </a:rPr>
              <a:t>Defensive programming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Software routines which implement algorithms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Make assumptions concerning their input data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May be unpredictable if their input data is incorrect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800" dirty="0">
                <a:latin typeface="Liberation Sans" pitchFamily="18"/>
              </a:rPr>
              <a:t>Defensive programming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Check that assumptions are met before we execute (e.g. scaling factor not zero before  a division)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Appropriate (safe) action must be defined for instances where this assumption is proved to be incorrect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5498" y="517756"/>
            <a:ext cx="9071640" cy="4899240"/>
          </a:xfrm>
        </p:spPr>
        <p:txBody>
          <a:bodyPr/>
          <a:lstStyle/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Software annotation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A method of embedding information in the program to be used by automated tools for checking purposes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Annotations are hidden within comments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e.g. SPARK examiner used with Ada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800" dirty="0">
                <a:latin typeface="Liberation Sans" pitchFamily="18"/>
              </a:rPr>
              <a:t>Information </a:t>
            </a:r>
            <a:r>
              <a:rPr lang="en-GB" sz="2800" dirty="0" smtClean="0">
                <a:latin typeface="Liberation Sans" pitchFamily="18"/>
              </a:rPr>
              <a:t>incorporated </a:t>
            </a:r>
            <a:r>
              <a:rPr lang="en-GB" sz="2800" dirty="0">
                <a:latin typeface="Liberation Sans" pitchFamily="18"/>
              </a:rPr>
              <a:t>in annotation includes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List of global variables used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List of dependencies – how variables are interdependent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Pre-conditions – assumed at entry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800" dirty="0">
                <a:latin typeface="Liberation Sans" pitchFamily="18"/>
              </a:rPr>
              <a:t>Post-conditions – assumed at exit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1499" y="464836"/>
            <a:ext cx="9071640" cy="584676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Software Tools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Broadly divided into those used for program translation, testing and project management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Program translation tools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Compilers and assemblers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Most important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Errors introduced likely to be insignificant compared to those introduced by other means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Compilers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May produce executable code or assembler for future translation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This assembler or object code can be analysed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Program testing tools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400" dirty="0">
                <a:latin typeface="Liberation Sans" pitchFamily="18"/>
              </a:rPr>
              <a:t>Assists testing software (often without execution – static code analysis) this will be discussed next week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68360" y="524880"/>
            <a:ext cx="9071640" cy="7035119"/>
          </a:xfrm>
        </p:spPr>
        <p:txBody>
          <a:bodyPr/>
          <a:lstStyle/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Project Management Tools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Various tools exist (outside the scope of this module)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Project management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Configuration management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Project infrastructure and project support environments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Requirements definition and design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Tool Reliability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Tools may themselves be imperfect and introduce faults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This can be overcome by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Verification of tools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Normally economically unjustifiable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Validation though use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Tools don’t always become better with age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Or even better judicious use of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Independence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Same task using different tools</a:t>
            </a:r>
          </a:p>
          <a:p>
            <a:pPr lvl="4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1200" dirty="0">
                <a:latin typeface="Liberation Sans" pitchFamily="18"/>
              </a:rPr>
              <a:t>Diversity</a:t>
            </a:r>
          </a:p>
          <a:p>
            <a:pPr lvl="5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Tools from different companies</a:t>
            </a:r>
          </a:p>
          <a:p>
            <a:pPr lvl="6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These could have the same faults</a:t>
            </a:r>
          </a:p>
          <a:p>
            <a:pPr lvl="7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1200" dirty="0">
                <a:latin typeface="Liberation Sans" pitchFamily="18"/>
              </a:rPr>
              <a:t>e.g. SPADE and MALPAS were developed by the same MoD research dept.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68360" y="468720"/>
            <a:ext cx="9071640" cy="696348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000" dirty="0"/>
              <a:t>Safety-critical software – an overview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Software not first choice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Historically preferred to use simple electromechanical or non-programmable solutions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Dramatic increase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Near linear increase in use in aircraft between 1965 and 1995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For the same period aircraft failure per million hours has reduced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If this continues expect and increase of round 1000% by 2015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Large increases in automotive industry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Anti-lock breaks, engine management, adaptive suspension etc.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Automotive bus networks being introduced to reduce wires between components</a:t>
            </a:r>
          </a:p>
          <a:p>
            <a:pPr lvl="3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As most automotive systems are safety related predict increases in this area.  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sz="2000" dirty="0">
                <a:latin typeface="Liberation Sans" pitchFamily="18"/>
              </a:rPr>
              <a:t>Safety not the only concern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dirty="0">
                <a:latin typeface="Liberation Sans" pitchFamily="18"/>
              </a:rPr>
              <a:t>Much of this is driven by the need to reduce cost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 txBox="1">
            <a:spLocks noGrp="1"/>
          </p:cNvSpPr>
          <p:nvPr>
            <p:ph type="body" idx="4294967295"/>
          </p:nvPr>
        </p:nvSpPr>
        <p:spPr>
          <a:xfrm>
            <a:off x="468360" y="900000"/>
            <a:ext cx="9071640" cy="6452640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GB" sz="2400" dirty="0"/>
              <a:t>Summary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Advantages associated with the use of computer based critical systems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Less hardware, more adaptable etc.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Disadvantages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More complicated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Increased difficulty in validating / verifying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Key decision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Choice of appropriate engineering solution (hardware or software)</a:t>
            </a:r>
          </a:p>
          <a:p>
            <a:pPr lvl="1" hangingPunct="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</a:pPr>
            <a:r>
              <a:rPr lang="en-GB" dirty="0">
                <a:latin typeface="Liberation Sans" pitchFamily="18"/>
              </a:rPr>
              <a:t>Future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High cost of ensuring safety</a:t>
            </a:r>
          </a:p>
          <a:p>
            <a:pPr lvl="2" hangingPunct="0">
              <a:spcBef>
                <a:spcPts val="0"/>
              </a:spcBef>
              <a:spcAft>
                <a:spcPts val="1417"/>
              </a:spcAft>
              <a:buSzPct val="75000"/>
              <a:buFont typeface="StarSymbol"/>
              <a:buChar char="–"/>
            </a:pPr>
            <a:r>
              <a:rPr lang="en-GB" sz="2400" dirty="0">
                <a:latin typeface="Liberation Sans" pitchFamily="18"/>
              </a:rPr>
              <a:t>May be offset by reductions in manufacturing cost, reduced size etc.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11135</TotalTime>
  <Words>3929</Words>
  <Application>Microsoft Office PowerPoint</Application>
  <PresentationFormat>Custom</PresentationFormat>
  <Paragraphs>592</Paragraphs>
  <Slides>51</Slides>
  <Notes>51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8" baseType="lpstr">
      <vt:lpstr>Arial</vt:lpstr>
      <vt:lpstr>Calibri</vt:lpstr>
      <vt:lpstr>DejaVu Sans</vt:lpstr>
      <vt:lpstr>Liberation Sans</vt:lpstr>
      <vt:lpstr>Liberation Serif</vt:lpstr>
      <vt:lpstr>StarSymbol</vt:lpstr>
      <vt:lpstr>Default</vt:lpstr>
      <vt:lpstr>Safety Critical Software  Dr. G. L. Jenkins Tim Bashford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Safety Critical Software  Dr. G. L. Jenkins</dc:title>
  <dc:creator>Glenn Jenkins</dc:creator>
  <cp:lastModifiedBy>Tim Bashford</cp:lastModifiedBy>
  <cp:revision>33</cp:revision>
  <dcterms:created xsi:type="dcterms:W3CDTF">2011-01-04T10:15:02Z</dcterms:created>
  <dcterms:modified xsi:type="dcterms:W3CDTF">2015-11-26T13:59:08Z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