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2" r:id="rId2"/>
    <p:sldMasterId id="2147483674" r:id="rId3"/>
    <p:sldMasterId id="2147483686" r:id="rId4"/>
  </p:sldMasterIdLst>
  <p:notesMasterIdLst>
    <p:notesMasterId r:id="rId25"/>
  </p:notesMasterIdLst>
  <p:sldIdLst>
    <p:sldId id="3355" r:id="rId5"/>
    <p:sldId id="258" r:id="rId6"/>
    <p:sldId id="4466" r:id="rId7"/>
    <p:sldId id="256" r:id="rId8"/>
    <p:sldId id="4465" r:id="rId9"/>
    <p:sldId id="257" r:id="rId10"/>
    <p:sldId id="4467" r:id="rId11"/>
    <p:sldId id="4468" r:id="rId12"/>
    <p:sldId id="4469" r:id="rId13"/>
    <p:sldId id="4470" r:id="rId14"/>
    <p:sldId id="4471" r:id="rId15"/>
    <p:sldId id="4472" r:id="rId16"/>
    <p:sldId id="4464" r:id="rId17"/>
    <p:sldId id="4473" r:id="rId18"/>
    <p:sldId id="4474" r:id="rId19"/>
    <p:sldId id="4475" r:id="rId20"/>
    <p:sldId id="4478" r:id="rId21"/>
    <p:sldId id="269" r:id="rId22"/>
    <p:sldId id="4479" r:id="rId23"/>
    <p:sldId id="376" r:id="rId24"/>
  </p:sldIdLst>
  <p:sldSz cx="13004800" cy="7315200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Lato Light" panose="020F0502020204030203" pitchFamily="34" charset="0"/>
      <p:regular r:id="rId30"/>
      <p:italic r:id="rId31"/>
    </p:embeddedFont>
    <p:embeddedFont>
      <p:font typeface="Poppins" panose="00000500000000000000" pitchFamily="2" charset="0"/>
      <p:regular r:id="rId32"/>
      <p:bold r:id="rId33"/>
      <p:italic r:id="rId34"/>
      <p:boldItalic r:id="rId35"/>
    </p:embeddedFont>
    <p:embeddedFont>
      <p:font typeface="Poppins Medium" panose="00000600000000000000" pitchFamily="2" charset="0"/>
      <p:regular r:id="rId36"/>
      <p: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63178"/>
    <a:srgbClr val="999BFF"/>
    <a:srgbClr val="FF5940"/>
    <a:srgbClr val="535354"/>
    <a:srgbClr val="FF8D36"/>
    <a:srgbClr val="799DC9"/>
    <a:srgbClr val="E1E9F3"/>
    <a:srgbClr val="6B95C7"/>
    <a:srgbClr val="9A96E6"/>
    <a:srgbClr val="DFE6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17" autoAdjust="0"/>
    <p:restoredTop sz="94622" autoAdjust="0"/>
  </p:normalViewPr>
  <p:slideViewPr>
    <p:cSldViewPr>
      <p:cViewPr varScale="1">
        <p:scale>
          <a:sx n="58" d="100"/>
          <a:sy n="58" d="100"/>
        </p:scale>
        <p:origin x="739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1.fntdata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font" Target="fonts/font9.fntdata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4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7.fntdata"/><Relationship Id="rId37" Type="http://schemas.openxmlformats.org/officeDocument/2006/relationships/font" Target="fonts/font12.fntdata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6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9A9137-8A78-42E5-A7C8-6E2471D1943B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8BAD60-1A2D-4CC1-A233-3947A8A720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762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21C966-FFA3-4208-945A-59633159773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4364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4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97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8254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4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5498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7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172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931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844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0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850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5524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7306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7277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680" y="1514969"/>
            <a:ext cx="5527040" cy="10453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5360" y="2763520"/>
            <a:ext cx="4551680" cy="124629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251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502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753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004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625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950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2758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6009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0182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881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645" y="3133796"/>
            <a:ext cx="5527040" cy="968587"/>
          </a:xfrm>
        </p:spPr>
        <p:txBody>
          <a:bodyPr anchor="t"/>
          <a:lstStyle>
            <a:lvl1pPr algn="l">
              <a:defRPr sz="2844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645" y="2066996"/>
            <a:ext cx="5527040" cy="1066800"/>
          </a:xfrm>
        </p:spPr>
        <p:txBody>
          <a:bodyPr anchor="b"/>
          <a:lstStyle>
            <a:lvl1pPr marL="0" indent="0">
              <a:buNone/>
              <a:defRPr sz="1422">
                <a:solidFill>
                  <a:schemeClr val="tx1">
                    <a:tint val="75000"/>
                  </a:schemeClr>
                </a:solidFill>
              </a:defRPr>
            </a:lvl1pPr>
            <a:lvl2pPr marL="325115" indent="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2pPr>
            <a:lvl3pPr marL="650230" indent="0">
              <a:buNone/>
              <a:defRPr sz="1138">
                <a:solidFill>
                  <a:schemeClr val="tx1">
                    <a:tint val="75000"/>
                  </a:schemeClr>
                </a:solidFill>
              </a:defRPr>
            </a:lvl3pPr>
            <a:lvl4pPr marL="975345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4pPr>
            <a:lvl5pPr marL="1300460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5pPr>
            <a:lvl6pPr marL="1625575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6pPr>
            <a:lvl7pPr marL="1950690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7pPr>
            <a:lvl8pPr marL="2275804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8pPr>
            <a:lvl9pPr marL="2600919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092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5120" y="1137920"/>
            <a:ext cx="2871893" cy="3218463"/>
          </a:xfrm>
        </p:spPr>
        <p:txBody>
          <a:bodyPr/>
          <a:lstStyle>
            <a:lvl1pPr>
              <a:defRPr sz="1991"/>
            </a:lvl1pPr>
            <a:lvl2pPr>
              <a:defRPr sz="1707"/>
            </a:lvl2pPr>
            <a:lvl3pPr>
              <a:defRPr sz="1422"/>
            </a:lvl3pPr>
            <a:lvl4pPr>
              <a:defRPr sz="1280"/>
            </a:lvl4pPr>
            <a:lvl5pPr>
              <a:defRPr sz="1280"/>
            </a:lvl5pPr>
            <a:lvl6pPr>
              <a:defRPr sz="1280"/>
            </a:lvl6pPr>
            <a:lvl7pPr>
              <a:defRPr sz="1280"/>
            </a:lvl7pPr>
            <a:lvl8pPr>
              <a:defRPr sz="1280"/>
            </a:lvl8pPr>
            <a:lvl9pPr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05387" y="1137920"/>
            <a:ext cx="2871893" cy="3218463"/>
          </a:xfrm>
        </p:spPr>
        <p:txBody>
          <a:bodyPr/>
          <a:lstStyle>
            <a:lvl1pPr>
              <a:defRPr sz="1991"/>
            </a:lvl1pPr>
            <a:lvl2pPr>
              <a:defRPr sz="1707"/>
            </a:lvl2pPr>
            <a:lvl3pPr>
              <a:defRPr sz="1422"/>
            </a:lvl3pPr>
            <a:lvl4pPr>
              <a:defRPr sz="1280"/>
            </a:lvl4pPr>
            <a:lvl5pPr>
              <a:defRPr sz="1280"/>
            </a:lvl5pPr>
            <a:lvl6pPr>
              <a:defRPr sz="1280"/>
            </a:lvl6pPr>
            <a:lvl7pPr>
              <a:defRPr sz="1280"/>
            </a:lvl7pPr>
            <a:lvl8pPr>
              <a:defRPr sz="1280"/>
            </a:lvl8pPr>
            <a:lvl9pPr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141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5120" y="1091636"/>
            <a:ext cx="2873023" cy="454942"/>
          </a:xfrm>
        </p:spPr>
        <p:txBody>
          <a:bodyPr anchor="b"/>
          <a:lstStyle>
            <a:lvl1pPr marL="0" indent="0">
              <a:buNone/>
              <a:defRPr sz="1707" b="1"/>
            </a:lvl1pPr>
            <a:lvl2pPr marL="325115" indent="0">
              <a:buNone/>
              <a:defRPr sz="1422" b="1"/>
            </a:lvl2pPr>
            <a:lvl3pPr marL="650230" indent="0">
              <a:buNone/>
              <a:defRPr sz="1280" b="1"/>
            </a:lvl3pPr>
            <a:lvl4pPr marL="975345" indent="0">
              <a:buNone/>
              <a:defRPr sz="1138" b="1"/>
            </a:lvl4pPr>
            <a:lvl5pPr marL="1300460" indent="0">
              <a:buNone/>
              <a:defRPr sz="1138" b="1"/>
            </a:lvl5pPr>
            <a:lvl6pPr marL="1625575" indent="0">
              <a:buNone/>
              <a:defRPr sz="1138" b="1"/>
            </a:lvl6pPr>
            <a:lvl7pPr marL="1950690" indent="0">
              <a:buNone/>
              <a:defRPr sz="1138" b="1"/>
            </a:lvl7pPr>
            <a:lvl8pPr marL="2275804" indent="0">
              <a:buNone/>
              <a:defRPr sz="1138" b="1"/>
            </a:lvl8pPr>
            <a:lvl9pPr marL="2600919" indent="0">
              <a:buNone/>
              <a:defRPr sz="113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5120" y="1546578"/>
            <a:ext cx="2873023" cy="2809805"/>
          </a:xfrm>
        </p:spPr>
        <p:txBody>
          <a:bodyPr/>
          <a:lstStyle>
            <a:lvl1pPr>
              <a:defRPr sz="1707"/>
            </a:lvl1pPr>
            <a:lvl2pPr>
              <a:defRPr sz="1422"/>
            </a:lvl2pPr>
            <a:lvl3pPr>
              <a:defRPr sz="1280"/>
            </a:lvl3pPr>
            <a:lvl4pPr>
              <a:defRPr sz="1138"/>
            </a:lvl4pPr>
            <a:lvl5pPr>
              <a:defRPr sz="1138"/>
            </a:lvl5pPr>
            <a:lvl6pPr>
              <a:defRPr sz="1138"/>
            </a:lvl6pPr>
            <a:lvl7pPr>
              <a:defRPr sz="1138"/>
            </a:lvl7pPr>
            <a:lvl8pPr>
              <a:defRPr sz="1138"/>
            </a:lvl8pPr>
            <a:lvl9pPr>
              <a:defRPr sz="113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3129" y="1091636"/>
            <a:ext cx="2874151" cy="454942"/>
          </a:xfrm>
        </p:spPr>
        <p:txBody>
          <a:bodyPr anchor="b"/>
          <a:lstStyle>
            <a:lvl1pPr marL="0" indent="0">
              <a:buNone/>
              <a:defRPr sz="1707" b="1"/>
            </a:lvl1pPr>
            <a:lvl2pPr marL="325115" indent="0">
              <a:buNone/>
              <a:defRPr sz="1422" b="1"/>
            </a:lvl2pPr>
            <a:lvl3pPr marL="650230" indent="0">
              <a:buNone/>
              <a:defRPr sz="1280" b="1"/>
            </a:lvl3pPr>
            <a:lvl4pPr marL="975345" indent="0">
              <a:buNone/>
              <a:defRPr sz="1138" b="1"/>
            </a:lvl4pPr>
            <a:lvl5pPr marL="1300460" indent="0">
              <a:buNone/>
              <a:defRPr sz="1138" b="1"/>
            </a:lvl5pPr>
            <a:lvl6pPr marL="1625575" indent="0">
              <a:buNone/>
              <a:defRPr sz="1138" b="1"/>
            </a:lvl6pPr>
            <a:lvl7pPr marL="1950690" indent="0">
              <a:buNone/>
              <a:defRPr sz="1138" b="1"/>
            </a:lvl7pPr>
            <a:lvl8pPr marL="2275804" indent="0">
              <a:buNone/>
              <a:defRPr sz="1138" b="1"/>
            </a:lvl8pPr>
            <a:lvl9pPr marL="2600919" indent="0">
              <a:buNone/>
              <a:defRPr sz="113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303129" y="1546578"/>
            <a:ext cx="2874151" cy="2809805"/>
          </a:xfrm>
        </p:spPr>
        <p:txBody>
          <a:bodyPr/>
          <a:lstStyle>
            <a:lvl1pPr>
              <a:defRPr sz="1707"/>
            </a:lvl1pPr>
            <a:lvl2pPr>
              <a:defRPr sz="1422"/>
            </a:lvl2pPr>
            <a:lvl3pPr>
              <a:defRPr sz="1280"/>
            </a:lvl3pPr>
            <a:lvl4pPr>
              <a:defRPr sz="1138"/>
            </a:lvl4pPr>
            <a:lvl5pPr>
              <a:defRPr sz="1138"/>
            </a:lvl5pPr>
            <a:lvl6pPr>
              <a:defRPr sz="1138"/>
            </a:lvl6pPr>
            <a:lvl7pPr>
              <a:defRPr sz="1138"/>
            </a:lvl7pPr>
            <a:lvl8pPr>
              <a:defRPr sz="1138"/>
            </a:lvl8pPr>
            <a:lvl9pPr>
              <a:defRPr sz="113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8036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8654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563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20" y="194169"/>
            <a:ext cx="2139245" cy="826347"/>
          </a:xfrm>
        </p:spPr>
        <p:txBody>
          <a:bodyPr anchor="b"/>
          <a:lstStyle>
            <a:lvl1pPr algn="l">
              <a:defRPr sz="142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2258" y="194169"/>
            <a:ext cx="3635022" cy="4162214"/>
          </a:xfrm>
        </p:spPr>
        <p:txBody>
          <a:bodyPr/>
          <a:lstStyle>
            <a:lvl1pPr>
              <a:defRPr sz="2276"/>
            </a:lvl1pPr>
            <a:lvl2pPr>
              <a:defRPr sz="1991"/>
            </a:lvl2pPr>
            <a:lvl3pPr>
              <a:defRPr sz="1707"/>
            </a:lvl3pPr>
            <a:lvl4pPr>
              <a:defRPr sz="1422"/>
            </a:lvl4pPr>
            <a:lvl5pPr>
              <a:defRPr sz="1422"/>
            </a:lvl5pPr>
            <a:lvl6pPr>
              <a:defRPr sz="1422"/>
            </a:lvl6pPr>
            <a:lvl7pPr>
              <a:defRPr sz="1422"/>
            </a:lvl7pPr>
            <a:lvl8pPr>
              <a:defRPr sz="1422"/>
            </a:lvl8pPr>
            <a:lvl9pPr>
              <a:defRPr sz="14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25120" y="1020516"/>
            <a:ext cx="2139245" cy="3335867"/>
          </a:xfrm>
        </p:spPr>
        <p:txBody>
          <a:bodyPr/>
          <a:lstStyle>
            <a:lvl1pPr marL="0" indent="0">
              <a:buNone/>
              <a:defRPr sz="996"/>
            </a:lvl1pPr>
            <a:lvl2pPr marL="325115" indent="0">
              <a:buNone/>
              <a:defRPr sz="853"/>
            </a:lvl2pPr>
            <a:lvl3pPr marL="650230" indent="0">
              <a:buNone/>
              <a:defRPr sz="711"/>
            </a:lvl3pPr>
            <a:lvl4pPr marL="975345" indent="0">
              <a:buNone/>
              <a:defRPr sz="640"/>
            </a:lvl4pPr>
            <a:lvl5pPr marL="1300460" indent="0">
              <a:buNone/>
              <a:defRPr sz="640"/>
            </a:lvl5pPr>
            <a:lvl6pPr marL="1625575" indent="0">
              <a:buNone/>
              <a:defRPr sz="640"/>
            </a:lvl6pPr>
            <a:lvl7pPr marL="1950690" indent="0">
              <a:buNone/>
              <a:defRPr sz="640"/>
            </a:lvl7pPr>
            <a:lvl8pPr marL="2275804" indent="0">
              <a:buNone/>
              <a:defRPr sz="640"/>
            </a:lvl8pPr>
            <a:lvl9pPr marL="2600919" indent="0">
              <a:buNone/>
              <a:defRPr sz="64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1665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516" y="3413760"/>
            <a:ext cx="3901440" cy="403014"/>
          </a:xfrm>
        </p:spPr>
        <p:txBody>
          <a:bodyPr anchor="b"/>
          <a:lstStyle>
            <a:lvl1pPr algn="l">
              <a:defRPr sz="142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74516" y="435751"/>
            <a:ext cx="3901440" cy="2926080"/>
          </a:xfrm>
        </p:spPr>
        <p:txBody>
          <a:bodyPr/>
          <a:lstStyle>
            <a:lvl1pPr marL="0" indent="0">
              <a:buNone/>
              <a:defRPr sz="2276"/>
            </a:lvl1pPr>
            <a:lvl2pPr marL="325115" indent="0">
              <a:buNone/>
              <a:defRPr sz="1991"/>
            </a:lvl2pPr>
            <a:lvl3pPr marL="650230" indent="0">
              <a:buNone/>
              <a:defRPr sz="1707"/>
            </a:lvl3pPr>
            <a:lvl4pPr marL="975345" indent="0">
              <a:buNone/>
              <a:defRPr sz="1422"/>
            </a:lvl4pPr>
            <a:lvl5pPr marL="1300460" indent="0">
              <a:buNone/>
              <a:defRPr sz="1422"/>
            </a:lvl5pPr>
            <a:lvl6pPr marL="1625575" indent="0">
              <a:buNone/>
              <a:defRPr sz="1422"/>
            </a:lvl6pPr>
            <a:lvl7pPr marL="1950690" indent="0">
              <a:buNone/>
              <a:defRPr sz="1422"/>
            </a:lvl7pPr>
            <a:lvl8pPr marL="2275804" indent="0">
              <a:buNone/>
              <a:defRPr sz="1422"/>
            </a:lvl8pPr>
            <a:lvl9pPr marL="2600919" indent="0">
              <a:buNone/>
              <a:defRPr sz="1422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4516" y="3816774"/>
            <a:ext cx="3901440" cy="572346"/>
          </a:xfrm>
        </p:spPr>
        <p:txBody>
          <a:bodyPr/>
          <a:lstStyle>
            <a:lvl1pPr marL="0" indent="0">
              <a:buNone/>
              <a:defRPr sz="996"/>
            </a:lvl1pPr>
            <a:lvl2pPr marL="325115" indent="0">
              <a:buNone/>
              <a:defRPr sz="853"/>
            </a:lvl2pPr>
            <a:lvl3pPr marL="650230" indent="0">
              <a:buNone/>
              <a:defRPr sz="711"/>
            </a:lvl3pPr>
            <a:lvl4pPr marL="975345" indent="0">
              <a:buNone/>
              <a:defRPr sz="640"/>
            </a:lvl4pPr>
            <a:lvl5pPr marL="1300460" indent="0">
              <a:buNone/>
              <a:defRPr sz="640"/>
            </a:lvl5pPr>
            <a:lvl6pPr marL="1625575" indent="0">
              <a:buNone/>
              <a:defRPr sz="640"/>
            </a:lvl6pPr>
            <a:lvl7pPr marL="1950690" indent="0">
              <a:buNone/>
              <a:defRPr sz="640"/>
            </a:lvl7pPr>
            <a:lvl8pPr marL="2275804" indent="0">
              <a:buNone/>
              <a:defRPr sz="640"/>
            </a:lvl8pPr>
            <a:lvl9pPr marL="2600919" indent="0">
              <a:buNone/>
              <a:defRPr sz="64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1070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429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714240" y="195299"/>
            <a:ext cx="1463040" cy="41610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5120" y="195299"/>
            <a:ext cx="4280747" cy="41610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1448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113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9132D6-0004-C34B-A570-7AECE002713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324343" cy="73152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51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9132D6-0004-C34B-A570-7AECE002713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5299957" cy="73152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38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E9132D6-0004-C34B-A570-7AECE002713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3004800" cy="36576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1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154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5120" y="195298"/>
            <a:ext cx="5852160" cy="812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5120" y="1137920"/>
            <a:ext cx="5852160" cy="3218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25120" y="4520072"/>
            <a:ext cx="1517227" cy="259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21654" y="4520072"/>
            <a:ext cx="2059093" cy="259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60053" y="4520072"/>
            <a:ext cx="1517227" cy="259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683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defTabSz="650230" rtl="0" eaLnBrk="1" latinLnBrk="0" hangingPunct="1">
        <a:spcBef>
          <a:spcPct val="0"/>
        </a:spcBef>
        <a:buNone/>
        <a:defRPr sz="312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3836" indent="-243836" algn="l" defTabSz="650230" rtl="0" eaLnBrk="1" latinLnBrk="0" hangingPunct="1">
        <a:spcBef>
          <a:spcPct val="20000"/>
        </a:spcBef>
        <a:buFont typeface="Arial" pitchFamily="34" charset="0"/>
        <a:buChar char="•"/>
        <a:defRPr sz="2276" kern="1200">
          <a:solidFill>
            <a:schemeClr val="tx1"/>
          </a:solidFill>
          <a:latin typeface="+mn-lt"/>
          <a:ea typeface="+mn-ea"/>
          <a:cs typeface="+mn-cs"/>
        </a:defRPr>
      </a:lvl1pPr>
      <a:lvl2pPr marL="528312" indent="-203197" algn="l" defTabSz="650230" rtl="0" eaLnBrk="1" latinLnBrk="0" hangingPunct="1">
        <a:spcBef>
          <a:spcPct val="20000"/>
        </a:spcBef>
        <a:buFont typeface="Arial" pitchFamily="34" charset="0"/>
        <a:buChar char="–"/>
        <a:defRPr sz="1991" kern="1200">
          <a:solidFill>
            <a:schemeClr val="tx1"/>
          </a:solidFill>
          <a:latin typeface="+mn-lt"/>
          <a:ea typeface="+mn-ea"/>
          <a:cs typeface="+mn-cs"/>
        </a:defRPr>
      </a:lvl2pPr>
      <a:lvl3pPr marL="812787" indent="-162557" algn="l" defTabSz="650230" rtl="0" eaLnBrk="1" latinLnBrk="0" hangingPunct="1">
        <a:spcBef>
          <a:spcPct val="20000"/>
        </a:spcBef>
        <a:buFont typeface="Arial" pitchFamily="34" charset="0"/>
        <a:buChar char="•"/>
        <a:defRPr sz="1707" kern="1200">
          <a:solidFill>
            <a:schemeClr val="tx1"/>
          </a:solidFill>
          <a:latin typeface="+mn-lt"/>
          <a:ea typeface="+mn-ea"/>
          <a:cs typeface="+mn-cs"/>
        </a:defRPr>
      </a:lvl3pPr>
      <a:lvl4pPr marL="1137902" indent="-162557" algn="l" defTabSz="650230" rtl="0" eaLnBrk="1" latinLnBrk="0" hangingPunct="1">
        <a:spcBef>
          <a:spcPct val="20000"/>
        </a:spcBef>
        <a:buFont typeface="Arial" pitchFamily="34" charset="0"/>
        <a:buChar char="–"/>
        <a:defRPr sz="1422" kern="1200">
          <a:solidFill>
            <a:schemeClr val="tx1"/>
          </a:solidFill>
          <a:latin typeface="+mn-lt"/>
          <a:ea typeface="+mn-ea"/>
          <a:cs typeface="+mn-cs"/>
        </a:defRPr>
      </a:lvl4pPr>
      <a:lvl5pPr marL="1463017" indent="-162557" algn="l" defTabSz="650230" rtl="0" eaLnBrk="1" latinLnBrk="0" hangingPunct="1">
        <a:spcBef>
          <a:spcPct val="20000"/>
        </a:spcBef>
        <a:buFont typeface="Arial" pitchFamily="34" charset="0"/>
        <a:buChar char="»"/>
        <a:defRPr sz="1422" kern="1200">
          <a:solidFill>
            <a:schemeClr val="tx1"/>
          </a:solidFill>
          <a:latin typeface="+mn-lt"/>
          <a:ea typeface="+mn-ea"/>
          <a:cs typeface="+mn-cs"/>
        </a:defRPr>
      </a:lvl5pPr>
      <a:lvl6pPr marL="1788132" indent="-162557" algn="l" defTabSz="650230" rtl="0" eaLnBrk="1" latinLnBrk="0" hangingPunct="1">
        <a:spcBef>
          <a:spcPct val="20000"/>
        </a:spcBef>
        <a:buFont typeface="Arial" pitchFamily="34" charset="0"/>
        <a:buChar char="•"/>
        <a:defRPr sz="1422" kern="1200">
          <a:solidFill>
            <a:schemeClr val="tx1"/>
          </a:solidFill>
          <a:latin typeface="+mn-lt"/>
          <a:ea typeface="+mn-ea"/>
          <a:cs typeface="+mn-cs"/>
        </a:defRPr>
      </a:lvl6pPr>
      <a:lvl7pPr marL="2113247" indent="-162557" algn="l" defTabSz="650230" rtl="0" eaLnBrk="1" latinLnBrk="0" hangingPunct="1">
        <a:spcBef>
          <a:spcPct val="20000"/>
        </a:spcBef>
        <a:buFont typeface="Arial" pitchFamily="34" charset="0"/>
        <a:buChar char="•"/>
        <a:defRPr sz="1422" kern="1200">
          <a:solidFill>
            <a:schemeClr val="tx1"/>
          </a:solidFill>
          <a:latin typeface="+mn-lt"/>
          <a:ea typeface="+mn-ea"/>
          <a:cs typeface="+mn-cs"/>
        </a:defRPr>
      </a:lvl7pPr>
      <a:lvl8pPr marL="2438362" indent="-162557" algn="l" defTabSz="650230" rtl="0" eaLnBrk="1" latinLnBrk="0" hangingPunct="1">
        <a:spcBef>
          <a:spcPct val="20000"/>
        </a:spcBef>
        <a:buFont typeface="Arial" pitchFamily="34" charset="0"/>
        <a:buChar char="•"/>
        <a:defRPr sz="1422" kern="1200">
          <a:solidFill>
            <a:schemeClr val="tx1"/>
          </a:solidFill>
          <a:latin typeface="+mn-lt"/>
          <a:ea typeface="+mn-ea"/>
          <a:cs typeface="+mn-cs"/>
        </a:defRPr>
      </a:lvl8pPr>
      <a:lvl9pPr marL="2763477" indent="-162557" algn="l" defTabSz="650230" rtl="0" eaLnBrk="1" latinLnBrk="0" hangingPunct="1">
        <a:spcBef>
          <a:spcPct val="20000"/>
        </a:spcBef>
        <a:buFont typeface="Arial" pitchFamily="34" charset="0"/>
        <a:buChar char="•"/>
        <a:defRPr sz="142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1pPr>
      <a:lvl2pPr marL="325115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2pPr>
      <a:lvl3pPr marL="650230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3pPr>
      <a:lvl4pPr marL="975345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4pPr>
      <a:lvl5pPr marL="1300460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5pPr>
      <a:lvl6pPr marL="1625575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6pPr>
      <a:lvl7pPr marL="1950690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7pPr>
      <a:lvl8pPr marL="2275804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8pPr>
      <a:lvl9pPr marL="2600919" algn="l" defTabSz="650230" rtl="0" eaLnBrk="1" latinLnBrk="0" hangingPunct="1">
        <a:defRPr sz="12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BBCCF403-77F5-E64B-B3A1-43CAED52C50B}"/>
              </a:ext>
            </a:extLst>
          </p:cNvPr>
          <p:cNvSpPr/>
          <p:nvPr userDrawn="1"/>
        </p:nvSpPr>
        <p:spPr>
          <a:xfrm>
            <a:off x="11897867" y="406401"/>
            <a:ext cx="295615" cy="295538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60" b="0" i="0" dirty="0">
              <a:latin typeface="Lato Light" panose="020F0502020204030203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4081" y="389468"/>
            <a:ext cx="11216640" cy="14139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4081" y="1947333"/>
            <a:ext cx="11216640" cy="4641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/>
          <p:nvPr userDrawn="1"/>
        </p:nvSpPr>
        <p:spPr>
          <a:xfrm>
            <a:off x="11946289" y="472063"/>
            <a:ext cx="198772" cy="164212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fld id="{C2130A1F-96FE-9345-9E91-FD9BE4197128}" type="slidenum">
              <a:rPr lang="en-US" sz="1067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493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97118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75147" rtl="0" eaLnBrk="1" latinLnBrk="0" hangingPunct="1">
        <a:lnSpc>
          <a:spcPct val="90000"/>
        </a:lnSpc>
        <a:spcBef>
          <a:spcPct val="0"/>
        </a:spcBef>
        <a:buNone/>
        <a:defRPr sz="3520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75147" rtl="0" eaLnBrk="1" latinLnBrk="0" hangingPunct="1">
        <a:lnSpc>
          <a:spcPct val="90000"/>
        </a:lnSpc>
        <a:spcBef>
          <a:spcPts val="1067"/>
        </a:spcBef>
        <a:buFont typeface="Arial" panose="020B0604020202020204" pitchFamily="34" charset="0"/>
        <a:buNone/>
        <a:defRPr sz="2987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87574" indent="0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None/>
        <a:defRPr sz="256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75147" indent="0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None/>
        <a:defRPr sz="2133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462720" indent="0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None/>
        <a:defRPr sz="192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950293" indent="0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None/>
        <a:defRPr sz="192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681654" indent="-243787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3169227" indent="-243787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656800" indent="-243787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4144374" indent="-243787" algn="l" defTabSz="975147" rtl="0" eaLnBrk="1" latinLnBrk="0" hangingPunct="1">
        <a:lnSpc>
          <a:spcPct val="90000"/>
        </a:lnSpc>
        <a:spcBef>
          <a:spcPts val="533"/>
        </a:spcBef>
        <a:buFont typeface="Arial" panose="020B0604020202020204" pitchFamily="34" charset="0"/>
        <a:buChar char="•"/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1pPr>
      <a:lvl2pPr marL="487574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975147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3pPr>
      <a:lvl4pPr marL="1462720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1950293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437867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2925440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413013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3900587" algn="l" defTabSz="975147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svg"/><Relationship Id="rId3" Type="http://schemas.openxmlformats.org/officeDocument/2006/relationships/image" Target="../media/image31.svg"/><Relationship Id="rId7" Type="http://schemas.openxmlformats.org/officeDocument/2006/relationships/image" Target="../media/image35.sv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svg"/><Relationship Id="rId5" Type="http://schemas.openxmlformats.org/officeDocument/2006/relationships/image" Target="../media/image33.sv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svg"/><Relationship Id="rId14" Type="http://schemas.openxmlformats.org/officeDocument/2006/relationships/image" Target="../media/image4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svg"/><Relationship Id="rId7" Type="http://schemas.openxmlformats.org/officeDocument/2006/relationships/image" Target="../media/image50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jpg"/><Relationship Id="rId5" Type="http://schemas.openxmlformats.org/officeDocument/2006/relationships/image" Target="../media/image48.sv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svg"/><Relationship Id="rId7" Type="http://schemas.openxmlformats.org/officeDocument/2006/relationships/image" Target="../media/image60.svg"/><Relationship Id="rId12" Type="http://schemas.openxmlformats.org/officeDocument/2006/relationships/image" Target="../media/image6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sv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svg"/><Relationship Id="rId7" Type="http://schemas.openxmlformats.org/officeDocument/2006/relationships/image" Target="../media/image71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sv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7" Type="http://schemas.openxmlformats.org/officeDocument/2006/relationships/image" Target="../media/image83.jpe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svg"/><Relationship Id="rId7" Type="http://schemas.openxmlformats.org/officeDocument/2006/relationships/image" Target="../media/image89.sv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8.png"/><Relationship Id="rId5" Type="http://schemas.openxmlformats.org/officeDocument/2006/relationships/image" Target="../media/image87.svg"/><Relationship Id="rId10" Type="http://schemas.openxmlformats.org/officeDocument/2006/relationships/image" Target="../media/image92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svg"/><Relationship Id="rId7" Type="http://schemas.openxmlformats.org/officeDocument/2006/relationships/image" Target="../media/image98.sv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7.png"/><Relationship Id="rId5" Type="http://schemas.openxmlformats.org/officeDocument/2006/relationships/image" Target="../media/image96.svg"/><Relationship Id="rId10" Type="http://schemas.openxmlformats.org/officeDocument/2006/relationships/image" Target="../media/image101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05.png"/><Relationship Id="rId4" Type="http://schemas.openxmlformats.org/officeDocument/2006/relationships/image" Target="../media/image10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svg"/><Relationship Id="rId18" Type="http://schemas.openxmlformats.org/officeDocument/2006/relationships/image" Target="../media/image122.png"/><Relationship Id="rId3" Type="http://schemas.openxmlformats.org/officeDocument/2006/relationships/image" Target="../media/image107.svg"/><Relationship Id="rId7" Type="http://schemas.openxmlformats.org/officeDocument/2006/relationships/image" Target="../media/image111.svg"/><Relationship Id="rId12" Type="http://schemas.openxmlformats.org/officeDocument/2006/relationships/image" Target="../media/image116.png"/><Relationship Id="rId17" Type="http://schemas.openxmlformats.org/officeDocument/2006/relationships/image" Target="../media/image121.svg"/><Relationship Id="rId2" Type="http://schemas.openxmlformats.org/officeDocument/2006/relationships/image" Target="../media/image106.png"/><Relationship Id="rId16" Type="http://schemas.openxmlformats.org/officeDocument/2006/relationships/image" Target="../media/image12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0.png"/><Relationship Id="rId11" Type="http://schemas.openxmlformats.org/officeDocument/2006/relationships/image" Target="../media/image115.svg"/><Relationship Id="rId5" Type="http://schemas.openxmlformats.org/officeDocument/2006/relationships/image" Target="../media/image109.svg"/><Relationship Id="rId15" Type="http://schemas.openxmlformats.org/officeDocument/2006/relationships/image" Target="../media/image119.svg"/><Relationship Id="rId10" Type="http://schemas.openxmlformats.org/officeDocument/2006/relationships/image" Target="../media/image114.png"/><Relationship Id="rId19" Type="http://schemas.openxmlformats.org/officeDocument/2006/relationships/image" Target="../media/image123.svg"/><Relationship Id="rId4" Type="http://schemas.openxmlformats.org/officeDocument/2006/relationships/image" Target="../media/image108.png"/><Relationship Id="rId9" Type="http://schemas.openxmlformats.org/officeDocument/2006/relationships/image" Target="../media/image113.svg"/><Relationship Id="rId14" Type="http://schemas.openxmlformats.org/officeDocument/2006/relationships/image" Target="../media/image1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9.sv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7.png"/><Relationship Id="rId5" Type="http://schemas.openxmlformats.org/officeDocument/2006/relationships/image" Target="../media/image126.svg"/><Relationship Id="rId4" Type="http://schemas.openxmlformats.org/officeDocument/2006/relationships/image" Target="../media/image1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svg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2/14651858.CD003417.pub4" TargetMode="External"/><Relationship Id="rId3" Type="http://schemas.openxmlformats.org/officeDocument/2006/relationships/hyperlink" Target="https://doi.org/10.1016/S0140-6736(12)60240-2" TargetMode="External"/><Relationship Id="rId7" Type="http://schemas.openxmlformats.org/officeDocument/2006/relationships/hyperlink" Target="https://doi.org/10.1377/hlthaff.2018.05442" TargetMode="External"/><Relationship Id="rId2" Type="http://schemas.openxmlformats.org/officeDocument/2006/relationships/hyperlink" Target="https://doi.org/10.2337/dc23-SINT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1007/s11892-022-01479-9" TargetMode="External"/><Relationship Id="rId5" Type="http://schemas.openxmlformats.org/officeDocument/2006/relationships/hyperlink" Target="https://doi.org/10.1136/bmj.m4743" TargetMode="External"/><Relationship Id="rId4" Type="http://schemas.openxmlformats.org/officeDocument/2006/relationships/hyperlink" Target="https://doi.org/10.1136/bmjqs-2017-006727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CE7252A1-B415-49DC-84A4-C51F599FDE75}"/>
              </a:ext>
            </a:extLst>
          </p:cNvPr>
          <p:cNvSpPr/>
          <p:nvPr/>
        </p:nvSpPr>
        <p:spPr>
          <a:xfrm>
            <a:off x="210888" y="334682"/>
            <a:ext cx="12574236" cy="6782810"/>
          </a:xfrm>
          <a:prstGeom prst="rect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75390">
              <a:defRPr/>
            </a:pPr>
            <a:endParaRPr lang="en-US" sz="1920">
              <a:solidFill>
                <a:prstClr val="white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pic>
        <p:nvPicPr>
          <p:cNvPr id="44" name="Picture Placeholder 43">
            <a:extLst>
              <a:ext uri="{FF2B5EF4-FFF2-40B4-BE49-F238E27FC236}">
                <a16:creationId xmlns:a16="http://schemas.microsoft.com/office/drawing/2014/main" id="{17587D1B-4629-4E4C-8DD3-806F2BC4633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95" y="0"/>
            <a:ext cx="13001413" cy="3657600"/>
          </a:xfr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CCCFD0A8-C5D2-B34A-9F96-2B7A7A7C947D}"/>
              </a:ext>
            </a:extLst>
          </p:cNvPr>
          <p:cNvSpPr/>
          <p:nvPr/>
        </p:nvSpPr>
        <p:spPr>
          <a:xfrm>
            <a:off x="-2701" y="0"/>
            <a:ext cx="13001413" cy="3657600"/>
          </a:xfrm>
          <a:prstGeom prst="rect">
            <a:avLst/>
          </a:prstGeom>
          <a:solidFill>
            <a:schemeClr val="accent6">
              <a:lumMod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75195">
              <a:defRPr/>
            </a:pPr>
            <a:endParaRPr lang="en-US" sz="1920">
              <a:solidFill>
                <a:srgbClr val="FFFFFF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8BD4A-F2AE-3C4F-8C1B-19494841AEC4}"/>
              </a:ext>
            </a:extLst>
          </p:cNvPr>
          <p:cNvSpPr txBox="1"/>
          <p:nvPr/>
        </p:nvSpPr>
        <p:spPr>
          <a:xfrm>
            <a:off x="5095311" y="311454"/>
            <a:ext cx="2805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75195">
              <a:defRPr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A Presentation 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7D2EB0-BFB7-7F45-A9F2-C8F5DE21E96E}"/>
              </a:ext>
            </a:extLst>
          </p:cNvPr>
          <p:cNvSpPr txBox="1"/>
          <p:nvPr/>
        </p:nvSpPr>
        <p:spPr>
          <a:xfrm>
            <a:off x="1863168" y="872161"/>
            <a:ext cx="92696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75195">
              <a:defRPr/>
            </a:pPr>
            <a:r>
              <a:rPr lang="en-US" sz="2000" b="1" spc="160" dirty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Type 2 Diabetes in UK Primary Care: Diagnosis, Management and Prevention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0D164A-C81A-437F-BB74-31A2BA3F60DD}"/>
              </a:ext>
            </a:extLst>
          </p:cNvPr>
          <p:cNvSpPr txBox="1"/>
          <p:nvPr/>
        </p:nvSpPr>
        <p:spPr>
          <a:xfrm>
            <a:off x="1588487" y="1794360"/>
            <a:ext cx="9819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4912CE-38D8-4F0A-B6D9-19D8119E9BFE}"/>
              </a:ext>
            </a:extLst>
          </p:cNvPr>
          <p:cNvSpPr txBox="1"/>
          <p:nvPr/>
        </p:nvSpPr>
        <p:spPr>
          <a:xfrm>
            <a:off x="4415889" y="2728352"/>
            <a:ext cx="4164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LCHS7003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B502D50-079A-435A-BEBF-8968B12994A0}"/>
              </a:ext>
            </a:extLst>
          </p:cNvPr>
          <p:cNvGrpSpPr/>
          <p:nvPr/>
        </p:nvGrpSpPr>
        <p:grpSpPr>
          <a:xfrm>
            <a:off x="1952287" y="4195079"/>
            <a:ext cx="9100227" cy="1721223"/>
            <a:chOff x="1588487" y="4195079"/>
            <a:chExt cx="9100227" cy="1721223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F443E32-DC8F-4845-9205-BFD334E061CB}"/>
                </a:ext>
              </a:extLst>
            </p:cNvPr>
            <p:cNvGrpSpPr/>
            <p:nvPr/>
          </p:nvGrpSpPr>
          <p:grpSpPr>
            <a:xfrm>
              <a:off x="1588487" y="4195079"/>
              <a:ext cx="3978355" cy="1721223"/>
              <a:chOff x="1588487" y="4195079"/>
              <a:chExt cx="3978355" cy="1721223"/>
            </a:xfrm>
          </p:grpSpPr>
          <p:sp>
            <p:nvSpPr>
              <p:cNvPr id="38" name="Freeform 464">
                <a:extLst>
                  <a:ext uri="{FF2B5EF4-FFF2-40B4-BE49-F238E27FC236}">
                    <a16:creationId xmlns:a16="http://schemas.microsoft.com/office/drawing/2014/main" id="{C9600ECF-7292-4E68-A16B-ADB36CEBC6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8487" y="4195079"/>
                <a:ext cx="3978355" cy="812305"/>
              </a:xfrm>
              <a:prstGeom prst="hexagon">
                <a:avLst/>
              </a:prstGeom>
              <a:noFill/>
              <a:ln>
                <a:solidFill>
                  <a:schemeClr val="tx2"/>
                </a:solidFill>
              </a:ln>
              <a:effectLst/>
            </p:spPr>
            <p:txBody>
              <a:bodyPr wrap="none" anchor="ctr"/>
              <a:lstStyle/>
              <a:p>
                <a:pPr algn="ctr" defTabSz="975195"/>
                <a:r>
                  <a:rPr lang="en-US" sz="3200" b="1" dirty="0">
                    <a:solidFill>
                      <a:srgbClr val="153789">
                        <a:lumMod val="50000"/>
                      </a:srgbClr>
                    </a:solidFill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Presented By</a:t>
                </a:r>
              </a:p>
            </p:txBody>
          </p:sp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B0C42572-2946-4ED1-BB67-A4793B4430DB}"/>
                  </a:ext>
                </a:extLst>
              </p:cNvPr>
              <p:cNvSpPr txBox="1"/>
              <p:nvPr/>
            </p:nvSpPr>
            <p:spPr>
              <a:xfrm>
                <a:off x="1769220" y="5269971"/>
                <a:ext cx="36168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TAHIA HAQUE</a:t>
                </a:r>
              </a:p>
              <a:p>
                <a:pPr algn="ctr"/>
                <a:r>
                  <a:rPr lang="en-US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Student ID: 2513087</a:t>
                </a:r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C5D7D98-4A37-49EA-B690-2970716B0D6A}"/>
                </a:ext>
              </a:extLst>
            </p:cNvPr>
            <p:cNvGrpSpPr/>
            <p:nvPr/>
          </p:nvGrpSpPr>
          <p:grpSpPr>
            <a:xfrm>
              <a:off x="6524487" y="4195079"/>
              <a:ext cx="4164227" cy="1721223"/>
              <a:chOff x="6524487" y="4195079"/>
              <a:chExt cx="4164227" cy="1721223"/>
            </a:xfrm>
          </p:grpSpPr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D9A5FBC-1B76-4C6E-81C6-330201F533FE}"/>
                  </a:ext>
                </a:extLst>
              </p:cNvPr>
              <p:cNvSpPr txBox="1"/>
              <p:nvPr/>
            </p:nvSpPr>
            <p:spPr>
              <a:xfrm>
                <a:off x="6524487" y="5269971"/>
                <a:ext cx="416422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Lecturer’s Name</a:t>
                </a:r>
              </a:p>
              <a:p>
                <a:pPr algn="ctr"/>
                <a:r>
                  <a:rPr lang="en-US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Dr </a:t>
                </a:r>
                <a:r>
                  <a:rPr lang="en-US" b="1" dirty="0" err="1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Aishat</a:t>
                </a:r>
                <a:r>
                  <a:rPr lang="en-US" b="1" dirty="0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b="1" dirty="0" err="1">
                    <a:solidFill>
                      <a:schemeClr val="tx2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Bakre</a:t>
                </a:r>
                <a:endParaRPr lang="en-US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Freeform 464">
                <a:extLst>
                  <a:ext uri="{FF2B5EF4-FFF2-40B4-BE49-F238E27FC236}">
                    <a16:creationId xmlns:a16="http://schemas.microsoft.com/office/drawing/2014/main" id="{B4A5D3C4-F98D-4851-9813-D801072982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17424" y="4195079"/>
                <a:ext cx="3978355" cy="812305"/>
              </a:xfrm>
              <a:prstGeom prst="hexagon">
                <a:avLst/>
              </a:prstGeom>
              <a:noFill/>
              <a:ln>
                <a:solidFill>
                  <a:schemeClr val="tx2"/>
                </a:solidFill>
              </a:ln>
              <a:effectLst/>
            </p:spPr>
            <p:txBody>
              <a:bodyPr wrap="none" anchor="ctr"/>
              <a:lstStyle/>
              <a:p>
                <a:pPr algn="ctr" defTabSz="975195"/>
                <a:r>
                  <a:rPr lang="en-US" sz="3200" b="1" dirty="0">
                    <a:solidFill>
                      <a:srgbClr val="153789">
                        <a:lumMod val="50000"/>
                      </a:srgbClr>
                    </a:solidFill>
                    <a:latin typeface="Arial" panose="020B0604020202020204" pitchFamily="34" charset="0"/>
                    <a:ea typeface="Open Sans" panose="020B0606030504020204" pitchFamily="34" charset="0"/>
                    <a:cs typeface="Arial" panose="020B0604020202020204" pitchFamily="34" charset="0"/>
                  </a:rPr>
                  <a:t>Presented To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2155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6F5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8"/>
          <p:cNvSpPr/>
          <p:nvPr/>
        </p:nvSpPr>
        <p:spPr>
          <a:xfrm>
            <a:off x="787400" y="2362200"/>
            <a:ext cx="3567140" cy="4111976"/>
          </a:xfrm>
          <a:custGeom>
            <a:avLst/>
            <a:gdLst/>
            <a:ahLst/>
            <a:cxnLst/>
            <a:rect l="l" t="t" r="r" b="b"/>
            <a:pathLst>
              <a:path w="2675355" h="3083982">
                <a:moveTo>
                  <a:pt x="0" y="0"/>
                </a:moveTo>
                <a:lnTo>
                  <a:pt x="2675355" y="0"/>
                </a:lnTo>
                <a:lnTo>
                  <a:pt x="2675355" y="3083982"/>
                </a:lnTo>
                <a:lnTo>
                  <a:pt x="0" y="30839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4721514" y="2362200"/>
            <a:ext cx="3567140" cy="4111976"/>
          </a:xfrm>
          <a:custGeom>
            <a:avLst/>
            <a:gdLst/>
            <a:ahLst/>
            <a:cxnLst/>
            <a:rect l="l" t="t" r="r" b="b"/>
            <a:pathLst>
              <a:path w="2675355" h="3083982">
                <a:moveTo>
                  <a:pt x="0" y="0"/>
                </a:moveTo>
                <a:lnTo>
                  <a:pt x="2675355" y="0"/>
                </a:lnTo>
                <a:lnTo>
                  <a:pt x="2675355" y="3083982"/>
                </a:lnTo>
                <a:lnTo>
                  <a:pt x="0" y="30839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8650260" y="2362200"/>
            <a:ext cx="3567140" cy="4111976"/>
          </a:xfrm>
          <a:custGeom>
            <a:avLst/>
            <a:gdLst/>
            <a:ahLst/>
            <a:cxnLst/>
            <a:rect l="l" t="t" r="r" b="b"/>
            <a:pathLst>
              <a:path w="2675355" h="3083982">
                <a:moveTo>
                  <a:pt x="0" y="0"/>
                </a:moveTo>
                <a:lnTo>
                  <a:pt x="2675355" y="0"/>
                </a:lnTo>
                <a:lnTo>
                  <a:pt x="2675355" y="3083982"/>
                </a:lnTo>
                <a:lnTo>
                  <a:pt x="0" y="30839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96945" y="2802839"/>
            <a:ext cx="2948050" cy="358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5"/>
              </a:lnSpc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Growing burden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3056" y="3696791"/>
            <a:ext cx="3015828" cy="1128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T2DM is among the most prevalent long-term conditions in UK primary care (NHS Digital, 2023).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396416" y="2802839"/>
            <a:ext cx="2214914" cy="358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2985"/>
              </a:lnSpc>
              <a:defRPr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</a:defRPr>
            </a:lvl1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sym typeface="Canva Sans Bold"/>
              </a:rPr>
              <a:t>Aim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994486" y="3696790"/>
            <a:ext cx="3015828" cy="1421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Strengthen nurses’ evidence-based practice in detection and self-management support (NICE, 2023)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214418" y="2802839"/>
            <a:ext cx="2436405" cy="358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5"/>
              </a:lnSpc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nva Sans Bold"/>
                <a:cs typeface="Arial" panose="020B0604020202020204" pitchFamily="34" charset="0"/>
                <a:sym typeface="Canva Sans Bold"/>
              </a:rPr>
              <a:t>Framework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24386" y="3837856"/>
            <a:ext cx="3015828" cy="11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Aligned with NHS England’s Long Term Plan priorities (NHS England, 2019).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4E0F8CF9-E8BC-4E8E-BFC9-FDEEBB73C184}"/>
              </a:ext>
            </a:extLst>
          </p:cNvPr>
          <p:cNvSpPr txBox="1">
            <a:spLocks/>
          </p:cNvSpPr>
          <p:nvPr/>
        </p:nvSpPr>
        <p:spPr>
          <a:xfrm>
            <a:off x="4368800" y="595672"/>
            <a:ext cx="4267200" cy="685800"/>
          </a:xfrm>
          <a:prstGeom prst="rect">
            <a:avLst/>
          </a:prstGeom>
        </p:spPr>
        <p:txBody>
          <a:bodyPr/>
          <a:lstStyle>
            <a:lvl1pPr algn="ctr" defTabSz="1219170" rtl="0" eaLnBrk="1" latinLnBrk="0" hangingPunct="1">
              <a:spcBef>
                <a:spcPct val="0"/>
              </a:spcBef>
              <a:buNone/>
              <a:defRPr sz="5867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extBox 164"/>
          <p:cNvSpPr txBox="1"/>
          <p:nvPr/>
        </p:nvSpPr>
        <p:spPr>
          <a:xfrm>
            <a:off x="-23238" y="280937"/>
            <a:ext cx="13605101" cy="6938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45"/>
              </a:lnSpc>
            </a:pPr>
            <a:r>
              <a:rPr lang="en-US" sz="4000" b="1" dirty="0">
                <a:solidFill>
                  <a:srgbClr val="230E6A"/>
                </a:solidFill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DEFINITION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6829504" y="6185948"/>
            <a:ext cx="715587" cy="693996"/>
          </a:xfrm>
          <a:prstGeom prst="rect">
            <a:avLst/>
          </a:prstGeom>
        </p:spPr>
        <p:txBody>
          <a:bodyPr lIns="36124" tIns="36124" rIns="36124" bIns="36124" rtlCol="0" anchor="ctr"/>
          <a:lstStyle/>
          <a:p>
            <a:pPr algn="ctr">
              <a:lnSpc>
                <a:spcPts val="1627"/>
              </a:lnSpc>
              <a:spcBef>
                <a:spcPct val="0"/>
              </a:spcBef>
            </a:pPr>
            <a:endParaRPr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0" name="TextBox 160"/>
          <p:cNvSpPr txBox="1"/>
          <p:nvPr/>
        </p:nvSpPr>
        <p:spPr>
          <a:xfrm>
            <a:off x="5360030" y="6264147"/>
            <a:ext cx="715587" cy="693996"/>
          </a:xfrm>
          <a:prstGeom prst="rect">
            <a:avLst/>
          </a:prstGeom>
        </p:spPr>
        <p:txBody>
          <a:bodyPr lIns="36124" tIns="36124" rIns="36124" bIns="36124" rtlCol="0" anchor="ctr"/>
          <a:lstStyle/>
          <a:p>
            <a:pPr algn="ctr">
              <a:lnSpc>
                <a:spcPts val="1627"/>
              </a:lnSpc>
              <a:spcBef>
                <a:spcPct val="0"/>
              </a:spcBef>
            </a:pPr>
            <a:endParaRPr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241054F-A9B2-728E-555D-C305DC211F1E}"/>
              </a:ext>
            </a:extLst>
          </p:cNvPr>
          <p:cNvGrpSpPr/>
          <p:nvPr/>
        </p:nvGrpSpPr>
        <p:grpSpPr>
          <a:xfrm>
            <a:off x="1831994" y="1809567"/>
            <a:ext cx="9340812" cy="4724400"/>
            <a:chOff x="2110839" y="1809567"/>
            <a:chExt cx="9340812" cy="4724400"/>
          </a:xfrm>
        </p:grpSpPr>
        <p:sp>
          <p:nvSpPr>
            <p:cNvPr id="114" name="Freeform 114"/>
            <p:cNvSpPr/>
            <p:nvPr/>
          </p:nvSpPr>
          <p:spPr>
            <a:xfrm>
              <a:off x="8407400" y="2438400"/>
              <a:ext cx="2836912" cy="3432663"/>
            </a:xfrm>
            <a:custGeom>
              <a:avLst/>
              <a:gdLst/>
              <a:ahLst/>
              <a:cxnLst/>
              <a:rect l="l" t="t" r="r" b="b"/>
              <a:pathLst>
                <a:path w="813263" h="813263">
                  <a:moveTo>
                    <a:pt x="90920" y="0"/>
                  </a:moveTo>
                  <a:lnTo>
                    <a:pt x="722343" y="0"/>
                  </a:lnTo>
                  <a:cubicBezTo>
                    <a:pt x="772557" y="0"/>
                    <a:pt x="813263" y="40706"/>
                    <a:pt x="813263" y="90920"/>
                  </a:cubicBezTo>
                  <a:lnTo>
                    <a:pt x="813263" y="722343"/>
                  </a:lnTo>
                  <a:cubicBezTo>
                    <a:pt x="813263" y="746457"/>
                    <a:pt x="803684" y="769583"/>
                    <a:pt x="786633" y="786633"/>
                  </a:cubicBezTo>
                  <a:cubicBezTo>
                    <a:pt x="769583" y="803684"/>
                    <a:pt x="746457" y="813263"/>
                    <a:pt x="722343" y="813263"/>
                  </a:cubicBezTo>
                  <a:lnTo>
                    <a:pt x="90920" y="813263"/>
                  </a:lnTo>
                  <a:cubicBezTo>
                    <a:pt x="66807" y="813263"/>
                    <a:pt x="43681" y="803684"/>
                    <a:pt x="26630" y="786633"/>
                  </a:cubicBezTo>
                  <a:cubicBezTo>
                    <a:pt x="9579" y="769583"/>
                    <a:pt x="0" y="746457"/>
                    <a:pt x="0" y="722343"/>
                  </a:cubicBezTo>
                  <a:lnTo>
                    <a:pt x="0" y="90920"/>
                  </a:lnTo>
                  <a:cubicBezTo>
                    <a:pt x="0" y="66807"/>
                    <a:pt x="9579" y="43681"/>
                    <a:pt x="26630" y="26630"/>
                  </a:cubicBezTo>
                  <a:cubicBezTo>
                    <a:pt x="43681" y="9579"/>
                    <a:pt x="66807" y="0"/>
                    <a:pt x="90920" y="0"/>
                  </a:cubicBezTo>
                  <a:close/>
                </a:path>
              </a:pathLst>
            </a:custGeom>
            <a:solidFill>
              <a:srgbClr val="D7D4E9"/>
            </a:solidFill>
            <a:ln>
              <a:solidFill>
                <a:schemeClr val="accent3"/>
              </a:solidFill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5" name="TextBox 115"/>
            <p:cNvSpPr txBox="1"/>
            <p:nvPr/>
          </p:nvSpPr>
          <p:spPr>
            <a:xfrm>
              <a:off x="8407400" y="3512287"/>
              <a:ext cx="2836912" cy="293659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</a:pPr>
              <a:endParaRPr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6" name="Freeform 156"/>
            <p:cNvSpPr/>
            <p:nvPr/>
          </p:nvSpPr>
          <p:spPr>
            <a:xfrm>
              <a:off x="8571944" y="5744353"/>
              <a:ext cx="715587" cy="789614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6849D3"/>
            </a:solidFill>
            <a:ln w="952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97" name="Group 196">
              <a:extLst>
                <a:ext uri="{FF2B5EF4-FFF2-40B4-BE49-F238E27FC236}">
                  <a16:creationId xmlns:a16="http://schemas.microsoft.com/office/drawing/2014/main" id="{24CDCAC3-5570-44A5-AE7F-699789BF979F}"/>
                </a:ext>
              </a:extLst>
            </p:cNvPr>
            <p:cNvGrpSpPr/>
            <p:nvPr/>
          </p:nvGrpSpPr>
          <p:grpSpPr>
            <a:xfrm>
              <a:off x="10370557" y="1870527"/>
              <a:ext cx="1081094" cy="2334408"/>
              <a:chOff x="12133289" y="3086100"/>
              <a:chExt cx="1520289" cy="3282761"/>
            </a:xfrm>
          </p:grpSpPr>
          <p:grpSp>
            <p:nvGrpSpPr>
              <p:cNvPr id="131" name="Group 131"/>
              <p:cNvGrpSpPr/>
              <p:nvPr/>
            </p:nvGrpSpPr>
            <p:grpSpPr>
              <a:xfrm>
                <a:off x="12133289" y="3086100"/>
                <a:ext cx="1520289" cy="3282761"/>
                <a:chOff x="0" y="-1018475"/>
                <a:chExt cx="812800" cy="1755075"/>
              </a:xfrm>
            </p:grpSpPr>
            <p:sp>
              <p:nvSpPr>
                <p:cNvPr id="132" name="Freeform 132"/>
                <p:cNvSpPr/>
                <p:nvPr/>
              </p:nvSpPr>
              <p:spPr>
                <a:xfrm>
                  <a:off x="0" y="-1018475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6849D3"/>
                </a:solidFill>
                <a:ln w="133350" cap="sq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33" name="TextBox 133"/>
                <p:cNvSpPr txBox="1"/>
                <p:nvPr/>
              </p:nvSpPr>
              <p:spPr>
                <a:xfrm>
                  <a:off x="76200" y="47625"/>
                  <a:ext cx="660400" cy="688975"/>
                </a:xfrm>
                <a:prstGeom prst="rect">
                  <a:avLst/>
                </a:prstGeom>
              </p:spPr>
              <p:txBody>
                <a:bodyPr lIns="36124" tIns="36124" rIns="36124" bIns="36124" rtlCol="0" anchor="ctr"/>
                <a:lstStyle/>
                <a:p>
                  <a:pPr algn="ctr">
                    <a:lnSpc>
                      <a:spcPts val="1627"/>
                    </a:lnSpc>
                  </a:pPr>
                  <a:endParaRPr sz="12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62" name="Freeform 162"/>
              <p:cNvSpPr/>
              <p:nvPr/>
            </p:nvSpPr>
            <p:spPr>
              <a:xfrm>
                <a:off x="12472553" y="3618336"/>
                <a:ext cx="841762" cy="544318"/>
              </a:xfrm>
              <a:custGeom>
                <a:avLst/>
                <a:gdLst/>
                <a:ahLst/>
                <a:cxnLst/>
                <a:rect l="l" t="t" r="r" b="b"/>
                <a:pathLst>
                  <a:path w="925938" h="598750">
                    <a:moveTo>
                      <a:pt x="0" y="0"/>
                    </a:moveTo>
                    <a:lnTo>
                      <a:pt x="925938" y="0"/>
                    </a:lnTo>
                    <a:lnTo>
                      <a:pt x="925938" y="598751"/>
                    </a:lnTo>
                    <a:lnTo>
                      <a:pt x="0" y="59875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74" name="TextBox 174"/>
            <p:cNvSpPr txBox="1"/>
            <p:nvPr/>
          </p:nvSpPr>
          <p:spPr>
            <a:xfrm>
              <a:off x="8592208" y="3166111"/>
              <a:ext cx="2504067" cy="2527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877"/>
                </a:lnSpc>
                <a:spcBef>
                  <a:spcPct val="0"/>
                </a:spcBef>
              </a:pPr>
              <a:r>
                <a:rPr lang="en-US" sz="2000" b="1" dirty="0">
                  <a:solidFill>
                    <a:srgbClr val="000000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Nature</a:t>
              </a:r>
            </a:p>
          </p:txBody>
        </p:sp>
        <p:sp>
          <p:nvSpPr>
            <p:cNvPr id="180" name="TextBox 180"/>
            <p:cNvSpPr txBox="1"/>
            <p:nvPr/>
          </p:nvSpPr>
          <p:spPr>
            <a:xfrm>
              <a:off x="8666645" y="3718154"/>
              <a:ext cx="2472127" cy="9848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sz="1600" dirty="0">
                  <a:solidFill>
                    <a:srgbClr val="000000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Progressive condition demanding life-long multidisciplinary care (ADA, 2023)</a:t>
              </a:r>
            </a:p>
          </p:txBody>
        </p:sp>
        <p:sp>
          <p:nvSpPr>
            <p:cNvPr id="112" name="TextBox 112"/>
            <p:cNvSpPr txBox="1"/>
            <p:nvPr/>
          </p:nvSpPr>
          <p:spPr>
            <a:xfrm>
              <a:off x="7370139" y="3586084"/>
              <a:ext cx="2836912" cy="293659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  <a:spcBef>
                  <a:spcPct val="0"/>
                </a:spcBef>
              </a:pPr>
              <a:endParaRPr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04" name="Group 104"/>
            <p:cNvGrpSpPr/>
            <p:nvPr/>
          </p:nvGrpSpPr>
          <p:grpSpPr>
            <a:xfrm>
              <a:off x="5264574" y="2512195"/>
              <a:ext cx="2836912" cy="3432663"/>
              <a:chOff x="0" y="0"/>
              <a:chExt cx="813263" cy="813263"/>
            </a:xfrm>
          </p:grpSpPr>
          <p:sp>
            <p:nvSpPr>
              <p:cNvPr id="105" name="Freeform 105"/>
              <p:cNvSpPr/>
              <p:nvPr/>
            </p:nvSpPr>
            <p:spPr>
              <a:xfrm>
                <a:off x="0" y="0"/>
                <a:ext cx="813263" cy="813263"/>
              </a:xfrm>
              <a:custGeom>
                <a:avLst/>
                <a:gdLst/>
                <a:ahLst/>
                <a:cxnLst/>
                <a:rect l="l" t="t" r="r" b="b"/>
                <a:pathLst>
                  <a:path w="813263" h="813263">
                    <a:moveTo>
                      <a:pt x="90920" y="0"/>
                    </a:moveTo>
                    <a:lnTo>
                      <a:pt x="722343" y="0"/>
                    </a:lnTo>
                    <a:cubicBezTo>
                      <a:pt x="772557" y="0"/>
                      <a:pt x="813263" y="40706"/>
                      <a:pt x="813263" y="90920"/>
                    </a:cubicBezTo>
                    <a:lnTo>
                      <a:pt x="813263" y="722343"/>
                    </a:lnTo>
                    <a:cubicBezTo>
                      <a:pt x="813263" y="746457"/>
                      <a:pt x="803684" y="769583"/>
                      <a:pt x="786633" y="786633"/>
                    </a:cubicBezTo>
                    <a:cubicBezTo>
                      <a:pt x="769583" y="803684"/>
                      <a:pt x="746457" y="813263"/>
                      <a:pt x="722343" y="813263"/>
                    </a:cubicBezTo>
                    <a:lnTo>
                      <a:pt x="90920" y="813263"/>
                    </a:lnTo>
                    <a:cubicBezTo>
                      <a:pt x="66807" y="813263"/>
                      <a:pt x="43681" y="803684"/>
                      <a:pt x="26630" y="786633"/>
                    </a:cubicBezTo>
                    <a:cubicBezTo>
                      <a:pt x="9579" y="769583"/>
                      <a:pt x="0" y="746457"/>
                      <a:pt x="0" y="722343"/>
                    </a:cubicBezTo>
                    <a:lnTo>
                      <a:pt x="0" y="90920"/>
                    </a:lnTo>
                    <a:cubicBezTo>
                      <a:pt x="0" y="66807"/>
                      <a:pt x="9579" y="43681"/>
                      <a:pt x="26630" y="26630"/>
                    </a:cubicBezTo>
                    <a:cubicBezTo>
                      <a:pt x="43681" y="9579"/>
                      <a:pt x="66807" y="0"/>
                      <a:pt x="90920" y="0"/>
                    </a:cubicBezTo>
                    <a:close/>
                  </a:path>
                </a:pathLst>
              </a:custGeom>
              <a:solidFill>
                <a:srgbClr val="C6E3E5"/>
              </a:solidFill>
              <a:ln>
                <a:solidFill>
                  <a:schemeClr val="accent4">
                    <a:lumMod val="75000"/>
                  </a:schemeClr>
                </a:solidFill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6" name="TextBox 106"/>
              <p:cNvSpPr txBox="1"/>
              <p:nvPr/>
            </p:nvSpPr>
            <p:spPr>
              <a:xfrm>
                <a:off x="0" y="-28575"/>
                <a:ext cx="813263" cy="841838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</a:pPr>
                <a:endParaRPr sz="1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43" name="Group 143"/>
            <p:cNvGrpSpPr/>
            <p:nvPr/>
          </p:nvGrpSpPr>
          <p:grpSpPr>
            <a:xfrm>
              <a:off x="5429001" y="5744353"/>
              <a:ext cx="715587" cy="789614"/>
              <a:chOff x="0" y="0"/>
              <a:chExt cx="736600" cy="812800"/>
            </a:xfrm>
          </p:grpSpPr>
          <p:sp>
            <p:nvSpPr>
              <p:cNvPr id="144" name="Freeform 144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17939E"/>
              </a:solidFill>
              <a:ln w="952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45" name="TextBox 145"/>
              <p:cNvSpPr txBox="1"/>
              <p:nvPr/>
            </p:nvSpPr>
            <p:spPr>
              <a:xfrm>
                <a:off x="0" y="-28575"/>
                <a:ext cx="736600" cy="7143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  <a:spcBef>
                    <a:spcPct val="0"/>
                  </a:spcBef>
                </a:pPr>
                <a:endParaRPr sz="12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86" name="Group 185">
              <a:extLst>
                <a:ext uri="{FF2B5EF4-FFF2-40B4-BE49-F238E27FC236}">
                  <a16:creationId xmlns:a16="http://schemas.microsoft.com/office/drawing/2014/main" id="{0BE4E680-E399-46E0-BE3B-1892DA6ADE3F}"/>
                </a:ext>
              </a:extLst>
            </p:cNvPr>
            <p:cNvGrpSpPr/>
            <p:nvPr/>
          </p:nvGrpSpPr>
          <p:grpSpPr>
            <a:xfrm>
              <a:off x="7215294" y="1870527"/>
              <a:ext cx="1081094" cy="2439670"/>
              <a:chOff x="10399756" y="-2846871"/>
              <a:chExt cx="2023505" cy="4566372"/>
            </a:xfrm>
          </p:grpSpPr>
          <p:grpSp>
            <p:nvGrpSpPr>
              <p:cNvPr id="122" name="Group 122"/>
              <p:cNvGrpSpPr/>
              <p:nvPr/>
            </p:nvGrpSpPr>
            <p:grpSpPr>
              <a:xfrm>
                <a:off x="10399756" y="-2846871"/>
                <a:ext cx="2023505" cy="4566372"/>
                <a:chOff x="-9350" y="-1097614"/>
                <a:chExt cx="812800" cy="1834214"/>
              </a:xfrm>
            </p:grpSpPr>
            <p:sp>
              <p:nvSpPr>
                <p:cNvPr id="123" name="Freeform 123"/>
                <p:cNvSpPr/>
                <p:nvPr/>
              </p:nvSpPr>
              <p:spPr>
                <a:xfrm>
                  <a:off x="-9350" y="-1097614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7939E"/>
                </a:solidFill>
                <a:ln w="133350" cap="sq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4" name="TextBox 124"/>
                <p:cNvSpPr txBox="1"/>
                <p:nvPr/>
              </p:nvSpPr>
              <p:spPr>
                <a:xfrm>
                  <a:off x="76200" y="47625"/>
                  <a:ext cx="660400" cy="688975"/>
                </a:xfrm>
                <a:prstGeom prst="rect">
                  <a:avLst/>
                </a:prstGeom>
              </p:spPr>
              <p:txBody>
                <a:bodyPr lIns="36124" tIns="36124" rIns="36124" bIns="36124" rtlCol="0" anchor="ctr"/>
                <a:lstStyle/>
                <a:p>
                  <a:pPr algn="ctr">
                    <a:lnSpc>
                      <a:spcPts val="1627"/>
                    </a:lnSpc>
                  </a:pPr>
                  <a:endParaRPr sz="12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61" name="Freeform 161"/>
              <p:cNvSpPr/>
              <p:nvPr/>
            </p:nvSpPr>
            <p:spPr>
              <a:xfrm>
                <a:off x="10945795" y="-2261012"/>
                <a:ext cx="931429" cy="931428"/>
              </a:xfrm>
              <a:custGeom>
                <a:avLst/>
                <a:gdLst/>
                <a:ahLst/>
                <a:cxnLst/>
                <a:rect l="l" t="t" r="r" b="b"/>
                <a:pathLst>
                  <a:path w="769776" h="769776">
                    <a:moveTo>
                      <a:pt x="0" y="0"/>
                    </a:moveTo>
                    <a:lnTo>
                      <a:pt x="769775" y="0"/>
                    </a:lnTo>
                    <a:lnTo>
                      <a:pt x="769775" y="769776"/>
                    </a:lnTo>
                    <a:lnTo>
                      <a:pt x="0" y="76977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5" name="TextBox 165"/>
            <p:cNvSpPr txBox="1"/>
            <p:nvPr/>
          </p:nvSpPr>
          <p:spPr>
            <a:xfrm>
              <a:off x="5417182" y="3166111"/>
              <a:ext cx="2816031" cy="243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877"/>
                </a:lnSpc>
                <a:spcBef>
                  <a:spcPct val="0"/>
                </a:spcBef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Diagnostic cut-off</a:t>
              </a:r>
            </a:p>
          </p:txBody>
        </p:sp>
        <p:sp>
          <p:nvSpPr>
            <p:cNvPr id="177" name="TextBox 177"/>
            <p:cNvSpPr txBox="1"/>
            <p:nvPr/>
          </p:nvSpPr>
          <p:spPr>
            <a:xfrm>
              <a:off x="5527860" y="3994361"/>
              <a:ext cx="2506770" cy="55399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HbA1c ≥ 48 mmol/mol (6.5 %) (NICE, 2023).</a:t>
              </a:r>
            </a:p>
          </p:txBody>
        </p:sp>
        <p:sp>
          <p:nvSpPr>
            <p:cNvPr id="111" name="Freeform 111"/>
            <p:cNvSpPr/>
            <p:nvPr/>
          </p:nvSpPr>
          <p:spPr>
            <a:xfrm>
              <a:off x="2110839" y="2505424"/>
              <a:ext cx="2836912" cy="3432663"/>
            </a:xfrm>
            <a:custGeom>
              <a:avLst/>
              <a:gdLst/>
              <a:ahLst/>
              <a:cxnLst/>
              <a:rect l="l" t="t" r="r" b="b"/>
              <a:pathLst>
                <a:path w="813263" h="813263">
                  <a:moveTo>
                    <a:pt x="90920" y="0"/>
                  </a:moveTo>
                  <a:lnTo>
                    <a:pt x="722343" y="0"/>
                  </a:lnTo>
                  <a:cubicBezTo>
                    <a:pt x="772557" y="0"/>
                    <a:pt x="813263" y="40706"/>
                    <a:pt x="813263" y="90920"/>
                  </a:cubicBezTo>
                  <a:lnTo>
                    <a:pt x="813263" y="722343"/>
                  </a:lnTo>
                  <a:cubicBezTo>
                    <a:pt x="813263" y="746457"/>
                    <a:pt x="803684" y="769583"/>
                    <a:pt x="786633" y="786633"/>
                  </a:cubicBezTo>
                  <a:cubicBezTo>
                    <a:pt x="769583" y="803684"/>
                    <a:pt x="746457" y="813263"/>
                    <a:pt x="722343" y="813263"/>
                  </a:cubicBezTo>
                  <a:lnTo>
                    <a:pt x="90920" y="813263"/>
                  </a:lnTo>
                  <a:cubicBezTo>
                    <a:pt x="66807" y="813263"/>
                    <a:pt x="43681" y="803684"/>
                    <a:pt x="26630" y="786633"/>
                  </a:cubicBezTo>
                  <a:cubicBezTo>
                    <a:pt x="9579" y="769583"/>
                    <a:pt x="0" y="746457"/>
                    <a:pt x="0" y="722343"/>
                  </a:cubicBezTo>
                  <a:lnTo>
                    <a:pt x="0" y="90920"/>
                  </a:lnTo>
                  <a:cubicBezTo>
                    <a:pt x="0" y="66807"/>
                    <a:pt x="9579" y="43681"/>
                    <a:pt x="26630" y="26630"/>
                  </a:cubicBezTo>
                  <a:cubicBezTo>
                    <a:pt x="43681" y="9579"/>
                    <a:pt x="66807" y="0"/>
                    <a:pt x="90920" y="0"/>
                  </a:cubicBezTo>
                  <a:close/>
                </a:path>
              </a:pathLst>
            </a:custGeom>
            <a:solidFill>
              <a:srgbClr val="EAC6EC"/>
            </a:solidFill>
            <a:ln cap="rnd">
              <a:solidFill>
                <a:schemeClr val="tx2">
                  <a:lumMod val="50000"/>
                </a:schemeClr>
              </a:solidFill>
              <a:prstDash val="solid"/>
              <a:round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9" name="Freeform 129"/>
            <p:cNvSpPr/>
            <p:nvPr/>
          </p:nvSpPr>
          <p:spPr>
            <a:xfrm>
              <a:off x="4115746" y="1848734"/>
              <a:ext cx="1081094" cy="1081094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E3FA3"/>
            </a:solidFill>
            <a:ln w="1333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0" name="TextBox 130"/>
            <p:cNvSpPr txBox="1"/>
            <p:nvPr/>
          </p:nvSpPr>
          <p:spPr>
            <a:xfrm>
              <a:off x="4083118" y="1809567"/>
              <a:ext cx="1062852" cy="110884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  <a:spcBef>
                  <a:spcPct val="0"/>
                </a:spcBef>
              </a:pPr>
              <a:endParaRPr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1" name="Freeform 141"/>
            <p:cNvSpPr/>
            <p:nvPr/>
          </p:nvSpPr>
          <p:spPr>
            <a:xfrm>
              <a:off x="4304465" y="2116137"/>
              <a:ext cx="637038" cy="597656"/>
            </a:xfrm>
            <a:custGeom>
              <a:avLst/>
              <a:gdLst/>
              <a:ahLst/>
              <a:cxnLst/>
              <a:rect l="l" t="t" r="r" b="b"/>
              <a:pathLst>
                <a:path w="814394" h="764050">
                  <a:moveTo>
                    <a:pt x="0" y="0"/>
                  </a:moveTo>
                  <a:lnTo>
                    <a:pt x="814394" y="0"/>
                  </a:lnTo>
                  <a:lnTo>
                    <a:pt x="814394" y="764050"/>
                  </a:lnTo>
                  <a:lnTo>
                    <a:pt x="0" y="7640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9" name="Freeform 159"/>
            <p:cNvSpPr/>
            <p:nvPr/>
          </p:nvSpPr>
          <p:spPr>
            <a:xfrm>
              <a:off x="2279912" y="5744353"/>
              <a:ext cx="715587" cy="789614"/>
            </a:xfrm>
            <a:custGeom>
              <a:avLst/>
              <a:gdLst/>
              <a:ahLst/>
              <a:cxnLst/>
              <a:rect l="l" t="t" r="r" b="b"/>
              <a:pathLst>
                <a:path w="736600" h="812800">
                  <a:moveTo>
                    <a:pt x="736600" y="0"/>
                  </a:moveTo>
                  <a:lnTo>
                    <a:pt x="736600" y="812800"/>
                  </a:lnTo>
                  <a:lnTo>
                    <a:pt x="368300" y="685800"/>
                  </a:lnTo>
                  <a:lnTo>
                    <a:pt x="0" y="812800"/>
                  </a:lnTo>
                  <a:lnTo>
                    <a:pt x="0" y="0"/>
                  </a:lnTo>
                  <a:lnTo>
                    <a:pt x="736600" y="0"/>
                  </a:lnTo>
                  <a:close/>
                </a:path>
              </a:pathLst>
            </a:custGeom>
            <a:solidFill>
              <a:srgbClr val="DE3FA3"/>
            </a:solidFill>
            <a:ln w="952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3" name="TextBox 173"/>
            <p:cNvSpPr txBox="1"/>
            <p:nvPr/>
          </p:nvSpPr>
          <p:spPr>
            <a:xfrm>
              <a:off x="2327585" y="3166111"/>
              <a:ext cx="2194608" cy="243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877"/>
                </a:lnSpc>
                <a:spcBef>
                  <a:spcPct val="0"/>
                </a:spcBef>
              </a:pPr>
              <a:r>
                <a:rPr lang="en-US" sz="2000" b="1" dirty="0">
                  <a:solidFill>
                    <a:srgbClr val="000000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Clinical meaning</a:t>
              </a:r>
            </a:p>
          </p:txBody>
        </p:sp>
        <p:sp>
          <p:nvSpPr>
            <p:cNvPr id="179" name="TextBox 179"/>
            <p:cNvSpPr txBox="1"/>
            <p:nvPr/>
          </p:nvSpPr>
          <p:spPr>
            <a:xfrm>
              <a:off x="2318178" y="3755781"/>
              <a:ext cx="2469266" cy="110799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Chronic </a:t>
              </a:r>
              <a:r>
                <a:rPr lang="en-US" dirty="0" err="1">
                  <a:solidFill>
                    <a:srgbClr val="000000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hyperglycaemia</a:t>
              </a: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Poppins"/>
                  <a:cs typeface="Arial" panose="020B0604020202020204" pitchFamily="34" charset="0"/>
                  <a:sym typeface="Poppins"/>
                </a:rPr>
                <a:t> from insulin resistance and β-cell dysfunction (WHO, 2023).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5"/>
          <p:cNvSpPr txBox="1"/>
          <p:nvPr/>
        </p:nvSpPr>
        <p:spPr>
          <a:xfrm>
            <a:off x="2830449" y="783471"/>
            <a:ext cx="7115302" cy="43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6"/>
              </a:lnSpc>
            </a:pPr>
            <a:r>
              <a:rPr lang="en-US" sz="3600" b="1" dirty="0">
                <a:solidFill>
                  <a:srgbClr val="4A7296"/>
                </a:solidFill>
                <a:latin typeface="Arial" panose="020B0604020202020204" pitchFamily="34" charset="0"/>
                <a:ea typeface="Rubik One"/>
                <a:cs typeface="Arial" panose="020B0604020202020204" pitchFamily="34" charset="0"/>
                <a:sym typeface="Rubik One"/>
              </a:rPr>
              <a:t>AETIOLOGY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183FB1B-B81A-A4BB-1682-3ADEA0BCE7B0}"/>
              </a:ext>
            </a:extLst>
          </p:cNvPr>
          <p:cNvGrpSpPr/>
          <p:nvPr/>
        </p:nvGrpSpPr>
        <p:grpSpPr>
          <a:xfrm>
            <a:off x="2171825" y="1752600"/>
            <a:ext cx="8661150" cy="4922003"/>
            <a:chOff x="805244" y="1930167"/>
            <a:chExt cx="8661150" cy="4922003"/>
          </a:xfrm>
        </p:grpSpPr>
        <p:grpSp>
          <p:nvGrpSpPr>
            <p:cNvPr id="2" name="Group 2"/>
            <p:cNvGrpSpPr/>
            <p:nvPr/>
          </p:nvGrpSpPr>
          <p:grpSpPr>
            <a:xfrm>
              <a:off x="1076975" y="3422485"/>
              <a:ext cx="2161694" cy="3151671"/>
              <a:chOff x="0" y="0"/>
              <a:chExt cx="2456012" cy="3580776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2456012" cy="3580776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0776">
                    <a:moveTo>
                      <a:pt x="2331552" y="3580776"/>
                    </a:moveTo>
                    <a:lnTo>
                      <a:pt x="124460" y="3580776"/>
                    </a:lnTo>
                    <a:cubicBezTo>
                      <a:pt x="55880" y="3580776"/>
                      <a:pt x="0" y="3524896"/>
                      <a:pt x="0" y="3456316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6316"/>
                    </a:lnTo>
                    <a:cubicBezTo>
                      <a:pt x="2456012" y="3524896"/>
                      <a:pt x="2400132" y="3580776"/>
                      <a:pt x="2331552" y="3580776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4" name="Group 4"/>
            <p:cNvGrpSpPr/>
            <p:nvPr/>
          </p:nvGrpSpPr>
          <p:grpSpPr>
            <a:xfrm>
              <a:off x="4032554" y="3422485"/>
              <a:ext cx="2161694" cy="3151671"/>
              <a:chOff x="0" y="0"/>
              <a:chExt cx="2456012" cy="358077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456012" cy="3580776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0776">
                    <a:moveTo>
                      <a:pt x="2331552" y="3580776"/>
                    </a:moveTo>
                    <a:lnTo>
                      <a:pt x="124460" y="3580776"/>
                    </a:lnTo>
                    <a:cubicBezTo>
                      <a:pt x="55880" y="3580776"/>
                      <a:pt x="0" y="3524896"/>
                      <a:pt x="0" y="3456316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6316"/>
                    </a:lnTo>
                    <a:cubicBezTo>
                      <a:pt x="2456012" y="3524896"/>
                      <a:pt x="2400132" y="3580776"/>
                      <a:pt x="2331552" y="3580776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805244" y="3035455"/>
              <a:ext cx="2615649" cy="3816715"/>
              <a:chOff x="0" y="0"/>
              <a:chExt cx="2456012" cy="358377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456012" cy="3583774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3774">
                    <a:moveTo>
                      <a:pt x="2331552" y="3583774"/>
                    </a:moveTo>
                    <a:lnTo>
                      <a:pt x="124460" y="3583774"/>
                    </a:lnTo>
                    <a:cubicBezTo>
                      <a:pt x="55880" y="3583774"/>
                      <a:pt x="0" y="3527894"/>
                      <a:pt x="0" y="3459314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9314"/>
                    </a:lnTo>
                    <a:cubicBezTo>
                      <a:pt x="2456012" y="3527894"/>
                      <a:pt x="2400132" y="3583774"/>
                      <a:pt x="2331552" y="3583774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3760823" y="3035455"/>
              <a:ext cx="2615649" cy="3816715"/>
              <a:chOff x="0" y="0"/>
              <a:chExt cx="2456012" cy="358377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456012" cy="3583774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3774">
                    <a:moveTo>
                      <a:pt x="2331552" y="3583774"/>
                    </a:moveTo>
                    <a:lnTo>
                      <a:pt x="124460" y="3583774"/>
                    </a:lnTo>
                    <a:cubicBezTo>
                      <a:pt x="55880" y="3583774"/>
                      <a:pt x="0" y="3527894"/>
                      <a:pt x="0" y="3459314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9314"/>
                    </a:lnTo>
                    <a:cubicBezTo>
                      <a:pt x="2456012" y="3527894"/>
                      <a:pt x="2400132" y="3583774"/>
                      <a:pt x="2331552" y="3583774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1287453" y="1930167"/>
              <a:ext cx="1651233" cy="1651233"/>
              <a:chOff x="0" y="0"/>
              <a:chExt cx="6350000" cy="63500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4243031" y="1930167"/>
              <a:ext cx="1651233" cy="1651233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6931506" y="3422485"/>
              <a:ext cx="2161694" cy="3151671"/>
              <a:chOff x="0" y="0"/>
              <a:chExt cx="2456012" cy="358077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2456012" cy="3580776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0776">
                    <a:moveTo>
                      <a:pt x="2331552" y="3580776"/>
                    </a:moveTo>
                    <a:lnTo>
                      <a:pt x="124460" y="3580776"/>
                    </a:lnTo>
                    <a:cubicBezTo>
                      <a:pt x="55880" y="3580776"/>
                      <a:pt x="0" y="3524896"/>
                      <a:pt x="0" y="3456316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6316"/>
                    </a:lnTo>
                    <a:cubicBezTo>
                      <a:pt x="2456012" y="3524896"/>
                      <a:pt x="2400132" y="3580776"/>
                      <a:pt x="2331552" y="3580776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6659775" y="3035455"/>
              <a:ext cx="2615649" cy="3816715"/>
              <a:chOff x="0" y="0"/>
              <a:chExt cx="2456012" cy="358377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2456012" cy="3583774"/>
              </a:xfrm>
              <a:custGeom>
                <a:avLst/>
                <a:gdLst/>
                <a:ahLst/>
                <a:cxnLst/>
                <a:rect l="l" t="t" r="r" b="b"/>
                <a:pathLst>
                  <a:path w="2456012" h="3583774">
                    <a:moveTo>
                      <a:pt x="2331552" y="3583774"/>
                    </a:moveTo>
                    <a:lnTo>
                      <a:pt x="124460" y="3583774"/>
                    </a:lnTo>
                    <a:cubicBezTo>
                      <a:pt x="55880" y="3583774"/>
                      <a:pt x="0" y="3527894"/>
                      <a:pt x="0" y="3459314"/>
                    </a:cubicBezTo>
                    <a:lnTo>
                      <a:pt x="0" y="124460"/>
                    </a:lnTo>
                    <a:cubicBezTo>
                      <a:pt x="0" y="55880"/>
                      <a:pt x="55880" y="0"/>
                      <a:pt x="124460" y="0"/>
                    </a:cubicBezTo>
                    <a:lnTo>
                      <a:pt x="2331552" y="0"/>
                    </a:lnTo>
                    <a:cubicBezTo>
                      <a:pt x="2400132" y="0"/>
                      <a:pt x="2456012" y="55880"/>
                      <a:pt x="2456012" y="124460"/>
                    </a:cubicBezTo>
                    <a:lnTo>
                      <a:pt x="2456012" y="3459314"/>
                    </a:lnTo>
                    <a:cubicBezTo>
                      <a:pt x="2456012" y="3527894"/>
                      <a:pt x="2400132" y="3583774"/>
                      <a:pt x="2331552" y="3583774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7141984" y="1930167"/>
              <a:ext cx="1651233" cy="1651233"/>
              <a:chOff x="0" y="0"/>
              <a:chExt cx="6350000" cy="63500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D2E2EB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33" name="TextBox 33"/>
            <p:cNvSpPr txBox="1"/>
            <p:nvPr/>
          </p:nvSpPr>
          <p:spPr>
            <a:xfrm>
              <a:off x="1110246" y="3757136"/>
              <a:ext cx="2005647" cy="3077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2000" b="1" dirty="0">
                  <a:solidFill>
                    <a:srgbClr val="4A7296"/>
                  </a:solidFill>
                  <a:latin typeface="Arial" panose="020B0604020202020204" pitchFamily="34" charset="0"/>
                  <a:ea typeface="Rubik One"/>
                  <a:cs typeface="Arial" panose="020B0604020202020204" pitchFamily="34" charset="0"/>
                  <a:sym typeface="Rubik One"/>
                </a:rPr>
                <a:t>Genetics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4060145" y="3757136"/>
              <a:ext cx="2005322" cy="3077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2000" b="1" dirty="0">
                  <a:solidFill>
                    <a:srgbClr val="4A7296"/>
                  </a:solidFill>
                  <a:latin typeface="Arial" panose="020B0604020202020204" pitchFamily="34" charset="0"/>
                  <a:ea typeface="Rubik One"/>
                  <a:cs typeface="Arial" panose="020B0604020202020204" pitchFamily="34" charset="0"/>
                  <a:sym typeface="Rubik One"/>
                </a:rPr>
                <a:t>Lifestyle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6468805" y="3757136"/>
              <a:ext cx="2997589" cy="3077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2000" b="1" dirty="0">
                  <a:solidFill>
                    <a:srgbClr val="4A7296"/>
                  </a:solidFill>
                  <a:latin typeface="Arial" panose="020B0604020202020204" pitchFamily="34" charset="0"/>
                  <a:ea typeface="Rubik One"/>
                  <a:cs typeface="Arial" panose="020B0604020202020204" pitchFamily="34" charset="0"/>
                  <a:sym typeface="Rubik One"/>
                </a:rPr>
                <a:t>Social context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110246" y="4292367"/>
              <a:ext cx="2005647" cy="16619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pc="29" dirty="0">
                  <a:solidFill>
                    <a:srgbClr val="393A3F"/>
                  </a:solidFill>
                  <a:latin typeface="Arial" panose="020B0604020202020204" pitchFamily="34" charset="0"/>
                  <a:ea typeface="Montserrat"/>
                  <a:cs typeface="Arial" panose="020B0604020202020204" pitchFamily="34" charset="0"/>
                  <a:sym typeface="Montserrat"/>
                </a:rPr>
                <a:t>Having a first-degree relative with diabetes significantly increases risk(Holt et al., 2022).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4060145" y="4292367"/>
              <a:ext cx="2005322" cy="13849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pc="29" dirty="0">
                  <a:solidFill>
                    <a:srgbClr val="393A3F"/>
                  </a:solidFill>
                  <a:latin typeface="Arial" panose="020B0604020202020204" pitchFamily="34" charset="0"/>
                  <a:ea typeface="Montserrat"/>
                  <a:cs typeface="Arial" panose="020B0604020202020204" pitchFamily="34" charset="0"/>
                  <a:sym typeface="Montserrat"/>
                </a:rPr>
                <a:t>Obesity, inactivity, and poor diet remain dominant modifiable factors (PHE, 2021).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6943902" y="4292367"/>
              <a:ext cx="2047394" cy="22159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pc="29" dirty="0">
                  <a:solidFill>
                    <a:srgbClr val="393A3F"/>
                  </a:solidFill>
                  <a:latin typeface="Arial" panose="020B0604020202020204" pitchFamily="34" charset="0"/>
                  <a:ea typeface="Montserrat"/>
                  <a:cs typeface="Arial" panose="020B0604020202020204" pitchFamily="34" charset="0"/>
                  <a:sym typeface="Montserrat"/>
                </a:rPr>
                <a:t>South Asian, Black African and deprived communities experience earlier and more severe T2DM(UKHSA, 2024).</a:t>
              </a:r>
            </a:p>
          </p:txBody>
        </p:sp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891D77E4-8935-FB8E-7652-EFFF1698D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8213" y="2042163"/>
            <a:ext cx="1072105" cy="107210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6B9F406-F0AA-69E9-13C9-06D8EB3DF6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800" y="2057400"/>
            <a:ext cx="1143000" cy="114300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C43AB2B-27AF-EAA3-C621-536EC234CB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4600" y="2156541"/>
            <a:ext cx="967659" cy="96765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itle 1">
            <a:extLst>
              <a:ext uri="{FF2B5EF4-FFF2-40B4-BE49-F238E27FC236}">
                <a16:creationId xmlns:a16="http://schemas.microsoft.com/office/drawing/2014/main" id="{A9D61E97-4A58-4A61-9B5F-3325E45661D2}"/>
              </a:ext>
            </a:extLst>
          </p:cNvPr>
          <p:cNvSpPr txBox="1">
            <a:spLocks/>
          </p:cNvSpPr>
          <p:nvPr/>
        </p:nvSpPr>
        <p:spPr>
          <a:xfrm>
            <a:off x="2218326" y="552061"/>
            <a:ext cx="8568148" cy="8128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50230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CLINICAL SYMPTOMS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168400" y="3325848"/>
            <a:ext cx="1811128" cy="2211371"/>
            <a:chOff x="0" y="0"/>
            <a:chExt cx="735945" cy="8985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35945" cy="898583"/>
            </a:xfrm>
            <a:custGeom>
              <a:avLst/>
              <a:gdLst/>
              <a:ahLst/>
              <a:cxnLst/>
              <a:rect l="l" t="t" r="r" b="b"/>
              <a:pathLst>
                <a:path w="735945" h="898583">
                  <a:moveTo>
                    <a:pt x="45596" y="0"/>
                  </a:moveTo>
                  <a:lnTo>
                    <a:pt x="690349" y="0"/>
                  </a:lnTo>
                  <a:cubicBezTo>
                    <a:pt x="702442" y="0"/>
                    <a:pt x="714040" y="4804"/>
                    <a:pt x="722591" y="13355"/>
                  </a:cubicBezTo>
                  <a:cubicBezTo>
                    <a:pt x="731142" y="21906"/>
                    <a:pt x="735945" y="33503"/>
                    <a:pt x="735945" y="45596"/>
                  </a:cubicBezTo>
                  <a:lnTo>
                    <a:pt x="735945" y="852986"/>
                  </a:lnTo>
                  <a:cubicBezTo>
                    <a:pt x="735945" y="878168"/>
                    <a:pt x="715531" y="898583"/>
                    <a:pt x="690349" y="898583"/>
                  </a:cubicBezTo>
                  <a:lnTo>
                    <a:pt x="45596" y="898583"/>
                  </a:lnTo>
                  <a:cubicBezTo>
                    <a:pt x="20414" y="898583"/>
                    <a:pt x="0" y="878168"/>
                    <a:pt x="0" y="852986"/>
                  </a:cubicBezTo>
                  <a:lnTo>
                    <a:pt x="0" y="45596"/>
                  </a:lnTo>
                  <a:cubicBezTo>
                    <a:pt x="0" y="20414"/>
                    <a:pt x="20414" y="0"/>
                    <a:pt x="4559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9050"/>
              <a:ext cx="735945" cy="879533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62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482905" y="3325848"/>
            <a:ext cx="1811128" cy="2211371"/>
            <a:chOff x="0" y="0"/>
            <a:chExt cx="735945" cy="8985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35945" cy="898583"/>
            </a:xfrm>
            <a:custGeom>
              <a:avLst/>
              <a:gdLst/>
              <a:ahLst/>
              <a:cxnLst/>
              <a:rect l="l" t="t" r="r" b="b"/>
              <a:pathLst>
                <a:path w="735945" h="898583">
                  <a:moveTo>
                    <a:pt x="45596" y="0"/>
                  </a:moveTo>
                  <a:lnTo>
                    <a:pt x="690349" y="0"/>
                  </a:lnTo>
                  <a:cubicBezTo>
                    <a:pt x="702442" y="0"/>
                    <a:pt x="714040" y="4804"/>
                    <a:pt x="722591" y="13355"/>
                  </a:cubicBezTo>
                  <a:cubicBezTo>
                    <a:pt x="731142" y="21906"/>
                    <a:pt x="735945" y="33503"/>
                    <a:pt x="735945" y="45596"/>
                  </a:cubicBezTo>
                  <a:lnTo>
                    <a:pt x="735945" y="852986"/>
                  </a:lnTo>
                  <a:cubicBezTo>
                    <a:pt x="735945" y="878168"/>
                    <a:pt x="715531" y="898583"/>
                    <a:pt x="690349" y="898583"/>
                  </a:cubicBezTo>
                  <a:lnTo>
                    <a:pt x="45596" y="898583"/>
                  </a:lnTo>
                  <a:cubicBezTo>
                    <a:pt x="20414" y="898583"/>
                    <a:pt x="0" y="878168"/>
                    <a:pt x="0" y="852986"/>
                  </a:cubicBezTo>
                  <a:lnTo>
                    <a:pt x="0" y="45596"/>
                  </a:lnTo>
                  <a:cubicBezTo>
                    <a:pt x="0" y="20414"/>
                    <a:pt x="20414" y="0"/>
                    <a:pt x="4559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9050"/>
              <a:ext cx="735945" cy="879533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62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21279" y="2919135"/>
            <a:ext cx="1705372" cy="840520"/>
            <a:chOff x="0" y="0"/>
            <a:chExt cx="572704" cy="34154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72704" cy="341542"/>
            </a:xfrm>
            <a:custGeom>
              <a:avLst/>
              <a:gdLst/>
              <a:ahLst/>
              <a:cxnLst/>
              <a:rect l="l" t="t" r="r" b="b"/>
              <a:pathLst>
                <a:path w="572704" h="341542">
                  <a:moveTo>
                    <a:pt x="70311" y="0"/>
                  </a:moveTo>
                  <a:lnTo>
                    <a:pt x="502392" y="0"/>
                  </a:lnTo>
                  <a:cubicBezTo>
                    <a:pt x="541224" y="0"/>
                    <a:pt x="572704" y="31479"/>
                    <a:pt x="572704" y="70311"/>
                  </a:cubicBezTo>
                  <a:lnTo>
                    <a:pt x="572704" y="271231"/>
                  </a:lnTo>
                  <a:cubicBezTo>
                    <a:pt x="572704" y="310063"/>
                    <a:pt x="541224" y="341542"/>
                    <a:pt x="502392" y="341542"/>
                  </a:cubicBezTo>
                  <a:lnTo>
                    <a:pt x="70311" y="341542"/>
                  </a:lnTo>
                  <a:cubicBezTo>
                    <a:pt x="31479" y="341542"/>
                    <a:pt x="0" y="310063"/>
                    <a:pt x="0" y="271231"/>
                  </a:cubicBezTo>
                  <a:lnTo>
                    <a:pt x="0" y="70311"/>
                  </a:lnTo>
                  <a:cubicBezTo>
                    <a:pt x="0" y="31479"/>
                    <a:pt x="31479" y="0"/>
                    <a:pt x="70311" y="0"/>
                  </a:cubicBezTo>
                  <a:close/>
                </a:path>
              </a:pathLst>
            </a:custGeom>
            <a:solidFill>
              <a:srgbClr val="6E64EC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572704" cy="379642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2009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535784" y="2919135"/>
            <a:ext cx="1705372" cy="840520"/>
            <a:chOff x="0" y="0"/>
            <a:chExt cx="572704" cy="34154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72704" cy="341542"/>
            </a:xfrm>
            <a:custGeom>
              <a:avLst/>
              <a:gdLst/>
              <a:ahLst/>
              <a:cxnLst/>
              <a:rect l="l" t="t" r="r" b="b"/>
              <a:pathLst>
                <a:path w="572704" h="341542">
                  <a:moveTo>
                    <a:pt x="70311" y="0"/>
                  </a:moveTo>
                  <a:lnTo>
                    <a:pt x="502392" y="0"/>
                  </a:lnTo>
                  <a:cubicBezTo>
                    <a:pt x="541224" y="0"/>
                    <a:pt x="572704" y="31479"/>
                    <a:pt x="572704" y="70311"/>
                  </a:cubicBezTo>
                  <a:lnTo>
                    <a:pt x="572704" y="271231"/>
                  </a:lnTo>
                  <a:cubicBezTo>
                    <a:pt x="572704" y="310063"/>
                    <a:pt x="541224" y="341542"/>
                    <a:pt x="502392" y="341542"/>
                  </a:cubicBezTo>
                  <a:lnTo>
                    <a:pt x="70311" y="341542"/>
                  </a:lnTo>
                  <a:cubicBezTo>
                    <a:pt x="31479" y="341542"/>
                    <a:pt x="0" y="310063"/>
                    <a:pt x="0" y="271231"/>
                  </a:cubicBezTo>
                  <a:lnTo>
                    <a:pt x="0" y="70311"/>
                  </a:lnTo>
                  <a:cubicBezTo>
                    <a:pt x="0" y="31479"/>
                    <a:pt x="31479" y="0"/>
                    <a:pt x="70311" y="0"/>
                  </a:cubicBezTo>
                  <a:close/>
                </a:path>
              </a:pathLst>
            </a:custGeom>
            <a:solidFill>
              <a:srgbClr val="C3EC90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572704" cy="379642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2009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AutoShape 19"/>
          <p:cNvSpPr/>
          <p:nvPr/>
        </p:nvSpPr>
        <p:spPr>
          <a:xfrm>
            <a:off x="1168400" y="2227601"/>
            <a:ext cx="10668000" cy="9262"/>
          </a:xfrm>
          <a:prstGeom prst="line">
            <a:avLst/>
          </a:prstGeom>
          <a:ln w="19050" cap="flat">
            <a:solidFill>
              <a:srgbClr val="363178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1696519" y="1905000"/>
            <a:ext cx="754890" cy="75489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E64EC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478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011024" y="1905000"/>
            <a:ext cx="754890" cy="754890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C3EC90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478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6" name="Freeform 26"/>
          <p:cNvSpPr/>
          <p:nvPr/>
        </p:nvSpPr>
        <p:spPr>
          <a:xfrm>
            <a:off x="1875330" y="5380212"/>
            <a:ext cx="397270" cy="397270"/>
          </a:xfrm>
          <a:custGeom>
            <a:avLst/>
            <a:gdLst/>
            <a:ahLst/>
            <a:cxnLst/>
            <a:rect l="l" t="t" r="r" b="b"/>
            <a:pathLst>
              <a:path w="558661" h="558661">
                <a:moveTo>
                  <a:pt x="0" y="0"/>
                </a:moveTo>
                <a:lnTo>
                  <a:pt x="558660" y="0"/>
                </a:lnTo>
                <a:lnTo>
                  <a:pt x="558660" y="558660"/>
                </a:lnTo>
                <a:lnTo>
                  <a:pt x="0" y="5586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4189834" y="5380212"/>
            <a:ext cx="397270" cy="397270"/>
          </a:xfrm>
          <a:custGeom>
            <a:avLst/>
            <a:gdLst/>
            <a:ahLst/>
            <a:cxnLst/>
            <a:rect l="l" t="t" r="r" b="b"/>
            <a:pathLst>
              <a:path w="558661" h="558661">
                <a:moveTo>
                  <a:pt x="0" y="0"/>
                </a:moveTo>
                <a:lnTo>
                  <a:pt x="558661" y="0"/>
                </a:lnTo>
                <a:lnTo>
                  <a:pt x="558661" y="558660"/>
                </a:lnTo>
                <a:lnTo>
                  <a:pt x="0" y="5586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5797409" y="3325848"/>
            <a:ext cx="1811128" cy="2211371"/>
            <a:chOff x="0" y="0"/>
            <a:chExt cx="735945" cy="898583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735945" cy="898583"/>
            </a:xfrm>
            <a:custGeom>
              <a:avLst/>
              <a:gdLst/>
              <a:ahLst/>
              <a:cxnLst/>
              <a:rect l="l" t="t" r="r" b="b"/>
              <a:pathLst>
                <a:path w="735945" h="898583">
                  <a:moveTo>
                    <a:pt x="45596" y="0"/>
                  </a:moveTo>
                  <a:lnTo>
                    <a:pt x="690349" y="0"/>
                  </a:lnTo>
                  <a:cubicBezTo>
                    <a:pt x="702442" y="0"/>
                    <a:pt x="714040" y="4804"/>
                    <a:pt x="722591" y="13355"/>
                  </a:cubicBezTo>
                  <a:cubicBezTo>
                    <a:pt x="731142" y="21906"/>
                    <a:pt x="735945" y="33503"/>
                    <a:pt x="735945" y="45596"/>
                  </a:cubicBezTo>
                  <a:lnTo>
                    <a:pt x="735945" y="852986"/>
                  </a:lnTo>
                  <a:cubicBezTo>
                    <a:pt x="735945" y="878168"/>
                    <a:pt x="715531" y="898583"/>
                    <a:pt x="690349" y="898583"/>
                  </a:cubicBezTo>
                  <a:lnTo>
                    <a:pt x="45596" y="898583"/>
                  </a:lnTo>
                  <a:cubicBezTo>
                    <a:pt x="20414" y="898583"/>
                    <a:pt x="0" y="878168"/>
                    <a:pt x="0" y="852986"/>
                  </a:cubicBezTo>
                  <a:lnTo>
                    <a:pt x="0" y="45596"/>
                  </a:lnTo>
                  <a:cubicBezTo>
                    <a:pt x="0" y="20414"/>
                    <a:pt x="20414" y="0"/>
                    <a:pt x="4559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19050"/>
              <a:ext cx="735945" cy="879533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62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50287" y="2919135"/>
            <a:ext cx="1705372" cy="840520"/>
            <a:chOff x="0" y="0"/>
            <a:chExt cx="572704" cy="341542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572704" cy="341542"/>
            </a:xfrm>
            <a:custGeom>
              <a:avLst/>
              <a:gdLst/>
              <a:ahLst/>
              <a:cxnLst/>
              <a:rect l="l" t="t" r="r" b="b"/>
              <a:pathLst>
                <a:path w="572704" h="341542">
                  <a:moveTo>
                    <a:pt x="70311" y="0"/>
                  </a:moveTo>
                  <a:lnTo>
                    <a:pt x="502392" y="0"/>
                  </a:lnTo>
                  <a:cubicBezTo>
                    <a:pt x="541224" y="0"/>
                    <a:pt x="572704" y="31479"/>
                    <a:pt x="572704" y="70311"/>
                  </a:cubicBezTo>
                  <a:lnTo>
                    <a:pt x="572704" y="271231"/>
                  </a:lnTo>
                  <a:cubicBezTo>
                    <a:pt x="572704" y="310063"/>
                    <a:pt x="541224" y="341542"/>
                    <a:pt x="502392" y="341542"/>
                  </a:cubicBezTo>
                  <a:lnTo>
                    <a:pt x="70311" y="341542"/>
                  </a:lnTo>
                  <a:cubicBezTo>
                    <a:pt x="31479" y="341542"/>
                    <a:pt x="0" y="310063"/>
                    <a:pt x="0" y="271231"/>
                  </a:cubicBezTo>
                  <a:lnTo>
                    <a:pt x="0" y="70311"/>
                  </a:lnTo>
                  <a:cubicBezTo>
                    <a:pt x="0" y="31479"/>
                    <a:pt x="31479" y="0"/>
                    <a:pt x="70311" y="0"/>
                  </a:cubicBezTo>
                  <a:close/>
                </a:path>
              </a:pathLst>
            </a:custGeom>
            <a:solidFill>
              <a:srgbClr val="FFC158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38100"/>
              <a:ext cx="572704" cy="379642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2009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325528" y="1905000"/>
            <a:ext cx="754890" cy="754890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158"/>
            </a:solidFill>
            <a:ln w="19050" cap="sq">
              <a:solidFill>
                <a:srgbClr val="363178"/>
              </a:solidFill>
              <a:prstDash val="solid"/>
              <a:miter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76200" y="95250"/>
              <a:ext cx="660400" cy="641350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 defTabSz="650230">
                <a:lnSpc>
                  <a:spcPts val="1478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7" name="Freeform 37"/>
          <p:cNvSpPr/>
          <p:nvPr/>
        </p:nvSpPr>
        <p:spPr>
          <a:xfrm>
            <a:off x="6504338" y="5380212"/>
            <a:ext cx="397270" cy="397270"/>
          </a:xfrm>
          <a:custGeom>
            <a:avLst/>
            <a:gdLst/>
            <a:ahLst/>
            <a:cxnLst/>
            <a:rect l="l" t="t" r="r" b="b"/>
            <a:pathLst>
              <a:path w="558661" h="558661">
                <a:moveTo>
                  <a:pt x="0" y="0"/>
                </a:moveTo>
                <a:lnTo>
                  <a:pt x="558660" y="0"/>
                </a:lnTo>
                <a:lnTo>
                  <a:pt x="558660" y="558660"/>
                </a:lnTo>
                <a:lnTo>
                  <a:pt x="0" y="5586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TextBox 64"/>
          <p:cNvSpPr txBox="1"/>
          <p:nvPr/>
        </p:nvSpPr>
        <p:spPr>
          <a:xfrm>
            <a:off x="1385760" y="3154831"/>
            <a:ext cx="1376410" cy="395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30">
              <a:lnSpc>
                <a:spcPts val="1478"/>
              </a:lnSpc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Common signs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631444" y="3267176"/>
            <a:ext cx="1514052" cy="202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30">
              <a:lnSpc>
                <a:spcPts val="1478"/>
              </a:lnSpc>
            </a:pPr>
            <a:r>
              <a:rPr lang="en-US" sz="2000" b="1" dirty="0">
                <a:solidFill>
                  <a:srgbClr val="363178"/>
                </a:solidFill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Silent onset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316938" y="3886200"/>
            <a:ext cx="1514052" cy="9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30"/>
            <a:r>
              <a:rPr lang="en-US" sz="1600" dirty="0">
                <a:solidFill>
                  <a:srgbClr val="363178"/>
                </a:solidFill>
                <a:latin typeface="Arial" panose="020B0604020202020204" pitchFamily="34" charset="0"/>
                <a:ea typeface="DM Sans"/>
                <a:cs typeface="Arial" panose="020B0604020202020204" pitchFamily="34" charset="0"/>
                <a:sym typeface="DM Sans"/>
              </a:rPr>
              <a:t>Fatigue, thirst, polyuria, blurred vision (NICE, 2023).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3631444" y="3886200"/>
            <a:ext cx="1514052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30"/>
            <a:r>
              <a:rPr lang="en-US" sz="1600" dirty="0">
                <a:solidFill>
                  <a:srgbClr val="363178"/>
                </a:solidFill>
                <a:latin typeface="Arial" panose="020B0604020202020204" pitchFamily="34" charset="0"/>
                <a:ea typeface="DM Sans"/>
                <a:cs typeface="Arial" panose="020B0604020202020204" pitchFamily="34" charset="0"/>
                <a:sym typeface="DM Sans"/>
              </a:rPr>
              <a:t>One-third undiagnosed -screening crucial (WHO, 2023).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5945948" y="3237962"/>
            <a:ext cx="1514052" cy="192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50230">
              <a:lnSpc>
                <a:spcPts val="1478"/>
              </a:lnSpc>
            </a:pPr>
            <a:r>
              <a:rPr lang="en-US" sz="1600" b="1" dirty="0">
                <a:solidFill>
                  <a:srgbClr val="363178"/>
                </a:solidFill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Complications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5945947" y="3886200"/>
            <a:ext cx="1514052" cy="1477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30"/>
            <a:r>
              <a:rPr lang="en-US" sz="1600" dirty="0">
                <a:solidFill>
                  <a:srgbClr val="363178"/>
                </a:solidFill>
                <a:latin typeface="Arial" panose="020B0604020202020204" pitchFamily="34" charset="0"/>
                <a:ea typeface="DM Sans"/>
                <a:cs typeface="Arial" panose="020B0604020202020204" pitchFamily="34" charset="0"/>
                <a:sym typeface="DM Sans"/>
              </a:rPr>
              <a:t>Early detection reduces neuropathy and retinopathy risks (Byrne et al., 2021).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28A4F-F828-EB5D-3232-298563E64A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7290" y="1981200"/>
            <a:ext cx="558781" cy="558781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DC4F45D-F6F7-50B6-5780-F680AF38E6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1898" y="2020251"/>
            <a:ext cx="457200" cy="457200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80361EE9-3232-E138-B2AC-CBD51AB7A1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281" y="2026354"/>
            <a:ext cx="506739" cy="506739"/>
          </a:xfrm>
          <a:prstGeom prst="rect">
            <a:avLst/>
          </a:prstGeom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8B497214-9F67-9F12-D3CB-EADB47983C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370" y="2245242"/>
            <a:ext cx="3520934" cy="3520934"/>
          </a:xfrm>
          <a:prstGeom prst="rect">
            <a:avLst/>
          </a:prstGeom>
          <a:noFill/>
          <a:ln w="19050">
            <a:solidFill>
              <a:srgbClr val="363178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12E68EF-4B6D-24F3-0E2F-E26E9613B842}"/>
              </a:ext>
            </a:extLst>
          </p:cNvPr>
          <p:cNvGrpSpPr/>
          <p:nvPr/>
        </p:nvGrpSpPr>
        <p:grpSpPr>
          <a:xfrm>
            <a:off x="1545994" y="1848117"/>
            <a:ext cx="9912813" cy="2233101"/>
            <a:chOff x="949623" y="1848117"/>
            <a:chExt cx="9912813" cy="2233101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0E77B2CB-AC35-1628-6157-AA0D80D5A354}"/>
                </a:ext>
              </a:extLst>
            </p:cNvPr>
            <p:cNvGrpSpPr/>
            <p:nvPr/>
          </p:nvGrpSpPr>
          <p:grpSpPr>
            <a:xfrm>
              <a:off x="6127458" y="1848118"/>
              <a:ext cx="4734978" cy="2233100"/>
              <a:chOff x="944546" y="4528895"/>
              <a:chExt cx="4734978" cy="2233100"/>
            </a:xfrm>
          </p:grpSpPr>
          <p:grpSp>
            <p:nvGrpSpPr>
              <p:cNvPr id="17" name="Group 17"/>
              <p:cNvGrpSpPr/>
              <p:nvPr/>
            </p:nvGrpSpPr>
            <p:grpSpPr>
              <a:xfrm>
                <a:off x="1120527" y="4579026"/>
                <a:ext cx="4558997" cy="2182969"/>
                <a:chOff x="0" y="0"/>
                <a:chExt cx="6987462" cy="3345782"/>
              </a:xfrm>
            </p:grpSpPr>
            <p:sp>
              <p:nvSpPr>
                <p:cNvPr id="18" name="Freeform 18"/>
                <p:cNvSpPr/>
                <p:nvPr/>
              </p:nvSpPr>
              <p:spPr>
                <a:xfrm>
                  <a:off x="0" y="0"/>
                  <a:ext cx="6987462" cy="33457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87462" h="3345783">
                      <a:moveTo>
                        <a:pt x="6863002" y="3345783"/>
                      </a:moveTo>
                      <a:lnTo>
                        <a:pt x="124460" y="3345783"/>
                      </a:lnTo>
                      <a:cubicBezTo>
                        <a:pt x="55880" y="3345783"/>
                        <a:pt x="0" y="3289903"/>
                        <a:pt x="0" y="3221322"/>
                      </a:cubicBezTo>
                      <a:lnTo>
                        <a:pt x="0" y="124460"/>
                      </a:lnTo>
                      <a:cubicBezTo>
                        <a:pt x="0" y="55880"/>
                        <a:pt x="55880" y="0"/>
                        <a:pt x="124460" y="0"/>
                      </a:cubicBezTo>
                      <a:lnTo>
                        <a:pt x="6863002" y="0"/>
                      </a:lnTo>
                      <a:cubicBezTo>
                        <a:pt x="6931582" y="0"/>
                        <a:pt x="6987462" y="55880"/>
                        <a:pt x="6987462" y="124460"/>
                      </a:cubicBezTo>
                      <a:lnTo>
                        <a:pt x="6987462" y="3221323"/>
                      </a:lnTo>
                      <a:cubicBezTo>
                        <a:pt x="6987462" y="3289903"/>
                        <a:pt x="6931582" y="3345783"/>
                        <a:pt x="6863002" y="3345783"/>
                      </a:cubicBezTo>
                      <a:close/>
                    </a:path>
                  </a:pathLst>
                </a:custGeom>
                <a:solidFill>
                  <a:srgbClr val="D9EEFF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9" name="Freeform 19"/>
              <p:cNvSpPr/>
              <p:nvPr/>
            </p:nvSpPr>
            <p:spPr>
              <a:xfrm rot="16200000">
                <a:off x="1686229" y="3787212"/>
                <a:ext cx="1332118" cy="2815483"/>
              </a:xfrm>
              <a:custGeom>
                <a:avLst/>
                <a:gdLst/>
                <a:ahLst/>
                <a:cxnLst/>
                <a:rect l="l" t="t" r="r" b="b"/>
                <a:pathLst>
                  <a:path w="1780175" h="3109477">
                    <a:moveTo>
                      <a:pt x="0" y="0"/>
                    </a:moveTo>
                    <a:lnTo>
                      <a:pt x="1780176" y="0"/>
                    </a:lnTo>
                    <a:lnTo>
                      <a:pt x="1780176" y="3109477"/>
                    </a:lnTo>
                    <a:lnTo>
                      <a:pt x="0" y="310947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2" name="AutoShape 22"/>
              <p:cNvSpPr/>
              <p:nvPr/>
            </p:nvSpPr>
            <p:spPr>
              <a:xfrm rot="16249153">
                <a:off x="2734958" y="5325039"/>
                <a:ext cx="660874" cy="0"/>
              </a:xfrm>
              <a:prstGeom prst="line">
                <a:avLst/>
              </a:prstGeom>
              <a:ln w="19050" cap="rnd">
                <a:solidFill>
                  <a:srgbClr val="6690B2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 sz="16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1016000" y="4707592"/>
                <a:ext cx="539542" cy="43088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2800" b="1">
                    <a:solidFill>
                      <a:srgbClr val="F4F6FC"/>
                    </a:solidFill>
                    <a:latin typeface="Arial" panose="020B0604020202020204" pitchFamily="34" charset="0"/>
                    <a:ea typeface="Fredoka"/>
                    <a:cs typeface="Arial" panose="020B0604020202020204" pitchFamily="34" charset="0"/>
                    <a:sym typeface="Fredoka"/>
                  </a:rPr>
                  <a:t>2</a:t>
                </a:r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3279607" y="5135084"/>
                <a:ext cx="2321246" cy="30777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r>
                  <a:rPr lang="en-US" sz="2000" b="1" dirty="0">
                    <a:solidFill>
                      <a:srgbClr val="050A30"/>
                    </a:solidFill>
                    <a:latin typeface="Arial" panose="020B0604020202020204" pitchFamily="34" charset="0"/>
                    <a:ea typeface="Nourd Heavy"/>
                    <a:cs typeface="Arial" panose="020B0604020202020204" pitchFamily="34" charset="0"/>
                    <a:sym typeface="Nourd Heavy"/>
                  </a:rPr>
                  <a:t>Global picture</a:t>
                </a:r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1423004" y="5846802"/>
                <a:ext cx="4099333" cy="2462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r>
                  <a:rPr lang="en-US" sz="16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rPr>
                  <a:t>537 million affected worldwide (IDF, 2023).</a:t>
                </a:r>
              </a:p>
            </p:txBody>
          </p:sp>
          <p:grpSp>
            <p:nvGrpSpPr>
              <p:cNvPr id="20" name="Group 20"/>
              <p:cNvGrpSpPr>
                <a:grpSpLocks noChangeAspect="1"/>
              </p:cNvGrpSpPr>
              <p:nvPr/>
            </p:nvGrpSpPr>
            <p:grpSpPr>
              <a:xfrm>
                <a:off x="1760154" y="4750540"/>
                <a:ext cx="1134708" cy="1010146"/>
                <a:chOff x="-49310" y="732346"/>
                <a:chExt cx="6487160" cy="6352540"/>
              </a:xfrm>
            </p:grpSpPr>
            <p:sp>
              <p:nvSpPr>
                <p:cNvPr id="21" name="Freeform 21"/>
                <p:cNvSpPr/>
                <p:nvPr/>
              </p:nvSpPr>
              <p:spPr>
                <a:xfrm>
                  <a:off x="-49310" y="732346"/>
                  <a:ext cx="6487160" cy="63525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87160" h="6352540">
                      <a:moveTo>
                        <a:pt x="6322060" y="3176270"/>
                      </a:moveTo>
                      <a:cubicBezTo>
                        <a:pt x="6322060" y="2844800"/>
                        <a:pt x="6487160" y="2493010"/>
                        <a:pt x="6385560" y="2194560"/>
                      </a:cubicBezTo>
                      <a:cubicBezTo>
                        <a:pt x="6281420" y="1884680"/>
                        <a:pt x="5928360" y="1694180"/>
                        <a:pt x="5734050" y="1436370"/>
                      </a:cubicBezTo>
                      <a:cubicBezTo>
                        <a:pt x="5537200" y="1176020"/>
                        <a:pt x="5455920" y="796290"/>
                        <a:pt x="5185410" y="607060"/>
                      </a:cubicBezTo>
                      <a:cubicBezTo>
                        <a:pt x="4917440" y="420370"/>
                        <a:pt x="4517390" y="462280"/>
                        <a:pt x="4196080" y="360680"/>
                      </a:cubicBezTo>
                      <a:cubicBezTo>
                        <a:pt x="3884930" y="264160"/>
                        <a:pt x="3589020" y="0"/>
                        <a:pt x="3244850" y="0"/>
                      </a:cubicBezTo>
                      <a:cubicBezTo>
                        <a:pt x="2900680" y="0"/>
                        <a:pt x="2603500" y="262890"/>
                        <a:pt x="2293620" y="360680"/>
                      </a:cubicBezTo>
                      <a:cubicBezTo>
                        <a:pt x="1972310" y="461010"/>
                        <a:pt x="1570990" y="419100"/>
                        <a:pt x="1303020" y="607060"/>
                      </a:cubicBezTo>
                      <a:cubicBezTo>
                        <a:pt x="1032510" y="796290"/>
                        <a:pt x="951230" y="1176020"/>
                        <a:pt x="754380" y="1436370"/>
                      </a:cubicBezTo>
                      <a:cubicBezTo>
                        <a:pt x="558800" y="1694180"/>
                        <a:pt x="207010" y="1884680"/>
                        <a:pt x="101600" y="2194560"/>
                      </a:cubicBezTo>
                      <a:cubicBezTo>
                        <a:pt x="1270" y="2493010"/>
                        <a:pt x="165100" y="2844800"/>
                        <a:pt x="165100" y="3176270"/>
                      </a:cubicBezTo>
                      <a:cubicBezTo>
                        <a:pt x="165100" y="3507740"/>
                        <a:pt x="0" y="3859530"/>
                        <a:pt x="101600" y="4157980"/>
                      </a:cubicBezTo>
                      <a:cubicBezTo>
                        <a:pt x="205740" y="4467860"/>
                        <a:pt x="558800" y="4658360"/>
                        <a:pt x="753110" y="4916170"/>
                      </a:cubicBezTo>
                      <a:cubicBezTo>
                        <a:pt x="949960" y="5176520"/>
                        <a:pt x="1031240" y="5556250"/>
                        <a:pt x="1301750" y="5745480"/>
                      </a:cubicBezTo>
                      <a:cubicBezTo>
                        <a:pt x="1569720" y="5933440"/>
                        <a:pt x="1969770" y="5891530"/>
                        <a:pt x="2292350" y="5991860"/>
                      </a:cubicBezTo>
                      <a:cubicBezTo>
                        <a:pt x="2603500" y="6088380"/>
                        <a:pt x="2899410" y="6352540"/>
                        <a:pt x="3243580" y="6352540"/>
                      </a:cubicBezTo>
                      <a:cubicBezTo>
                        <a:pt x="3587750" y="6352540"/>
                        <a:pt x="3884930" y="6089650"/>
                        <a:pt x="4194810" y="5991860"/>
                      </a:cubicBezTo>
                      <a:cubicBezTo>
                        <a:pt x="4516120" y="5891530"/>
                        <a:pt x="4917440" y="5933440"/>
                        <a:pt x="5185410" y="5745480"/>
                      </a:cubicBezTo>
                      <a:cubicBezTo>
                        <a:pt x="5455920" y="5556250"/>
                        <a:pt x="5537200" y="5176520"/>
                        <a:pt x="5734050" y="4916170"/>
                      </a:cubicBezTo>
                      <a:cubicBezTo>
                        <a:pt x="5929630" y="4658360"/>
                        <a:pt x="6281420" y="4467860"/>
                        <a:pt x="6385560" y="4157980"/>
                      </a:cubicBezTo>
                      <a:cubicBezTo>
                        <a:pt x="6487160" y="3858260"/>
                        <a:pt x="6322060" y="3506470"/>
                        <a:pt x="6322060" y="3176270"/>
                      </a:cubicBezTo>
                      <a:close/>
                    </a:path>
                  </a:pathLst>
                </a:custGeom>
                <a:solidFill>
                  <a:srgbClr val="C7B1FF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81EA28E1-ED22-216D-0481-32C5FDD86143}"/>
                </a:ext>
              </a:extLst>
            </p:cNvPr>
            <p:cNvGrpSpPr/>
            <p:nvPr/>
          </p:nvGrpSpPr>
          <p:grpSpPr>
            <a:xfrm>
              <a:off x="949623" y="1848117"/>
              <a:ext cx="4734978" cy="2233100"/>
              <a:chOff x="949623" y="1848117"/>
              <a:chExt cx="4734978" cy="2233100"/>
            </a:xfrm>
          </p:grpSpPr>
          <p:grpSp>
            <p:nvGrpSpPr>
              <p:cNvPr id="6" name="Group 6"/>
              <p:cNvGrpSpPr/>
              <p:nvPr/>
            </p:nvGrpSpPr>
            <p:grpSpPr>
              <a:xfrm>
                <a:off x="1125604" y="1898248"/>
                <a:ext cx="4558997" cy="2182969"/>
                <a:chOff x="0" y="0"/>
                <a:chExt cx="6987462" cy="3345782"/>
              </a:xfrm>
            </p:grpSpPr>
            <p:sp>
              <p:nvSpPr>
                <p:cNvPr id="7" name="Freeform 7"/>
                <p:cNvSpPr/>
                <p:nvPr/>
              </p:nvSpPr>
              <p:spPr>
                <a:xfrm>
                  <a:off x="0" y="0"/>
                  <a:ext cx="6987462" cy="33457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87462" h="3345783">
                      <a:moveTo>
                        <a:pt x="6863002" y="3345783"/>
                      </a:moveTo>
                      <a:lnTo>
                        <a:pt x="124460" y="3345783"/>
                      </a:lnTo>
                      <a:cubicBezTo>
                        <a:pt x="55880" y="3345783"/>
                        <a:pt x="0" y="3289903"/>
                        <a:pt x="0" y="3221322"/>
                      </a:cubicBezTo>
                      <a:lnTo>
                        <a:pt x="0" y="124460"/>
                      </a:lnTo>
                      <a:cubicBezTo>
                        <a:pt x="0" y="55880"/>
                        <a:pt x="55880" y="0"/>
                        <a:pt x="124460" y="0"/>
                      </a:cubicBezTo>
                      <a:lnTo>
                        <a:pt x="6863002" y="0"/>
                      </a:lnTo>
                      <a:cubicBezTo>
                        <a:pt x="6931582" y="0"/>
                        <a:pt x="6987462" y="55880"/>
                        <a:pt x="6987462" y="124460"/>
                      </a:cubicBezTo>
                      <a:lnTo>
                        <a:pt x="6987462" y="3221323"/>
                      </a:lnTo>
                      <a:cubicBezTo>
                        <a:pt x="6987462" y="3289903"/>
                        <a:pt x="6931582" y="3345783"/>
                        <a:pt x="6863002" y="3345783"/>
                      </a:cubicBezTo>
                      <a:close/>
                    </a:path>
                  </a:pathLst>
                </a:custGeom>
                <a:solidFill>
                  <a:srgbClr val="D9EEFF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8" name="Freeform 8"/>
              <p:cNvSpPr/>
              <p:nvPr/>
            </p:nvSpPr>
            <p:spPr>
              <a:xfrm rot="16200000">
                <a:off x="1691306" y="1106434"/>
                <a:ext cx="1332118" cy="2815483"/>
              </a:xfrm>
              <a:custGeom>
                <a:avLst/>
                <a:gdLst/>
                <a:ahLst/>
                <a:cxnLst/>
                <a:rect l="l" t="t" r="r" b="b"/>
                <a:pathLst>
                  <a:path w="1780175" h="3109477">
                    <a:moveTo>
                      <a:pt x="0" y="0"/>
                    </a:moveTo>
                    <a:lnTo>
                      <a:pt x="1780176" y="0"/>
                    </a:lnTo>
                    <a:lnTo>
                      <a:pt x="1780176" y="3109476"/>
                    </a:lnTo>
                    <a:lnTo>
                      <a:pt x="0" y="310947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9" name="Group 9"/>
              <p:cNvGrpSpPr>
                <a:grpSpLocks noChangeAspect="1"/>
              </p:cNvGrpSpPr>
              <p:nvPr/>
            </p:nvGrpSpPr>
            <p:grpSpPr>
              <a:xfrm>
                <a:off x="1682206" y="2079995"/>
                <a:ext cx="1134708" cy="1010146"/>
                <a:chOff x="-72390" y="7620"/>
                <a:chExt cx="6487160" cy="6352540"/>
              </a:xfrm>
            </p:grpSpPr>
            <p:sp>
              <p:nvSpPr>
                <p:cNvPr id="10" name="Freeform 10"/>
                <p:cNvSpPr/>
                <p:nvPr/>
              </p:nvSpPr>
              <p:spPr>
                <a:xfrm>
                  <a:off x="-72390" y="7620"/>
                  <a:ext cx="6487160" cy="63525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87160" h="6352540">
                      <a:moveTo>
                        <a:pt x="6322060" y="3176270"/>
                      </a:moveTo>
                      <a:cubicBezTo>
                        <a:pt x="6322060" y="2844800"/>
                        <a:pt x="6487160" y="2493010"/>
                        <a:pt x="6385560" y="2194560"/>
                      </a:cubicBezTo>
                      <a:cubicBezTo>
                        <a:pt x="6281420" y="1884680"/>
                        <a:pt x="5928360" y="1694180"/>
                        <a:pt x="5734050" y="1436370"/>
                      </a:cubicBezTo>
                      <a:cubicBezTo>
                        <a:pt x="5537200" y="1176020"/>
                        <a:pt x="5455920" y="796290"/>
                        <a:pt x="5185410" y="607060"/>
                      </a:cubicBezTo>
                      <a:cubicBezTo>
                        <a:pt x="4917440" y="420370"/>
                        <a:pt x="4517390" y="462280"/>
                        <a:pt x="4196080" y="360680"/>
                      </a:cubicBezTo>
                      <a:cubicBezTo>
                        <a:pt x="3884930" y="264160"/>
                        <a:pt x="3589020" y="0"/>
                        <a:pt x="3244850" y="0"/>
                      </a:cubicBezTo>
                      <a:cubicBezTo>
                        <a:pt x="2900680" y="0"/>
                        <a:pt x="2603500" y="262890"/>
                        <a:pt x="2293620" y="360680"/>
                      </a:cubicBezTo>
                      <a:cubicBezTo>
                        <a:pt x="1972310" y="461010"/>
                        <a:pt x="1570990" y="419100"/>
                        <a:pt x="1303020" y="607060"/>
                      </a:cubicBezTo>
                      <a:cubicBezTo>
                        <a:pt x="1032510" y="796290"/>
                        <a:pt x="951230" y="1176020"/>
                        <a:pt x="754380" y="1436370"/>
                      </a:cubicBezTo>
                      <a:cubicBezTo>
                        <a:pt x="558800" y="1694180"/>
                        <a:pt x="207010" y="1884680"/>
                        <a:pt x="101600" y="2194560"/>
                      </a:cubicBezTo>
                      <a:cubicBezTo>
                        <a:pt x="1270" y="2493010"/>
                        <a:pt x="165100" y="2844800"/>
                        <a:pt x="165100" y="3176270"/>
                      </a:cubicBezTo>
                      <a:cubicBezTo>
                        <a:pt x="165100" y="3507740"/>
                        <a:pt x="0" y="3859530"/>
                        <a:pt x="101600" y="4157980"/>
                      </a:cubicBezTo>
                      <a:cubicBezTo>
                        <a:pt x="205740" y="4467860"/>
                        <a:pt x="558800" y="4658360"/>
                        <a:pt x="753110" y="4916170"/>
                      </a:cubicBezTo>
                      <a:cubicBezTo>
                        <a:pt x="949960" y="5176520"/>
                        <a:pt x="1031240" y="5556250"/>
                        <a:pt x="1301750" y="5745480"/>
                      </a:cubicBezTo>
                      <a:cubicBezTo>
                        <a:pt x="1569720" y="5933440"/>
                        <a:pt x="1969770" y="5891530"/>
                        <a:pt x="2292350" y="5991860"/>
                      </a:cubicBezTo>
                      <a:cubicBezTo>
                        <a:pt x="2603500" y="6088380"/>
                        <a:pt x="2899410" y="6352540"/>
                        <a:pt x="3243580" y="6352540"/>
                      </a:cubicBezTo>
                      <a:cubicBezTo>
                        <a:pt x="3587750" y="6352540"/>
                        <a:pt x="3884930" y="6089650"/>
                        <a:pt x="4194810" y="5991860"/>
                      </a:cubicBezTo>
                      <a:cubicBezTo>
                        <a:pt x="4516120" y="5891530"/>
                        <a:pt x="4917440" y="5933440"/>
                        <a:pt x="5185410" y="5745480"/>
                      </a:cubicBezTo>
                      <a:cubicBezTo>
                        <a:pt x="5455920" y="5556250"/>
                        <a:pt x="5537200" y="5176520"/>
                        <a:pt x="5734050" y="4916170"/>
                      </a:cubicBezTo>
                      <a:cubicBezTo>
                        <a:pt x="5929630" y="4658360"/>
                        <a:pt x="6281420" y="4467860"/>
                        <a:pt x="6385560" y="4157980"/>
                      </a:cubicBezTo>
                      <a:cubicBezTo>
                        <a:pt x="6487160" y="3858260"/>
                        <a:pt x="6322060" y="3506470"/>
                        <a:pt x="6322060" y="3176270"/>
                      </a:cubicBezTo>
                      <a:close/>
                    </a:path>
                  </a:pathLst>
                </a:custGeom>
                <a:solidFill>
                  <a:srgbClr val="FFD3C4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2" name="AutoShape 12"/>
              <p:cNvSpPr/>
              <p:nvPr/>
            </p:nvSpPr>
            <p:spPr>
              <a:xfrm rot="16249153">
                <a:off x="2671488" y="2606835"/>
                <a:ext cx="660874" cy="0"/>
              </a:xfrm>
              <a:prstGeom prst="line">
                <a:avLst/>
              </a:prstGeom>
              <a:ln w="19050" cap="rnd">
                <a:solidFill>
                  <a:srgbClr val="6690B2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1021077" y="2026814"/>
                <a:ext cx="539542" cy="43088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2800" b="1">
                    <a:solidFill>
                      <a:srgbClr val="F4F6FC"/>
                    </a:solidFill>
                    <a:latin typeface="Arial" panose="020B0604020202020204" pitchFamily="34" charset="0"/>
                    <a:ea typeface="Fredoka"/>
                    <a:cs typeface="Arial" panose="020B0604020202020204" pitchFamily="34" charset="0"/>
                    <a:sym typeface="Fredoka"/>
                  </a:rPr>
                  <a:t>1</a:t>
                </a:r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3266754" y="2459596"/>
                <a:ext cx="2321246" cy="30777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r>
                  <a:rPr lang="en-US" sz="2000" b="1" dirty="0">
                    <a:latin typeface="Arial" panose="020B0604020202020204" pitchFamily="34" charset="0"/>
                    <a:ea typeface="Nourd Heavy"/>
                    <a:cs typeface="Arial" panose="020B0604020202020204" pitchFamily="34" charset="0"/>
                    <a:sym typeface="Nourd Heavy"/>
                  </a:rPr>
                  <a:t>National scale</a:t>
                </a:r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1397000" y="3186499"/>
                <a:ext cx="3988533" cy="49244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r>
                  <a:rPr lang="en-US" sz="16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rPr>
                  <a:t>3.9 million adults diagnosed in England; 90 % Type 2 (NHS Digital, 2023).</a:t>
                </a:r>
              </a:p>
            </p:txBody>
          </p:sp>
        </p:grp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E906B38-6A57-D370-DFAF-CAE7571970A8}"/>
              </a:ext>
            </a:extLst>
          </p:cNvPr>
          <p:cNvGrpSpPr/>
          <p:nvPr/>
        </p:nvGrpSpPr>
        <p:grpSpPr>
          <a:xfrm>
            <a:off x="4134911" y="4315002"/>
            <a:ext cx="4734978" cy="2233102"/>
            <a:chOff x="7372403" y="1873181"/>
            <a:chExt cx="4734978" cy="2233102"/>
          </a:xfrm>
        </p:grpSpPr>
        <p:sp>
          <p:nvSpPr>
            <p:cNvPr id="38" name="Freeform 38"/>
            <p:cNvSpPr/>
            <p:nvPr/>
          </p:nvSpPr>
          <p:spPr>
            <a:xfrm>
              <a:off x="7548384" y="1923313"/>
              <a:ext cx="4558997" cy="2182970"/>
            </a:xfrm>
            <a:custGeom>
              <a:avLst/>
              <a:gdLst/>
              <a:ahLst/>
              <a:cxnLst/>
              <a:rect l="l" t="t" r="r" b="b"/>
              <a:pathLst>
                <a:path w="6987462" h="3345783">
                  <a:moveTo>
                    <a:pt x="6863002" y="3345783"/>
                  </a:moveTo>
                  <a:lnTo>
                    <a:pt x="124460" y="3345783"/>
                  </a:lnTo>
                  <a:cubicBezTo>
                    <a:pt x="55880" y="3345783"/>
                    <a:pt x="0" y="3289903"/>
                    <a:pt x="0" y="322132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6863002" y="0"/>
                  </a:lnTo>
                  <a:cubicBezTo>
                    <a:pt x="6931582" y="0"/>
                    <a:pt x="6987462" y="55880"/>
                    <a:pt x="6987462" y="124460"/>
                  </a:cubicBezTo>
                  <a:lnTo>
                    <a:pt x="6987462" y="3221323"/>
                  </a:lnTo>
                  <a:cubicBezTo>
                    <a:pt x="6987462" y="3289903"/>
                    <a:pt x="6931582" y="3345783"/>
                    <a:pt x="6863002" y="3345783"/>
                  </a:cubicBezTo>
                  <a:close/>
                </a:path>
              </a:pathLst>
            </a:custGeom>
            <a:solidFill>
              <a:srgbClr val="D9EEFF"/>
            </a:solid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eform 39"/>
            <p:cNvSpPr/>
            <p:nvPr/>
          </p:nvSpPr>
          <p:spPr>
            <a:xfrm rot="16200000">
              <a:off x="8114085" y="1131499"/>
              <a:ext cx="1332119" cy="2815483"/>
            </a:xfrm>
            <a:custGeom>
              <a:avLst/>
              <a:gdLst/>
              <a:ahLst/>
              <a:cxnLst/>
              <a:rect l="l" t="t" r="r" b="b"/>
              <a:pathLst>
                <a:path w="1780175" h="3109477">
                  <a:moveTo>
                    <a:pt x="0" y="0"/>
                  </a:moveTo>
                  <a:lnTo>
                    <a:pt x="1780176" y="0"/>
                  </a:lnTo>
                  <a:lnTo>
                    <a:pt x="1780176" y="3109476"/>
                  </a:lnTo>
                  <a:lnTo>
                    <a:pt x="0" y="31094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AutoShape 42"/>
            <p:cNvSpPr/>
            <p:nvPr/>
          </p:nvSpPr>
          <p:spPr>
            <a:xfrm rot="16249153">
              <a:off x="8996088" y="2565196"/>
              <a:ext cx="660874" cy="0"/>
            </a:xfrm>
            <a:prstGeom prst="line">
              <a:avLst/>
            </a:prstGeom>
            <a:ln w="19050" cap="rnd">
              <a:solidFill>
                <a:srgbClr val="6690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443857" y="2051879"/>
              <a:ext cx="539542" cy="4308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/>
              <a:r>
                <a:rPr lang="en-US" sz="2800" b="1">
                  <a:solidFill>
                    <a:srgbClr val="F4F6FC"/>
                  </a:solidFill>
                  <a:latin typeface="Arial" panose="020B0604020202020204" pitchFamily="34" charset="0"/>
                  <a:ea typeface="Fredoka"/>
                  <a:cs typeface="Arial" panose="020B0604020202020204" pitchFamily="34" charset="0"/>
                  <a:sym typeface="Fredoka"/>
                </a:rPr>
                <a:t>3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9626600" y="2392891"/>
              <a:ext cx="2321246" cy="3077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en-US" sz="2000" b="1" dirty="0">
                  <a:solidFill>
                    <a:srgbClr val="050A30"/>
                  </a:solidFill>
                  <a:latin typeface="Arial" panose="020B0604020202020204" pitchFamily="34" charset="0"/>
                  <a:ea typeface="Nourd Heavy"/>
                  <a:cs typeface="Arial" panose="020B0604020202020204" pitchFamily="34" charset="0"/>
                  <a:sym typeface="Nourd Heavy"/>
                </a:rPr>
                <a:t>Trend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7843101" y="3048000"/>
              <a:ext cx="3957457" cy="49244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US" sz="1600" b="1" dirty="0">
                  <a:solidFill>
                    <a:srgbClr val="626970"/>
                  </a:solidFill>
                  <a:latin typeface="Arial" panose="020B0604020202020204" pitchFamily="34" charset="0"/>
                  <a:ea typeface="Nourd Medium"/>
                  <a:cs typeface="Arial" panose="020B0604020202020204" pitchFamily="34" charset="0"/>
                  <a:sym typeface="Nourd Medium"/>
                </a:rPr>
                <a:t>Rising among adults &lt; 40 years (DHSC, 2023).</a:t>
              </a:r>
            </a:p>
          </p:txBody>
        </p:sp>
        <p:sp>
          <p:nvSpPr>
            <p:cNvPr id="41" name="Freeform 41"/>
            <p:cNvSpPr/>
            <p:nvPr/>
          </p:nvSpPr>
          <p:spPr>
            <a:xfrm>
              <a:off x="8204744" y="2018327"/>
              <a:ext cx="937775" cy="918315"/>
            </a:xfrm>
            <a:custGeom>
              <a:avLst/>
              <a:gdLst/>
              <a:ahLst/>
              <a:cxnLst/>
              <a:rect l="l" t="t" r="r" b="b"/>
              <a:pathLst>
                <a:path w="6487160" h="6352540">
                  <a:moveTo>
                    <a:pt x="6322060" y="3176270"/>
                  </a:moveTo>
                  <a:cubicBezTo>
                    <a:pt x="6322060" y="2844800"/>
                    <a:pt x="6487160" y="2493010"/>
                    <a:pt x="6385560" y="2194560"/>
                  </a:cubicBezTo>
                  <a:cubicBezTo>
                    <a:pt x="6281420" y="1884680"/>
                    <a:pt x="5928360" y="1694180"/>
                    <a:pt x="5734050" y="1436370"/>
                  </a:cubicBezTo>
                  <a:cubicBezTo>
                    <a:pt x="5537200" y="1176020"/>
                    <a:pt x="5455920" y="796290"/>
                    <a:pt x="5185410" y="607060"/>
                  </a:cubicBezTo>
                  <a:cubicBezTo>
                    <a:pt x="4917440" y="420370"/>
                    <a:pt x="4517390" y="462280"/>
                    <a:pt x="4196080" y="360680"/>
                  </a:cubicBezTo>
                  <a:cubicBezTo>
                    <a:pt x="3884930" y="264160"/>
                    <a:pt x="3589020" y="0"/>
                    <a:pt x="3244850" y="0"/>
                  </a:cubicBezTo>
                  <a:cubicBezTo>
                    <a:pt x="2900680" y="0"/>
                    <a:pt x="2603500" y="262890"/>
                    <a:pt x="2293620" y="360680"/>
                  </a:cubicBezTo>
                  <a:cubicBezTo>
                    <a:pt x="1972310" y="461010"/>
                    <a:pt x="1570990" y="419100"/>
                    <a:pt x="1303020" y="607060"/>
                  </a:cubicBezTo>
                  <a:cubicBezTo>
                    <a:pt x="1032510" y="796290"/>
                    <a:pt x="951230" y="1176020"/>
                    <a:pt x="754380" y="1436370"/>
                  </a:cubicBezTo>
                  <a:cubicBezTo>
                    <a:pt x="558800" y="1694180"/>
                    <a:pt x="207010" y="1884680"/>
                    <a:pt x="101600" y="2194560"/>
                  </a:cubicBezTo>
                  <a:cubicBezTo>
                    <a:pt x="1270" y="2493010"/>
                    <a:pt x="165100" y="2844800"/>
                    <a:pt x="165100" y="3176270"/>
                  </a:cubicBezTo>
                  <a:cubicBezTo>
                    <a:pt x="165100" y="3507740"/>
                    <a:pt x="0" y="3859530"/>
                    <a:pt x="101600" y="4157980"/>
                  </a:cubicBezTo>
                  <a:cubicBezTo>
                    <a:pt x="205740" y="4467860"/>
                    <a:pt x="558800" y="4658360"/>
                    <a:pt x="753110" y="4916170"/>
                  </a:cubicBezTo>
                  <a:cubicBezTo>
                    <a:pt x="949960" y="5176520"/>
                    <a:pt x="1031240" y="5556250"/>
                    <a:pt x="1301750" y="5745480"/>
                  </a:cubicBezTo>
                  <a:cubicBezTo>
                    <a:pt x="1569720" y="5933440"/>
                    <a:pt x="1969770" y="5891530"/>
                    <a:pt x="2292350" y="5991860"/>
                  </a:cubicBezTo>
                  <a:cubicBezTo>
                    <a:pt x="2603500" y="6088380"/>
                    <a:pt x="2899410" y="6352540"/>
                    <a:pt x="3243580" y="6352540"/>
                  </a:cubicBezTo>
                  <a:cubicBezTo>
                    <a:pt x="3587750" y="6352540"/>
                    <a:pt x="3884930" y="6089650"/>
                    <a:pt x="4194810" y="5991860"/>
                  </a:cubicBezTo>
                  <a:cubicBezTo>
                    <a:pt x="4516120" y="5891530"/>
                    <a:pt x="4917440" y="5933440"/>
                    <a:pt x="5185410" y="5745480"/>
                  </a:cubicBezTo>
                  <a:cubicBezTo>
                    <a:pt x="5455920" y="5556250"/>
                    <a:pt x="5537200" y="5176520"/>
                    <a:pt x="5734050" y="4916170"/>
                  </a:cubicBezTo>
                  <a:cubicBezTo>
                    <a:pt x="5929630" y="4658360"/>
                    <a:pt x="6281420" y="4467860"/>
                    <a:pt x="6385560" y="4157980"/>
                  </a:cubicBezTo>
                  <a:cubicBezTo>
                    <a:pt x="6487160" y="3858260"/>
                    <a:pt x="6322060" y="3506470"/>
                    <a:pt x="6322060" y="3176270"/>
                  </a:cubicBezTo>
                  <a:close/>
                </a:path>
              </a:pathLst>
            </a:custGeom>
            <a:solidFill>
              <a:srgbClr val="FFD3C4"/>
            </a:solid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1" name="Title 1">
            <a:extLst>
              <a:ext uri="{FF2B5EF4-FFF2-40B4-BE49-F238E27FC236}">
                <a16:creationId xmlns:a16="http://schemas.microsoft.com/office/drawing/2014/main" id="{2892E65F-6DBA-4444-85BB-00ED30C94934}"/>
              </a:ext>
            </a:extLst>
          </p:cNvPr>
          <p:cNvSpPr txBox="1">
            <a:spLocks/>
          </p:cNvSpPr>
          <p:nvPr/>
        </p:nvSpPr>
        <p:spPr>
          <a:xfrm>
            <a:off x="1994237" y="444615"/>
            <a:ext cx="9016325" cy="43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EPIDEMIOLOGY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070334F-090A-D13D-9E97-F7B243F6C4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7876" y="2237676"/>
            <a:ext cx="657924" cy="657924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29290E22-B43A-248A-DF07-6D9BC8E9D2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1600" y="2207630"/>
            <a:ext cx="767036" cy="76703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B2457E6D-BF82-5043-2D4E-20E1B9A98F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563" y="4578809"/>
            <a:ext cx="687259" cy="68725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8E49D2-7AA5-FE1B-06BE-C6B88C828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0C27EEAC-D97F-0D31-C3D6-E103872437EF}"/>
              </a:ext>
            </a:extLst>
          </p:cNvPr>
          <p:cNvSpPr txBox="1">
            <a:spLocks/>
          </p:cNvSpPr>
          <p:nvPr/>
        </p:nvSpPr>
        <p:spPr>
          <a:xfrm>
            <a:off x="1994237" y="444615"/>
            <a:ext cx="9016325" cy="43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EPIDEMIOLOGY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1EF7714-1BE0-61BD-B122-8907722C683E}"/>
              </a:ext>
            </a:extLst>
          </p:cNvPr>
          <p:cNvGrpSpPr/>
          <p:nvPr/>
        </p:nvGrpSpPr>
        <p:grpSpPr>
          <a:xfrm>
            <a:off x="2242331" y="1600200"/>
            <a:ext cx="8520135" cy="4461308"/>
            <a:chOff x="-11673755" y="-840608"/>
            <a:chExt cx="8520135" cy="4461308"/>
          </a:xfrm>
        </p:grpSpPr>
        <p:sp>
          <p:nvSpPr>
            <p:cNvPr id="16" name="Freeform 2">
              <a:extLst>
                <a:ext uri="{FF2B5EF4-FFF2-40B4-BE49-F238E27FC236}">
                  <a16:creationId xmlns:a16="http://schemas.microsoft.com/office/drawing/2014/main" id="{5A42CA13-3FD9-A18B-4454-39518292FF88}"/>
                </a:ext>
              </a:extLst>
            </p:cNvPr>
            <p:cNvSpPr/>
            <p:nvPr/>
          </p:nvSpPr>
          <p:spPr>
            <a:xfrm rot="16200000">
              <a:off x="-11578365" y="1143271"/>
              <a:ext cx="2052221" cy="1864956"/>
            </a:xfrm>
            <a:custGeom>
              <a:avLst/>
              <a:gdLst/>
              <a:ahLst/>
              <a:cxnLst/>
              <a:rect l="l" t="t" r="r" b="b"/>
              <a:pathLst>
                <a:path w="2690515" h="2445006">
                  <a:moveTo>
                    <a:pt x="0" y="0"/>
                  </a:moveTo>
                  <a:lnTo>
                    <a:pt x="2690515" y="0"/>
                  </a:lnTo>
                  <a:lnTo>
                    <a:pt x="2690515" y="2445006"/>
                  </a:lnTo>
                  <a:lnTo>
                    <a:pt x="0" y="24450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Freeform 3">
              <a:extLst>
                <a:ext uri="{FF2B5EF4-FFF2-40B4-BE49-F238E27FC236}">
                  <a16:creationId xmlns:a16="http://schemas.microsoft.com/office/drawing/2014/main" id="{3D564D82-31FA-8DC7-6E1B-7D6C46596423}"/>
                </a:ext>
              </a:extLst>
            </p:cNvPr>
            <p:cNvSpPr/>
            <p:nvPr/>
          </p:nvSpPr>
          <p:spPr>
            <a:xfrm rot="5400000">
              <a:off x="-8440405" y="-199074"/>
              <a:ext cx="2052221" cy="1864956"/>
            </a:xfrm>
            <a:custGeom>
              <a:avLst/>
              <a:gdLst/>
              <a:ahLst/>
              <a:cxnLst/>
              <a:rect l="l" t="t" r="r" b="b"/>
              <a:pathLst>
                <a:path w="2690515" h="2445006">
                  <a:moveTo>
                    <a:pt x="0" y="0"/>
                  </a:moveTo>
                  <a:lnTo>
                    <a:pt x="2690515" y="0"/>
                  </a:lnTo>
                  <a:lnTo>
                    <a:pt x="2690515" y="2445006"/>
                  </a:lnTo>
                  <a:lnTo>
                    <a:pt x="0" y="24450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Freeform 4">
              <a:extLst>
                <a:ext uri="{FF2B5EF4-FFF2-40B4-BE49-F238E27FC236}">
                  <a16:creationId xmlns:a16="http://schemas.microsoft.com/office/drawing/2014/main" id="{E8FAD106-49FF-B004-162C-7170B403077C}"/>
                </a:ext>
              </a:extLst>
            </p:cNvPr>
            <p:cNvSpPr/>
            <p:nvPr/>
          </p:nvSpPr>
          <p:spPr>
            <a:xfrm rot="16200000">
              <a:off x="-5302445" y="1143271"/>
              <a:ext cx="2052221" cy="1864956"/>
            </a:xfrm>
            <a:custGeom>
              <a:avLst/>
              <a:gdLst/>
              <a:ahLst/>
              <a:cxnLst/>
              <a:rect l="l" t="t" r="r" b="b"/>
              <a:pathLst>
                <a:path w="2690515" h="2445006">
                  <a:moveTo>
                    <a:pt x="0" y="0"/>
                  </a:moveTo>
                  <a:lnTo>
                    <a:pt x="2690515" y="0"/>
                  </a:lnTo>
                  <a:lnTo>
                    <a:pt x="2690515" y="2445006"/>
                  </a:lnTo>
                  <a:lnTo>
                    <a:pt x="0" y="24450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AutoShape 6">
              <a:extLst>
                <a:ext uri="{FF2B5EF4-FFF2-40B4-BE49-F238E27FC236}">
                  <a16:creationId xmlns:a16="http://schemas.microsoft.com/office/drawing/2014/main" id="{31FFD29F-972F-931C-80BB-FD2DB292E701}"/>
                </a:ext>
              </a:extLst>
            </p:cNvPr>
            <p:cNvSpPr/>
            <p:nvPr/>
          </p:nvSpPr>
          <p:spPr>
            <a:xfrm>
              <a:off x="-10375689" y="724309"/>
              <a:ext cx="2784830" cy="1360534"/>
            </a:xfrm>
            <a:prstGeom prst="line">
              <a:avLst/>
            </a:prstGeom>
            <a:ln>
              <a:headEnd type="none" w="sm" len="sm"/>
              <a:tailEnd type="none" w="sm" len="sm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98F3A95A-4FC5-05D1-66A5-62BF536291C0}"/>
                </a:ext>
              </a:extLst>
            </p:cNvPr>
            <p:cNvSpPr/>
            <p:nvPr/>
          </p:nvSpPr>
          <p:spPr>
            <a:xfrm>
              <a:off x="-10728820" y="461818"/>
              <a:ext cx="353130" cy="352460"/>
            </a:xfrm>
            <a:custGeom>
              <a:avLst/>
              <a:gdLst/>
              <a:ahLst/>
              <a:cxnLst/>
              <a:rect l="l" t="t" r="r" b="b"/>
              <a:pathLst>
                <a:path w="462963" h="462084">
                  <a:moveTo>
                    <a:pt x="0" y="0"/>
                  </a:moveTo>
                  <a:lnTo>
                    <a:pt x="462964" y="0"/>
                  </a:lnTo>
                  <a:lnTo>
                    <a:pt x="462964" y="462084"/>
                  </a:lnTo>
                  <a:lnTo>
                    <a:pt x="0" y="4620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-36441" r="-40196" b="-62152"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DC237DA7-18DF-B8E2-A197-8C7EDA946EEC}"/>
                </a:ext>
              </a:extLst>
            </p:cNvPr>
            <p:cNvSpPr/>
            <p:nvPr/>
          </p:nvSpPr>
          <p:spPr>
            <a:xfrm>
              <a:off x="-7590859" y="1994875"/>
              <a:ext cx="353130" cy="352460"/>
            </a:xfrm>
            <a:custGeom>
              <a:avLst/>
              <a:gdLst/>
              <a:ahLst/>
              <a:cxnLst/>
              <a:rect l="l" t="t" r="r" b="b"/>
              <a:pathLst>
                <a:path w="462963" h="462084">
                  <a:moveTo>
                    <a:pt x="0" y="0"/>
                  </a:moveTo>
                  <a:lnTo>
                    <a:pt x="462963" y="0"/>
                  </a:lnTo>
                  <a:lnTo>
                    <a:pt x="462963" y="462084"/>
                  </a:lnTo>
                  <a:lnTo>
                    <a:pt x="0" y="4620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-36441" r="-40196" b="-62152"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5695F9E0-FA85-2F8F-8898-8E98B938AB5A}"/>
                </a:ext>
              </a:extLst>
            </p:cNvPr>
            <p:cNvSpPr/>
            <p:nvPr/>
          </p:nvSpPr>
          <p:spPr>
            <a:xfrm>
              <a:off x="-4452938" y="461818"/>
              <a:ext cx="353130" cy="352460"/>
            </a:xfrm>
            <a:custGeom>
              <a:avLst/>
              <a:gdLst/>
              <a:ahLst/>
              <a:cxnLst/>
              <a:rect l="l" t="t" r="r" b="b"/>
              <a:pathLst>
                <a:path w="462963" h="462084">
                  <a:moveTo>
                    <a:pt x="0" y="0"/>
                  </a:moveTo>
                  <a:lnTo>
                    <a:pt x="462963" y="0"/>
                  </a:lnTo>
                  <a:lnTo>
                    <a:pt x="462963" y="462084"/>
                  </a:lnTo>
                  <a:lnTo>
                    <a:pt x="0" y="4620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-36441" r="-40196" b="-62152"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AutoShape 11">
              <a:extLst>
                <a:ext uri="{FF2B5EF4-FFF2-40B4-BE49-F238E27FC236}">
                  <a16:creationId xmlns:a16="http://schemas.microsoft.com/office/drawing/2014/main" id="{7A509743-7143-8659-FEED-E865B18ED6F3}"/>
                </a:ext>
              </a:extLst>
            </p:cNvPr>
            <p:cNvSpPr/>
            <p:nvPr/>
          </p:nvSpPr>
          <p:spPr>
            <a:xfrm flipV="1">
              <a:off x="-7237729" y="724311"/>
              <a:ext cx="2784791" cy="1360532"/>
            </a:xfrm>
            <a:prstGeom prst="line">
              <a:avLst/>
            </a:prstGeom>
            <a:ln>
              <a:headEnd type="none" w="sm" len="sm"/>
              <a:tailEnd type="none" w="sm" len="sm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TextBox 19">
              <a:extLst>
                <a:ext uri="{FF2B5EF4-FFF2-40B4-BE49-F238E27FC236}">
                  <a16:creationId xmlns:a16="http://schemas.microsoft.com/office/drawing/2014/main" id="{662F0DCD-C2CD-321A-658E-FDB24E81212C}"/>
                </a:ext>
              </a:extLst>
            </p:cNvPr>
            <p:cNvSpPr txBox="1"/>
            <p:nvPr/>
          </p:nvSpPr>
          <p:spPr>
            <a:xfrm>
              <a:off x="-11673755" y="-840608"/>
              <a:ext cx="2252312" cy="356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FF5940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NHS cost</a:t>
              </a:r>
            </a:p>
          </p:txBody>
        </p:sp>
        <p:sp>
          <p:nvSpPr>
            <p:cNvPr id="51" name="TextBox 20">
              <a:extLst>
                <a:ext uri="{FF2B5EF4-FFF2-40B4-BE49-F238E27FC236}">
                  <a16:creationId xmlns:a16="http://schemas.microsoft.com/office/drawing/2014/main" id="{B62AC0B0-87E3-0E6A-9FD5-1702525513B2}"/>
                </a:ext>
              </a:extLst>
            </p:cNvPr>
            <p:cNvSpPr txBox="1"/>
            <p:nvPr/>
          </p:nvSpPr>
          <p:spPr>
            <a:xfrm>
              <a:off x="-11554687" y="-469110"/>
              <a:ext cx="2014177" cy="6984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400" dirty="0">
                  <a:solidFill>
                    <a:srgbClr val="FF5940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≈ £10 billion yearly (~10 % budget) (NHS England, 2023).</a:t>
              </a:r>
            </a:p>
          </p:txBody>
        </p:sp>
        <p:sp>
          <p:nvSpPr>
            <p:cNvPr id="52" name="TextBox 21">
              <a:extLst>
                <a:ext uri="{FF2B5EF4-FFF2-40B4-BE49-F238E27FC236}">
                  <a16:creationId xmlns:a16="http://schemas.microsoft.com/office/drawing/2014/main" id="{55319AE5-7334-E751-2851-AD87292821E6}"/>
                </a:ext>
              </a:extLst>
            </p:cNvPr>
            <p:cNvSpPr txBox="1"/>
            <p:nvPr/>
          </p:nvSpPr>
          <p:spPr>
            <a:xfrm>
              <a:off x="-8538730" y="2550763"/>
              <a:ext cx="2252312" cy="356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FF8D36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Indirect loss</a:t>
              </a:r>
            </a:p>
          </p:txBody>
        </p:sp>
        <p:sp>
          <p:nvSpPr>
            <p:cNvPr id="53" name="TextBox 22">
              <a:extLst>
                <a:ext uri="{FF2B5EF4-FFF2-40B4-BE49-F238E27FC236}">
                  <a16:creationId xmlns:a16="http://schemas.microsoft.com/office/drawing/2014/main" id="{59780FA4-5451-AB55-FFA9-D7491694754B}"/>
                </a:ext>
              </a:extLst>
            </p:cNvPr>
            <p:cNvSpPr txBox="1"/>
            <p:nvPr/>
          </p:nvSpPr>
          <p:spPr>
            <a:xfrm>
              <a:off x="-8419661" y="2922262"/>
              <a:ext cx="2014177" cy="6984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400" dirty="0">
                  <a:solidFill>
                    <a:srgbClr val="FF8D36">
                      <a:alpha val="74902"/>
                    </a:srgb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Absenteeism and reduced productivity (Barnett et al., 2020</a:t>
              </a:r>
            </a:p>
          </p:txBody>
        </p:sp>
        <p:sp>
          <p:nvSpPr>
            <p:cNvPr id="54" name="TextBox 23">
              <a:extLst>
                <a:ext uri="{FF2B5EF4-FFF2-40B4-BE49-F238E27FC236}">
                  <a16:creationId xmlns:a16="http://schemas.microsoft.com/office/drawing/2014/main" id="{61CB0A0C-15A1-EC41-439E-DF676438AF66}"/>
                </a:ext>
              </a:extLst>
            </p:cNvPr>
            <p:cNvSpPr txBox="1"/>
            <p:nvPr/>
          </p:nvSpPr>
          <p:spPr>
            <a:xfrm>
              <a:off x="-5405932" y="-840608"/>
              <a:ext cx="2252312" cy="356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999BFF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Prevention payoff</a:t>
              </a:r>
            </a:p>
          </p:txBody>
        </p:sp>
        <p:sp>
          <p:nvSpPr>
            <p:cNvPr id="55" name="TextBox 24">
              <a:extLst>
                <a:ext uri="{FF2B5EF4-FFF2-40B4-BE49-F238E27FC236}">
                  <a16:creationId xmlns:a16="http://schemas.microsoft.com/office/drawing/2014/main" id="{1C71495A-A1DF-4E28-BBDD-7D028B6DA916}"/>
                </a:ext>
              </a:extLst>
            </p:cNvPr>
            <p:cNvSpPr txBox="1"/>
            <p:nvPr/>
          </p:nvSpPr>
          <p:spPr>
            <a:xfrm>
              <a:off x="-5215696" y="-469110"/>
              <a:ext cx="1871840" cy="6756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400" dirty="0">
                  <a:solidFill>
                    <a:srgbClr val="999BFF">
                      <a:alpha val="74902"/>
                    </a:srgb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Nurse-led education saves long-term costs (Holt et al., 2022).</a:t>
              </a:r>
            </a:p>
          </p:txBody>
        </p:sp>
        <p:sp>
          <p:nvSpPr>
            <p:cNvPr id="56" name="TextBox 25">
              <a:extLst>
                <a:ext uri="{FF2B5EF4-FFF2-40B4-BE49-F238E27FC236}">
                  <a16:creationId xmlns:a16="http://schemas.microsoft.com/office/drawing/2014/main" id="{54FA9400-FE13-2838-6800-CBB8C8C53FFB}"/>
                </a:ext>
              </a:extLst>
            </p:cNvPr>
            <p:cNvSpPr txBox="1"/>
            <p:nvPr/>
          </p:nvSpPr>
          <p:spPr>
            <a:xfrm>
              <a:off x="-10897457" y="2536233"/>
              <a:ext cx="690404" cy="456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400" b="1">
                  <a:solidFill>
                    <a:srgbClr val="FFFFFF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01</a:t>
              </a:r>
            </a:p>
          </p:txBody>
        </p:sp>
        <p:sp>
          <p:nvSpPr>
            <p:cNvPr id="57" name="TextBox 26">
              <a:extLst>
                <a:ext uri="{FF2B5EF4-FFF2-40B4-BE49-F238E27FC236}">
                  <a16:creationId xmlns:a16="http://schemas.microsoft.com/office/drawing/2014/main" id="{8963E70D-3AD6-682C-BC70-4C79B14986B2}"/>
                </a:ext>
              </a:extLst>
            </p:cNvPr>
            <p:cNvSpPr txBox="1"/>
            <p:nvPr/>
          </p:nvSpPr>
          <p:spPr>
            <a:xfrm>
              <a:off x="-4624978" y="2536233"/>
              <a:ext cx="690404" cy="456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400" b="1">
                  <a:solidFill>
                    <a:srgbClr val="FFFFFF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03</a:t>
              </a:r>
            </a:p>
          </p:txBody>
        </p:sp>
        <p:sp>
          <p:nvSpPr>
            <p:cNvPr id="58" name="TextBox 27">
              <a:extLst>
                <a:ext uri="{FF2B5EF4-FFF2-40B4-BE49-F238E27FC236}">
                  <a16:creationId xmlns:a16="http://schemas.microsoft.com/office/drawing/2014/main" id="{40D7A56E-B83C-C313-3AA8-03CAAEDC20A4}"/>
                </a:ext>
              </a:extLst>
            </p:cNvPr>
            <p:cNvSpPr txBox="1"/>
            <p:nvPr/>
          </p:nvSpPr>
          <p:spPr>
            <a:xfrm>
              <a:off x="-7757776" y="-137812"/>
              <a:ext cx="690404" cy="456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400" b="1">
                  <a:solidFill>
                    <a:srgbClr val="FFFFFF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02</a:t>
              </a:r>
            </a:p>
          </p:txBody>
        </p:sp>
      </p:grpSp>
      <p:pic>
        <p:nvPicPr>
          <p:cNvPr id="65" name="Picture 64">
            <a:extLst>
              <a:ext uri="{FF2B5EF4-FFF2-40B4-BE49-F238E27FC236}">
                <a16:creationId xmlns:a16="http://schemas.microsoft.com/office/drawing/2014/main" id="{C9970CDE-ECCA-2A06-C9DE-03652E3EFE5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997894" y="3958458"/>
            <a:ext cx="698439" cy="698439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D494C76-8196-C45F-DC6E-5E364C72A33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125881" y="2931181"/>
            <a:ext cx="751819" cy="751819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8FB28F93-67D6-D182-2DAC-CA150EB6203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233665" y="3951673"/>
            <a:ext cx="747847" cy="74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44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7A7276-2D34-842B-AFA8-7504F8391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439F4FD1-0407-F1D8-4CC9-9843F26EA9C9}"/>
              </a:ext>
            </a:extLst>
          </p:cNvPr>
          <p:cNvSpPr txBox="1">
            <a:spLocks/>
          </p:cNvSpPr>
          <p:nvPr/>
        </p:nvSpPr>
        <p:spPr>
          <a:xfrm>
            <a:off x="1994237" y="738600"/>
            <a:ext cx="9016325" cy="43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IMPACT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C7BD5608-71FA-E907-FDA0-62B3EEED478F}"/>
              </a:ext>
            </a:extLst>
          </p:cNvPr>
          <p:cNvGrpSpPr/>
          <p:nvPr/>
        </p:nvGrpSpPr>
        <p:grpSpPr>
          <a:xfrm>
            <a:off x="1213979" y="2133600"/>
            <a:ext cx="10576842" cy="3694534"/>
            <a:chOff x="1549400" y="2133600"/>
            <a:chExt cx="10576842" cy="3694534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B1BCCAC5-2AE5-B72A-A42A-CE89C9290B94}"/>
                </a:ext>
              </a:extLst>
            </p:cNvPr>
            <p:cNvGrpSpPr/>
            <p:nvPr/>
          </p:nvGrpSpPr>
          <p:grpSpPr>
            <a:xfrm>
              <a:off x="1549400" y="2133600"/>
              <a:ext cx="6940380" cy="3694534"/>
              <a:chOff x="3029349" y="1981200"/>
              <a:chExt cx="6940380" cy="3694534"/>
            </a:xfrm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D8DB71B3-D8C1-19AD-4532-40F9D9D12E4F}"/>
                  </a:ext>
                </a:extLst>
              </p:cNvPr>
              <p:cNvGrpSpPr/>
              <p:nvPr/>
            </p:nvGrpSpPr>
            <p:grpSpPr>
              <a:xfrm>
                <a:off x="3029349" y="1981200"/>
                <a:ext cx="6940380" cy="3694534"/>
                <a:chOff x="3032209" y="2644250"/>
                <a:chExt cx="6940380" cy="3694534"/>
              </a:xfrm>
            </p:grpSpPr>
            <p:sp>
              <p:nvSpPr>
                <p:cNvPr id="2" name="Freeform 4">
                  <a:extLst>
                    <a:ext uri="{FF2B5EF4-FFF2-40B4-BE49-F238E27FC236}">
                      <a16:creationId xmlns:a16="http://schemas.microsoft.com/office/drawing/2014/main" id="{BFB2D6C2-DC9F-FBFB-04B5-2F7D61FEF5FC}"/>
                    </a:ext>
                  </a:extLst>
                </p:cNvPr>
                <p:cNvSpPr/>
                <p:nvPr/>
              </p:nvSpPr>
              <p:spPr>
                <a:xfrm>
                  <a:off x="3032209" y="2644250"/>
                  <a:ext cx="1944248" cy="36945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0130" h="4674832">
                      <a:moveTo>
                        <a:pt x="0" y="0"/>
                      </a:moveTo>
                      <a:lnTo>
                        <a:pt x="2460130" y="0"/>
                      </a:lnTo>
                      <a:lnTo>
                        <a:pt x="2460130" y="4674832"/>
                      </a:lnTo>
                      <a:lnTo>
                        <a:pt x="0" y="467483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9" name="TextBox 11">
                  <a:extLst>
                    <a:ext uri="{FF2B5EF4-FFF2-40B4-BE49-F238E27FC236}">
                      <a16:creationId xmlns:a16="http://schemas.microsoft.com/office/drawing/2014/main" id="{48D3DFA2-BA29-0CA6-7ED6-EDA06F625CD6}"/>
                    </a:ext>
                  </a:extLst>
                </p:cNvPr>
                <p:cNvSpPr txBox="1"/>
                <p:nvPr/>
              </p:nvSpPr>
              <p:spPr>
                <a:xfrm>
                  <a:off x="3193651" y="4363799"/>
                  <a:ext cx="1618476" cy="260071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980"/>
                    </a:lnSpc>
                  </a:pPr>
                  <a:r>
                    <a:rPr lang="en-US" b="1" dirty="0">
                      <a:solidFill>
                        <a:srgbClr val="403491"/>
                      </a:solidFill>
                      <a:latin typeface="Arial" panose="020B0604020202020204" pitchFamily="34" charset="0"/>
                      <a:ea typeface="Arial Nova Bold"/>
                      <a:cs typeface="Arial" panose="020B0604020202020204" pitchFamily="34" charset="0"/>
                      <a:sym typeface="Arial Nova Bold"/>
                    </a:rPr>
                    <a:t>Family effect</a:t>
                  </a:r>
                </a:p>
              </p:txBody>
            </p:sp>
            <p:sp>
              <p:nvSpPr>
                <p:cNvPr id="10" name="TextBox 12">
                  <a:extLst>
                    <a:ext uri="{FF2B5EF4-FFF2-40B4-BE49-F238E27FC236}">
                      <a16:creationId xmlns:a16="http://schemas.microsoft.com/office/drawing/2014/main" id="{9ACDE19D-122A-4683-54CE-599250FA7157}"/>
                    </a:ext>
                  </a:extLst>
                </p:cNvPr>
                <p:cNvSpPr txBox="1"/>
                <p:nvPr/>
              </p:nvSpPr>
              <p:spPr>
                <a:xfrm>
                  <a:off x="3193651" y="4830512"/>
                  <a:ext cx="1618476" cy="861774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marL="0" lvl="0" indent="0" algn="ctr"/>
                  <a:r>
                    <a:rPr lang="fr-FR" sz="1400" b="1" dirty="0">
                      <a:solidFill>
                        <a:schemeClr val="tx1">
                          <a:alpha val="74902"/>
                        </a:schemeClr>
                      </a:solidFill>
                      <a:latin typeface="Arial" panose="020B0604020202020204" pitchFamily="34" charset="0"/>
                      <a:ea typeface="Arial Nova"/>
                      <a:cs typeface="Arial" panose="020B0604020202020204" pitchFamily="34" charset="0"/>
                      <a:sym typeface="Arial Nova"/>
                    </a:rPr>
                    <a:t>Lifestyle restrictions strain caregivers (Trief et al., 2022).</a:t>
                  </a:r>
                  <a:endParaRPr lang="en-US" sz="1400" b="1" dirty="0">
                    <a:solidFill>
                      <a:schemeClr val="tx1">
                        <a:alpha val="74902"/>
                      </a:schemeClr>
                    </a:solidFill>
                    <a:latin typeface="Arial" panose="020B0604020202020204" pitchFamily="34" charset="0"/>
                    <a:ea typeface="Arial Nova"/>
                    <a:cs typeface="Arial" panose="020B0604020202020204" pitchFamily="34" charset="0"/>
                    <a:sym typeface="Arial Nova"/>
                  </a:endParaRPr>
                </a:p>
              </p:txBody>
            </p:sp>
            <p:sp>
              <p:nvSpPr>
                <p:cNvPr id="11" name="Freeform 22">
                  <a:extLst>
                    <a:ext uri="{FF2B5EF4-FFF2-40B4-BE49-F238E27FC236}">
                      <a16:creationId xmlns:a16="http://schemas.microsoft.com/office/drawing/2014/main" id="{2C35028A-7F6E-94B7-D7B0-36C933A7E9DB}"/>
                    </a:ext>
                  </a:extLst>
                </p:cNvPr>
                <p:cNvSpPr/>
                <p:nvPr/>
              </p:nvSpPr>
              <p:spPr>
                <a:xfrm>
                  <a:off x="5530275" y="2644250"/>
                  <a:ext cx="1944248" cy="36945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0130" h="4674832">
                      <a:moveTo>
                        <a:pt x="0" y="0"/>
                      </a:moveTo>
                      <a:lnTo>
                        <a:pt x="2460130" y="0"/>
                      </a:lnTo>
                      <a:lnTo>
                        <a:pt x="2460130" y="4674832"/>
                      </a:lnTo>
                      <a:lnTo>
                        <a:pt x="0" y="467483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r:embed="rId5"/>
                      </a:ext>
                    </a:extLst>
                  </a:blip>
                  <a:stretch>
                    <a:fillRect/>
                  </a:stretch>
                </a:blip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" name="TextBox 29">
                  <a:extLst>
                    <a:ext uri="{FF2B5EF4-FFF2-40B4-BE49-F238E27FC236}">
                      <a16:creationId xmlns:a16="http://schemas.microsoft.com/office/drawing/2014/main" id="{A5CBA442-39CF-9865-E623-CA6326CC75F5}"/>
                    </a:ext>
                  </a:extLst>
                </p:cNvPr>
                <p:cNvSpPr txBox="1"/>
                <p:nvPr/>
              </p:nvSpPr>
              <p:spPr>
                <a:xfrm>
                  <a:off x="5693161" y="4363799"/>
                  <a:ext cx="1618476" cy="25648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980"/>
                    </a:lnSpc>
                  </a:pPr>
                  <a:r>
                    <a:rPr lang="en-US" b="1" dirty="0">
                      <a:solidFill>
                        <a:srgbClr val="403491"/>
                      </a:solidFill>
                      <a:latin typeface="Arial" panose="020B0604020202020204" pitchFamily="34" charset="0"/>
                      <a:ea typeface="Arial Nova Bold"/>
                      <a:cs typeface="Arial" panose="020B0604020202020204" pitchFamily="34" charset="0"/>
                      <a:sym typeface="Arial Nova Bold"/>
                    </a:rPr>
                    <a:t>Mental health</a:t>
                  </a:r>
                </a:p>
              </p:txBody>
            </p:sp>
            <p:sp>
              <p:nvSpPr>
                <p:cNvPr id="20" name="TextBox 30">
                  <a:extLst>
                    <a:ext uri="{FF2B5EF4-FFF2-40B4-BE49-F238E27FC236}">
                      <a16:creationId xmlns:a16="http://schemas.microsoft.com/office/drawing/2014/main" id="{AA17FDB4-C449-3158-747C-A195107201A2}"/>
                    </a:ext>
                  </a:extLst>
                </p:cNvPr>
                <p:cNvSpPr txBox="1"/>
                <p:nvPr/>
              </p:nvSpPr>
              <p:spPr>
                <a:xfrm>
                  <a:off x="5693161" y="4830512"/>
                  <a:ext cx="1618475" cy="906467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marL="0" lvl="0" indent="0" algn="ctr">
                    <a:lnSpc>
                      <a:spcPts val="1819"/>
                    </a:lnSpc>
                  </a:pPr>
                  <a:r>
                    <a:rPr lang="en-US" sz="1400" b="1" dirty="0">
                      <a:solidFill>
                        <a:schemeClr val="tx1">
                          <a:alpha val="74902"/>
                        </a:schemeClr>
                      </a:solidFill>
                      <a:latin typeface="Arial" panose="020B0604020202020204" pitchFamily="34" charset="0"/>
                      <a:ea typeface="Arial Nova"/>
                      <a:cs typeface="Arial" panose="020B0604020202020204" pitchFamily="34" charset="0"/>
                      <a:sym typeface="Arial Nova"/>
                    </a:rPr>
                    <a:t>Depression rates ≈ 2× general population (RCN, 2022).</a:t>
                  </a:r>
                </a:p>
              </p:txBody>
            </p:sp>
            <p:sp>
              <p:nvSpPr>
                <p:cNvPr id="21" name="Freeform 31">
                  <a:extLst>
                    <a:ext uri="{FF2B5EF4-FFF2-40B4-BE49-F238E27FC236}">
                      <a16:creationId xmlns:a16="http://schemas.microsoft.com/office/drawing/2014/main" id="{C77B6127-ED9B-D2D6-3F65-6FE67FAF4C47}"/>
                    </a:ext>
                  </a:extLst>
                </p:cNvPr>
                <p:cNvSpPr/>
                <p:nvPr/>
              </p:nvSpPr>
              <p:spPr>
                <a:xfrm>
                  <a:off x="8028341" y="2644250"/>
                  <a:ext cx="1944248" cy="36945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0130" h="4674832">
                      <a:moveTo>
                        <a:pt x="0" y="0"/>
                      </a:moveTo>
                      <a:lnTo>
                        <a:pt x="2460130" y="0"/>
                      </a:lnTo>
                      <a:lnTo>
                        <a:pt x="2460130" y="4674832"/>
                      </a:lnTo>
                      <a:lnTo>
                        <a:pt x="0" y="467483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r:embed="rId7"/>
                      </a:ext>
                    </a:extLst>
                  </a:blip>
                  <a:stretch>
                    <a:fillRect/>
                  </a:stretch>
                </a:blip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5" name="TextBox 38">
                  <a:extLst>
                    <a:ext uri="{FF2B5EF4-FFF2-40B4-BE49-F238E27FC236}">
                      <a16:creationId xmlns:a16="http://schemas.microsoft.com/office/drawing/2014/main" id="{8DA773D1-D8DF-EB42-DA4F-534D8A44C352}"/>
                    </a:ext>
                  </a:extLst>
                </p:cNvPr>
                <p:cNvSpPr txBox="1"/>
                <p:nvPr/>
              </p:nvSpPr>
              <p:spPr>
                <a:xfrm>
                  <a:off x="8192671" y="4363799"/>
                  <a:ext cx="1618476" cy="260071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1980"/>
                    </a:lnSpc>
                  </a:pPr>
                  <a:r>
                    <a:rPr lang="en-US" b="1" dirty="0">
                      <a:solidFill>
                        <a:srgbClr val="403491"/>
                      </a:solidFill>
                      <a:latin typeface="Arial" panose="020B0604020202020204" pitchFamily="34" charset="0"/>
                      <a:ea typeface="Arial Nova Bold"/>
                      <a:cs typeface="Arial" panose="020B0604020202020204" pitchFamily="34" charset="0"/>
                      <a:sym typeface="Arial Nova Bold"/>
                    </a:rPr>
                    <a:t>Equity</a:t>
                  </a:r>
                </a:p>
              </p:txBody>
            </p:sp>
            <p:sp>
              <p:nvSpPr>
                <p:cNvPr id="36" name="TextBox 39">
                  <a:extLst>
                    <a:ext uri="{FF2B5EF4-FFF2-40B4-BE49-F238E27FC236}">
                      <a16:creationId xmlns:a16="http://schemas.microsoft.com/office/drawing/2014/main" id="{1D38E848-9F05-9C9C-A38B-13A12C436331}"/>
                    </a:ext>
                  </a:extLst>
                </p:cNvPr>
                <p:cNvSpPr txBox="1"/>
                <p:nvPr/>
              </p:nvSpPr>
              <p:spPr>
                <a:xfrm>
                  <a:off x="8192671" y="4830512"/>
                  <a:ext cx="1618476" cy="923330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marL="0" lvl="0" indent="0" algn="ctr">
                    <a:lnSpc>
                      <a:spcPts val="1819"/>
                    </a:lnSpc>
                  </a:pPr>
                  <a:r>
                    <a:rPr lang="en-US" sz="1400" b="1" dirty="0">
                      <a:solidFill>
                        <a:schemeClr val="tx1">
                          <a:alpha val="74902"/>
                        </a:schemeClr>
                      </a:solidFill>
                      <a:latin typeface="Arial" panose="020B0604020202020204" pitchFamily="34" charset="0"/>
                      <a:ea typeface="Arial Nova"/>
                      <a:cs typeface="Arial" panose="020B0604020202020204" pitchFamily="34" charset="0"/>
                      <a:sym typeface="Arial Nova"/>
                    </a:rPr>
                    <a:t>Deprivation predicts poorer outcomes (UKHSA, 2024).</a:t>
                  </a:r>
                </a:p>
              </p:txBody>
            </p:sp>
          </p:grpSp>
          <p:pic>
            <p:nvPicPr>
              <p:cNvPr id="44" name="Picture 43">
                <a:extLst>
                  <a:ext uri="{FF2B5EF4-FFF2-40B4-BE49-F238E27FC236}">
                    <a16:creationId xmlns:a16="http://schemas.microsoft.com/office/drawing/2014/main" id="{F058CD0C-DBDE-AC51-7F77-1B23AA7529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06800" y="2209800"/>
                <a:ext cx="762000" cy="762000"/>
              </a:xfrm>
              <a:prstGeom prst="rect">
                <a:avLst/>
              </a:prstGeom>
            </p:spPr>
          </p:pic>
          <p:pic>
            <p:nvPicPr>
              <p:cNvPr id="46" name="Picture 45">
                <a:extLst>
                  <a:ext uri="{FF2B5EF4-FFF2-40B4-BE49-F238E27FC236}">
                    <a16:creationId xmlns:a16="http://schemas.microsoft.com/office/drawing/2014/main" id="{D0B9D6D3-268B-5EFB-4CBB-6C28D364769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158069" y="2255527"/>
                <a:ext cx="688662" cy="688662"/>
              </a:xfrm>
              <a:prstGeom prst="rect">
                <a:avLst/>
              </a:prstGeom>
            </p:spPr>
          </p:pic>
          <p:pic>
            <p:nvPicPr>
              <p:cNvPr id="48" name="Picture 47">
                <a:extLst>
                  <a:ext uri="{FF2B5EF4-FFF2-40B4-BE49-F238E27FC236}">
                    <a16:creationId xmlns:a16="http://schemas.microsoft.com/office/drawing/2014/main" id="{870E7BB7-26C8-62AA-4F72-DBF51BF9679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636000" y="2304705"/>
                <a:ext cx="667095" cy="667095"/>
              </a:xfrm>
              <a:prstGeom prst="rect">
                <a:avLst/>
              </a:prstGeom>
            </p:spPr>
          </p:pic>
        </p:grpSp>
        <p:pic>
          <p:nvPicPr>
            <p:cNvPr id="60" name="Picture 59">
              <a:extLst>
                <a:ext uri="{FF2B5EF4-FFF2-40B4-BE49-F238E27FC236}">
                  <a16:creationId xmlns:a16="http://schemas.microsoft.com/office/drawing/2014/main" id="{8EC94AB8-9801-55C7-723E-23EC71E356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54110" y="2133600"/>
              <a:ext cx="3472132" cy="31104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89421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2B0E7-AC17-6966-7650-05173AE61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A288A7B2-D872-12AD-9B66-4183ECDD954C}"/>
              </a:ext>
            </a:extLst>
          </p:cNvPr>
          <p:cNvSpPr txBox="1">
            <a:spLocks/>
          </p:cNvSpPr>
          <p:nvPr/>
        </p:nvSpPr>
        <p:spPr>
          <a:xfrm>
            <a:off x="5179006" y="304800"/>
            <a:ext cx="2646789" cy="423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29E067E-CD65-451C-C006-3FDFCA9626E5}"/>
              </a:ext>
            </a:extLst>
          </p:cNvPr>
          <p:cNvGrpSpPr/>
          <p:nvPr/>
        </p:nvGrpSpPr>
        <p:grpSpPr>
          <a:xfrm>
            <a:off x="1557787" y="1295400"/>
            <a:ext cx="9889226" cy="5472797"/>
            <a:chOff x="797824" y="3469849"/>
            <a:chExt cx="9889226" cy="5472797"/>
          </a:xfrm>
        </p:grpSpPr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270703F7-3F3C-59D0-FB9C-2AF0BB863782}"/>
                </a:ext>
              </a:extLst>
            </p:cNvPr>
            <p:cNvGrpSpPr/>
            <p:nvPr/>
          </p:nvGrpSpPr>
          <p:grpSpPr>
            <a:xfrm>
              <a:off x="797824" y="4019350"/>
              <a:ext cx="2568215" cy="4188201"/>
              <a:chOff x="0" y="0"/>
              <a:chExt cx="676402" cy="1103065"/>
            </a:xfrm>
          </p:grpSpPr>
          <p:sp>
            <p:nvSpPr>
              <p:cNvPr id="40" name="Freeform 7">
                <a:extLst>
                  <a:ext uri="{FF2B5EF4-FFF2-40B4-BE49-F238E27FC236}">
                    <a16:creationId xmlns:a16="http://schemas.microsoft.com/office/drawing/2014/main" id="{59FE92C0-026A-6F5E-3244-96A8A51E1824}"/>
                  </a:ext>
                </a:extLst>
              </p:cNvPr>
              <p:cNvSpPr/>
              <p:nvPr/>
            </p:nvSpPr>
            <p:spPr>
              <a:xfrm>
                <a:off x="0" y="0"/>
                <a:ext cx="676402" cy="1103065"/>
              </a:xfrm>
              <a:custGeom>
                <a:avLst/>
                <a:gdLst/>
                <a:ahLst/>
                <a:cxnLst/>
                <a:rect l="l" t="t" r="r" b="b"/>
                <a:pathLst>
                  <a:path w="676402" h="1103065">
                    <a:moveTo>
                      <a:pt x="72348" y="0"/>
                    </a:moveTo>
                    <a:lnTo>
                      <a:pt x="604054" y="0"/>
                    </a:lnTo>
                    <a:cubicBezTo>
                      <a:pt x="623242" y="0"/>
                      <a:pt x="641644" y="7622"/>
                      <a:pt x="655212" y="21190"/>
                    </a:cubicBezTo>
                    <a:cubicBezTo>
                      <a:pt x="668780" y="34758"/>
                      <a:pt x="676402" y="53160"/>
                      <a:pt x="676402" y="72348"/>
                    </a:cubicBezTo>
                    <a:lnTo>
                      <a:pt x="676402" y="1030717"/>
                    </a:lnTo>
                    <a:cubicBezTo>
                      <a:pt x="676402" y="1049905"/>
                      <a:pt x="668780" y="1068307"/>
                      <a:pt x="655212" y="1081875"/>
                    </a:cubicBezTo>
                    <a:cubicBezTo>
                      <a:pt x="641644" y="1095443"/>
                      <a:pt x="623242" y="1103065"/>
                      <a:pt x="604054" y="1103065"/>
                    </a:cubicBezTo>
                    <a:lnTo>
                      <a:pt x="72348" y="1103065"/>
                    </a:lnTo>
                    <a:cubicBezTo>
                      <a:pt x="53160" y="1103065"/>
                      <a:pt x="34758" y="1095443"/>
                      <a:pt x="21190" y="1081875"/>
                    </a:cubicBezTo>
                    <a:cubicBezTo>
                      <a:pt x="7622" y="1068307"/>
                      <a:pt x="0" y="1049905"/>
                      <a:pt x="0" y="1030717"/>
                    </a:cubicBezTo>
                    <a:lnTo>
                      <a:pt x="0" y="72348"/>
                    </a:lnTo>
                    <a:cubicBezTo>
                      <a:pt x="0" y="53160"/>
                      <a:pt x="7622" y="34758"/>
                      <a:pt x="21190" y="21190"/>
                    </a:cubicBezTo>
                    <a:cubicBezTo>
                      <a:pt x="34758" y="7622"/>
                      <a:pt x="53160" y="0"/>
                      <a:pt x="72348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rnd">
                <a:solidFill>
                  <a:srgbClr val="4DA1F7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1" name="TextBox 8">
                <a:extLst>
                  <a:ext uri="{FF2B5EF4-FFF2-40B4-BE49-F238E27FC236}">
                    <a16:creationId xmlns:a16="http://schemas.microsoft.com/office/drawing/2014/main" id="{619D9F0F-D5CA-6504-A467-93AA81268C70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76402" cy="114116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0903F84F-87F2-7A1D-29BB-E5DBCCBDDEB2}"/>
                </a:ext>
              </a:extLst>
            </p:cNvPr>
            <p:cNvSpPr/>
            <p:nvPr/>
          </p:nvSpPr>
          <p:spPr>
            <a:xfrm>
              <a:off x="970334" y="3469849"/>
              <a:ext cx="2223194" cy="1475645"/>
            </a:xfrm>
            <a:custGeom>
              <a:avLst/>
              <a:gdLst/>
              <a:ahLst/>
              <a:cxnLst/>
              <a:rect l="l" t="t" r="r" b="b"/>
              <a:pathLst>
                <a:path w="2223194" h="1475645">
                  <a:moveTo>
                    <a:pt x="0" y="0"/>
                  </a:moveTo>
                  <a:lnTo>
                    <a:pt x="2223194" y="0"/>
                  </a:lnTo>
                  <a:lnTo>
                    <a:pt x="2223194" y="1475645"/>
                  </a:lnTo>
                  <a:lnTo>
                    <a:pt x="0" y="14756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BD94F42A-9CBF-4FC1-9FF6-732704C34766}"/>
                </a:ext>
              </a:extLst>
            </p:cNvPr>
            <p:cNvSpPr/>
            <p:nvPr/>
          </p:nvSpPr>
          <p:spPr>
            <a:xfrm rot="-5400000">
              <a:off x="5089732" y="6891724"/>
              <a:ext cx="1046467" cy="3055377"/>
            </a:xfrm>
            <a:custGeom>
              <a:avLst/>
              <a:gdLst/>
              <a:ahLst/>
              <a:cxnLst/>
              <a:rect l="l" t="t" r="r" b="b"/>
              <a:pathLst>
                <a:path w="1046467" h="3055377">
                  <a:moveTo>
                    <a:pt x="0" y="0"/>
                  </a:moveTo>
                  <a:lnTo>
                    <a:pt x="1046467" y="0"/>
                  </a:lnTo>
                  <a:lnTo>
                    <a:pt x="1046467" y="3055377"/>
                  </a:lnTo>
                  <a:lnTo>
                    <a:pt x="0" y="3055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7" name="Group 11">
              <a:extLst>
                <a:ext uri="{FF2B5EF4-FFF2-40B4-BE49-F238E27FC236}">
                  <a16:creationId xmlns:a16="http://schemas.microsoft.com/office/drawing/2014/main" id="{7A97B7E7-9041-C3A8-401D-0224D93D5D30}"/>
                </a:ext>
              </a:extLst>
            </p:cNvPr>
            <p:cNvGrpSpPr/>
            <p:nvPr/>
          </p:nvGrpSpPr>
          <p:grpSpPr>
            <a:xfrm>
              <a:off x="4069916" y="3850278"/>
              <a:ext cx="3086100" cy="4569134"/>
              <a:chOff x="0" y="0"/>
              <a:chExt cx="812800" cy="1203393"/>
            </a:xfrm>
          </p:grpSpPr>
          <p:sp>
            <p:nvSpPr>
              <p:cNvPr id="37" name="Freeform 12">
                <a:extLst>
                  <a:ext uri="{FF2B5EF4-FFF2-40B4-BE49-F238E27FC236}">
                    <a16:creationId xmlns:a16="http://schemas.microsoft.com/office/drawing/2014/main" id="{73DBA306-4E55-D071-F2F4-4F8DAF7AD73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203393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203393">
                    <a:moveTo>
                      <a:pt x="60207" y="0"/>
                    </a:moveTo>
                    <a:lnTo>
                      <a:pt x="752593" y="0"/>
                    </a:lnTo>
                    <a:cubicBezTo>
                      <a:pt x="768561" y="0"/>
                      <a:pt x="783875" y="6343"/>
                      <a:pt x="795166" y="17634"/>
                    </a:cubicBezTo>
                    <a:cubicBezTo>
                      <a:pt x="806457" y="28925"/>
                      <a:pt x="812800" y="44239"/>
                      <a:pt x="812800" y="60207"/>
                    </a:cubicBezTo>
                    <a:lnTo>
                      <a:pt x="812800" y="1143186"/>
                    </a:lnTo>
                    <a:cubicBezTo>
                      <a:pt x="812800" y="1176438"/>
                      <a:pt x="785844" y="1203393"/>
                      <a:pt x="752593" y="1203393"/>
                    </a:cubicBezTo>
                    <a:lnTo>
                      <a:pt x="60207" y="1203393"/>
                    </a:lnTo>
                    <a:cubicBezTo>
                      <a:pt x="44239" y="1203393"/>
                      <a:pt x="28925" y="1197050"/>
                      <a:pt x="17634" y="1185759"/>
                    </a:cubicBezTo>
                    <a:cubicBezTo>
                      <a:pt x="6343" y="1174468"/>
                      <a:pt x="0" y="1159154"/>
                      <a:pt x="0" y="1143186"/>
                    </a:cubicBezTo>
                    <a:lnTo>
                      <a:pt x="0" y="60207"/>
                    </a:lnTo>
                    <a:cubicBezTo>
                      <a:pt x="0" y="44239"/>
                      <a:pt x="6343" y="28925"/>
                      <a:pt x="17634" y="17634"/>
                    </a:cubicBezTo>
                    <a:cubicBezTo>
                      <a:pt x="28925" y="6343"/>
                      <a:pt x="44239" y="0"/>
                      <a:pt x="6020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9" name="TextBox 13">
                <a:extLst>
                  <a:ext uri="{FF2B5EF4-FFF2-40B4-BE49-F238E27FC236}">
                    <a16:creationId xmlns:a16="http://schemas.microsoft.com/office/drawing/2014/main" id="{09F08C41-B3F4-A7B5-B08E-D67D5BAED83F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12800" cy="124149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8" name="Group 14">
              <a:extLst>
                <a:ext uri="{FF2B5EF4-FFF2-40B4-BE49-F238E27FC236}">
                  <a16:creationId xmlns:a16="http://schemas.microsoft.com/office/drawing/2014/main" id="{77F257A3-DBF2-A208-9141-E85998E6F588}"/>
                </a:ext>
              </a:extLst>
            </p:cNvPr>
            <p:cNvGrpSpPr/>
            <p:nvPr/>
          </p:nvGrpSpPr>
          <p:grpSpPr>
            <a:xfrm>
              <a:off x="4328858" y="4019350"/>
              <a:ext cx="2568215" cy="4188201"/>
              <a:chOff x="0" y="0"/>
              <a:chExt cx="676402" cy="1103065"/>
            </a:xfrm>
          </p:grpSpPr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06AD6B39-9670-2120-1D90-0F1636AEA010}"/>
                  </a:ext>
                </a:extLst>
              </p:cNvPr>
              <p:cNvSpPr/>
              <p:nvPr/>
            </p:nvSpPr>
            <p:spPr>
              <a:xfrm>
                <a:off x="0" y="0"/>
                <a:ext cx="676402" cy="1103065"/>
              </a:xfrm>
              <a:custGeom>
                <a:avLst/>
                <a:gdLst/>
                <a:ahLst/>
                <a:cxnLst/>
                <a:rect l="l" t="t" r="r" b="b"/>
                <a:pathLst>
                  <a:path w="676402" h="1103065">
                    <a:moveTo>
                      <a:pt x="72348" y="0"/>
                    </a:moveTo>
                    <a:lnTo>
                      <a:pt x="604054" y="0"/>
                    </a:lnTo>
                    <a:cubicBezTo>
                      <a:pt x="623242" y="0"/>
                      <a:pt x="641644" y="7622"/>
                      <a:pt x="655212" y="21190"/>
                    </a:cubicBezTo>
                    <a:cubicBezTo>
                      <a:pt x="668780" y="34758"/>
                      <a:pt x="676402" y="53160"/>
                      <a:pt x="676402" y="72348"/>
                    </a:cubicBezTo>
                    <a:lnTo>
                      <a:pt x="676402" y="1030717"/>
                    </a:lnTo>
                    <a:cubicBezTo>
                      <a:pt x="676402" y="1049905"/>
                      <a:pt x="668780" y="1068307"/>
                      <a:pt x="655212" y="1081875"/>
                    </a:cubicBezTo>
                    <a:cubicBezTo>
                      <a:pt x="641644" y="1095443"/>
                      <a:pt x="623242" y="1103065"/>
                      <a:pt x="604054" y="1103065"/>
                    </a:cubicBezTo>
                    <a:lnTo>
                      <a:pt x="72348" y="1103065"/>
                    </a:lnTo>
                    <a:cubicBezTo>
                      <a:pt x="53160" y="1103065"/>
                      <a:pt x="34758" y="1095443"/>
                      <a:pt x="21190" y="1081875"/>
                    </a:cubicBezTo>
                    <a:cubicBezTo>
                      <a:pt x="7622" y="1068307"/>
                      <a:pt x="0" y="1049905"/>
                      <a:pt x="0" y="1030717"/>
                    </a:cubicBezTo>
                    <a:lnTo>
                      <a:pt x="0" y="72348"/>
                    </a:lnTo>
                    <a:cubicBezTo>
                      <a:pt x="0" y="53160"/>
                      <a:pt x="7622" y="34758"/>
                      <a:pt x="21190" y="21190"/>
                    </a:cubicBezTo>
                    <a:cubicBezTo>
                      <a:pt x="34758" y="7622"/>
                      <a:pt x="53160" y="0"/>
                      <a:pt x="72348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rnd">
                <a:solidFill>
                  <a:srgbClr val="9C91F3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4" name="TextBox 16">
                <a:extLst>
                  <a:ext uri="{FF2B5EF4-FFF2-40B4-BE49-F238E27FC236}">
                    <a16:creationId xmlns:a16="http://schemas.microsoft.com/office/drawing/2014/main" id="{F5839A23-C0C1-81E6-159C-7FC192C56270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76402" cy="114116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2" name="Freeform 17">
              <a:extLst>
                <a:ext uri="{FF2B5EF4-FFF2-40B4-BE49-F238E27FC236}">
                  <a16:creationId xmlns:a16="http://schemas.microsoft.com/office/drawing/2014/main" id="{5B34B908-8EE9-3D21-655A-6F1F85AE05D3}"/>
                </a:ext>
              </a:extLst>
            </p:cNvPr>
            <p:cNvSpPr/>
            <p:nvPr/>
          </p:nvSpPr>
          <p:spPr>
            <a:xfrm>
              <a:off x="4501369" y="3469849"/>
              <a:ext cx="2223194" cy="1475645"/>
            </a:xfrm>
            <a:custGeom>
              <a:avLst/>
              <a:gdLst/>
              <a:ahLst/>
              <a:cxnLst/>
              <a:rect l="l" t="t" r="r" b="b"/>
              <a:pathLst>
                <a:path w="2223194" h="1475645">
                  <a:moveTo>
                    <a:pt x="0" y="0"/>
                  </a:moveTo>
                  <a:lnTo>
                    <a:pt x="2223193" y="0"/>
                  </a:lnTo>
                  <a:lnTo>
                    <a:pt x="2223193" y="1475645"/>
                  </a:lnTo>
                  <a:lnTo>
                    <a:pt x="0" y="14756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id="{ED1C8CA7-3B29-98FF-90AA-CE1909B8E146}"/>
                </a:ext>
              </a:extLst>
            </p:cNvPr>
            <p:cNvSpPr/>
            <p:nvPr/>
          </p:nvSpPr>
          <p:spPr>
            <a:xfrm rot="-5400000">
              <a:off x="8620767" y="6891724"/>
              <a:ext cx="1046467" cy="3055377"/>
            </a:xfrm>
            <a:custGeom>
              <a:avLst/>
              <a:gdLst/>
              <a:ahLst/>
              <a:cxnLst/>
              <a:rect l="l" t="t" r="r" b="b"/>
              <a:pathLst>
                <a:path w="1046467" h="3055377">
                  <a:moveTo>
                    <a:pt x="0" y="0"/>
                  </a:moveTo>
                  <a:lnTo>
                    <a:pt x="1046466" y="0"/>
                  </a:lnTo>
                  <a:lnTo>
                    <a:pt x="1046466" y="3055377"/>
                  </a:lnTo>
                  <a:lnTo>
                    <a:pt x="0" y="3055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4" name="Group 19">
              <a:extLst>
                <a:ext uri="{FF2B5EF4-FFF2-40B4-BE49-F238E27FC236}">
                  <a16:creationId xmlns:a16="http://schemas.microsoft.com/office/drawing/2014/main" id="{856E3CC3-2813-79FB-28F1-26EA9E2E5E4D}"/>
                </a:ext>
              </a:extLst>
            </p:cNvPr>
            <p:cNvGrpSpPr/>
            <p:nvPr/>
          </p:nvGrpSpPr>
          <p:grpSpPr>
            <a:xfrm>
              <a:off x="7600950" y="3850278"/>
              <a:ext cx="3086100" cy="4569134"/>
              <a:chOff x="0" y="0"/>
              <a:chExt cx="812800" cy="1203393"/>
            </a:xfrm>
          </p:grpSpPr>
          <p:sp>
            <p:nvSpPr>
              <p:cNvPr id="31" name="Freeform 20">
                <a:extLst>
                  <a:ext uri="{FF2B5EF4-FFF2-40B4-BE49-F238E27FC236}">
                    <a16:creationId xmlns:a16="http://schemas.microsoft.com/office/drawing/2014/main" id="{72C518FD-5934-A38E-8EFE-0C3D0BC64C3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203393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203393">
                    <a:moveTo>
                      <a:pt x="60207" y="0"/>
                    </a:moveTo>
                    <a:lnTo>
                      <a:pt x="752593" y="0"/>
                    </a:lnTo>
                    <a:cubicBezTo>
                      <a:pt x="768561" y="0"/>
                      <a:pt x="783875" y="6343"/>
                      <a:pt x="795166" y="17634"/>
                    </a:cubicBezTo>
                    <a:cubicBezTo>
                      <a:pt x="806457" y="28925"/>
                      <a:pt x="812800" y="44239"/>
                      <a:pt x="812800" y="60207"/>
                    </a:cubicBezTo>
                    <a:lnTo>
                      <a:pt x="812800" y="1143186"/>
                    </a:lnTo>
                    <a:cubicBezTo>
                      <a:pt x="812800" y="1176438"/>
                      <a:pt x="785844" y="1203393"/>
                      <a:pt x="752593" y="1203393"/>
                    </a:cubicBezTo>
                    <a:lnTo>
                      <a:pt x="60207" y="1203393"/>
                    </a:lnTo>
                    <a:cubicBezTo>
                      <a:pt x="44239" y="1203393"/>
                      <a:pt x="28925" y="1197050"/>
                      <a:pt x="17634" y="1185759"/>
                    </a:cubicBezTo>
                    <a:cubicBezTo>
                      <a:pt x="6343" y="1174468"/>
                      <a:pt x="0" y="1159154"/>
                      <a:pt x="0" y="1143186"/>
                    </a:cubicBezTo>
                    <a:lnTo>
                      <a:pt x="0" y="60207"/>
                    </a:lnTo>
                    <a:cubicBezTo>
                      <a:pt x="0" y="44239"/>
                      <a:pt x="6343" y="28925"/>
                      <a:pt x="17634" y="17634"/>
                    </a:cubicBezTo>
                    <a:cubicBezTo>
                      <a:pt x="28925" y="6343"/>
                      <a:pt x="44239" y="0"/>
                      <a:pt x="6020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2" name="TextBox 21">
                <a:extLst>
                  <a:ext uri="{FF2B5EF4-FFF2-40B4-BE49-F238E27FC236}">
                    <a16:creationId xmlns:a16="http://schemas.microsoft.com/office/drawing/2014/main" id="{0A256027-99E6-3510-573F-39CC0720AA6F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12800" cy="124149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5" name="Group 22">
              <a:extLst>
                <a:ext uri="{FF2B5EF4-FFF2-40B4-BE49-F238E27FC236}">
                  <a16:creationId xmlns:a16="http://schemas.microsoft.com/office/drawing/2014/main" id="{7CFEEE58-151D-2FDD-8417-5552EAAB27D2}"/>
                </a:ext>
              </a:extLst>
            </p:cNvPr>
            <p:cNvGrpSpPr/>
            <p:nvPr/>
          </p:nvGrpSpPr>
          <p:grpSpPr>
            <a:xfrm>
              <a:off x="7859893" y="4019350"/>
              <a:ext cx="2568215" cy="4188201"/>
              <a:chOff x="0" y="0"/>
              <a:chExt cx="676402" cy="1103065"/>
            </a:xfrm>
          </p:grpSpPr>
          <p:sp>
            <p:nvSpPr>
              <p:cNvPr id="29" name="Freeform 23">
                <a:extLst>
                  <a:ext uri="{FF2B5EF4-FFF2-40B4-BE49-F238E27FC236}">
                    <a16:creationId xmlns:a16="http://schemas.microsoft.com/office/drawing/2014/main" id="{A7F4FBEA-54B9-944C-999B-B18AA82FFB10}"/>
                  </a:ext>
                </a:extLst>
              </p:cNvPr>
              <p:cNvSpPr/>
              <p:nvPr/>
            </p:nvSpPr>
            <p:spPr>
              <a:xfrm>
                <a:off x="0" y="0"/>
                <a:ext cx="676402" cy="1103065"/>
              </a:xfrm>
              <a:custGeom>
                <a:avLst/>
                <a:gdLst/>
                <a:ahLst/>
                <a:cxnLst/>
                <a:rect l="l" t="t" r="r" b="b"/>
                <a:pathLst>
                  <a:path w="676402" h="1103065">
                    <a:moveTo>
                      <a:pt x="72348" y="0"/>
                    </a:moveTo>
                    <a:lnTo>
                      <a:pt x="604054" y="0"/>
                    </a:lnTo>
                    <a:cubicBezTo>
                      <a:pt x="623242" y="0"/>
                      <a:pt x="641644" y="7622"/>
                      <a:pt x="655212" y="21190"/>
                    </a:cubicBezTo>
                    <a:cubicBezTo>
                      <a:pt x="668780" y="34758"/>
                      <a:pt x="676402" y="53160"/>
                      <a:pt x="676402" y="72348"/>
                    </a:cubicBezTo>
                    <a:lnTo>
                      <a:pt x="676402" y="1030717"/>
                    </a:lnTo>
                    <a:cubicBezTo>
                      <a:pt x="676402" y="1049905"/>
                      <a:pt x="668780" y="1068307"/>
                      <a:pt x="655212" y="1081875"/>
                    </a:cubicBezTo>
                    <a:cubicBezTo>
                      <a:pt x="641644" y="1095443"/>
                      <a:pt x="623242" y="1103065"/>
                      <a:pt x="604054" y="1103065"/>
                    </a:cubicBezTo>
                    <a:lnTo>
                      <a:pt x="72348" y="1103065"/>
                    </a:lnTo>
                    <a:cubicBezTo>
                      <a:pt x="53160" y="1103065"/>
                      <a:pt x="34758" y="1095443"/>
                      <a:pt x="21190" y="1081875"/>
                    </a:cubicBezTo>
                    <a:cubicBezTo>
                      <a:pt x="7622" y="1068307"/>
                      <a:pt x="0" y="1049905"/>
                      <a:pt x="0" y="1030717"/>
                    </a:cubicBezTo>
                    <a:lnTo>
                      <a:pt x="0" y="72348"/>
                    </a:lnTo>
                    <a:cubicBezTo>
                      <a:pt x="0" y="53160"/>
                      <a:pt x="7622" y="34758"/>
                      <a:pt x="21190" y="21190"/>
                    </a:cubicBezTo>
                    <a:cubicBezTo>
                      <a:pt x="34758" y="7622"/>
                      <a:pt x="53160" y="0"/>
                      <a:pt x="72348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rnd">
                <a:solidFill>
                  <a:srgbClr val="D87CDA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0" name="TextBox 24">
                <a:extLst>
                  <a:ext uri="{FF2B5EF4-FFF2-40B4-BE49-F238E27FC236}">
                    <a16:creationId xmlns:a16="http://schemas.microsoft.com/office/drawing/2014/main" id="{87BBF736-B91B-3EC1-3390-A42BAF9CA095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76402" cy="114116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" name="Freeform 25">
              <a:extLst>
                <a:ext uri="{FF2B5EF4-FFF2-40B4-BE49-F238E27FC236}">
                  <a16:creationId xmlns:a16="http://schemas.microsoft.com/office/drawing/2014/main" id="{B29C36DE-1347-A70B-71DC-336678F509D9}"/>
                </a:ext>
              </a:extLst>
            </p:cNvPr>
            <p:cNvSpPr/>
            <p:nvPr/>
          </p:nvSpPr>
          <p:spPr>
            <a:xfrm>
              <a:off x="8032403" y="3469849"/>
              <a:ext cx="2223194" cy="1475645"/>
            </a:xfrm>
            <a:custGeom>
              <a:avLst/>
              <a:gdLst/>
              <a:ahLst/>
              <a:cxnLst/>
              <a:rect l="l" t="t" r="r" b="b"/>
              <a:pathLst>
                <a:path w="2223194" h="1475645">
                  <a:moveTo>
                    <a:pt x="0" y="0"/>
                  </a:moveTo>
                  <a:lnTo>
                    <a:pt x="2223194" y="0"/>
                  </a:lnTo>
                  <a:lnTo>
                    <a:pt x="2223194" y="1475645"/>
                  </a:lnTo>
                  <a:lnTo>
                    <a:pt x="0" y="14756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TextBox 49">
              <a:extLst>
                <a:ext uri="{FF2B5EF4-FFF2-40B4-BE49-F238E27FC236}">
                  <a16:creationId xmlns:a16="http://schemas.microsoft.com/office/drawing/2014/main" id="{2CA2914E-9EB2-BEE3-7F58-1CFEB613B392}"/>
                </a:ext>
              </a:extLst>
            </p:cNvPr>
            <p:cNvSpPr txBox="1"/>
            <p:nvPr/>
          </p:nvSpPr>
          <p:spPr>
            <a:xfrm>
              <a:off x="922933" y="5508922"/>
              <a:ext cx="2317996" cy="3029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Primary tests</a:t>
              </a:r>
            </a:p>
          </p:txBody>
        </p:sp>
        <p:sp>
          <p:nvSpPr>
            <p:cNvPr id="24" name="TextBox 50">
              <a:extLst>
                <a:ext uri="{FF2B5EF4-FFF2-40B4-BE49-F238E27FC236}">
                  <a16:creationId xmlns:a16="http://schemas.microsoft.com/office/drawing/2014/main" id="{A68531F6-0BC1-1BFA-6CE8-9CB15B766BA5}"/>
                </a:ext>
              </a:extLst>
            </p:cNvPr>
            <p:cNvSpPr txBox="1"/>
            <p:nvPr/>
          </p:nvSpPr>
          <p:spPr>
            <a:xfrm>
              <a:off x="922933" y="6305321"/>
              <a:ext cx="2317996" cy="8079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HbA1c ≥ 48 mmol/mol or FPG ≥ 7 mmol/L (NICE, 2023).</a:t>
              </a:r>
              <a:endParaRPr lang="en-US" sz="1600" dirty="0">
                <a:solidFill>
                  <a:srgbClr val="000000"/>
                </a:solidFill>
                <a:latin typeface="Arial" panose="020B0604020202020204" pitchFamily="34" charset="0"/>
                <a:ea typeface="Open Sans"/>
                <a:cs typeface="Arial" panose="020B0604020202020204" pitchFamily="34" charset="0"/>
                <a:sym typeface="Open Sans"/>
              </a:endParaRPr>
            </a:p>
          </p:txBody>
        </p:sp>
        <p:sp>
          <p:nvSpPr>
            <p:cNvPr id="25" name="TextBox 51">
              <a:extLst>
                <a:ext uri="{FF2B5EF4-FFF2-40B4-BE49-F238E27FC236}">
                  <a16:creationId xmlns:a16="http://schemas.microsoft.com/office/drawing/2014/main" id="{7873E833-C118-BC1B-3937-1D53664A641C}"/>
                </a:ext>
              </a:extLst>
            </p:cNvPr>
            <p:cNvSpPr txBox="1"/>
            <p:nvPr/>
          </p:nvSpPr>
          <p:spPr>
            <a:xfrm>
              <a:off x="4453967" y="5508922"/>
              <a:ext cx="2317996" cy="3029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Confirmatory</a:t>
              </a:r>
            </a:p>
          </p:txBody>
        </p:sp>
        <p:sp>
          <p:nvSpPr>
            <p:cNvPr id="26" name="TextBox 52">
              <a:extLst>
                <a:ext uri="{FF2B5EF4-FFF2-40B4-BE49-F238E27FC236}">
                  <a16:creationId xmlns:a16="http://schemas.microsoft.com/office/drawing/2014/main" id="{C81EC9C8-4721-EB53-FAA9-7C54A76D9229}"/>
                </a:ext>
              </a:extLst>
            </p:cNvPr>
            <p:cNvSpPr txBox="1"/>
            <p:nvPr/>
          </p:nvSpPr>
          <p:spPr>
            <a:xfrm>
              <a:off x="4453967" y="6305321"/>
              <a:ext cx="2317996" cy="5386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rPr>
                <a:t>OGTT for borderline results (ADA, 2023).</a:t>
              </a:r>
            </a:p>
          </p:txBody>
        </p:sp>
        <p:sp>
          <p:nvSpPr>
            <p:cNvPr id="27" name="TextBox 53">
              <a:extLst>
                <a:ext uri="{FF2B5EF4-FFF2-40B4-BE49-F238E27FC236}">
                  <a16:creationId xmlns:a16="http://schemas.microsoft.com/office/drawing/2014/main" id="{7DA6A0EE-B529-8B31-0F64-5C0551FC03E7}"/>
                </a:ext>
              </a:extLst>
            </p:cNvPr>
            <p:cNvSpPr txBox="1"/>
            <p:nvPr/>
          </p:nvSpPr>
          <p:spPr>
            <a:xfrm>
              <a:off x="7985002" y="5508922"/>
              <a:ext cx="2317996" cy="2949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Target groups</a:t>
              </a:r>
            </a:p>
          </p:txBody>
        </p:sp>
        <p:sp>
          <p:nvSpPr>
            <p:cNvPr id="28" name="TextBox 54">
              <a:extLst>
                <a:ext uri="{FF2B5EF4-FFF2-40B4-BE49-F238E27FC236}">
                  <a16:creationId xmlns:a16="http://schemas.microsoft.com/office/drawing/2014/main" id="{391A6F1F-A759-389E-13DD-F9A31083E55B}"/>
                </a:ext>
              </a:extLst>
            </p:cNvPr>
            <p:cNvSpPr txBox="1"/>
            <p:nvPr/>
          </p:nvSpPr>
          <p:spPr>
            <a:xfrm>
              <a:off x="7985002" y="6305321"/>
              <a:ext cx="2317996" cy="8079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rPr>
                <a:t>BMI &gt; 25, &gt; 40 yrs or ethnic minorities (NHS England, 2023).</a:t>
              </a:r>
            </a:p>
          </p:txBody>
        </p:sp>
      </p:grpSp>
      <p:pic>
        <p:nvPicPr>
          <p:cNvPr id="43" name="Picture 42">
            <a:extLst>
              <a:ext uri="{FF2B5EF4-FFF2-40B4-BE49-F238E27FC236}">
                <a16:creationId xmlns:a16="http://schemas.microsoft.com/office/drawing/2014/main" id="{889EAAA4-14AA-7983-E520-C1FB6A2265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40000" y="1600200"/>
            <a:ext cx="854872" cy="854872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03178BC-27B9-62B6-6B57-70ECE884F5D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69000" y="1649666"/>
            <a:ext cx="817782" cy="81778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2E37F0C2-863C-1464-55DF-407F5EC2FF2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34768" y="1529058"/>
            <a:ext cx="938390" cy="93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505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64F35-FCC3-13A2-EB19-5E376EC25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832EBE80-F2EB-4D39-17AA-CD97D9DF3A4D}"/>
              </a:ext>
            </a:extLst>
          </p:cNvPr>
          <p:cNvSpPr txBox="1">
            <a:spLocks/>
          </p:cNvSpPr>
          <p:nvPr/>
        </p:nvSpPr>
        <p:spPr>
          <a:xfrm>
            <a:off x="3897603" y="304800"/>
            <a:ext cx="5209595" cy="423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4E4373A-FEAC-DA38-FE2D-21EC65B990BA}"/>
              </a:ext>
            </a:extLst>
          </p:cNvPr>
          <p:cNvGrpSpPr/>
          <p:nvPr/>
        </p:nvGrpSpPr>
        <p:grpSpPr>
          <a:xfrm>
            <a:off x="1947810" y="1197149"/>
            <a:ext cx="9109180" cy="4980214"/>
            <a:chOff x="1393355" y="3357422"/>
            <a:chExt cx="9109180" cy="4980214"/>
          </a:xfrm>
        </p:grpSpPr>
        <p:grpSp>
          <p:nvGrpSpPr>
            <p:cNvPr id="9" name="Group 2">
              <a:extLst>
                <a:ext uri="{FF2B5EF4-FFF2-40B4-BE49-F238E27FC236}">
                  <a16:creationId xmlns:a16="http://schemas.microsoft.com/office/drawing/2014/main" id="{296CC090-9E24-1714-A291-82C1D1884D6B}"/>
                </a:ext>
              </a:extLst>
            </p:cNvPr>
            <p:cNvGrpSpPr/>
            <p:nvPr/>
          </p:nvGrpSpPr>
          <p:grpSpPr>
            <a:xfrm>
              <a:off x="1393355" y="3800475"/>
              <a:ext cx="2445725" cy="1543050"/>
              <a:chOff x="0" y="0"/>
              <a:chExt cx="644142" cy="406400"/>
            </a:xfrm>
          </p:grpSpPr>
          <p:sp>
            <p:nvSpPr>
              <p:cNvPr id="55" name="Freeform 3">
                <a:extLst>
                  <a:ext uri="{FF2B5EF4-FFF2-40B4-BE49-F238E27FC236}">
                    <a16:creationId xmlns:a16="http://schemas.microsoft.com/office/drawing/2014/main" id="{BE25574C-16D9-5984-D102-F8364D300535}"/>
                  </a:ext>
                </a:extLst>
              </p:cNvPr>
              <p:cNvSpPr/>
              <p:nvPr/>
            </p:nvSpPr>
            <p:spPr>
              <a:xfrm>
                <a:off x="0" y="0"/>
                <a:ext cx="644142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644142" h="406400">
                    <a:moveTo>
                      <a:pt x="440942" y="0"/>
                    </a:moveTo>
                    <a:lnTo>
                      <a:pt x="0" y="0"/>
                    </a:lnTo>
                    <a:lnTo>
                      <a:pt x="0" y="406400"/>
                    </a:lnTo>
                    <a:lnTo>
                      <a:pt x="440942" y="406400"/>
                    </a:lnTo>
                    <a:lnTo>
                      <a:pt x="644142" y="203200"/>
                    </a:lnTo>
                    <a:lnTo>
                      <a:pt x="440942" y="0"/>
                    </a:lnTo>
                    <a:close/>
                  </a:path>
                </a:pathLst>
              </a:custGeom>
              <a:solidFill>
                <a:srgbClr val="4DA1F7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6" name="TextBox 4">
                <a:extLst>
                  <a:ext uri="{FF2B5EF4-FFF2-40B4-BE49-F238E27FC236}">
                    <a16:creationId xmlns:a16="http://schemas.microsoft.com/office/drawing/2014/main" id="{82421AEB-8D8A-8997-30A2-EC6526B88A4E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529842" cy="444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0" name="Group 5">
              <a:extLst>
                <a:ext uri="{FF2B5EF4-FFF2-40B4-BE49-F238E27FC236}">
                  <a16:creationId xmlns:a16="http://schemas.microsoft.com/office/drawing/2014/main" id="{EA58C9F2-6836-B531-E575-F2EAB7609198}"/>
                </a:ext>
              </a:extLst>
            </p:cNvPr>
            <p:cNvGrpSpPr/>
            <p:nvPr/>
          </p:nvGrpSpPr>
          <p:grpSpPr>
            <a:xfrm>
              <a:off x="4589410" y="3800475"/>
              <a:ext cx="2445725" cy="1543050"/>
              <a:chOff x="0" y="0"/>
              <a:chExt cx="644142" cy="406400"/>
            </a:xfrm>
          </p:grpSpPr>
          <p:sp>
            <p:nvSpPr>
              <p:cNvPr id="53" name="Freeform 6">
                <a:extLst>
                  <a:ext uri="{FF2B5EF4-FFF2-40B4-BE49-F238E27FC236}">
                    <a16:creationId xmlns:a16="http://schemas.microsoft.com/office/drawing/2014/main" id="{4A0A9BA3-A3CB-B8A3-07EA-AA408B56DCD5}"/>
                  </a:ext>
                </a:extLst>
              </p:cNvPr>
              <p:cNvSpPr/>
              <p:nvPr/>
            </p:nvSpPr>
            <p:spPr>
              <a:xfrm>
                <a:off x="0" y="0"/>
                <a:ext cx="644142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644142" h="406400">
                    <a:moveTo>
                      <a:pt x="440942" y="0"/>
                    </a:moveTo>
                    <a:lnTo>
                      <a:pt x="0" y="0"/>
                    </a:lnTo>
                    <a:lnTo>
                      <a:pt x="0" y="406400"/>
                    </a:lnTo>
                    <a:lnTo>
                      <a:pt x="440942" y="406400"/>
                    </a:lnTo>
                    <a:lnTo>
                      <a:pt x="644142" y="203200"/>
                    </a:lnTo>
                    <a:lnTo>
                      <a:pt x="440942" y="0"/>
                    </a:lnTo>
                    <a:close/>
                  </a:path>
                </a:pathLst>
              </a:custGeom>
              <a:solidFill>
                <a:srgbClr val="9C91F3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4" name="TextBox 7">
                <a:extLst>
                  <a:ext uri="{FF2B5EF4-FFF2-40B4-BE49-F238E27FC236}">
                    <a16:creationId xmlns:a16="http://schemas.microsoft.com/office/drawing/2014/main" id="{CE2DBF7E-641B-00E0-4A78-F40287BAC940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529842" cy="444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95B9FE5-CD22-F71C-6D3F-FD5DB3E89CAA}"/>
                </a:ext>
              </a:extLst>
            </p:cNvPr>
            <p:cNvSpPr/>
            <p:nvPr/>
          </p:nvSpPr>
          <p:spPr>
            <a:xfrm>
              <a:off x="2627628" y="3357422"/>
              <a:ext cx="1482797" cy="2429155"/>
            </a:xfrm>
            <a:custGeom>
              <a:avLst/>
              <a:gdLst/>
              <a:ahLst/>
              <a:cxnLst/>
              <a:rect l="l" t="t" r="r" b="b"/>
              <a:pathLst>
                <a:path w="1482797" h="2429155">
                  <a:moveTo>
                    <a:pt x="0" y="0"/>
                  </a:moveTo>
                  <a:lnTo>
                    <a:pt x="1482797" y="0"/>
                  </a:lnTo>
                  <a:lnTo>
                    <a:pt x="1482797" y="2429156"/>
                  </a:lnTo>
                  <a:lnTo>
                    <a:pt x="0" y="24291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9951E609-AE14-9501-056B-EE0269003B05}"/>
                </a:ext>
              </a:extLst>
            </p:cNvPr>
            <p:cNvSpPr/>
            <p:nvPr/>
          </p:nvSpPr>
          <p:spPr>
            <a:xfrm>
              <a:off x="5823683" y="3357422"/>
              <a:ext cx="1482797" cy="2429155"/>
            </a:xfrm>
            <a:custGeom>
              <a:avLst/>
              <a:gdLst/>
              <a:ahLst/>
              <a:cxnLst/>
              <a:rect l="l" t="t" r="r" b="b"/>
              <a:pathLst>
                <a:path w="1482797" h="2429155">
                  <a:moveTo>
                    <a:pt x="0" y="0"/>
                  </a:moveTo>
                  <a:lnTo>
                    <a:pt x="1482797" y="0"/>
                  </a:lnTo>
                  <a:lnTo>
                    <a:pt x="1482797" y="2429156"/>
                  </a:lnTo>
                  <a:lnTo>
                    <a:pt x="0" y="24291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8" name="Group 10">
              <a:extLst>
                <a:ext uri="{FF2B5EF4-FFF2-40B4-BE49-F238E27FC236}">
                  <a16:creationId xmlns:a16="http://schemas.microsoft.com/office/drawing/2014/main" id="{4173E1F8-928F-4B01-00FC-DFBF0AA5DB8F}"/>
                </a:ext>
              </a:extLst>
            </p:cNvPr>
            <p:cNvGrpSpPr/>
            <p:nvPr/>
          </p:nvGrpSpPr>
          <p:grpSpPr>
            <a:xfrm>
              <a:off x="7785465" y="3800475"/>
              <a:ext cx="2445725" cy="1543050"/>
              <a:chOff x="0" y="0"/>
              <a:chExt cx="644142" cy="406400"/>
            </a:xfrm>
          </p:grpSpPr>
          <p:sp>
            <p:nvSpPr>
              <p:cNvPr id="50" name="Freeform 11">
                <a:extLst>
                  <a:ext uri="{FF2B5EF4-FFF2-40B4-BE49-F238E27FC236}">
                    <a16:creationId xmlns:a16="http://schemas.microsoft.com/office/drawing/2014/main" id="{9D0A62C3-361B-8DAD-6D66-8521BB1AB142}"/>
                  </a:ext>
                </a:extLst>
              </p:cNvPr>
              <p:cNvSpPr/>
              <p:nvPr/>
            </p:nvSpPr>
            <p:spPr>
              <a:xfrm>
                <a:off x="0" y="0"/>
                <a:ext cx="644142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644142" h="406400">
                    <a:moveTo>
                      <a:pt x="440942" y="0"/>
                    </a:moveTo>
                    <a:lnTo>
                      <a:pt x="0" y="0"/>
                    </a:lnTo>
                    <a:lnTo>
                      <a:pt x="0" y="406400"/>
                    </a:lnTo>
                    <a:lnTo>
                      <a:pt x="440942" y="406400"/>
                    </a:lnTo>
                    <a:lnTo>
                      <a:pt x="644142" y="203200"/>
                    </a:lnTo>
                    <a:lnTo>
                      <a:pt x="440942" y="0"/>
                    </a:lnTo>
                    <a:close/>
                  </a:path>
                </a:pathLst>
              </a:custGeom>
              <a:solidFill>
                <a:srgbClr val="D87CDA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52" name="TextBox 12">
                <a:extLst>
                  <a:ext uri="{FF2B5EF4-FFF2-40B4-BE49-F238E27FC236}">
                    <a16:creationId xmlns:a16="http://schemas.microsoft.com/office/drawing/2014/main" id="{A7E2E925-488D-803A-10E4-E48AE6EC2505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529842" cy="444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DA47C13-FEFB-BACE-A3A8-08C3DB3C7E5C}"/>
                </a:ext>
              </a:extLst>
            </p:cNvPr>
            <p:cNvSpPr/>
            <p:nvPr/>
          </p:nvSpPr>
          <p:spPr>
            <a:xfrm>
              <a:off x="9019738" y="3357422"/>
              <a:ext cx="1482797" cy="2429155"/>
            </a:xfrm>
            <a:custGeom>
              <a:avLst/>
              <a:gdLst/>
              <a:ahLst/>
              <a:cxnLst/>
              <a:rect l="l" t="t" r="r" b="b"/>
              <a:pathLst>
                <a:path w="1482797" h="2429155">
                  <a:moveTo>
                    <a:pt x="0" y="0"/>
                  </a:moveTo>
                  <a:lnTo>
                    <a:pt x="1482797" y="0"/>
                  </a:lnTo>
                  <a:lnTo>
                    <a:pt x="1482797" y="2429156"/>
                  </a:lnTo>
                  <a:lnTo>
                    <a:pt x="0" y="24291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TextBox 29">
              <a:extLst>
                <a:ext uri="{FF2B5EF4-FFF2-40B4-BE49-F238E27FC236}">
                  <a16:creationId xmlns:a16="http://schemas.microsoft.com/office/drawing/2014/main" id="{4208FB89-D877-803C-AE59-47595E9F93A9}"/>
                </a:ext>
              </a:extLst>
            </p:cNvPr>
            <p:cNvSpPr txBox="1"/>
            <p:nvPr/>
          </p:nvSpPr>
          <p:spPr>
            <a:xfrm>
              <a:off x="1393355" y="6502120"/>
              <a:ext cx="2317996" cy="2949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Physical review</a:t>
              </a:r>
            </a:p>
          </p:txBody>
        </p:sp>
        <p:sp>
          <p:nvSpPr>
            <p:cNvPr id="36" name="TextBox 30">
              <a:extLst>
                <a:ext uri="{FF2B5EF4-FFF2-40B4-BE49-F238E27FC236}">
                  <a16:creationId xmlns:a16="http://schemas.microsoft.com/office/drawing/2014/main" id="{21403FA1-88ED-71F9-89E5-D6ECA1B0198C}"/>
                </a:ext>
              </a:extLst>
            </p:cNvPr>
            <p:cNvSpPr txBox="1"/>
            <p:nvPr/>
          </p:nvSpPr>
          <p:spPr>
            <a:xfrm>
              <a:off x="4589410" y="6502120"/>
              <a:ext cx="2317996" cy="6109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Laboratory tests</a:t>
              </a:r>
            </a:p>
          </p:txBody>
        </p:sp>
        <p:sp>
          <p:nvSpPr>
            <p:cNvPr id="38" name="TextBox 31">
              <a:extLst>
                <a:ext uri="{FF2B5EF4-FFF2-40B4-BE49-F238E27FC236}">
                  <a16:creationId xmlns:a16="http://schemas.microsoft.com/office/drawing/2014/main" id="{7AB3D346-32A0-241D-9F28-DBB30E6AB7D0}"/>
                </a:ext>
              </a:extLst>
            </p:cNvPr>
            <p:cNvSpPr txBox="1"/>
            <p:nvPr/>
          </p:nvSpPr>
          <p:spPr>
            <a:xfrm>
              <a:off x="1393355" y="7260418"/>
              <a:ext cx="2317996" cy="5386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rPr>
                <a:t>BMI, BP, foot and eye checks (NICE, 2023).</a:t>
              </a:r>
            </a:p>
          </p:txBody>
        </p:sp>
        <p:sp>
          <p:nvSpPr>
            <p:cNvPr id="42" name="TextBox 32">
              <a:extLst>
                <a:ext uri="{FF2B5EF4-FFF2-40B4-BE49-F238E27FC236}">
                  <a16:creationId xmlns:a16="http://schemas.microsoft.com/office/drawing/2014/main" id="{514C1C83-1ABA-8B42-4CFE-554ACFA78EC4}"/>
                </a:ext>
              </a:extLst>
            </p:cNvPr>
            <p:cNvSpPr txBox="1"/>
            <p:nvPr/>
          </p:nvSpPr>
          <p:spPr>
            <a:xfrm>
              <a:off x="4589410" y="7260418"/>
              <a:ext cx="2317996" cy="5386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rPr>
                <a:t>Lipids, renal and liver function (ADA, 2023).</a:t>
              </a:r>
            </a:p>
          </p:txBody>
        </p:sp>
        <p:sp>
          <p:nvSpPr>
            <p:cNvPr id="48" name="TextBox 38">
              <a:extLst>
                <a:ext uri="{FF2B5EF4-FFF2-40B4-BE49-F238E27FC236}">
                  <a16:creationId xmlns:a16="http://schemas.microsoft.com/office/drawing/2014/main" id="{735081BA-20F8-608A-D63E-F1078A2812EC}"/>
                </a:ext>
              </a:extLst>
            </p:cNvPr>
            <p:cNvSpPr txBox="1"/>
            <p:nvPr/>
          </p:nvSpPr>
          <p:spPr>
            <a:xfrm>
              <a:off x="7861318" y="6502120"/>
              <a:ext cx="2317996" cy="6109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39"/>
                </a:lnSpc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Open Sans Bold"/>
                  <a:cs typeface="Arial" panose="020B0604020202020204" pitchFamily="34" charset="0"/>
                  <a:sym typeface="Open Sans Bold"/>
                </a:rPr>
                <a:t>Collaborative plan</a:t>
              </a:r>
            </a:p>
          </p:txBody>
        </p:sp>
        <p:sp>
          <p:nvSpPr>
            <p:cNvPr id="49" name="TextBox 39">
              <a:extLst>
                <a:ext uri="{FF2B5EF4-FFF2-40B4-BE49-F238E27FC236}">
                  <a16:creationId xmlns:a16="http://schemas.microsoft.com/office/drawing/2014/main" id="{3F667F71-5E7F-B0F8-CA1E-B765B29286BF}"/>
                </a:ext>
              </a:extLst>
            </p:cNvPr>
            <p:cNvSpPr txBox="1"/>
            <p:nvPr/>
          </p:nvSpPr>
          <p:spPr>
            <a:xfrm>
              <a:off x="7861318" y="7260418"/>
              <a:ext cx="2317996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79"/>
                </a:lnSpc>
              </a:pPr>
              <a:r>
                <a: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rPr>
                <a:t>GP–nurse–dietitian coordination ensures holistic care (Darling et al., 2020)</a:t>
              </a:r>
            </a:p>
          </p:txBody>
        </p:sp>
      </p:grpSp>
      <p:pic>
        <p:nvPicPr>
          <p:cNvPr id="58" name="Picture 57">
            <a:extLst>
              <a:ext uri="{FF2B5EF4-FFF2-40B4-BE49-F238E27FC236}">
                <a16:creationId xmlns:a16="http://schemas.microsoft.com/office/drawing/2014/main" id="{EF9C7BD6-EEDB-E21B-C14F-2E0E139C57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4663" y="1929677"/>
            <a:ext cx="995855" cy="995855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CE287851-9481-0BFA-7A69-031C5B182B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10" y="1955690"/>
            <a:ext cx="950792" cy="950792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6181F50A-DD4D-DDCC-5D40-9E2E137806B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49263" y="1916938"/>
            <a:ext cx="1027644" cy="102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651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9BCBA-0138-E1D6-CDA6-803B7BBD5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B7EE0D25-4DAD-F65B-8A0A-F31068E76855}"/>
              </a:ext>
            </a:extLst>
          </p:cNvPr>
          <p:cNvSpPr txBox="1">
            <a:spLocks/>
          </p:cNvSpPr>
          <p:nvPr/>
        </p:nvSpPr>
        <p:spPr>
          <a:xfrm>
            <a:off x="3256901" y="304800"/>
            <a:ext cx="6490998" cy="423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GUIDANCE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5BDAD3A-8AF6-CEF4-430E-CF4CDDA929C7}"/>
              </a:ext>
            </a:extLst>
          </p:cNvPr>
          <p:cNvGrpSpPr/>
          <p:nvPr/>
        </p:nvGrpSpPr>
        <p:grpSpPr>
          <a:xfrm>
            <a:off x="2516236" y="757616"/>
            <a:ext cx="7972327" cy="4936801"/>
            <a:chOff x="1028700" y="3135841"/>
            <a:chExt cx="9543855" cy="5909957"/>
          </a:xfrm>
        </p:grpSpPr>
        <p:sp>
          <p:nvSpPr>
            <p:cNvPr id="57" name="TextBox 4">
              <a:extLst>
                <a:ext uri="{FF2B5EF4-FFF2-40B4-BE49-F238E27FC236}">
                  <a16:creationId xmlns:a16="http://schemas.microsoft.com/office/drawing/2014/main" id="{0948BAC8-0593-7C0F-CD79-A18A60F74CB2}"/>
                </a:ext>
              </a:extLst>
            </p:cNvPr>
            <p:cNvSpPr txBox="1"/>
            <p:nvPr/>
          </p:nvSpPr>
          <p:spPr>
            <a:xfrm>
              <a:off x="1028700" y="3135841"/>
              <a:ext cx="2857111" cy="1694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7" name="Group 7">
              <a:extLst>
                <a:ext uri="{FF2B5EF4-FFF2-40B4-BE49-F238E27FC236}">
                  <a16:creationId xmlns:a16="http://schemas.microsoft.com/office/drawing/2014/main" id="{443C2658-E018-E2FF-8D77-AE64463FF46A}"/>
                </a:ext>
              </a:extLst>
            </p:cNvPr>
            <p:cNvGrpSpPr/>
            <p:nvPr/>
          </p:nvGrpSpPr>
          <p:grpSpPr>
            <a:xfrm>
              <a:off x="1028700" y="4603632"/>
              <a:ext cx="2857111" cy="4442166"/>
              <a:chOff x="0" y="0"/>
              <a:chExt cx="752490" cy="1169953"/>
            </a:xfrm>
          </p:grpSpPr>
          <p:sp>
            <p:nvSpPr>
              <p:cNvPr id="46" name="Freeform 8">
                <a:extLst>
                  <a:ext uri="{FF2B5EF4-FFF2-40B4-BE49-F238E27FC236}">
                    <a16:creationId xmlns:a16="http://schemas.microsoft.com/office/drawing/2014/main" id="{8D70C332-A529-FBCB-3F97-035F65CD369F}"/>
                  </a:ext>
                </a:extLst>
              </p:cNvPr>
              <p:cNvSpPr/>
              <p:nvPr/>
            </p:nvSpPr>
            <p:spPr>
              <a:xfrm>
                <a:off x="0" y="0"/>
                <a:ext cx="752490" cy="1169953"/>
              </a:xfrm>
              <a:custGeom>
                <a:avLst/>
                <a:gdLst/>
                <a:ahLst/>
                <a:cxnLst/>
                <a:rect l="l" t="t" r="r" b="b"/>
                <a:pathLst>
                  <a:path w="752490" h="1169953">
                    <a:moveTo>
                      <a:pt x="65033" y="0"/>
                    </a:moveTo>
                    <a:lnTo>
                      <a:pt x="687457" y="0"/>
                    </a:lnTo>
                    <a:cubicBezTo>
                      <a:pt x="704705" y="0"/>
                      <a:pt x="721247" y="6852"/>
                      <a:pt x="733443" y="19048"/>
                    </a:cubicBezTo>
                    <a:cubicBezTo>
                      <a:pt x="745639" y="31244"/>
                      <a:pt x="752490" y="47785"/>
                      <a:pt x="752490" y="65033"/>
                    </a:cubicBezTo>
                    <a:lnTo>
                      <a:pt x="752490" y="1104920"/>
                    </a:lnTo>
                    <a:cubicBezTo>
                      <a:pt x="752490" y="1140837"/>
                      <a:pt x="723374" y="1169953"/>
                      <a:pt x="687457" y="1169953"/>
                    </a:cubicBezTo>
                    <a:lnTo>
                      <a:pt x="65033" y="1169953"/>
                    </a:lnTo>
                    <a:cubicBezTo>
                      <a:pt x="47785" y="1169953"/>
                      <a:pt x="31244" y="1163101"/>
                      <a:pt x="19048" y="1150905"/>
                    </a:cubicBezTo>
                    <a:cubicBezTo>
                      <a:pt x="6852" y="1138709"/>
                      <a:pt x="0" y="1122168"/>
                      <a:pt x="0" y="1104920"/>
                    </a:cubicBezTo>
                    <a:lnTo>
                      <a:pt x="0" y="65033"/>
                    </a:lnTo>
                    <a:cubicBezTo>
                      <a:pt x="0" y="47785"/>
                      <a:pt x="6852" y="31244"/>
                      <a:pt x="19048" y="19048"/>
                    </a:cubicBezTo>
                    <a:cubicBezTo>
                      <a:pt x="31244" y="6852"/>
                      <a:pt x="47785" y="0"/>
                      <a:pt x="650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4DA1F7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7" name="TextBox 9">
                <a:extLst>
                  <a:ext uri="{FF2B5EF4-FFF2-40B4-BE49-F238E27FC236}">
                    <a16:creationId xmlns:a16="http://schemas.microsoft.com/office/drawing/2014/main" id="{E02D9457-2F8F-7FB2-E114-3871A80BA42B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752490" cy="12080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4" name="Group 15">
              <a:extLst>
                <a:ext uri="{FF2B5EF4-FFF2-40B4-BE49-F238E27FC236}">
                  <a16:creationId xmlns:a16="http://schemas.microsoft.com/office/drawing/2014/main" id="{CD5D0BCB-19F1-5CCE-47B2-0F76B43038D8}"/>
                </a:ext>
              </a:extLst>
            </p:cNvPr>
            <p:cNvGrpSpPr/>
            <p:nvPr/>
          </p:nvGrpSpPr>
          <p:grpSpPr>
            <a:xfrm>
              <a:off x="4372072" y="4603632"/>
              <a:ext cx="2857111" cy="4442166"/>
              <a:chOff x="0" y="0"/>
              <a:chExt cx="752490" cy="1169953"/>
            </a:xfrm>
          </p:grpSpPr>
          <p:sp>
            <p:nvSpPr>
              <p:cNvPr id="41" name="Freeform 16">
                <a:extLst>
                  <a:ext uri="{FF2B5EF4-FFF2-40B4-BE49-F238E27FC236}">
                    <a16:creationId xmlns:a16="http://schemas.microsoft.com/office/drawing/2014/main" id="{28FBDB8D-DBE6-A4BF-78B3-761B9270C51D}"/>
                  </a:ext>
                </a:extLst>
              </p:cNvPr>
              <p:cNvSpPr/>
              <p:nvPr/>
            </p:nvSpPr>
            <p:spPr>
              <a:xfrm>
                <a:off x="0" y="0"/>
                <a:ext cx="752490" cy="1169953"/>
              </a:xfrm>
              <a:custGeom>
                <a:avLst/>
                <a:gdLst/>
                <a:ahLst/>
                <a:cxnLst/>
                <a:rect l="l" t="t" r="r" b="b"/>
                <a:pathLst>
                  <a:path w="752490" h="1169953">
                    <a:moveTo>
                      <a:pt x="65033" y="0"/>
                    </a:moveTo>
                    <a:lnTo>
                      <a:pt x="687457" y="0"/>
                    </a:lnTo>
                    <a:cubicBezTo>
                      <a:pt x="704705" y="0"/>
                      <a:pt x="721247" y="6852"/>
                      <a:pt x="733443" y="19048"/>
                    </a:cubicBezTo>
                    <a:cubicBezTo>
                      <a:pt x="745639" y="31244"/>
                      <a:pt x="752490" y="47785"/>
                      <a:pt x="752490" y="65033"/>
                    </a:cubicBezTo>
                    <a:lnTo>
                      <a:pt x="752490" y="1104920"/>
                    </a:lnTo>
                    <a:cubicBezTo>
                      <a:pt x="752490" y="1140837"/>
                      <a:pt x="723374" y="1169953"/>
                      <a:pt x="687457" y="1169953"/>
                    </a:cubicBezTo>
                    <a:lnTo>
                      <a:pt x="65033" y="1169953"/>
                    </a:lnTo>
                    <a:cubicBezTo>
                      <a:pt x="47785" y="1169953"/>
                      <a:pt x="31244" y="1163101"/>
                      <a:pt x="19048" y="1150905"/>
                    </a:cubicBezTo>
                    <a:cubicBezTo>
                      <a:pt x="6852" y="1138709"/>
                      <a:pt x="0" y="1122168"/>
                      <a:pt x="0" y="1104920"/>
                    </a:cubicBezTo>
                    <a:lnTo>
                      <a:pt x="0" y="65033"/>
                    </a:lnTo>
                    <a:cubicBezTo>
                      <a:pt x="0" y="47785"/>
                      <a:pt x="6852" y="31244"/>
                      <a:pt x="19048" y="19048"/>
                    </a:cubicBezTo>
                    <a:cubicBezTo>
                      <a:pt x="31244" y="6852"/>
                      <a:pt x="47785" y="0"/>
                      <a:pt x="650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9C91F3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43" name="TextBox 17">
                <a:extLst>
                  <a:ext uri="{FF2B5EF4-FFF2-40B4-BE49-F238E27FC236}">
                    <a16:creationId xmlns:a16="http://schemas.microsoft.com/office/drawing/2014/main" id="{17606357-4345-F93C-5083-42CC1A122D8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752490" cy="12080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40" name="TextBox 20">
              <a:extLst>
                <a:ext uri="{FF2B5EF4-FFF2-40B4-BE49-F238E27FC236}">
                  <a16:creationId xmlns:a16="http://schemas.microsoft.com/office/drawing/2014/main" id="{DF30393E-600B-16F9-E106-670B5E1745BD}"/>
                </a:ext>
              </a:extLst>
            </p:cNvPr>
            <p:cNvSpPr txBox="1"/>
            <p:nvPr/>
          </p:nvSpPr>
          <p:spPr>
            <a:xfrm>
              <a:off x="7715444" y="3135841"/>
              <a:ext cx="2857111" cy="1694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1" name="Group 23">
              <a:extLst>
                <a:ext uri="{FF2B5EF4-FFF2-40B4-BE49-F238E27FC236}">
                  <a16:creationId xmlns:a16="http://schemas.microsoft.com/office/drawing/2014/main" id="{0441337F-5BF6-8FE7-6748-C0B6E9BADF43}"/>
                </a:ext>
              </a:extLst>
            </p:cNvPr>
            <p:cNvGrpSpPr/>
            <p:nvPr/>
          </p:nvGrpSpPr>
          <p:grpSpPr>
            <a:xfrm>
              <a:off x="7715444" y="4603632"/>
              <a:ext cx="2857111" cy="4442166"/>
              <a:chOff x="0" y="0"/>
              <a:chExt cx="752490" cy="1169953"/>
            </a:xfrm>
          </p:grpSpPr>
          <p:sp>
            <p:nvSpPr>
              <p:cNvPr id="34" name="Freeform 24">
                <a:extLst>
                  <a:ext uri="{FF2B5EF4-FFF2-40B4-BE49-F238E27FC236}">
                    <a16:creationId xmlns:a16="http://schemas.microsoft.com/office/drawing/2014/main" id="{E35A2A38-26B2-E1A6-4ECC-52232AD09802}"/>
                  </a:ext>
                </a:extLst>
              </p:cNvPr>
              <p:cNvSpPr/>
              <p:nvPr/>
            </p:nvSpPr>
            <p:spPr>
              <a:xfrm>
                <a:off x="0" y="0"/>
                <a:ext cx="752490" cy="1169953"/>
              </a:xfrm>
              <a:custGeom>
                <a:avLst/>
                <a:gdLst/>
                <a:ahLst/>
                <a:cxnLst/>
                <a:rect l="l" t="t" r="r" b="b"/>
                <a:pathLst>
                  <a:path w="752490" h="1169953">
                    <a:moveTo>
                      <a:pt x="65033" y="0"/>
                    </a:moveTo>
                    <a:lnTo>
                      <a:pt x="687457" y="0"/>
                    </a:lnTo>
                    <a:cubicBezTo>
                      <a:pt x="704705" y="0"/>
                      <a:pt x="721247" y="6852"/>
                      <a:pt x="733443" y="19048"/>
                    </a:cubicBezTo>
                    <a:cubicBezTo>
                      <a:pt x="745639" y="31244"/>
                      <a:pt x="752490" y="47785"/>
                      <a:pt x="752490" y="65033"/>
                    </a:cubicBezTo>
                    <a:lnTo>
                      <a:pt x="752490" y="1104920"/>
                    </a:lnTo>
                    <a:cubicBezTo>
                      <a:pt x="752490" y="1140837"/>
                      <a:pt x="723374" y="1169953"/>
                      <a:pt x="687457" y="1169953"/>
                    </a:cubicBezTo>
                    <a:lnTo>
                      <a:pt x="65033" y="1169953"/>
                    </a:lnTo>
                    <a:cubicBezTo>
                      <a:pt x="47785" y="1169953"/>
                      <a:pt x="31244" y="1163101"/>
                      <a:pt x="19048" y="1150905"/>
                    </a:cubicBezTo>
                    <a:cubicBezTo>
                      <a:pt x="6852" y="1138709"/>
                      <a:pt x="0" y="1122168"/>
                      <a:pt x="0" y="1104920"/>
                    </a:cubicBezTo>
                    <a:lnTo>
                      <a:pt x="0" y="65033"/>
                    </a:lnTo>
                    <a:cubicBezTo>
                      <a:pt x="0" y="47785"/>
                      <a:pt x="6852" y="31244"/>
                      <a:pt x="19048" y="19048"/>
                    </a:cubicBezTo>
                    <a:cubicBezTo>
                      <a:pt x="31244" y="6852"/>
                      <a:pt x="47785" y="0"/>
                      <a:pt x="650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D87CDA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7" name="TextBox 25">
                <a:extLst>
                  <a:ext uri="{FF2B5EF4-FFF2-40B4-BE49-F238E27FC236}">
                    <a16:creationId xmlns:a16="http://schemas.microsoft.com/office/drawing/2014/main" id="{DAD7C0C0-1E25-D0B2-ED50-1E3CCDD6744B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752490" cy="12080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25" name="Group 49">
              <a:extLst>
                <a:ext uri="{FF2B5EF4-FFF2-40B4-BE49-F238E27FC236}">
                  <a16:creationId xmlns:a16="http://schemas.microsoft.com/office/drawing/2014/main" id="{F297485A-66E9-C9F6-3317-DCC55EE90B7C}"/>
                </a:ext>
              </a:extLst>
            </p:cNvPr>
            <p:cNvGrpSpPr/>
            <p:nvPr/>
          </p:nvGrpSpPr>
          <p:grpSpPr>
            <a:xfrm>
              <a:off x="1298258" y="6391178"/>
              <a:ext cx="2317996" cy="1763569"/>
              <a:chOff x="0" y="-9524"/>
              <a:chExt cx="3090662" cy="2351425"/>
            </a:xfrm>
          </p:grpSpPr>
          <p:sp>
            <p:nvSpPr>
              <p:cNvPr id="32" name="TextBox 50">
                <a:extLst>
                  <a:ext uri="{FF2B5EF4-FFF2-40B4-BE49-F238E27FC236}">
                    <a16:creationId xmlns:a16="http://schemas.microsoft.com/office/drawing/2014/main" id="{65DF9757-C234-D88D-11B4-948AD0D29D36}"/>
                  </a:ext>
                </a:extLst>
              </p:cNvPr>
              <p:cNvSpPr txBox="1"/>
              <p:nvPr/>
            </p:nvSpPr>
            <p:spPr>
              <a:xfrm>
                <a:off x="0" y="-9524"/>
                <a:ext cx="3090662" cy="4707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339"/>
                  </a:lnSpc>
                </a:pPr>
                <a:r>
                  <a:rPr lang="en-US" sz="24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Policy base</a:t>
                </a:r>
              </a:p>
            </p:txBody>
          </p:sp>
          <p:sp>
            <p:nvSpPr>
              <p:cNvPr id="33" name="TextBox 51">
                <a:extLst>
                  <a:ext uri="{FF2B5EF4-FFF2-40B4-BE49-F238E27FC236}">
                    <a16:creationId xmlns:a16="http://schemas.microsoft.com/office/drawing/2014/main" id="{25BDC13F-C097-E744-D804-CD3AFFAB3709}"/>
                  </a:ext>
                </a:extLst>
              </p:cNvPr>
              <p:cNvSpPr txBox="1"/>
              <p:nvPr/>
            </p:nvSpPr>
            <p:spPr>
              <a:xfrm>
                <a:off x="0" y="1052340"/>
                <a:ext cx="3090662" cy="128956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079"/>
                  </a:lnSpc>
                </a:pP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NICE NG28 (2023) – </a:t>
                </a:r>
                <a:r>
                  <a:rPr lang="en-US" dirty="0" err="1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individualised</a:t>
                </a: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 targets</a:t>
                </a:r>
              </a:p>
            </p:txBody>
          </p:sp>
        </p:grpSp>
        <p:grpSp>
          <p:nvGrpSpPr>
            <p:cNvPr id="26" name="Group 52">
              <a:extLst>
                <a:ext uri="{FF2B5EF4-FFF2-40B4-BE49-F238E27FC236}">
                  <a16:creationId xmlns:a16="http://schemas.microsoft.com/office/drawing/2014/main" id="{BD74566A-A983-5CED-D5C2-4D7CF414538A}"/>
                </a:ext>
              </a:extLst>
            </p:cNvPr>
            <p:cNvGrpSpPr/>
            <p:nvPr/>
          </p:nvGrpSpPr>
          <p:grpSpPr>
            <a:xfrm>
              <a:off x="4641630" y="6391178"/>
              <a:ext cx="2317996" cy="1738853"/>
              <a:chOff x="0" y="-9524"/>
              <a:chExt cx="3090662" cy="2318471"/>
            </a:xfrm>
          </p:grpSpPr>
          <p:sp>
            <p:nvSpPr>
              <p:cNvPr id="30" name="TextBox 53">
                <a:extLst>
                  <a:ext uri="{FF2B5EF4-FFF2-40B4-BE49-F238E27FC236}">
                    <a16:creationId xmlns:a16="http://schemas.microsoft.com/office/drawing/2014/main" id="{DA3445DB-849F-CC95-C8E5-8C006A4300EB}"/>
                  </a:ext>
                </a:extLst>
              </p:cNvPr>
              <p:cNvSpPr txBox="1"/>
              <p:nvPr/>
            </p:nvSpPr>
            <p:spPr>
              <a:xfrm>
                <a:off x="0" y="-9524"/>
                <a:ext cx="3090662" cy="95356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339"/>
                  </a:lnSpc>
                </a:pPr>
                <a:r>
                  <a:rPr lang="en-US" sz="20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Structured education</a:t>
                </a:r>
              </a:p>
            </p:txBody>
          </p:sp>
          <p:sp>
            <p:nvSpPr>
              <p:cNvPr id="31" name="TextBox 54">
                <a:extLst>
                  <a:ext uri="{FF2B5EF4-FFF2-40B4-BE49-F238E27FC236}">
                    <a16:creationId xmlns:a16="http://schemas.microsoft.com/office/drawing/2014/main" id="{A42BACFD-8696-407D-AA43-6988A77412DD}"/>
                  </a:ext>
                </a:extLst>
              </p:cNvPr>
              <p:cNvSpPr txBox="1"/>
              <p:nvPr/>
            </p:nvSpPr>
            <p:spPr>
              <a:xfrm>
                <a:off x="0" y="1052340"/>
                <a:ext cx="3090662" cy="125660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079"/>
                  </a:lnSpc>
                </a:pPr>
                <a:r>
                  <a:rPr lang="en-US" sz="1600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DESMOND improves self-efficacy (Darling et al., 2020).</a:t>
                </a:r>
              </a:p>
            </p:txBody>
          </p:sp>
        </p:grpSp>
        <p:grpSp>
          <p:nvGrpSpPr>
            <p:cNvPr id="27" name="Group 55">
              <a:extLst>
                <a:ext uri="{FF2B5EF4-FFF2-40B4-BE49-F238E27FC236}">
                  <a16:creationId xmlns:a16="http://schemas.microsoft.com/office/drawing/2014/main" id="{9FC81050-A929-638E-4542-961C5CE4F506}"/>
                </a:ext>
              </a:extLst>
            </p:cNvPr>
            <p:cNvGrpSpPr/>
            <p:nvPr/>
          </p:nvGrpSpPr>
          <p:grpSpPr>
            <a:xfrm>
              <a:off x="7985002" y="6391178"/>
              <a:ext cx="2317996" cy="2085960"/>
              <a:chOff x="0" y="-9524"/>
              <a:chExt cx="3090662" cy="2781280"/>
            </a:xfrm>
          </p:grpSpPr>
          <p:sp>
            <p:nvSpPr>
              <p:cNvPr id="28" name="TextBox 56">
                <a:extLst>
                  <a:ext uri="{FF2B5EF4-FFF2-40B4-BE49-F238E27FC236}">
                    <a16:creationId xmlns:a16="http://schemas.microsoft.com/office/drawing/2014/main" id="{874E6811-C884-615C-2068-08A7AF62D572}"/>
                  </a:ext>
                </a:extLst>
              </p:cNvPr>
              <p:cNvSpPr txBox="1"/>
              <p:nvPr/>
            </p:nvSpPr>
            <p:spPr>
              <a:xfrm>
                <a:off x="0" y="-9524"/>
                <a:ext cx="3090662" cy="48358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339"/>
                  </a:lnSpc>
                </a:pPr>
                <a:r>
                  <a:rPr lang="en-US" sz="24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Review</a:t>
                </a:r>
              </a:p>
            </p:txBody>
          </p:sp>
          <p:sp>
            <p:nvSpPr>
              <p:cNvPr id="29" name="TextBox 57">
                <a:extLst>
                  <a:ext uri="{FF2B5EF4-FFF2-40B4-BE49-F238E27FC236}">
                    <a16:creationId xmlns:a16="http://schemas.microsoft.com/office/drawing/2014/main" id="{792CEC86-6B33-854E-6FBB-BBF5C1ACD6AA}"/>
                  </a:ext>
                </a:extLst>
              </p:cNvPr>
              <p:cNvSpPr txBox="1"/>
              <p:nvPr/>
            </p:nvSpPr>
            <p:spPr>
              <a:xfrm>
                <a:off x="0" y="1052340"/>
                <a:ext cx="3090662" cy="171941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079"/>
                  </a:lnSpc>
                </a:pP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HbA1c every 3–6 months maintains control (Byrne et al., 2021).</a:t>
                </a:r>
              </a:p>
            </p:txBody>
          </p:sp>
        </p:grpSp>
      </p:grpSp>
      <p:pic>
        <p:nvPicPr>
          <p:cNvPr id="62" name="Picture 61">
            <a:extLst>
              <a:ext uri="{FF2B5EF4-FFF2-40B4-BE49-F238E27FC236}">
                <a16:creationId xmlns:a16="http://schemas.microsoft.com/office/drawing/2014/main" id="{3CB93854-F97E-8AEB-9B03-E572F0EA7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610" y="2190380"/>
            <a:ext cx="1111899" cy="1111899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1C563368-6AEF-38BC-9903-EEC13C157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7877" y="2284585"/>
            <a:ext cx="1029043" cy="1029043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79593D28-3EDB-3103-C70F-65F468ABC3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0245" y="2001335"/>
            <a:ext cx="1489987" cy="148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172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33801-0B04-D21E-C968-F8313FD96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itle 1">
            <a:extLst>
              <a:ext uri="{FF2B5EF4-FFF2-40B4-BE49-F238E27FC236}">
                <a16:creationId xmlns:a16="http://schemas.microsoft.com/office/drawing/2014/main" id="{EC06EBBA-CD02-2CFF-727F-13DC9CFB5624}"/>
              </a:ext>
            </a:extLst>
          </p:cNvPr>
          <p:cNvSpPr txBox="1">
            <a:spLocks/>
          </p:cNvSpPr>
          <p:nvPr/>
        </p:nvSpPr>
        <p:spPr>
          <a:xfrm>
            <a:off x="3256901" y="304800"/>
            <a:ext cx="6490998" cy="423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algn="ctr">
              <a:lnSpc>
                <a:spcPts val="3286"/>
              </a:lnSpc>
              <a:defRPr sz="3600" b="1">
                <a:solidFill>
                  <a:srgbClr val="4A7296"/>
                </a:solidFill>
                <a:latin typeface="+mj-lt"/>
                <a:ea typeface="Rubik One"/>
                <a:cs typeface="Rubik One"/>
              </a:defRPr>
            </a:lvl1pPr>
          </a:lstStyle>
          <a:p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&amp; MODELS</a:t>
            </a: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42BB18A-1AE7-D669-7D7D-42A15F1C7C1B}"/>
              </a:ext>
            </a:extLst>
          </p:cNvPr>
          <p:cNvGrpSpPr/>
          <p:nvPr/>
        </p:nvGrpSpPr>
        <p:grpSpPr>
          <a:xfrm>
            <a:off x="698708" y="1343025"/>
            <a:ext cx="11607384" cy="4629150"/>
            <a:chOff x="1168400" y="1343025"/>
            <a:chExt cx="11607384" cy="4629150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56EA0F80-B498-5F02-7E14-D02C59453508}"/>
                </a:ext>
              </a:extLst>
            </p:cNvPr>
            <p:cNvGrpSpPr/>
            <p:nvPr/>
          </p:nvGrpSpPr>
          <p:grpSpPr>
            <a:xfrm>
              <a:off x="1168400" y="1343025"/>
              <a:ext cx="7079884" cy="4629150"/>
              <a:chOff x="1603558" y="3649264"/>
              <a:chExt cx="7079884" cy="4629150"/>
            </a:xfrm>
          </p:grpSpPr>
          <p:sp>
            <p:nvSpPr>
              <p:cNvPr id="4" name="Freeform 2">
                <a:extLst>
                  <a:ext uri="{FF2B5EF4-FFF2-40B4-BE49-F238E27FC236}">
                    <a16:creationId xmlns:a16="http://schemas.microsoft.com/office/drawing/2014/main" id="{E4F606A9-CE8E-08F3-A66E-0A5654733F03}"/>
                  </a:ext>
                </a:extLst>
              </p:cNvPr>
              <p:cNvSpPr/>
              <p:nvPr/>
            </p:nvSpPr>
            <p:spPr>
              <a:xfrm rot="-5400000">
                <a:off x="3161028" y="2783758"/>
                <a:ext cx="1622611" cy="4737552"/>
              </a:xfrm>
              <a:custGeom>
                <a:avLst/>
                <a:gdLst/>
                <a:ahLst/>
                <a:cxnLst/>
                <a:rect l="l" t="t" r="r" b="b"/>
                <a:pathLst>
                  <a:path w="1622611" h="4737552">
                    <a:moveTo>
                      <a:pt x="0" y="0"/>
                    </a:moveTo>
                    <a:lnTo>
                      <a:pt x="1622612" y="0"/>
                    </a:lnTo>
                    <a:lnTo>
                      <a:pt x="1622612" y="4737551"/>
                    </a:lnTo>
                    <a:lnTo>
                      <a:pt x="0" y="473755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5" name="Group 5">
                <a:extLst>
                  <a:ext uri="{FF2B5EF4-FFF2-40B4-BE49-F238E27FC236}">
                    <a16:creationId xmlns:a16="http://schemas.microsoft.com/office/drawing/2014/main" id="{4C39274B-A00D-ED44-4F17-9F301431AF89}"/>
                  </a:ext>
                </a:extLst>
              </p:cNvPr>
              <p:cNvGrpSpPr/>
              <p:nvPr/>
            </p:nvGrpSpPr>
            <p:grpSpPr>
              <a:xfrm>
                <a:off x="3046673" y="3649264"/>
                <a:ext cx="5636769" cy="1543050"/>
                <a:chOff x="0" y="0"/>
                <a:chExt cx="1484581" cy="406400"/>
              </a:xfrm>
            </p:grpSpPr>
            <p:sp>
              <p:nvSpPr>
                <p:cNvPr id="51" name="Freeform 6">
                  <a:extLst>
                    <a:ext uri="{FF2B5EF4-FFF2-40B4-BE49-F238E27FC236}">
                      <a16:creationId xmlns:a16="http://schemas.microsoft.com/office/drawing/2014/main" id="{EAF37259-78CF-7F6A-D895-2ED97EB69795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1484581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4581" h="406400">
                      <a:moveTo>
                        <a:pt x="0" y="0"/>
                      </a:moveTo>
                      <a:lnTo>
                        <a:pt x="1484581" y="0"/>
                      </a:lnTo>
                      <a:lnTo>
                        <a:pt x="1484581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FFFFFF">
                        <a:alpha val="0"/>
                      </a:srgbClr>
                    </a:gs>
                  </a:gsLst>
                  <a:lin ang="0"/>
                </a:gradFill>
              </p:spPr>
              <p:txBody>
                <a:bodyPr/>
                <a:lstStyle/>
                <a:p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2" name="TextBox 7">
                  <a:extLst>
                    <a:ext uri="{FF2B5EF4-FFF2-40B4-BE49-F238E27FC236}">
                      <a16:creationId xmlns:a16="http://schemas.microsoft.com/office/drawing/2014/main" id="{241959B3-829A-2DB2-6768-30801F0E83C8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1484581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6" name="Group 8">
                <a:extLst>
                  <a:ext uri="{FF2B5EF4-FFF2-40B4-BE49-F238E27FC236}">
                    <a16:creationId xmlns:a16="http://schemas.microsoft.com/office/drawing/2014/main" id="{C34729A2-5278-0B11-4213-DDBF8058BF5F}"/>
                  </a:ext>
                </a:extLst>
              </p:cNvPr>
              <p:cNvGrpSpPr/>
              <p:nvPr/>
            </p:nvGrpSpPr>
            <p:grpSpPr>
              <a:xfrm>
                <a:off x="1603558" y="3649264"/>
                <a:ext cx="1543050" cy="1543050"/>
                <a:chOff x="0" y="0"/>
                <a:chExt cx="406400" cy="406400"/>
              </a:xfrm>
            </p:grpSpPr>
            <p:sp>
              <p:nvSpPr>
                <p:cNvPr id="49" name="Freeform 9">
                  <a:extLst>
                    <a:ext uri="{FF2B5EF4-FFF2-40B4-BE49-F238E27FC236}">
                      <a16:creationId xmlns:a16="http://schemas.microsoft.com/office/drawing/2014/main" id="{E219C5FE-4886-6748-208C-B08C53F26743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FFA84E"/>
                </a:solidFill>
              </p:spPr>
              <p:txBody>
                <a:bodyPr/>
                <a:lstStyle/>
                <a:p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50" name="TextBox 10">
                  <a:extLst>
                    <a:ext uri="{FF2B5EF4-FFF2-40B4-BE49-F238E27FC236}">
                      <a16:creationId xmlns:a16="http://schemas.microsoft.com/office/drawing/2014/main" id="{C3830385-887E-BEBB-6BAF-6029031917F1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8" name="Group 11">
                <a:extLst>
                  <a:ext uri="{FF2B5EF4-FFF2-40B4-BE49-F238E27FC236}">
                    <a16:creationId xmlns:a16="http://schemas.microsoft.com/office/drawing/2014/main" id="{F9E79995-087F-CDD3-5529-5F1F8C639342}"/>
                  </a:ext>
                </a:extLst>
              </p:cNvPr>
              <p:cNvGrpSpPr/>
              <p:nvPr/>
            </p:nvGrpSpPr>
            <p:grpSpPr>
              <a:xfrm>
                <a:off x="1603558" y="6735364"/>
                <a:ext cx="7079884" cy="1543050"/>
                <a:chOff x="0" y="0"/>
                <a:chExt cx="9439845" cy="2057400"/>
              </a:xfrm>
            </p:grpSpPr>
            <p:grpSp>
              <p:nvGrpSpPr>
                <p:cNvPr id="38" name="Group 12">
                  <a:extLst>
                    <a:ext uri="{FF2B5EF4-FFF2-40B4-BE49-F238E27FC236}">
                      <a16:creationId xmlns:a16="http://schemas.microsoft.com/office/drawing/2014/main" id="{7FB3C659-663D-E4C4-CC9F-4D81BCE5A2D9}"/>
                    </a:ext>
                  </a:extLst>
                </p:cNvPr>
                <p:cNvGrpSpPr/>
                <p:nvPr/>
              </p:nvGrpSpPr>
              <p:grpSpPr>
                <a:xfrm>
                  <a:off x="1924153" y="0"/>
                  <a:ext cx="7515692" cy="2057400"/>
                  <a:chOff x="0" y="0"/>
                  <a:chExt cx="1484581" cy="406400"/>
                </a:xfrm>
              </p:grpSpPr>
              <p:sp>
                <p:nvSpPr>
                  <p:cNvPr id="45" name="Freeform 13">
                    <a:extLst>
                      <a:ext uri="{FF2B5EF4-FFF2-40B4-BE49-F238E27FC236}">
                        <a16:creationId xmlns:a16="http://schemas.microsoft.com/office/drawing/2014/main" id="{9BD02413-58EF-73B3-136F-22C874C62BCA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1484581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84581" h="406400">
                        <a:moveTo>
                          <a:pt x="0" y="0"/>
                        </a:moveTo>
                        <a:lnTo>
                          <a:pt x="1484581" y="0"/>
                        </a:lnTo>
                        <a:lnTo>
                          <a:pt x="1484581" y="406400"/>
                        </a:lnTo>
                        <a:lnTo>
                          <a:pt x="0" y="40640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FFFF">
                          <a:alpha val="100000"/>
                        </a:srgbClr>
                      </a:gs>
                      <a:gs pos="100000">
                        <a:srgbClr val="FFFFFF">
                          <a:alpha val="0"/>
                        </a:srgbClr>
                      </a:gs>
                    </a:gsLst>
                    <a:lin ang="0"/>
                  </a:gradFill>
                </p:spPr>
                <p:txBody>
                  <a:bodyPr/>
                  <a:lstStyle/>
                  <a:p>
                    <a:endParaRPr lang="en-US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48" name="TextBox 14">
                    <a:extLst>
                      <a:ext uri="{FF2B5EF4-FFF2-40B4-BE49-F238E27FC236}">
                        <a16:creationId xmlns:a16="http://schemas.microsoft.com/office/drawing/2014/main" id="{FD493B26-F24D-34F2-69D3-34383F085E23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1484581" cy="415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  <p:grpSp>
              <p:nvGrpSpPr>
                <p:cNvPr id="39" name="Group 15">
                  <a:extLst>
                    <a:ext uri="{FF2B5EF4-FFF2-40B4-BE49-F238E27FC236}">
                      <a16:creationId xmlns:a16="http://schemas.microsoft.com/office/drawing/2014/main" id="{0B0681D7-0440-A7E2-356E-5ADC636F66F2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2057400" cy="2057400"/>
                  <a:chOff x="0" y="0"/>
                  <a:chExt cx="406400" cy="406400"/>
                </a:xfrm>
              </p:grpSpPr>
              <p:sp>
                <p:nvSpPr>
                  <p:cNvPr id="42" name="Freeform 16">
                    <a:extLst>
                      <a:ext uri="{FF2B5EF4-FFF2-40B4-BE49-F238E27FC236}">
                        <a16:creationId xmlns:a16="http://schemas.microsoft.com/office/drawing/2014/main" id="{BE172F2E-9A45-8B7F-C984-424561E340C2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406400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06400" h="406400">
                        <a:moveTo>
                          <a:pt x="0" y="0"/>
                        </a:moveTo>
                        <a:lnTo>
                          <a:pt x="406400" y="0"/>
                        </a:lnTo>
                        <a:lnTo>
                          <a:pt x="406400" y="406400"/>
                        </a:lnTo>
                        <a:lnTo>
                          <a:pt x="0" y="406400"/>
                        </a:lnTo>
                        <a:close/>
                      </a:path>
                    </a:pathLst>
                  </a:custGeom>
                  <a:solidFill>
                    <a:srgbClr val="5C7937"/>
                  </a:solidFill>
                </p:spPr>
                <p:txBody>
                  <a:bodyPr/>
                  <a:lstStyle/>
                  <a:p>
                    <a:endParaRPr lang="en-US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  <p:sp>
                <p:nvSpPr>
                  <p:cNvPr id="44" name="TextBox 17">
                    <a:extLst>
                      <a:ext uri="{FF2B5EF4-FFF2-40B4-BE49-F238E27FC236}">
                        <a16:creationId xmlns:a16="http://schemas.microsoft.com/office/drawing/2014/main" id="{EC4C0AF1-8E8D-E0A0-5915-7E6CA1C02EB2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406400" cy="415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p:txBody>
              </p:sp>
            </p:grpSp>
          </p:grpSp>
          <p:sp>
            <p:nvSpPr>
              <p:cNvPr id="9" name="Freeform 25">
                <a:extLst>
                  <a:ext uri="{FF2B5EF4-FFF2-40B4-BE49-F238E27FC236}">
                    <a16:creationId xmlns:a16="http://schemas.microsoft.com/office/drawing/2014/main" id="{7B304268-E0C5-3928-2720-8591FED2F22E}"/>
                  </a:ext>
                </a:extLst>
              </p:cNvPr>
              <p:cNvSpPr/>
              <p:nvPr/>
            </p:nvSpPr>
            <p:spPr>
              <a:xfrm rot="16200000">
                <a:off x="4042182" y="4299284"/>
                <a:ext cx="1622611" cy="4737552"/>
              </a:xfrm>
              <a:custGeom>
                <a:avLst/>
                <a:gdLst/>
                <a:ahLst/>
                <a:cxnLst/>
                <a:rect l="l" t="t" r="r" b="b"/>
                <a:pathLst>
                  <a:path w="1622611" h="4737552">
                    <a:moveTo>
                      <a:pt x="0" y="0"/>
                    </a:moveTo>
                    <a:lnTo>
                      <a:pt x="1622611" y="0"/>
                    </a:lnTo>
                    <a:lnTo>
                      <a:pt x="1622611" y="4737552"/>
                    </a:lnTo>
                    <a:lnTo>
                      <a:pt x="0" y="473755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10" name="Group 27">
                <a:extLst>
                  <a:ext uri="{FF2B5EF4-FFF2-40B4-BE49-F238E27FC236}">
                    <a16:creationId xmlns:a16="http://schemas.microsoft.com/office/drawing/2014/main" id="{1AE4607B-1F6B-70FA-B97E-FE20117D2D33}"/>
                  </a:ext>
                </a:extLst>
              </p:cNvPr>
              <p:cNvGrpSpPr/>
              <p:nvPr/>
            </p:nvGrpSpPr>
            <p:grpSpPr>
              <a:xfrm rot="-10800000">
                <a:off x="1603558" y="5164885"/>
                <a:ext cx="5636769" cy="1606644"/>
                <a:chOff x="0" y="-9525"/>
                <a:chExt cx="1484581" cy="423149"/>
              </a:xfrm>
            </p:grpSpPr>
            <p:sp>
              <p:nvSpPr>
                <p:cNvPr id="35" name="Freeform 28">
                  <a:extLst>
                    <a:ext uri="{FF2B5EF4-FFF2-40B4-BE49-F238E27FC236}">
                      <a16:creationId xmlns:a16="http://schemas.microsoft.com/office/drawing/2014/main" id="{C0A9D82E-B4EE-0CCF-E76B-90163068C623}"/>
                    </a:ext>
                  </a:extLst>
                </p:cNvPr>
                <p:cNvSpPr/>
                <p:nvPr/>
              </p:nvSpPr>
              <p:spPr>
                <a:xfrm>
                  <a:off x="337535" y="7224"/>
                  <a:ext cx="1147046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4581" h="406400">
                      <a:moveTo>
                        <a:pt x="0" y="0"/>
                      </a:moveTo>
                      <a:lnTo>
                        <a:pt x="1484581" y="0"/>
                      </a:lnTo>
                      <a:lnTo>
                        <a:pt x="1484581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FFFFFF">
                        <a:alpha val="0"/>
                      </a:srgbClr>
                    </a:gs>
                  </a:gsLst>
                  <a:lin ang="0"/>
                </a:gradFill>
              </p:spPr>
              <p:txBody>
                <a:bodyPr/>
                <a:lstStyle/>
                <a:p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36" name="TextBox 29">
                  <a:extLst>
                    <a:ext uri="{FF2B5EF4-FFF2-40B4-BE49-F238E27FC236}">
                      <a16:creationId xmlns:a16="http://schemas.microsoft.com/office/drawing/2014/main" id="{2B307065-C32C-7BC9-FB29-0ED4039096A5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1484581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1" name="Group 30">
                <a:extLst>
                  <a:ext uri="{FF2B5EF4-FFF2-40B4-BE49-F238E27FC236}">
                    <a16:creationId xmlns:a16="http://schemas.microsoft.com/office/drawing/2014/main" id="{4CFF5738-2EAB-5354-EDE1-50E93A2BFE17}"/>
                  </a:ext>
                </a:extLst>
              </p:cNvPr>
              <p:cNvGrpSpPr/>
              <p:nvPr/>
            </p:nvGrpSpPr>
            <p:grpSpPr>
              <a:xfrm rot="-10800000">
                <a:off x="6004451" y="5174229"/>
                <a:ext cx="2678991" cy="1597300"/>
                <a:chOff x="0" y="-9525"/>
                <a:chExt cx="705578" cy="420688"/>
              </a:xfrm>
            </p:grpSpPr>
            <p:sp>
              <p:nvSpPr>
                <p:cNvPr id="23" name="Freeform 31">
                  <a:extLst>
                    <a:ext uri="{FF2B5EF4-FFF2-40B4-BE49-F238E27FC236}">
                      <a16:creationId xmlns:a16="http://schemas.microsoft.com/office/drawing/2014/main" id="{A9869E99-353D-A103-FABC-0B4AEC09E179}"/>
                    </a:ext>
                  </a:extLst>
                </p:cNvPr>
                <p:cNvSpPr/>
                <p:nvPr/>
              </p:nvSpPr>
              <p:spPr>
                <a:xfrm>
                  <a:off x="299178" y="4763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A69535"/>
                </a:solidFill>
              </p:spPr>
              <p:txBody>
                <a:bodyPr/>
                <a:lstStyle/>
                <a:p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" name="TextBox 32">
                  <a:extLst>
                    <a:ext uri="{FF2B5EF4-FFF2-40B4-BE49-F238E27FC236}">
                      <a16:creationId xmlns:a16="http://schemas.microsoft.com/office/drawing/2014/main" id="{264CDCDC-69B4-9821-D135-8BA17751D739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2" name="Group 46">
                <a:extLst>
                  <a:ext uri="{FF2B5EF4-FFF2-40B4-BE49-F238E27FC236}">
                    <a16:creationId xmlns:a16="http://schemas.microsoft.com/office/drawing/2014/main" id="{C9E204FB-F588-0CA7-B2D1-16741F8437B4}"/>
                  </a:ext>
                </a:extLst>
              </p:cNvPr>
              <p:cNvGrpSpPr/>
              <p:nvPr/>
            </p:nvGrpSpPr>
            <p:grpSpPr>
              <a:xfrm>
                <a:off x="3680614" y="3989083"/>
                <a:ext cx="3559713" cy="723870"/>
                <a:chOff x="0" y="-9526"/>
                <a:chExt cx="4746284" cy="973146"/>
              </a:xfrm>
            </p:grpSpPr>
            <p:sp>
              <p:nvSpPr>
                <p:cNvPr id="20" name="TextBox 47">
                  <a:extLst>
                    <a:ext uri="{FF2B5EF4-FFF2-40B4-BE49-F238E27FC236}">
                      <a16:creationId xmlns:a16="http://schemas.microsoft.com/office/drawing/2014/main" id="{96E456C1-FF33-00E6-B875-B5D0C80945E9}"/>
                    </a:ext>
                  </a:extLst>
                </p:cNvPr>
                <p:cNvSpPr txBox="1"/>
                <p:nvPr/>
              </p:nvSpPr>
              <p:spPr>
                <a:xfrm>
                  <a:off x="0" y="-9526"/>
                  <a:ext cx="4397376" cy="33980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920"/>
                    </a:lnSpc>
                  </a:pPr>
                  <a:r>
                    <a:rPr lang="en-US" sz="240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House of Care</a:t>
                  </a:r>
                </a:p>
              </p:txBody>
            </p:sp>
            <p:sp>
              <p:nvSpPr>
                <p:cNvPr id="22" name="TextBox 48">
                  <a:extLst>
                    <a:ext uri="{FF2B5EF4-FFF2-40B4-BE49-F238E27FC236}">
                      <a16:creationId xmlns:a16="http://schemas.microsoft.com/office/drawing/2014/main" id="{67E8389A-0A5C-B58A-BCED-19609822DCB1}"/>
                    </a:ext>
                  </a:extLst>
                </p:cNvPr>
                <p:cNvSpPr txBox="1"/>
                <p:nvPr/>
              </p:nvSpPr>
              <p:spPr>
                <a:xfrm>
                  <a:off x="0" y="308493"/>
                  <a:ext cx="4746284" cy="655127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1920"/>
                    </a:lnSpc>
                  </a:pPr>
                  <a:r>
                    <a:rPr lang="en-US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Empowers patient–clinician partnership (NHS England, 2019).</a:t>
                  </a:r>
                </a:p>
              </p:txBody>
            </p:sp>
          </p:grpSp>
          <p:grpSp>
            <p:nvGrpSpPr>
              <p:cNvPr id="13" name="Group 49">
                <a:extLst>
                  <a:ext uri="{FF2B5EF4-FFF2-40B4-BE49-F238E27FC236}">
                    <a16:creationId xmlns:a16="http://schemas.microsoft.com/office/drawing/2014/main" id="{77FFED37-69D6-66B9-AA47-30E60DB2C408}"/>
                  </a:ext>
                </a:extLst>
              </p:cNvPr>
              <p:cNvGrpSpPr/>
              <p:nvPr/>
            </p:nvGrpSpPr>
            <p:grpSpPr>
              <a:xfrm>
                <a:off x="3680614" y="7058655"/>
                <a:ext cx="3771728" cy="779860"/>
                <a:chOff x="0" y="-9526"/>
                <a:chExt cx="5028971" cy="1048415"/>
              </a:xfrm>
            </p:grpSpPr>
            <p:sp>
              <p:nvSpPr>
                <p:cNvPr id="18" name="TextBox 50">
                  <a:extLst>
                    <a:ext uri="{FF2B5EF4-FFF2-40B4-BE49-F238E27FC236}">
                      <a16:creationId xmlns:a16="http://schemas.microsoft.com/office/drawing/2014/main" id="{C5216882-FEDD-C182-E1A8-8F8E35A7A9C7}"/>
                    </a:ext>
                  </a:extLst>
                </p:cNvPr>
                <p:cNvSpPr txBox="1"/>
                <p:nvPr/>
              </p:nvSpPr>
              <p:spPr>
                <a:xfrm>
                  <a:off x="0" y="-9526"/>
                  <a:ext cx="4397376" cy="33980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920"/>
                    </a:lnSpc>
                  </a:pPr>
                  <a:r>
                    <a:rPr lang="en-US" sz="240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Integration</a:t>
                  </a:r>
                </a:p>
              </p:txBody>
            </p:sp>
            <p:sp>
              <p:nvSpPr>
                <p:cNvPr id="19" name="TextBox 51">
                  <a:extLst>
                    <a:ext uri="{FF2B5EF4-FFF2-40B4-BE49-F238E27FC236}">
                      <a16:creationId xmlns:a16="http://schemas.microsoft.com/office/drawing/2014/main" id="{21A99453-4509-8358-7585-A1A92734E153}"/>
                    </a:ext>
                  </a:extLst>
                </p:cNvPr>
                <p:cNvSpPr txBox="1"/>
                <p:nvPr/>
              </p:nvSpPr>
              <p:spPr>
                <a:xfrm>
                  <a:off x="0" y="383763"/>
                  <a:ext cx="5028971" cy="65512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920"/>
                    </a:lnSpc>
                  </a:pPr>
                  <a:r>
                    <a:rPr lang="en-US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Improves continuity and outcomes (</a:t>
                  </a:r>
                  <a:r>
                    <a:rPr lang="en-US" dirty="0" err="1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Batalden</a:t>
                  </a:r>
                  <a:r>
                    <a:rPr lang="en-US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, 2018).</a:t>
                  </a:r>
                </a:p>
              </p:txBody>
            </p:sp>
          </p:grpSp>
          <p:grpSp>
            <p:nvGrpSpPr>
              <p:cNvPr id="15" name="Group 55">
                <a:extLst>
                  <a:ext uri="{FF2B5EF4-FFF2-40B4-BE49-F238E27FC236}">
                    <a16:creationId xmlns:a16="http://schemas.microsoft.com/office/drawing/2014/main" id="{5E708F8A-4D31-0122-7074-6A81F520E721}"/>
                  </a:ext>
                </a:extLst>
              </p:cNvPr>
              <p:cNvGrpSpPr/>
              <p:nvPr/>
            </p:nvGrpSpPr>
            <p:grpSpPr>
              <a:xfrm>
                <a:off x="1859911" y="5504731"/>
                <a:ext cx="3771728" cy="779860"/>
                <a:chOff x="-1302328" y="-46364"/>
                <a:chExt cx="5028971" cy="1048415"/>
              </a:xfrm>
            </p:grpSpPr>
            <p:sp>
              <p:nvSpPr>
                <p:cNvPr id="16" name="TextBox 56">
                  <a:extLst>
                    <a:ext uri="{FF2B5EF4-FFF2-40B4-BE49-F238E27FC236}">
                      <a16:creationId xmlns:a16="http://schemas.microsoft.com/office/drawing/2014/main" id="{08F0EF7E-EED6-87D8-C453-7066A7F3A9C7}"/>
                    </a:ext>
                  </a:extLst>
                </p:cNvPr>
                <p:cNvSpPr txBox="1"/>
                <p:nvPr/>
              </p:nvSpPr>
              <p:spPr>
                <a:xfrm>
                  <a:off x="-670733" y="-46364"/>
                  <a:ext cx="4397376" cy="339804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r">
                    <a:lnSpc>
                      <a:spcPts val="1920"/>
                    </a:lnSpc>
                  </a:pPr>
                  <a:r>
                    <a:rPr lang="en-US" sz="240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Chronic Care Model</a:t>
                  </a:r>
                </a:p>
              </p:txBody>
            </p:sp>
            <p:sp>
              <p:nvSpPr>
                <p:cNvPr id="17" name="TextBox 57">
                  <a:extLst>
                    <a:ext uri="{FF2B5EF4-FFF2-40B4-BE49-F238E27FC236}">
                      <a16:creationId xmlns:a16="http://schemas.microsoft.com/office/drawing/2014/main" id="{76C3ED1C-9CF0-7CC6-26D2-AA7EFB0BA2DD}"/>
                    </a:ext>
                  </a:extLst>
                </p:cNvPr>
                <p:cNvSpPr txBox="1"/>
                <p:nvPr/>
              </p:nvSpPr>
              <p:spPr>
                <a:xfrm>
                  <a:off x="-1302328" y="346925"/>
                  <a:ext cx="5028971" cy="65512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r">
                    <a:lnSpc>
                      <a:spcPts val="1920"/>
                    </a:lnSpc>
                  </a:pPr>
                  <a:r>
                    <a:rPr lang="en-US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Links community support and system design (Wagner, 2018).</a:t>
                  </a:r>
                </a:p>
              </p:txBody>
            </p:sp>
          </p:grpSp>
        </p:grpSp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00E78A4F-D4E8-57FD-EFEE-7838F165E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860261" y="3141656"/>
              <a:ext cx="990600" cy="990600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37014ADC-5B39-2D09-E572-4E0FE386DB1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445691" y="1661793"/>
              <a:ext cx="905515" cy="905515"/>
            </a:xfrm>
            <a:prstGeom prst="rect">
              <a:avLst/>
            </a:prstGeom>
          </p:spPr>
        </p:pic>
        <p:pic>
          <p:nvPicPr>
            <p:cNvPr id="59" name="Picture 58">
              <a:extLst>
                <a:ext uri="{FF2B5EF4-FFF2-40B4-BE49-F238E27FC236}">
                  <a16:creationId xmlns:a16="http://schemas.microsoft.com/office/drawing/2014/main" id="{26F358FE-03C1-41D0-2C52-BACEE9244C7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481128" y="4721083"/>
              <a:ext cx="958945" cy="958945"/>
            </a:xfrm>
            <a:prstGeom prst="rect">
              <a:avLst/>
            </a:prstGeom>
          </p:spPr>
        </p:pic>
        <p:pic>
          <p:nvPicPr>
            <p:cNvPr id="2050" name="Picture 2" descr="NHS England » Working in partnership with people and communities: Statutory  guidance">
              <a:extLst>
                <a:ext uri="{FF2B5EF4-FFF2-40B4-BE49-F238E27FC236}">
                  <a16:creationId xmlns:a16="http://schemas.microsoft.com/office/drawing/2014/main" id="{350D3185-A7BC-419F-865B-544CE33DE1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153" y="1516711"/>
              <a:ext cx="5467631" cy="4322292"/>
            </a:xfrm>
            <a:prstGeom prst="rect">
              <a:avLst/>
            </a:prstGeom>
            <a:noFill/>
            <a:ln w="19050">
              <a:solidFill>
                <a:srgbClr val="FFC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81479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6F5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40"/>
          <p:cNvSpPr txBox="1"/>
          <p:nvPr/>
        </p:nvSpPr>
        <p:spPr>
          <a:xfrm>
            <a:off x="788634" y="78515"/>
            <a:ext cx="11427530" cy="735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34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Open Sauce Medium"/>
                <a:cs typeface="Arial" panose="020B0604020202020204" pitchFamily="34" charset="0"/>
                <a:sym typeface="Open Sauce Medium"/>
              </a:rPr>
              <a:t>TREATMENT OPTIONS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B73AA9A-7F4D-FEF2-884C-71D8CEEDAF83}"/>
              </a:ext>
            </a:extLst>
          </p:cNvPr>
          <p:cNvGrpSpPr/>
          <p:nvPr/>
        </p:nvGrpSpPr>
        <p:grpSpPr>
          <a:xfrm>
            <a:off x="1940198" y="1752600"/>
            <a:ext cx="9124401" cy="4122343"/>
            <a:chOff x="578399" y="2126057"/>
            <a:chExt cx="9124401" cy="4122343"/>
          </a:xfrm>
        </p:grpSpPr>
        <p:grpSp>
          <p:nvGrpSpPr>
            <p:cNvPr id="6" name="Group 6"/>
            <p:cNvGrpSpPr/>
            <p:nvPr/>
          </p:nvGrpSpPr>
          <p:grpSpPr>
            <a:xfrm>
              <a:off x="839659" y="2126058"/>
              <a:ext cx="2731037" cy="2709705"/>
              <a:chOff x="0" y="0"/>
              <a:chExt cx="673148" cy="6678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73148" cy="667890"/>
              </a:xfrm>
              <a:custGeom>
                <a:avLst/>
                <a:gdLst/>
                <a:ahLst/>
                <a:cxnLst/>
                <a:rect l="l" t="t" r="r" b="b"/>
                <a:pathLst>
                  <a:path w="673148" h="667890">
                    <a:moveTo>
                      <a:pt x="75594" y="0"/>
                    </a:moveTo>
                    <a:lnTo>
                      <a:pt x="597553" y="0"/>
                    </a:lnTo>
                    <a:cubicBezTo>
                      <a:pt x="639303" y="0"/>
                      <a:pt x="673148" y="33845"/>
                      <a:pt x="673148" y="75594"/>
                    </a:cubicBezTo>
                    <a:lnTo>
                      <a:pt x="673148" y="592295"/>
                    </a:lnTo>
                    <a:cubicBezTo>
                      <a:pt x="673148" y="634045"/>
                      <a:pt x="639303" y="667890"/>
                      <a:pt x="597553" y="667890"/>
                    </a:cubicBezTo>
                    <a:lnTo>
                      <a:pt x="75594" y="667890"/>
                    </a:lnTo>
                    <a:cubicBezTo>
                      <a:pt x="33845" y="667890"/>
                      <a:pt x="0" y="634045"/>
                      <a:pt x="0" y="592295"/>
                    </a:cubicBezTo>
                    <a:lnTo>
                      <a:pt x="0" y="75594"/>
                    </a:lnTo>
                    <a:cubicBezTo>
                      <a:pt x="0" y="33845"/>
                      <a:pt x="33845" y="0"/>
                      <a:pt x="75594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28575"/>
                <a:ext cx="673148" cy="696465"/>
              </a:xfrm>
              <a:prstGeom prst="rect">
                <a:avLst/>
              </a:prstGeom>
            </p:spPr>
            <p:txBody>
              <a:bodyPr lIns="73177" tIns="73177" rIns="73177" bIns="73177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13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9" name="AutoShape 9"/>
            <p:cNvSpPr/>
            <p:nvPr/>
          </p:nvSpPr>
          <p:spPr>
            <a:xfrm>
              <a:off x="1393414" y="2126057"/>
              <a:ext cx="1623529" cy="0"/>
            </a:xfrm>
            <a:prstGeom prst="line">
              <a:avLst/>
            </a:prstGeom>
            <a:ln w="152400" cap="rnd">
              <a:solidFill>
                <a:srgbClr val="E45B7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3704474" y="2126058"/>
              <a:ext cx="2731037" cy="2709705"/>
              <a:chOff x="0" y="0"/>
              <a:chExt cx="673148" cy="66789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73148" cy="667890"/>
              </a:xfrm>
              <a:custGeom>
                <a:avLst/>
                <a:gdLst/>
                <a:ahLst/>
                <a:cxnLst/>
                <a:rect l="l" t="t" r="r" b="b"/>
                <a:pathLst>
                  <a:path w="673148" h="667890">
                    <a:moveTo>
                      <a:pt x="75594" y="0"/>
                    </a:moveTo>
                    <a:lnTo>
                      <a:pt x="597553" y="0"/>
                    </a:lnTo>
                    <a:cubicBezTo>
                      <a:pt x="639303" y="0"/>
                      <a:pt x="673148" y="33845"/>
                      <a:pt x="673148" y="75594"/>
                    </a:cubicBezTo>
                    <a:lnTo>
                      <a:pt x="673148" y="592295"/>
                    </a:lnTo>
                    <a:cubicBezTo>
                      <a:pt x="673148" y="634045"/>
                      <a:pt x="639303" y="667890"/>
                      <a:pt x="597553" y="667890"/>
                    </a:cubicBezTo>
                    <a:lnTo>
                      <a:pt x="75594" y="667890"/>
                    </a:lnTo>
                    <a:cubicBezTo>
                      <a:pt x="33845" y="667890"/>
                      <a:pt x="0" y="634045"/>
                      <a:pt x="0" y="592295"/>
                    </a:cubicBezTo>
                    <a:lnTo>
                      <a:pt x="0" y="75594"/>
                    </a:lnTo>
                    <a:cubicBezTo>
                      <a:pt x="0" y="33845"/>
                      <a:pt x="33845" y="0"/>
                      <a:pt x="75594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28575"/>
                <a:ext cx="673148" cy="696465"/>
              </a:xfrm>
              <a:prstGeom prst="rect">
                <a:avLst/>
              </a:prstGeom>
            </p:spPr>
            <p:txBody>
              <a:bodyPr lIns="73177" tIns="73177" rIns="73177" bIns="73177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13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8" name="AutoShape 18"/>
            <p:cNvSpPr/>
            <p:nvPr/>
          </p:nvSpPr>
          <p:spPr>
            <a:xfrm>
              <a:off x="4258229" y="2126057"/>
              <a:ext cx="1623529" cy="0"/>
            </a:xfrm>
            <a:prstGeom prst="line">
              <a:avLst/>
            </a:prstGeom>
            <a:ln w="152400" cap="rnd">
              <a:solidFill>
                <a:srgbClr val="38A47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6569288" y="2126058"/>
              <a:ext cx="2731037" cy="2709705"/>
              <a:chOff x="0" y="0"/>
              <a:chExt cx="673148" cy="66789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673148" cy="667890"/>
              </a:xfrm>
              <a:custGeom>
                <a:avLst/>
                <a:gdLst/>
                <a:ahLst/>
                <a:cxnLst/>
                <a:rect l="l" t="t" r="r" b="b"/>
                <a:pathLst>
                  <a:path w="673148" h="667890">
                    <a:moveTo>
                      <a:pt x="75594" y="0"/>
                    </a:moveTo>
                    <a:lnTo>
                      <a:pt x="597553" y="0"/>
                    </a:lnTo>
                    <a:cubicBezTo>
                      <a:pt x="639303" y="0"/>
                      <a:pt x="673148" y="33845"/>
                      <a:pt x="673148" y="75594"/>
                    </a:cubicBezTo>
                    <a:lnTo>
                      <a:pt x="673148" y="592295"/>
                    </a:lnTo>
                    <a:cubicBezTo>
                      <a:pt x="673148" y="634045"/>
                      <a:pt x="639303" y="667890"/>
                      <a:pt x="597553" y="667890"/>
                    </a:cubicBezTo>
                    <a:lnTo>
                      <a:pt x="75594" y="667890"/>
                    </a:lnTo>
                    <a:cubicBezTo>
                      <a:pt x="33845" y="667890"/>
                      <a:pt x="0" y="634045"/>
                      <a:pt x="0" y="592295"/>
                    </a:cubicBezTo>
                    <a:lnTo>
                      <a:pt x="0" y="75594"/>
                    </a:lnTo>
                    <a:cubicBezTo>
                      <a:pt x="0" y="33845"/>
                      <a:pt x="33845" y="0"/>
                      <a:pt x="75594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28575"/>
                <a:ext cx="673148" cy="696465"/>
              </a:xfrm>
              <a:prstGeom prst="rect">
                <a:avLst/>
              </a:prstGeom>
            </p:spPr>
            <p:txBody>
              <a:bodyPr lIns="73177" tIns="73177" rIns="73177" bIns="73177"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ts val="2613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27" name="AutoShape 27"/>
            <p:cNvSpPr/>
            <p:nvPr/>
          </p:nvSpPr>
          <p:spPr>
            <a:xfrm>
              <a:off x="7123044" y="2126057"/>
              <a:ext cx="1623529" cy="0"/>
            </a:xfrm>
            <a:prstGeom prst="line">
              <a:avLst/>
            </a:prstGeom>
            <a:ln w="152400" cap="rnd">
              <a:solidFill>
                <a:srgbClr val="C47E5E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B6765588-695B-4ABF-8C4D-B2A9D693EC6E}"/>
                </a:ext>
              </a:extLst>
            </p:cNvPr>
            <p:cNvGrpSpPr/>
            <p:nvPr/>
          </p:nvGrpSpPr>
          <p:grpSpPr>
            <a:xfrm>
              <a:off x="578399" y="4495800"/>
              <a:ext cx="9124401" cy="1752600"/>
              <a:chOff x="578399" y="4315041"/>
              <a:chExt cx="9124401" cy="1752600"/>
            </a:xfrm>
          </p:grpSpPr>
          <p:sp>
            <p:nvSpPr>
              <p:cNvPr id="2" name="AutoShape 2"/>
              <p:cNvSpPr/>
              <p:nvPr/>
            </p:nvSpPr>
            <p:spPr>
              <a:xfrm>
                <a:off x="578399" y="6042749"/>
                <a:ext cx="9124401" cy="24892"/>
              </a:xfrm>
              <a:prstGeom prst="line">
                <a:avLst/>
              </a:prstGeom>
              <a:ln w="38100" cap="flat">
                <a:solidFill>
                  <a:srgbClr val="504E4E"/>
                </a:solidFill>
                <a:prstDash val="solid"/>
                <a:headEnd type="oval" w="lg" len="lg"/>
                <a:tailEnd type="oval" w="lg" len="lg"/>
              </a:ln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" name="Freeform 10"/>
              <p:cNvSpPr/>
              <p:nvPr/>
            </p:nvSpPr>
            <p:spPr>
              <a:xfrm rot="-5400000">
                <a:off x="1376058" y="4434227"/>
                <a:ext cx="1658241" cy="1419869"/>
              </a:xfrm>
              <a:custGeom>
                <a:avLst/>
                <a:gdLst/>
                <a:ahLst/>
                <a:cxnLst/>
                <a:rect l="l" t="t" r="r" b="b"/>
                <a:pathLst>
                  <a:path w="1243681" h="1064902">
                    <a:moveTo>
                      <a:pt x="0" y="0"/>
                    </a:moveTo>
                    <a:lnTo>
                      <a:pt x="1243681" y="0"/>
                    </a:lnTo>
                    <a:lnTo>
                      <a:pt x="1243681" y="1064901"/>
                    </a:lnTo>
                    <a:lnTo>
                      <a:pt x="0" y="106490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 sz="16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9" name="Freeform 19"/>
              <p:cNvSpPr/>
              <p:nvPr/>
            </p:nvSpPr>
            <p:spPr>
              <a:xfrm rot="-5400000">
                <a:off x="4240873" y="4434227"/>
                <a:ext cx="1658241" cy="1419869"/>
              </a:xfrm>
              <a:custGeom>
                <a:avLst/>
                <a:gdLst/>
                <a:ahLst/>
                <a:cxnLst/>
                <a:rect l="l" t="t" r="r" b="b"/>
                <a:pathLst>
                  <a:path w="1243681" h="1064902">
                    <a:moveTo>
                      <a:pt x="0" y="0"/>
                    </a:moveTo>
                    <a:lnTo>
                      <a:pt x="1243681" y="0"/>
                    </a:lnTo>
                    <a:lnTo>
                      <a:pt x="1243681" y="1064901"/>
                    </a:lnTo>
                    <a:lnTo>
                      <a:pt x="0" y="106490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8" name="Freeform 28"/>
              <p:cNvSpPr/>
              <p:nvPr/>
            </p:nvSpPr>
            <p:spPr>
              <a:xfrm rot="-5400000">
                <a:off x="7105688" y="4434227"/>
                <a:ext cx="1658241" cy="1419869"/>
              </a:xfrm>
              <a:custGeom>
                <a:avLst/>
                <a:gdLst/>
                <a:ahLst/>
                <a:cxnLst/>
                <a:rect l="l" t="t" r="r" b="b"/>
                <a:pathLst>
                  <a:path w="1243681" h="1064902">
                    <a:moveTo>
                      <a:pt x="0" y="0"/>
                    </a:moveTo>
                    <a:lnTo>
                      <a:pt x="1243681" y="0"/>
                    </a:lnTo>
                    <a:lnTo>
                      <a:pt x="1243681" y="1064901"/>
                    </a:lnTo>
                    <a:lnTo>
                      <a:pt x="0" y="106490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US" sz="16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43" name="TextBox 43"/>
            <p:cNvSpPr txBox="1"/>
            <p:nvPr/>
          </p:nvSpPr>
          <p:spPr>
            <a:xfrm>
              <a:off x="629967" y="2514601"/>
              <a:ext cx="3150420" cy="3640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82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 Bold"/>
                  <a:cs typeface="Arial" panose="020B0604020202020204" pitchFamily="34" charset="0"/>
                  <a:sym typeface="Canva Sans Bold"/>
                </a:rPr>
                <a:t>Lifestyle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963652" y="3060999"/>
              <a:ext cx="2483049" cy="7694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01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"/>
                  <a:cs typeface="Arial" panose="020B0604020202020204" pitchFamily="34" charset="0"/>
                  <a:sym typeface="Canva Sans"/>
                </a:rPr>
                <a:t>Balanced diet + ≥150 min activity weekly (WHO, 2023).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828467" y="3060997"/>
              <a:ext cx="2483049" cy="7694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01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"/>
                  <a:cs typeface="Arial" panose="020B0604020202020204" pitchFamily="34" charset="0"/>
                  <a:sym typeface="Canva Sans"/>
                </a:rPr>
                <a:t>Metformin first-line; add SGLT2 or GLP-1 (NICE, 2023).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3494782" y="2514600"/>
              <a:ext cx="3150420" cy="3640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82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 Bold"/>
                  <a:cs typeface="Arial" panose="020B0604020202020204" pitchFamily="34" charset="0"/>
                  <a:sym typeface="Canva Sans Bold"/>
                </a:rPr>
                <a:t>Medication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6693281" y="3060998"/>
              <a:ext cx="2483049" cy="7694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016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"/>
                  <a:cs typeface="Arial" panose="020B0604020202020204" pitchFamily="34" charset="0"/>
                  <a:sym typeface="Canva Sans"/>
                </a:rPr>
                <a:t>Required when β-cell function declines (ADA, 2023).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6632980" y="2514601"/>
              <a:ext cx="2603653" cy="3277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282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Canva Sans Bold"/>
                  <a:cs typeface="Arial" panose="020B0604020202020204" pitchFamily="34" charset="0"/>
                  <a:sym typeface="Canva Sans Bold"/>
                </a:rPr>
                <a:t>Insulin therapy</a:t>
              </a: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FEB72BA-2E6C-FCB9-1F13-5AFFE08586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2727" y="4253867"/>
            <a:ext cx="868495" cy="86849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88EAEFC-BD54-A579-8B11-A8456F5973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76959" y="4376359"/>
            <a:ext cx="709661" cy="70966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E20F018-4969-654B-2DA2-C66C871EE1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17000" y="4363389"/>
            <a:ext cx="598652" cy="59865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3AF28-95E3-1825-E289-7AB1CC1C9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40">
            <a:extLst>
              <a:ext uri="{FF2B5EF4-FFF2-40B4-BE49-F238E27FC236}">
                <a16:creationId xmlns:a16="http://schemas.microsoft.com/office/drawing/2014/main" id="{B6AF1E2D-18E6-C744-E489-FB262B448354}"/>
              </a:ext>
            </a:extLst>
          </p:cNvPr>
          <p:cNvSpPr txBox="1"/>
          <p:nvPr/>
        </p:nvSpPr>
        <p:spPr>
          <a:xfrm>
            <a:off x="788634" y="78515"/>
            <a:ext cx="11427530" cy="735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34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Open Sauce Medium"/>
                <a:cs typeface="Arial" panose="020B0604020202020204" pitchFamily="34" charset="0"/>
                <a:sym typeface="Open Sauce Medium"/>
              </a:rPr>
              <a:t>COMORBIDITIES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2B40A1A-9D42-D38A-3354-60C6C3B7D69D}"/>
              </a:ext>
            </a:extLst>
          </p:cNvPr>
          <p:cNvGrpSpPr/>
          <p:nvPr/>
        </p:nvGrpSpPr>
        <p:grpSpPr>
          <a:xfrm>
            <a:off x="1123949" y="2160851"/>
            <a:ext cx="10756900" cy="2993498"/>
            <a:chOff x="1028700" y="3647123"/>
            <a:chExt cx="16230600" cy="4516754"/>
          </a:xfrm>
        </p:grpSpPr>
        <p:sp>
          <p:nvSpPr>
            <p:cNvPr id="4" name="Freeform 2">
              <a:extLst>
                <a:ext uri="{FF2B5EF4-FFF2-40B4-BE49-F238E27FC236}">
                  <a16:creationId xmlns:a16="http://schemas.microsoft.com/office/drawing/2014/main" id="{3F56FC53-16EB-B2B7-893A-CA58BC0388F2}"/>
                </a:ext>
              </a:extLst>
            </p:cNvPr>
            <p:cNvSpPr/>
            <p:nvPr/>
          </p:nvSpPr>
          <p:spPr>
            <a:xfrm>
              <a:off x="1028700" y="3647123"/>
              <a:ext cx="4741999" cy="4516754"/>
            </a:xfrm>
            <a:custGeom>
              <a:avLst/>
              <a:gdLst/>
              <a:ahLst/>
              <a:cxnLst/>
              <a:rect l="l" t="t" r="r" b="b"/>
              <a:pathLst>
                <a:path w="4741999" h="4516754">
                  <a:moveTo>
                    <a:pt x="0" y="0"/>
                  </a:moveTo>
                  <a:lnTo>
                    <a:pt x="4741999" y="0"/>
                  </a:lnTo>
                  <a:lnTo>
                    <a:pt x="4741999" y="4516754"/>
                  </a:lnTo>
                  <a:lnTo>
                    <a:pt x="0" y="45167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form 3">
              <a:extLst>
                <a:ext uri="{FF2B5EF4-FFF2-40B4-BE49-F238E27FC236}">
                  <a16:creationId xmlns:a16="http://schemas.microsoft.com/office/drawing/2014/main" id="{C6CD9EB5-C07A-010B-E196-05036E152356}"/>
                </a:ext>
              </a:extLst>
            </p:cNvPr>
            <p:cNvSpPr/>
            <p:nvPr/>
          </p:nvSpPr>
          <p:spPr>
            <a:xfrm>
              <a:off x="6773001" y="3647123"/>
              <a:ext cx="4741999" cy="4516754"/>
            </a:xfrm>
            <a:custGeom>
              <a:avLst/>
              <a:gdLst/>
              <a:ahLst/>
              <a:cxnLst/>
              <a:rect l="l" t="t" r="r" b="b"/>
              <a:pathLst>
                <a:path w="4741999" h="4516754">
                  <a:moveTo>
                    <a:pt x="0" y="0"/>
                  </a:moveTo>
                  <a:lnTo>
                    <a:pt x="4742000" y="0"/>
                  </a:lnTo>
                  <a:lnTo>
                    <a:pt x="4742000" y="4516754"/>
                  </a:lnTo>
                  <a:lnTo>
                    <a:pt x="0" y="45167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3A34EDF8-215D-33CC-209B-351564DDF591}"/>
                </a:ext>
              </a:extLst>
            </p:cNvPr>
            <p:cNvSpPr/>
            <p:nvPr/>
          </p:nvSpPr>
          <p:spPr>
            <a:xfrm>
              <a:off x="12517301" y="3647123"/>
              <a:ext cx="4741999" cy="4516754"/>
            </a:xfrm>
            <a:custGeom>
              <a:avLst/>
              <a:gdLst/>
              <a:ahLst/>
              <a:cxnLst/>
              <a:rect l="l" t="t" r="r" b="b"/>
              <a:pathLst>
                <a:path w="4741999" h="4516754">
                  <a:moveTo>
                    <a:pt x="0" y="0"/>
                  </a:moveTo>
                  <a:lnTo>
                    <a:pt x="4741999" y="0"/>
                  </a:lnTo>
                  <a:lnTo>
                    <a:pt x="4741999" y="4516754"/>
                  </a:lnTo>
                  <a:lnTo>
                    <a:pt x="0" y="45167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3" name="Group 10">
              <a:extLst>
                <a:ext uri="{FF2B5EF4-FFF2-40B4-BE49-F238E27FC236}">
                  <a16:creationId xmlns:a16="http://schemas.microsoft.com/office/drawing/2014/main" id="{2FCD50A3-4927-654A-D611-6EC31CE68F68}"/>
                </a:ext>
              </a:extLst>
            </p:cNvPr>
            <p:cNvGrpSpPr/>
            <p:nvPr/>
          </p:nvGrpSpPr>
          <p:grpSpPr>
            <a:xfrm>
              <a:off x="2360492" y="4870727"/>
              <a:ext cx="2792573" cy="1883791"/>
              <a:chOff x="-385399" y="-570214"/>
              <a:chExt cx="3723430" cy="2511724"/>
            </a:xfrm>
          </p:grpSpPr>
          <p:sp>
            <p:nvSpPr>
              <p:cNvPr id="29" name="TextBox 11">
                <a:extLst>
                  <a:ext uri="{FF2B5EF4-FFF2-40B4-BE49-F238E27FC236}">
                    <a16:creationId xmlns:a16="http://schemas.microsoft.com/office/drawing/2014/main" id="{F2831376-783F-939A-51FD-C44718A2D9F3}"/>
                  </a:ext>
                </a:extLst>
              </p:cNvPr>
              <p:cNvSpPr txBox="1"/>
              <p:nvPr/>
            </p:nvSpPr>
            <p:spPr>
              <a:xfrm>
                <a:off x="-385399" y="-570214"/>
                <a:ext cx="3704942" cy="60848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339"/>
                  </a:lnSpc>
                </a:pPr>
                <a:r>
                  <a:rPr lang="en-US" sz="20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Cardio-renal</a:t>
                </a:r>
              </a:p>
            </p:txBody>
          </p:sp>
          <p:sp>
            <p:nvSpPr>
              <p:cNvPr id="30" name="TextBox 12">
                <a:extLst>
                  <a:ext uri="{FF2B5EF4-FFF2-40B4-BE49-F238E27FC236}">
                    <a16:creationId xmlns:a16="http://schemas.microsoft.com/office/drawing/2014/main" id="{9B557B2A-5AA4-2400-FF04-C7ECC306DBE3}"/>
                  </a:ext>
                </a:extLst>
              </p:cNvPr>
              <p:cNvSpPr txBox="1"/>
              <p:nvPr/>
            </p:nvSpPr>
            <p:spPr>
              <a:xfrm>
                <a:off x="-366911" y="-39891"/>
                <a:ext cx="3704942" cy="198140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Hypertension and CKD increase mortality (Barnett et al., 2020).</a:t>
                </a:r>
              </a:p>
            </p:txBody>
          </p:sp>
        </p:grpSp>
        <p:grpSp>
          <p:nvGrpSpPr>
            <p:cNvPr id="31" name="Group 13">
              <a:extLst>
                <a:ext uri="{FF2B5EF4-FFF2-40B4-BE49-F238E27FC236}">
                  <a16:creationId xmlns:a16="http://schemas.microsoft.com/office/drawing/2014/main" id="{F179D9C7-7EE5-EF6E-BC3E-93C795BC2234}"/>
                </a:ext>
              </a:extLst>
            </p:cNvPr>
            <p:cNvGrpSpPr/>
            <p:nvPr/>
          </p:nvGrpSpPr>
          <p:grpSpPr>
            <a:xfrm>
              <a:off x="8109229" y="4867148"/>
              <a:ext cx="2891279" cy="1846733"/>
              <a:chOff x="-381692" y="-574985"/>
              <a:chExt cx="3855038" cy="2462312"/>
            </a:xfrm>
          </p:grpSpPr>
          <p:sp>
            <p:nvSpPr>
              <p:cNvPr id="32" name="TextBox 14">
                <a:extLst>
                  <a:ext uri="{FF2B5EF4-FFF2-40B4-BE49-F238E27FC236}">
                    <a16:creationId xmlns:a16="http://schemas.microsoft.com/office/drawing/2014/main" id="{B20B2E91-086F-AA23-ACC1-FD08FF677901}"/>
                  </a:ext>
                </a:extLst>
              </p:cNvPr>
              <p:cNvSpPr txBox="1"/>
              <p:nvPr/>
            </p:nvSpPr>
            <p:spPr>
              <a:xfrm>
                <a:off x="-381692" y="-574985"/>
                <a:ext cx="3855038" cy="59338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339"/>
                  </a:lnSpc>
                </a:pPr>
                <a:r>
                  <a:rPr lang="en-US" sz="20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Mental health</a:t>
                </a:r>
              </a:p>
            </p:txBody>
          </p:sp>
          <p:sp>
            <p:nvSpPr>
              <p:cNvPr id="33" name="TextBox 15">
                <a:extLst>
                  <a:ext uri="{FF2B5EF4-FFF2-40B4-BE49-F238E27FC236}">
                    <a16:creationId xmlns:a16="http://schemas.microsoft.com/office/drawing/2014/main" id="{5DA3285E-7255-D070-6195-804F0E3F5C7E}"/>
                  </a:ext>
                </a:extLst>
              </p:cNvPr>
              <p:cNvSpPr txBox="1"/>
              <p:nvPr/>
            </p:nvSpPr>
            <p:spPr>
              <a:xfrm>
                <a:off x="-381692" y="261961"/>
                <a:ext cx="3855038" cy="162536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079"/>
                  </a:lnSpc>
                </a:pPr>
                <a:r>
                  <a:rPr lang="fr-FR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15 % experience depression (Trief et al., 2022).</a:t>
                </a:r>
                <a:endParaRPr lang="en-US" dirty="0">
                  <a:solidFill>
                    <a:srgbClr val="000000"/>
                  </a:solidFill>
                  <a:latin typeface="Arial" panose="020B0604020202020204" pitchFamily="34" charset="0"/>
                  <a:ea typeface="Open Sans"/>
                  <a:cs typeface="Arial" panose="020B0604020202020204" pitchFamily="34" charset="0"/>
                  <a:sym typeface="Open Sans"/>
                </a:endParaRPr>
              </a:p>
            </p:txBody>
          </p:sp>
        </p:grpSp>
        <p:grpSp>
          <p:nvGrpSpPr>
            <p:cNvPr id="34" name="Group 16">
              <a:extLst>
                <a:ext uri="{FF2B5EF4-FFF2-40B4-BE49-F238E27FC236}">
                  <a16:creationId xmlns:a16="http://schemas.microsoft.com/office/drawing/2014/main" id="{101FE289-C646-D12B-F60A-132ED2AA87FE}"/>
                </a:ext>
              </a:extLst>
            </p:cNvPr>
            <p:cNvGrpSpPr/>
            <p:nvPr/>
          </p:nvGrpSpPr>
          <p:grpSpPr>
            <a:xfrm>
              <a:off x="13857966" y="4867148"/>
              <a:ext cx="2778689" cy="2113527"/>
              <a:chOff x="-368545" y="-574985"/>
              <a:chExt cx="3704919" cy="2818037"/>
            </a:xfrm>
          </p:grpSpPr>
          <p:sp>
            <p:nvSpPr>
              <p:cNvPr id="35" name="TextBox 17">
                <a:extLst>
                  <a:ext uri="{FF2B5EF4-FFF2-40B4-BE49-F238E27FC236}">
                    <a16:creationId xmlns:a16="http://schemas.microsoft.com/office/drawing/2014/main" id="{5AB20631-6C11-084C-8126-006DD173FBC2}"/>
                  </a:ext>
                </a:extLst>
              </p:cNvPr>
              <p:cNvSpPr txBox="1"/>
              <p:nvPr/>
            </p:nvSpPr>
            <p:spPr>
              <a:xfrm>
                <a:off x="-368545" y="-574985"/>
                <a:ext cx="3704919" cy="593389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2339"/>
                  </a:lnSpc>
                </a:pPr>
                <a:r>
                  <a:rPr lang="en-US" sz="20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 Bold"/>
                    <a:cs typeface="Arial" panose="020B0604020202020204" pitchFamily="34" charset="0"/>
                    <a:sym typeface="Open Sans Bold"/>
                  </a:rPr>
                  <a:t>Polypharmacy</a:t>
                </a:r>
              </a:p>
            </p:txBody>
          </p:sp>
          <p:sp>
            <p:nvSpPr>
              <p:cNvPr id="36" name="TextBox 18">
                <a:extLst>
                  <a:ext uri="{FF2B5EF4-FFF2-40B4-BE49-F238E27FC236}">
                    <a16:creationId xmlns:a16="http://schemas.microsoft.com/office/drawing/2014/main" id="{AED087D4-99BA-DE0F-4E79-47F428198BC1}"/>
                  </a:ext>
                </a:extLst>
              </p:cNvPr>
              <p:cNvSpPr txBox="1"/>
              <p:nvPr/>
            </p:nvSpPr>
            <p:spPr>
              <a:xfrm>
                <a:off x="-293509" y="75899"/>
                <a:ext cx="3554846" cy="2167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079"/>
                  </a:lnSpc>
                </a:pP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Open Sans"/>
                    <a:cs typeface="Arial" panose="020B0604020202020204" pitchFamily="34" charset="0"/>
                    <a:sym typeface="Open Sans"/>
                  </a:rPr>
                  <a:t>Regular review prevents interactions (RCN, 2022).</a:t>
                </a:r>
              </a:p>
            </p:txBody>
          </p:sp>
        </p:grpSp>
      </p:grpSp>
      <p:pic>
        <p:nvPicPr>
          <p:cNvPr id="39" name="Picture 38">
            <a:extLst>
              <a:ext uri="{FF2B5EF4-FFF2-40B4-BE49-F238E27FC236}">
                <a16:creationId xmlns:a16="http://schemas.microsoft.com/office/drawing/2014/main" id="{2AA48D84-C0F2-3BA8-7B6B-0E2974999D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79716" y="3330865"/>
            <a:ext cx="653469" cy="653469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87E1450-0F01-6AC8-4C6A-D8A70ACF25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4782" y="3356419"/>
            <a:ext cx="602359" cy="602359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55477526-27FE-3028-DE0C-2DD15654D85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6448" y="33611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443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D846D-7FFE-5ABA-B949-A97B326972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40">
            <a:extLst>
              <a:ext uri="{FF2B5EF4-FFF2-40B4-BE49-F238E27FC236}">
                <a16:creationId xmlns:a16="http://schemas.microsoft.com/office/drawing/2014/main" id="{6524161F-FBE1-90C7-4C7D-9A3451E52F70}"/>
              </a:ext>
            </a:extLst>
          </p:cNvPr>
          <p:cNvSpPr txBox="1"/>
          <p:nvPr/>
        </p:nvSpPr>
        <p:spPr>
          <a:xfrm>
            <a:off x="788634" y="78515"/>
            <a:ext cx="11427530" cy="735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34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Open Sauce Medium"/>
                <a:cs typeface="Arial" panose="020B0604020202020204" pitchFamily="34" charset="0"/>
                <a:sym typeface="Open Sauce Medium"/>
              </a:rPr>
              <a:t>PREVENTION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555A095-65C7-2F8F-FDF8-6C21FB3C8236}"/>
              </a:ext>
            </a:extLst>
          </p:cNvPr>
          <p:cNvGrpSpPr/>
          <p:nvPr/>
        </p:nvGrpSpPr>
        <p:grpSpPr>
          <a:xfrm>
            <a:off x="711200" y="2383569"/>
            <a:ext cx="5518491" cy="2548061"/>
            <a:chOff x="1625600" y="2357615"/>
            <a:chExt cx="5518491" cy="2548061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8C1A2665-7C49-E08D-21A7-6C2402D528F4}"/>
                </a:ext>
              </a:extLst>
            </p:cNvPr>
            <p:cNvGrpSpPr/>
            <p:nvPr/>
          </p:nvGrpSpPr>
          <p:grpSpPr>
            <a:xfrm>
              <a:off x="1625600" y="2357615"/>
              <a:ext cx="5518491" cy="2548061"/>
              <a:chOff x="2921420" y="1606393"/>
              <a:chExt cx="6349159" cy="2931606"/>
            </a:xfrm>
          </p:grpSpPr>
          <p:grpSp>
            <p:nvGrpSpPr>
              <p:cNvPr id="8" name="Group 8">
                <a:extLst>
                  <a:ext uri="{FF2B5EF4-FFF2-40B4-BE49-F238E27FC236}">
                    <a16:creationId xmlns:a16="http://schemas.microsoft.com/office/drawing/2014/main" id="{8E544C33-8A52-36A3-AA71-314A0D506679}"/>
                  </a:ext>
                </a:extLst>
              </p:cNvPr>
              <p:cNvGrpSpPr/>
              <p:nvPr/>
            </p:nvGrpSpPr>
            <p:grpSpPr>
              <a:xfrm>
                <a:off x="2921420" y="1606393"/>
                <a:ext cx="962169" cy="1003007"/>
                <a:chOff x="0" y="-9525"/>
                <a:chExt cx="406400" cy="423649"/>
              </a:xfrm>
            </p:grpSpPr>
            <p:sp>
              <p:nvSpPr>
                <p:cNvPr id="22" name="Freeform 9">
                  <a:extLst>
                    <a:ext uri="{FF2B5EF4-FFF2-40B4-BE49-F238E27FC236}">
                      <a16:creationId xmlns:a16="http://schemas.microsoft.com/office/drawing/2014/main" id="{5B2A0664-7B3C-CF23-EFC6-5740DB42DF22}"/>
                    </a:ext>
                  </a:extLst>
                </p:cNvPr>
                <p:cNvSpPr/>
                <p:nvPr/>
              </p:nvSpPr>
              <p:spPr>
                <a:xfrm>
                  <a:off x="0" y="7724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FFA84E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" name="TextBox 10">
                  <a:extLst>
                    <a:ext uri="{FF2B5EF4-FFF2-40B4-BE49-F238E27FC236}">
                      <a16:creationId xmlns:a16="http://schemas.microsoft.com/office/drawing/2014/main" id="{B44FD0CB-9112-0909-A86B-5306C3E82FA1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9" name="TextBox 47">
                <a:extLst>
                  <a:ext uri="{FF2B5EF4-FFF2-40B4-BE49-F238E27FC236}">
                    <a16:creationId xmlns:a16="http://schemas.microsoft.com/office/drawing/2014/main" id="{FEF5C8CD-1782-85D6-51C5-6ABCE18D89DA}"/>
                  </a:ext>
                </a:extLst>
              </p:cNvPr>
              <p:cNvSpPr txBox="1"/>
              <p:nvPr/>
            </p:nvSpPr>
            <p:spPr>
              <a:xfrm>
                <a:off x="4050580" y="1823656"/>
                <a:ext cx="5097895" cy="56066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Primary: </a:t>
                </a: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Public Health England campaigns promote healthy weight (PHE, 2021).</a:t>
                </a:r>
              </a:p>
            </p:txBody>
          </p:sp>
          <p:sp>
            <p:nvSpPr>
              <p:cNvPr id="10" name="TextBox 57">
                <a:extLst>
                  <a:ext uri="{FF2B5EF4-FFF2-40B4-BE49-F238E27FC236}">
                    <a16:creationId xmlns:a16="http://schemas.microsoft.com/office/drawing/2014/main" id="{952CEB25-3876-4AF7-10BF-6EE8597A0EF9}"/>
                  </a:ext>
                </a:extLst>
              </p:cNvPr>
              <p:cNvSpPr txBox="1"/>
              <p:nvPr/>
            </p:nvSpPr>
            <p:spPr>
              <a:xfrm>
                <a:off x="3006647" y="2833111"/>
                <a:ext cx="5108450" cy="56066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>
                  <a:lnSpc>
                    <a:spcPts val="1920"/>
                  </a:lnSpc>
                </a:pPr>
                <a:r>
                  <a:rPr lang="en-US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Secondary: </a:t>
                </a: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NHS Health Checks identify prediabetes (NHS England, 2023).</a:t>
                </a:r>
              </a:p>
            </p:txBody>
          </p: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BE5A266A-2527-A90F-6D99-71EE5A8F0A26}"/>
                  </a:ext>
                </a:extLst>
              </p:cNvPr>
              <p:cNvGrpSpPr/>
              <p:nvPr/>
            </p:nvGrpSpPr>
            <p:grpSpPr>
              <a:xfrm>
                <a:off x="8308410" y="2613663"/>
                <a:ext cx="962169" cy="962169"/>
                <a:chOff x="0" y="0"/>
                <a:chExt cx="406400" cy="406400"/>
              </a:xfrm>
            </p:grpSpPr>
            <p:sp>
              <p:nvSpPr>
                <p:cNvPr id="20" name="Freeform 9">
                  <a:extLst>
                    <a:ext uri="{FF2B5EF4-FFF2-40B4-BE49-F238E27FC236}">
                      <a16:creationId xmlns:a16="http://schemas.microsoft.com/office/drawing/2014/main" id="{8E05ED69-B656-E3A6-6CBA-2F56EBFA5203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FFA84E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" name="TextBox 20">
                  <a:extLst>
                    <a:ext uri="{FF2B5EF4-FFF2-40B4-BE49-F238E27FC236}">
                      <a16:creationId xmlns:a16="http://schemas.microsoft.com/office/drawing/2014/main" id="{C86F01D6-CCB6-11B8-E95D-5AA7E448187B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DB1F0B2A-80CA-1FF6-2BE6-6F8520EF47BA}"/>
                  </a:ext>
                </a:extLst>
              </p:cNvPr>
              <p:cNvGrpSpPr/>
              <p:nvPr/>
            </p:nvGrpSpPr>
            <p:grpSpPr>
              <a:xfrm>
                <a:off x="2921420" y="3575830"/>
                <a:ext cx="962169" cy="962169"/>
                <a:chOff x="0" y="0"/>
                <a:chExt cx="406400" cy="406400"/>
              </a:xfrm>
            </p:grpSpPr>
            <p:sp>
              <p:nvSpPr>
                <p:cNvPr id="18" name="Freeform 9">
                  <a:extLst>
                    <a:ext uri="{FF2B5EF4-FFF2-40B4-BE49-F238E27FC236}">
                      <a16:creationId xmlns:a16="http://schemas.microsoft.com/office/drawing/2014/main" id="{E416F874-6248-80E6-C1AB-2F2434CAC31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FFA84E"/>
                </a:solidFill>
              </p:spPr>
              <p:txBody>
                <a:bodyPr/>
                <a:lstStyle/>
                <a:p>
                  <a:endParaRPr lang="en-US"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" name="TextBox 18">
                  <a:extLst>
                    <a:ext uri="{FF2B5EF4-FFF2-40B4-BE49-F238E27FC236}">
                      <a16:creationId xmlns:a16="http://schemas.microsoft.com/office/drawing/2014/main" id="{0A8D8FC7-3BF1-1A52-AED8-094BEB796EFC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 sz="1600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15" name="TextBox 57">
                <a:extLst>
                  <a:ext uri="{FF2B5EF4-FFF2-40B4-BE49-F238E27FC236}">
                    <a16:creationId xmlns:a16="http://schemas.microsoft.com/office/drawing/2014/main" id="{7B463A9A-B49A-CBDE-9DD9-72B1620FE100}"/>
                  </a:ext>
                </a:extLst>
              </p:cNvPr>
              <p:cNvSpPr txBox="1"/>
              <p:nvPr/>
            </p:nvSpPr>
            <p:spPr>
              <a:xfrm>
                <a:off x="4050580" y="3756723"/>
                <a:ext cx="5219997" cy="568486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1920"/>
                  </a:lnSpc>
                </a:pPr>
                <a:r>
                  <a:rPr lang="en-US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Tertiary: </a:t>
                </a:r>
                <a:r>
                  <a:rPr lang="en-US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Ongoing education reduces foot ulcers (WHO, 2023).</a:t>
                </a:r>
              </a:p>
            </p:txBody>
          </p: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63721217-14CF-0E40-B9DB-A3DFC2697BC4}"/>
                  </a:ext>
                </a:extLst>
              </p:cNvPr>
              <p:cNvCxnSpPr/>
              <p:nvPr/>
            </p:nvCxnSpPr>
            <p:spPr>
              <a:xfrm>
                <a:off x="3883589" y="2600256"/>
                <a:ext cx="4424821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B3676E42-C14E-CC77-4AB2-2A7C91C692B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883589" y="3575829"/>
                <a:ext cx="4424821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E55C4823-B507-D377-1136-2383DDF81EA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1303" y="2438400"/>
              <a:ext cx="735201" cy="735201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5E2853E7-9743-58CF-F578-D54E87C607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59911" y="3276600"/>
              <a:ext cx="732072" cy="732072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82488FC3-814C-7EDC-6F2B-D88C2A9965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676142" y="4120339"/>
              <a:ext cx="735202" cy="735202"/>
            </a:xfrm>
            <a:prstGeom prst="rect">
              <a:avLst/>
            </a:prstGeom>
          </p:spPr>
        </p:pic>
      </p:grpSp>
      <p:pic>
        <p:nvPicPr>
          <p:cNvPr id="1026" name="Picture 2" descr="Healthy weight promotion for Troubled Families – Supporting Families  Programme">
            <a:extLst>
              <a:ext uri="{FF2B5EF4-FFF2-40B4-BE49-F238E27FC236}">
                <a16:creationId xmlns:a16="http://schemas.microsoft.com/office/drawing/2014/main" id="{1A8650CE-7B93-5D94-4E66-B094EA0C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995" y="1420754"/>
            <a:ext cx="6078216" cy="451289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4536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2B0B7-1A5F-8570-9638-0B12C0792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40">
            <a:extLst>
              <a:ext uri="{FF2B5EF4-FFF2-40B4-BE49-F238E27FC236}">
                <a16:creationId xmlns:a16="http://schemas.microsoft.com/office/drawing/2014/main" id="{84769A3E-8E6A-94E2-089D-262E94731F50}"/>
              </a:ext>
            </a:extLst>
          </p:cNvPr>
          <p:cNvSpPr txBox="1"/>
          <p:nvPr/>
        </p:nvSpPr>
        <p:spPr>
          <a:xfrm>
            <a:off x="788634" y="78515"/>
            <a:ext cx="11427530" cy="735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34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Open Sauce Medium"/>
                <a:cs typeface="Arial" panose="020B0604020202020204" pitchFamily="34" charset="0"/>
                <a:sym typeface="Open Sauce Medium"/>
              </a:rPr>
              <a:t>CO-PRODUCTIVE CARE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BF4CA86-D7F3-E35A-11B2-58DE842DF4BF}"/>
              </a:ext>
            </a:extLst>
          </p:cNvPr>
          <p:cNvGrpSpPr/>
          <p:nvPr/>
        </p:nvGrpSpPr>
        <p:grpSpPr>
          <a:xfrm>
            <a:off x="2523403" y="1219200"/>
            <a:ext cx="7957992" cy="5219387"/>
            <a:chOff x="1665821" y="2953063"/>
            <a:chExt cx="9584541" cy="6286187"/>
          </a:xfrm>
        </p:grpSpPr>
        <p:sp>
          <p:nvSpPr>
            <p:cNvPr id="44" name="AutoShape 6">
              <a:extLst>
                <a:ext uri="{FF2B5EF4-FFF2-40B4-BE49-F238E27FC236}">
                  <a16:creationId xmlns:a16="http://schemas.microsoft.com/office/drawing/2014/main" id="{D4164737-CDA1-384B-50E6-7DF4C43E2288}"/>
                </a:ext>
              </a:extLst>
            </p:cNvPr>
            <p:cNvSpPr/>
            <p:nvPr/>
          </p:nvSpPr>
          <p:spPr>
            <a:xfrm flipH="1" flipV="1">
              <a:off x="9278239" y="6681380"/>
              <a:ext cx="0" cy="582162"/>
            </a:xfrm>
            <a:prstGeom prst="line">
              <a:avLst/>
            </a:prstGeom>
            <a:ln w="19050" cap="flat">
              <a:solidFill>
                <a:srgbClr val="FFC95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43390D4E-0F09-9887-D51E-2C08632A9FB4}"/>
                </a:ext>
              </a:extLst>
            </p:cNvPr>
            <p:cNvSpPr/>
            <p:nvPr/>
          </p:nvSpPr>
          <p:spPr>
            <a:xfrm flipV="1">
              <a:off x="7037639" y="5228222"/>
              <a:ext cx="4212723" cy="1737748"/>
            </a:xfrm>
            <a:custGeom>
              <a:avLst/>
              <a:gdLst/>
              <a:ahLst/>
              <a:cxnLst/>
              <a:rect l="l" t="t" r="r" b="b"/>
              <a:pathLst>
                <a:path w="4212723" h="1737748">
                  <a:moveTo>
                    <a:pt x="0" y="1737748"/>
                  </a:moveTo>
                  <a:lnTo>
                    <a:pt x="4212722" y="1737748"/>
                  </a:lnTo>
                  <a:lnTo>
                    <a:pt x="4212722" y="0"/>
                  </a:lnTo>
                  <a:lnTo>
                    <a:pt x="0" y="0"/>
                  </a:lnTo>
                  <a:lnTo>
                    <a:pt x="0" y="1737748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3A7A83BB-A20F-6CFA-A38C-099991C2D990}"/>
                </a:ext>
              </a:extLst>
            </p:cNvPr>
            <p:cNvSpPr/>
            <p:nvPr/>
          </p:nvSpPr>
          <p:spPr>
            <a:xfrm flipV="1">
              <a:off x="4351730" y="5228222"/>
              <a:ext cx="4212723" cy="1737748"/>
            </a:xfrm>
            <a:custGeom>
              <a:avLst/>
              <a:gdLst/>
              <a:ahLst/>
              <a:cxnLst/>
              <a:rect l="l" t="t" r="r" b="b"/>
              <a:pathLst>
                <a:path w="4212723" h="1737748">
                  <a:moveTo>
                    <a:pt x="0" y="1737748"/>
                  </a:moveTo>
                  <a:lnTo>
                    <a:pt x="4212723" y="1737748"/>
                  </a:lnTo>
                  <a:lnTo>
                    <a:pt x="4212723" y="0"/>
                  </a:lnTo>
                  <a:lnTo>
                    <a:pt x="0" y="0"/>
                  </a:lnTo>
                  <a:lnTo>
                    <a:pt x="0" y="1737748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EE3E02F6-CE84-8372-5214-1BD272B8D94C}"/>
                </a:ext>
              </a:extLst>
            </p:cNvPr>
            <p:cNvSpPr/>
            <p:nvPr/>
          </p:nvSpPr>
          <p:spPr>
            <a:xfrm flipV="1">
              <a:off x="1665821" y="5228222"/>
              <a:ext cx="4212723" cy="1737748"/>
            </a:xfrm>
            <a:custGeom>
              <a:avLst/>
              <a:gdLst/>
              <a:ahLst/>
              <a:cxnLst/>
              <a:rect l="l" t="t" r="r" b="b"/>
              <a:pathLst>
                <a:path w="4212723" h="1737748">
                  <a:moveTo>
                    <a:pt x="0" y="1737748"/>
                  </a:moveTo>
                  <a:lnTo>
                    <a:pt x="4212723" y="1737748"/>
                  </a:lnTo>
                  <a:lnTo>
                    <a:pt x="4212723" y="0"/>
                  </a:lnTo>
                  <a:lnTo>
                    <a:pt x="0" y="0"/>
                  </a:lnTo>
                  <a:lnTo>
                    <a:pt x="0" y="1737748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CF171DE3-E36A-750A-1870-FB7F3BE79CEF}"/>
                </a:ext>
              </a:extLst>
            </p:cNvPr>
            <p:cNvSpPr/>
            <p:nvPr/>
          </p:nvSpPr>
          <p:spPr>
            <a:xfrm rot="-10800000">
              <a:off x="2677057" y="7202216"/>
              <a:ext cx="2354635" cy="2037034"/>
            </a:xfrm>
            <a:custGeom>
              <a:avLst/>
              <a:gdLst/>
              <a:ahLst/>
              <a:cxnLst/>
              <a:rect l="l" t="t" r="r" b="b"/>
              <a:pathLst>
                <a:path w="2354635" h="2037034">
                  <a:moveTo>
                    <a:pt x="0" y="0"/>
                  </a:moveTo>
                  <a:lnTo>
                    <a:pt x="2354634" y="0"/>
                  </a:lnTo>
                  <a:lnTo>
                    <a:pt x="2354634" y="2037034"/>
                  </a:lnTo>
                  <a:lnTo>
                    <a:pt x="0" y="20370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b="-44715"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D80419A1-94AA-53CC-4738-09BEF4A054E4}"/>
                </a:ext>
              </a:extLst>
            </p:cNvPr>
            <p:cNvSpPr/>
            <p:nvPr/>
          </p:nvSpPr>
          <p:spPr>
            <a:xfrm rot="-10800000">
              <a:off x="8100922" y="7202216"/>
              <a:ext cx="2354635" cy="2037034"/>
            </a:xfrm>
            <a:custGeom>
              <a:avLst/>
              <a:gdLst/>
              <a:ahLst/>
              <a:cxnLst/>
              <a:rect l="l" t="t" r="r" b="b"/>
              <a:pathLst>
                <a:path w="2354635" h="2037034">
                  <a:moveTo>
                    <a:pt x="0" y="0"/>
                  </a:moveTo>
                  <a:lnTo>
                    <a:pt x="2354635" y="0"/>
                  </a:lnTo>
                  <a:lnTo>
                    <a:pt x="2354635" y="2037034"/>
                  </a:lnTo>
                  <a:lnTo>
                    <a:pt x="0" y="20370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b="-44715"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AutoShape 14">
              <a:extLst>
                <a:ext uri="{FF2B5EF4-FFF2-40B4-BE49-F238E27FC236}">
                  <a16:creationId xmlns:a16="http://schemas.microsoft.com/office/drawing/2014/main" id="{1DF83AA5-2E2A-7967-8270-8A20285B3E0D}"/>
                </a:ext>
              </a:extLst>
            </p:cNvPr>
            <p:cNvSpPr/>
            <p:nvPr/>
          </p:nvSpPr>
          <p:spPr>
            <a:xfrm flipH="1" flipV="1">
              <a:off x="6566307" y="4922227"/>
              <a:ext cx="0" cy="579700"/>
            </a:xfrm>
            <a:prstGeom prst="line">
              <a:avLst/>
            </a:prstGeom>
            <a:ln w="19050" cap="flat">
              <a:solidFill>
                <a:srgbClr val="FF8D36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3151D394-D4E0-E7EB-DD75-AC07B5B2F4B5}"/>
                </a:ext>
              </a:extLst>
            </p:cNvPr>
            <p:cNvSpPr/>
            <p:nvPr/>
          </p:nvSpPr>
          <p:spPr>
            <a:xfrm>
              <a:off x="5388989" y="2953063"/>
              <a:ext cx="2354635" cy="2037034"/>
            </a:xfrm>
            <a:custGeom>
              <a:avLst/>
              <a:gdLst/>
              <a:ahLst/>
              <a:cxnLst/>
              <a:rect l="l" t="t" r="r" b="b"/>
              <a:pathLst>
                <a:path w="2354635" h="2037034">
                  <a:moveTo>
                    <a:pt x="0" y="0"/>
                  </a:moveTo>
                  <a:lnTo>
                    <a:pt x="2354635" y="0"/>
                  </a:lnTo>
                  <a:lnTo>
                    <a:pt x="2354635" y="2037034"/>
                  </a:lnTo>
                  <a:lnTo>
                    <a:pt x="0" y="20370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b="-44715"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4535BA5F-5ECF-B8C6-85FA-F2EEA16AC398}"/>
                </a:ext>
              </a:extLst>
            </p:cNvPr>
            <p:cNvSpPr/>
            <p:nvPr/>
          </p:nvSpPr>
          <p:spPr>
            <a:xfrm>
              <a:off x="6247624" y="3450070"/>
              <a:ext cx="656415" cy="547286"/>
            </a:xfrm>
            <a:custGeom>
              <a:avLst/>
              <a:gdLst/>
              <a:ahLst/>
              <a:cxnLst/>
              <a:rect l="l" t="t" r="r" b="b"/>
              <a:pathLst>
                <a:path w="656415" h="547286">
                  <a:moveTo>
                    <a:pt x="0" y="0"/>
                  </a:moveTo>
                  <a:lnTo>
                    <a:pt x="656415" y="0"/>
                  </a:lnTo>
                  <a:lnTo>
                    <a:pt x="656415" y="547287"/>
                  </a:lnTo>
                  <a:lnTo>
                    <a:pt x="0" y="5472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90170C75-3B70-E28B-621B-BB2DEEF4FF78}"/>
                </a:ext>
              </a:extLst>
            </p:cNvPr>
            <p:cNvSpPr/>
            <p:nvPr/>
          </p:nvSpPr>
          <p:spPr>
            <a:xfrm>
              <a:off x="8977107" y="8126014"/>
              <a:ext cx="702000" cy="702000"/>
            </a:xfrm>
            <a:custGeom>
              <a:avLst/>
              <a:gdLst/>
              <a:ahLst/>
              <a:cxnLst/>
              <a:rect l="l" t="t" r="r" b="b"/>
              <a:pathLst>
                <a:path w="702000" h="702000">
                  <a:moveTo>
                    <a:pt x="0" y="0"/>
                  </a:moveTo>
                  <a:lnTo>
                    <a:pt x="701999" y="0"/>
                  </a:lnTo>
                  <a:lnTo>
                    <a:pt x="701999" y="701999"/>
                  </a:lnTo>
                  <a:lnTo>
                    <a:pt x="0" y="7019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AutoShape 20">
              <a:extLst>
                <a:ext uri="{FF2B5EF4-FFF2-40B4-BE49-F238E27FC236}">
                  <a16:creationId xmlns:a16="http://schemas.microsoft.com/office/drawing/2014/main" id="{DB256B0B-536D-481C-206D-91DE88349A2D}"/>
                </a:ext>
              </a:extLst>
            </p:cNvPr>
            <p:cNvSpPr/>
            <p:nvPr/>
          </p:nvSpPr>
          <p:spPr>
            <a:xfrm flipV="1">
              <a:off x="3854374" y="6681380"/>
              <a:ext cx="0" cy="520836"/>
            </a:xfrm>
            <a:prstGeom prst="line">
              <a:avLst/>
            </a:prstGeom>
            <a:ln w="19050" cap="flat">
              <a:solidFill>
                <a:srgbClr val="FF594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448822DD-B8AB-BE5B-A870-57790F8F96CE}"/>
                </a:ext>
              </a:extLst>
            </p:cNvPr>
            <p:cNvSpPr/>
            <p:nvPr/>
          </p:nvSpPr>
          <p:spPr>
            <a:xfrm>
              <a:off x="3542397" y="8126014"/>
              <a:ext cx="661355" cy="661355"/>
            </a:xfrm>
            <a:custGeom>
              <a:avLst/>
              <a:gdLst/>
              <a:ahLst/>
              <a:cxnLst/>
              <a:rect l="l" t="t" r="r" b="b"/>
              <a:pathLst>
                <a:path w="661355" h="661355">
                  <a:moveTo>
                    <a:pt x="0" y="0"/>
                  </a:moveTo>
                  <a:lnTo>
                    <a:pt x="661355" y="0"/>
                  </a:lnTo>
                  <a:lnTo>
                    <a:pt x="661355" y="661355"/>
                  </a:lnTo>
                  <a:lnTo>
                    <a:pt x="0" y="6613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TextBox 24">
              <a:extLst>
                <a:ext uri="{FF2B5EF4-FFF2-40B4-BE49-F238E27FC236}">
                  <a16:creationId xmlns:a16="http://schemas.microsoft.com/office/drawing/2014/main" id="{C2F2E2DB-2264-11F3-087C-2A9278FA5020}"/>
                </a:ext>
              </a:extLst>
            </p:cNvPr>
            <p:cNvSpPr txBox="1"/>
            <p:nvPr/>
          </p:nvSpPr>
          <p:spPr>
            <a:xfrm>
              <a:off x="2483618" y="3542807"/>
              <a:ext cx="2648659" cy="4539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Concept</a:t>
              </a:r>
              <a:endPara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 Nova"/>
                <a:cs typeface="Arial" panose="020B0604020202020204" pitchFamily="34" charset="0"/>
                <a:sym typeface="Arial Nova"/>
              </a:endParaRPr>
            </a:p>
          </p:txBody>
        </p:sp>
        <p:sp>
          <p:nvSpPr>
            <p:cNvPr id="57" name="TextBox 25">
              <a:extLst>
                <a:ext uri="{FF2B5EF4-FFF2-40B4-BE49-F238E27FC236}">
                  <a16:creationId xmlns:a16="http://schemas.microsoft.com/office/drawing/2014/main" id="{5B0E45A4-A9DD-7A74-2E1E-51C2772E2745}"/>
                </a:ext>
              </a:extLst>
            </p:cNvPr>
            <p:cNvSpPr txBox="1"/>
            <p:nvPr/>
          </p:nvSpPr>
          <p:spPr>
            <a:xfrm>
              <a:off x="2483618" y="4016692"/>
              <a:ext cx="2648659" cy="834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600" dirty="0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Patients co-design plans with clinicians (</a:t>
              </a:r>
              <a:r>
                <a:rPr lang="en-US" sz="1600" dirty="0" err="1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Batalden</a:t>
              </a:r>
              <a:r>
                <a:rPr lang="en-US" sz="1600" dirty="0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, 2018).</a:t>
              </a:r>
            </a:p>
          </p:txBody>
        </p:sp>
        <p:sp>
          <p:nvSpPr>
            <p:cNvPr id="58" name="TextBox 28">
              <a:extLst>
                <a:ext uri="{FF2B5EF4-FFF2-40B4-BE49-F238E27FC236}">
                  <a16:creationId xmlns:a16="http://schemas.microsoft.com/office/drawing/2014/main" id="{DE41FBED-1CBB-CF14-2B63-2B6ED929FF6F}"/>
                </a:ext>
              </a:extLst>
            </p:cNvPr>
            <p:cNvSpPr txBox="1"/>
            <p:nvPr/>
          </p:nvSpPr>
          <p:spPr>
            <a:xfrm>
              <a:off x="5241977" y="7320949"/>
              <a:ext cx="2648659" cy="4569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Evidence</a:t>
              </a:r>
            </a:p>
          </p:txBody>
        </p:sp>
        <p:sp>
          <p:nvSpPr>
            <p:cNvPr id="59" name="TextBox 29">
              <a:extLst>
                <a:ext uri="{FF2B5EF4-FFF2-40B4-BE49-F238E27FC236}">
                  <a16:creationId xmlns:a16="http://schemas.microsoft.com/office/drawing/2014/main" id="{3AA2BF2E-549B-DCDE-8C5E-FEABD55D721D}"/>
                </a:ext>
              </a:extLst>
            </p:cNvPr>
            <p:cNvSpPr txBox="1"/>
            <p:nvPr/>
          </p:nvSpPr>
          <p:spPr>
            <a:xfrm>
              <a:off x="5241977" y="7794833"/>
              <a:ext cx="2648659" cy="1112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600" dirty="0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Improves adherence and reduces readmission (</a:t>
              </a:r>
              <a:r>
                <a:rPr lang="en-US" sz="1600" dirty="0" err="1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Trief</a:t>
              </a:r>
              <a:r>
                <a:rPr lang="en-US" sz="1600" dirty="0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 et al., 2022).</a:t>
              </a:r>
            </a:p>
          </p:txBody>
        </p:sp>
        <p:sp>
          <p:nvSpPr>
            <p:cNvPr id="60" name="TextBox 30">
              <a:extLst>
                <a:ext uri="{FF2B5EF4-FFF2-40B4-BE49-F238E27FC236}">
                  <a16:creationId xmlns:a16="http://schemas.microsoft.com/office/drawing/2014/main" id="{8EDAD9CC-400B-5F08-0B9F-45573EFB28A4}"/>
                </a:ext>
              </a:extLst>
            </p:cNvPr>
            <p:cNvSpPr txBox="1"/>
            <p:nvPr/>
          </p:nvSpPr>
          <p:spPr>
            <a:xfrm>
              <a:off x="7953910" y="3542807"/>
              <a:ext cx="2648659" cy="4569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rgbClr val="000000"/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Outcome</a:t>
              </a:r>
            </a:p>
          </p:txBody>
        </p:sp>
        <p:sp>
          <p:nvSpPr>
            <p:cNvPr id="61" name="TextBox 31">
              <a:extLst>
                <a:ext uri="{FF2B5EF4-FFF2-40B4-BE49-F238E27FC236}">
                  <a16:creationId xmlns:a16="http://schemas.microsoft.com/office/drawing/2014/main" id="{F4336114-C651-CE51-309F-F9416ADE25C1}"/>
                </a:ext>
              </a:extLst>
            </p:cNvPr>
            <p:cNvSpPr txBox="1"/>
            <p:nvPr/>
          </p:nvSpPr>
          <p:spPr>
            <a:xfrm>
              <a:off x="7953910" y="4016692"/>
              <a:ext cx="2648659" cy="834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819"/>
                </a:lnSpc>
              </a:pPr>
              <a:r>
                <a:rPr lang="en-US" sz="1600" dirty="0">
                  <a:solidFill>
                    <a:schemeClr val="tx1">
                      <a:alpha val="74902"/>
                    </a:schemeClr>
                  </a:solidFill>
                  <a:latin typeface="Arial" panose="020B0604020202020204" pitchFamily="34" charset="0"/>
                  <a:ea typeface="Arial Nova"/>
                  <a:cs typeface="Arial" panose="020B0604020202020204" pitchFamily="34" charset="0"/>
                  <a:sym typeface="Arial Nova"/>
                </a:rPr>
                <a:t>Shared goals increase engagement (NHS England, 2023).</a:t>
              </a:r>
            </a:p>
          </p:txBody>
        </p:sp>
        <p:sp>
          <p:nvSpPr>
            <p:cNvPr id="62" name="TextBox 34">
              <a:extLst>
                <a:ext uri="{FF2B5EF4-FFF2-40B4-BE49-F238E27FC236}">
                  <a16:creationId xmlns:a16="http://schemas.microsoft.com/office/drawing/2014/main" id="{195B420E-D0AA-9AF4-9FAB-E3A2B560A971}"/>
                </a:ext>
              </a:extLst>
            </p:cNvPr>
            <p:cNvSpPr txBox="1"/>
            <p:nvPr/>
          </p:nvSpPr>
          <p:spPr>
            <a:xfrm>
              <a:off x="3361516" y="5604984"/>
              <a:ext cx="985716" cy="1057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7279"/>
                </a:lnSpc>
                <a:spcBef>
                  <a:spcPct val="0"/>
                </a:spcBef>
              </a:pPr>
              <a:r>
                <a:rPr lang="en-US" sz="5199" b="1" dirty="0">
                  <a:solidFill>
                    <a:srgbClr val="FFFFFF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01</a:t>
              </a:r>
            </a:p>
          </p:txBody>
        </p:sp>
        <p:sp>
          <p:nvSpPr>
            <p:cNvPr id="63" name="TextBox 36">
              <a:extLst>
                <a:ext uri="{FF2B5EF4-FFF2-40B4-BE49-F238E27FC236}">
                  <a16:creationId xmlns:a16="http://schemas.microsoft.com/office/drawing/2014/main" id="{148A4CC9-66D9-849C-B6F3-AEA2BBD8CEF8}"/>
                </a:ext>
              </a:extLst>
            </p:cNvPr>
            <p:cNvSpPr txBox="1"/>
            <p:nvPr/>
          </p:nvSpPr>
          <p:spPr>
            <a:xfrm>
              <a:off x="6073448" y="5604984"/>
              <a:ext cx="985716" cy="1014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7279"/>
                </a:lnSpc>
                <a:spcBef>
                  <a:spcPct val="0"/>
                </a:spcBef>
              </a:pPr>
              <a:r>
                <a:rPr lang="en-US" sz="4800" b="1" dirty="0">
                  <a:solidFill>
                    <a:srgbClr val="FFFFFF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02</a:t>
              </a:r>
            </a:p>
          </p:txBody>
        </p:sp>
        <p:sp>
          <p:nvSpPr>
            <p:cNvPr id="1024" name="TextBox 37">
              <a:extLst>
                <a:ext uri="{FF2B5EF4-FFF2-40B4-BE49-F238E27FC236}">
                  <a16:creationId xmlns:a16="http://schemas.microsoft.com/office/drawing/2014/main" id="{BD6BD357-3FA7-46C6-ACE8-7376DC278BF6}"/>
                </a:ext>
              </a:extLst>
            </p:cNvPr>
            <p:cNvSpPr txBox="1"/>
            <p:nvPr/>
          </p:nvSpPr>
          <p:spPr>
            <a:xfrm>
              <a:off x="8785383" y="5604984"/>
              <a:ext cx="985716" cy="10143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7279"/>
                </a:lnSpc>
                <a:spcBef>
                  <a:spcPct val="0"/>
                </a:spcBef>
              </a:pPr>
              <a:r>
                <a:rPr lang="en-US" sz="4800" b="1" dirty="0">
                  <a:solidFill>
                    <a:srgbClr val="000000"/>
                  </a:solidFill>
                  <a:latin typeface="Arial" panose="020B0604020202020204" pitchFamily="34" charset="0"/>
                  <a:ea typeface="Arial Nova Bold"/>
                  <a:cs typeface="Arial" panose="020B0604020202020204" pitchFamily="34" charset="0"/>
                  <a:sym typeface="Arial Nova Bold"/>
                </a:rPr>
                <a:t>03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78485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extBox 164"/>
          <p:cNvSpPr txBox="1"/>
          <p:nvPr/>
        </p:nvSpPr>
        <p:spPr>
          <a:xfrm>
            <a:off x="1913646" y="401788"/>
            <a:ext cx="9214690" cy="682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45"/>
              </a:lnSpc>
            </a:pPr>
            <a:r>
              <a:rPr lang="en-US" sz="3200" b="1" dirty="0"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Skills, Values and </a:t>
            </a:r>
            <a:r>
              <a:rPr lang="en-US" sz="3200" b="1" dirty="0" err="1"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Behaviours</a:t>
            </a:r>
            <a:r>
              <a:rPr lang="en-US" sz="3200" b="1" dirty="0"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 for Nurses</a:t>
            </a:r>
          </a:p>
        </p:txBody>
      </p:sp>
      <p:grpSp>
        <p:nvGrpSpPr>
          <p:cNvPr id="104" name="Group 104"/>
          <p:cNvGrpSpPr/>
          <p:nvPr/>
        </p:nvGrpSpPr>
        <p:grpSpPr>
          <a:xfrm>
            <a:off x="1304595" y="2327579"/>
            <a:ext cx="3120603" cy="3463621"/>
            <a:chOff x="0" y="0"/>
            <a:chExt cx="813263" cy="813263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813263" cy="813263"/>
            </a:xfrm>
            <a:custGeom>
              <a:avLst/>
              <a:gdLst/>
              <a:ahLst/>
              <a:cxnLst/>
              <a:rect l="l" t="t" r="r" b="b"/>
              <a:pathLst>
                <a:path w="813263" h="813263">
                  <a:moveTo>
                    <a:pt x="90920" y="0"/>
                  </a:moveTo>
                  <a:lnTo>
                    <a:pt x="722343" y="0"/>
                  </a:lnTo>
                  <a:cubicBezTo>
                    <a:pt x="772557" y="0"/>
                    <a:pt x="813263" y="40706"/>
                    <a:pt x="813263" y="90920"/>
                  </a:cubicBezTo>
                  <a:lnTo>
                    <a:pt x="813263" y="722343"/>
                  </a:lnTo>
                  <a:cubicBezTo>
                    <a:pt x="813263" y="746457"/>
                    <a:pt x="803684" y="769583"/>
                    <a:pt x="786633" y="786633"/>
                  </a:cubicBezTo>
                  <a:cubicBezTo>
                    <a:pt x="769583" y="803684"/>
                    <a:pt x="746457" y="813263"/>
                    <a:pt x="722343" y="813263"/>
                  </a:cubicBezTo>
                  <a:lnTo>
                    <a:pt x="90920" y="813263"/>
                  </a:lnTo>
                  <a:cubicBezTo>
                    <a:pt x="66807" y="813263"/>
                    <a:pt x="43681" y="803684"/>
                    <a:pt x="26630" y="786633"/>
                  </a:cubicBezTo>
                  <a:cubicBezTo>
                    <a:pt x="9579" y="769583"/>
                    <a:pt x="0" y="746457"/>
                    <a:pt x="0" y="722343"/>
                  </a:cubicBezTo>
                  <a:lnTo>
                    <a:pt x="0" y="90920"/>
                  </a:lnTo>
                  <a:cubicBezTo>
                    <a:pt x="0" y="66807"/>
                    <a:pt x="9579" y="43681"/>
                    <a:pt x="26630" y="26630"/>
                  </a:cubicBezTo>
                  <a:cubicBezTo>
                    <a:pt x="43681" y="9579"/>
                    <a:pt x="66807" y="0"/>
                    <a:pt x="90920" y="0"/>
                  </a:cubicBezTo>
                  <a:close/>
                </a:path>
              </a:pathLst>
            </a:custGeom>
            <a:solidFill>
              <a:srgbClr val="C6E3E5"/>
            </a:solidFill>
          </p:spPr>
        </p:sp>
        <p:sp>
          <p:nvSpPr>
            <p:cNvPr id="106" name="TextBox 106"/>
            <p:cNvSpPr txBox="1"/>
            <p:nvPr/>
          </p:nvSpPr>
          <p:spPr>
            <a:xfrm>
              <a:off x="0" y="-28575"/>
              <a:ext cx="813263" cy="841838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</a:pPr>
              <a:endParaRPr sz="128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20705DA5-4EDC-46C2-B862-DAA8FCC7FDAE}"/>
              </a:ext>
            </a:extLst>
          </p:cNvPr>
          <p:cNvGrpSpPr/>
          <p:nvPr/>
        </p:nvGrpSpPr>
        <p:grpSpPr>
          <a:xfrm>
            <a:off x="3564515" y="1771906"/>
            <a:ext cx="1189204" cy="1189204"/>
            <a:chOff x="3167193" y="2514600"/>
            <a:chExt cx="1189204" cy="1189204"/>
          </a:xfrm>
        </p:grpSpPr>
        <p:grpSp>
          <p:nvGrpSpPr>
            <p:cNvPr id="122" name="Group 122"/>
            <p:cNvGrpSpPr/>
            <p:nvPr/>
          </p:nvGrpSpPr>
          <p:grpSpPr>
            <a:xfrm>
              <a:off x="3167193" y="2514600"/>
              <a:ext cx="1189204" cy="1189204"/>
              <a:chOff x="0" y="0"/>
              <a:chExt cx="812800" cy="812800"/>
            </a:xfrm>
          </p:grpSpPr>
          <p:sp>
            <p:nvSpPr>
              <p:cNvPr id="123" name="Freeform 12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7939E"/>
              </a:solidFill>
              <a:ln w="1333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24" name="TextBox 124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1" name="Freeform 161"/>
            <p:cNvSpPr/>
            <p:nvPr/>
          </p:nvSpPr>
          <p:spPr>
            <a:xfrm>
              <a:off x="3488098" y="2858907"/>
              <a:ext cx="547396" cy="547396"/>
            </a:xfrm>
            <a:custGeom>
              <a:avLst/>
              <a:gdLst/>
              <a:ahLst/>
              <a:cxnLst/>
              <a:rect l="l" t="t" r="r" b="b"/>
              <a:pathLst>
                <a:path w="769776" h="769776">
                  <a:moveTo>
                    <a:pt x="0" y="0"/>
                  </a:moveTo>
                  <a:lnTo>
                    <a:pt x="769775" y="0"/>
                  </a:lnTo>
                  <a:lnTo>
                    <a:pt x="769775" y="769776"/>
                  </a:lnTo>
                  <a:lnTo>
                    <a:pt x="0" y="7697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</p:grpSp>
      <p:sp>
        <p:nvSpPr>
          <p:cNvPr id="165" name="TextBox 165"/>
          <p:cNvSpPr txBox="1"/>
          <p:nvPr/>
        </p:nvSpPr>
        <p:spPr>
          <a:xfrm>
            <a:off x="1625600" y="2533435"/>
            <a:ext cx="1931808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Process Mapping</a:t>
            </a:r>
          </a:p>
        </p:txBody>
      </p:sp>
      <p:grpSp>
        <p:nvGrpSpPr>
          <p:cNvPr id="189" name="Group 188">
            <a:extLst>
              <a:ext uri="{FF2B5EF4-FFF2-40B4-BE49-F238E27FC236}">
                <a16:creationId xmlns:a16="http://schemas.microsoft.com/office/drawing/2014/main" id="{14D7BD62-921D-4CF8-8462-08F9E1BD3735}"/>
              </a:ext>
            </a:extLst>
          </p:cNvPr>
          <p:cNvGrpSpPr/>
          <p:nvPr/>
        </p:nvGrpSpPr>
        <p:grpSpPr>
          <a:xfrm>
            <a:off x="1656740" y="5613712"/>
            <a:ext cx="591394" cy="652573"/>
            <a:chOff x="1828509" y="4964465"/>
            <a:chExt cx="591394" cy="652573"/>
          </a:xfrm>
        </p:grpSpPr>
        <p:grpSp>
          <p:nvGrpSpPr>
            <p:cNvPr id="143" name="Group 143"/>
            <p:cNvGrpSpPr/>
            <p:nvPr/>
          </p:nvGrpSpPr>
          <p:grpSpPr>
            <a:xfrm>
              <a:off x="1828509" y="4964465"/>
              <a:ext cx="591394" cy="652573"/>
              <a:chOff x="0" y="0"/>
              <a:chExt cx="736600" cy="812800"/>
            </a:xfrm>
          </p:grpSpPr>
          <p:sp>
            <p:nvSpPr>
              <p:cNvPr id="144" name="Freeform 144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17939E"/>
              </a:solidFill>
              <a:ln w="952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45" name="TextBox 145"/>
              <p:cNvSpPr txBox="1"/>
              <p:nvPr/>
            </p:nvSpPr>
            <p:spPr>
              <a:xfrm>
                <a:off x="0" y="-28575"/>
                <a:ext cx="736600" cy="7143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  <a:spcBef>
                    <a:spcPct val="0"/>
                  </a:spcBef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6" name="TextBox 166"/>
            <p:cNvSpPr txBox="1"/>
            <p:nvPr/>
          </p:nvSpPr>
          <p:spPr>
            <a:xfrm>
              <a:off x="2013669" y="5108743"/>
              <a:ext cx="221074" cy="228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77"/>
                </a:lnSpc>
                <a:spcBef>
                  <a:spcPct val="0"/>
                </a:spcBef>
              </a:pPr>
              <a:r>
                <a:rPr lang="en-US" sz="1564" b="1" dirty="0">
                  <a:solidFill>
                    <a:srgbClr val="FFFFFF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1</a:t>
              </a:r>
            </a:p>
          </p:txBody>
        </p:sp>
      </p:grpSp>
      <p:sp>
        <p:nvSpPr>
          <p:cNvPr id="177" name="TextBox 177"/>
          <p:cNvSpPr txBox="1"/>
          <p:nvPr/>
        </p:nvSpPr>
        <p:spPr>
          <a:xfrm>
            <a:off x="1498134" y="3508140"/>
            <a:ext cx="2779960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 trusting relationship makes it easier to discuss weight, smoking and adherence (Miller and Rollnick, 2013).</a:t>
            </a:r>
          </a:p>
        </p:txBody>
      </p:sp>
      <p:grpSp>
        <p:nvGrpSpPr>
          <p:cNvPr id="107" name="Group 107"/>
          <p:cNvGrpSpPr/>
          <p:nvPr/>
        </p:nvGrpSpPr>
        <p:grpSpPr>
          <a:xfrm>
            <a:off x="8849386" y="2327580"/>
            <a:ext cx="3120603" cy="3463621"/>
            <a:chOff x="0" y="0"/>
            <a:chExt cx="813263" cy="813263"/>
          </a:xfrm>
        </p:grpSpPr>
        <p:sp>
          <p:nvSpPr>
            <p:cNvPr id="108" name="Freeform 108"/>
            <p:cNvSpPr/>
            <p:nvPr/>
          </p:nvSpPr>
          <p:spPr>
            <a:xfrm>
              <a:off x="0" y="0"/>
              <a:ext cx="813263" cy="813263"/>
            </a:xfrm>
            <a:custGeom>
              <a:avLst/>
              <a:gdLst/>
              <a:ahLst/>
              <a:cxnLst/>
              <a:rect l="l" t="t" r="r" b="b"/>
              <a:pathLst>
                <a:path w="813263" h="813263">
                  <a:moveTo>
                    <a:pt x="90920" y="0"/>
                  </a:moveTo>
                  <a:lnTo>
                    <a:pt x="722343" y="0"/>
                  </a:lnTo>
                  <a:cubicBezTo>
                    <a:pt x="772557" y="0"/>
                    <a:pt x="813263" y="40706"/>
                    <a:pt x="813263" y="90920"/>
                  </a:cubicBezTo>
                  <a:lnTo>
                    <a:pt x="813263" y="722343"/>
                  </a:lnTo>
                  <a:cubicBezTo>
                    <a:pt x="813263" y="746457"/>
                    <a:pt x="803684" y="769583"/>
                    <a:pt x="786633" y="786633"/>
                  </a:cubicBezTo>
                  <a:cubicBezTo>
                    <a:pt x="769583" y="803684"/>
                    <a:pt x="746457" y="813263"/>
                    <a:pt x="722343" y="813263"/>
                  </a:cubicBezTo>
                  <a:lnTo>
                    <a:pt x="90920" y="813263"/>
                  </a:lnTo>
                  <a:cubicBezTo>
                    <a:pt x="66807" y="813263"/>
                    <a:pt x="43681" y="803684"/>
                    <a:pt x="26630" y="786633"/>
                  </a:cubicBezTo>
                  <a:cubicBezTo>
                    <a:pt x="9579" y="769583"/>
                    <a:pt x="0" y="746457"/>
                    <a:pt x="0" y="722343"/>
                  </a:cubicBezTo>
                  <a:lnTo>
                    <a:pt x="0" y="90920"/>
                  </a:lnTo>
                  <a:cubicBezTo>
                    <a:pt x="0" y="66807"/>
                    <a:pt x="9579" y="43681"/>
                    <a:pt x="26630" y="26630"/>
                  </a:cubicBezTo>
                  <a:cubicBezTo>
                    <a:pt x="43681" y="9579"/>
                    <a:pt x="66807" y="0"/>
                    <a:pt x="90920" y="0"/>
                  </a:cubicBezTo>
                  <a:close/>
                </a:path>
              </a:pathLst>
            </a:custGeom>
            <a:solidFill>
              <a:srgbClr val="E7D4B6"/>
            </a:solidFill>
            <a:ln cap="rnd">
              <a:noFill/>
              <a:prstDash val="solid"/>
              <a:round/>
            </a:ln>
          </p:spPr>
        </p:sp>
        <p:sp>
          <p:nvSpPr>
            <p:cNvPr id="109" name="TextBox 109"/>
            <p:cNvSpPr txBox="1"/>
            <p:nvPr/>
          </p:nvSpPr>
          <p:spPr>
            <a:xfrm>
              <a:off x="0" y="-28575"/>
              <a:ext cx="813263" cy="841838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  <a:spcBef>
                  <a:spcPct val="0"/>
                </a:spcBef>
              </a:pPr>
              <a:endParaRPr sz="128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8" name="Group 187">
            <a:extLst>
              <a:ext uri="{FF2B5EF4-FFF2-40B4-BE49-F238E27FC236}">
                <a16:creationId xmlns:a16="http://schemas.microsoft.com/office/drawing/2014/main" id="{66E33A79-457F-459F-9302-72FA3B848D98}"/>
              </a:ext>
            </a:extLst>
          </p:cNvPr>
          <p:cNvGrpSpPr/>
          <p:nvPr/>
        </p:nvGrpSpPr>
        <p:grpSpPr>
          <a:xfrm>
            <a:off x="11072592" y="1730098"/>
            <a:ext cx="1189204" cy="1189204"/>
            <a:chOff x="10711984" y="2514600"/>
            <a:chExt cx="1189204" cy="1189204"/>
          </a:xfrm>
        </p:grpSpPr>
        <p:grpSp>
          <p:nvGrpSpPr>
            <p:cNvPr id="125" name="Group 125"/>
            <p:cNvGrpSpPr/>
            <p:nvPr/>
          </p:nvGrpSpPr>
          <p:grpSpPr>
            <a:xfrm>
              <a:off x="10711984" y="2514600"/>
              <a:ext cx="1189204" cy="1189204"/>
              <a:chOff x="0" y="0"/>
              <a:chExt cx="812800" cy="812800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E0AB23"/>
              </a:solidFill>
              <a:ln w="1333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27" name="TextBox 127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40" name="Freeform 140"/>
            <p:cNvSpPr/>
            <p:nvPr/>
          </p:nvSpPr>
          <p:spPr>
            <a:xfrm>
              <a:off x="11019061" y="2831253"/>
              <a:ext cx="575050" cy="575050"/>
            </a:xfrm>
            <a:custGeom>
              <a:avLst/>
              <a:gdLst/>
              <a:ahLst/>
              <a:cxnLst/>
              <a:rect l="l" t="t" r="r" b="b"/>
              <a:pathLst>
                <a:path w="808664" h="808664">
                  <a:moveTo>
                    <a:pt x="0" y="0"/>
                  </a:moveTo>
                  <a:lnTo>
                    <a:pt x="808664" y="0"/>
                  </a:lnTo>
                  <a:lnTo>
                    <a:pt x="808664" y="808664"/>
                  </a:lnTo>
                  <a:lnTo>
                    <a:pt x="0" y="8086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id="191" name="Group 190">
            <a:extLst>
              <a:ext uri="{FF2B5EF4-FFF2-40B4-BE49-F238E27FC236}">
                <a16:creationId xmlns:a16="http://schemas.microsoft.com/office/drawing/2014/main" id="{0DAE5737-E6C5-4639-ADAD-7248D5C62DA3}"/>
              </a:ext>
            </a:extLst>
          </p:cNvPr>
          <p:cNvGrpSpPr/>
          <p:nvPr/>
        </p:nvGrpSpPr>
        <p:grpSpPr>
          <a:xfrm>
            <a:off x="9203754" y="5617350"/>
            <a:ext cx="591394" cy="652573"/>
            <a:chOff x="9375523" y="4968103"/>
            <a:chExt cx="591394" cy="652573"/>
          </a:xfrm>
        </p:grpSpPr>
        <p:grpSp>
          <p:nvGrpSpPr>
            <p:cNvPr id="149" name="Group 149"/>
            <p:cNvGrpSpPr/>
            <p:nvPr/>
          </p:nvGrpSpPr>
          <p:grpSpPr>
            <a:xfrm>
              <a:off x="9375523" y="4968103"/>
              <a:ext cx="591394" cy="652573"/>
              <a:chOff x="0" y="0"/>
              <a:chExt cx="736600" cy="812800"/>
            </a:xfrm>
          </p:grpSpPr>
          <p:sp>
            <p:nvSpPr>
              <p:cNvPr id="150" name="Freeform 150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E0AB23"/>
              </a:solidFill>
              <a:ln w="952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51" name="TextBox 151"/>
              <p:cNvSpPr txBox="1"/>
              <p:nvPr/>
            </p:nvSpPr>
            <p:spPr>
              <a:xfrm>
                <a:off x="0" y="-28575"/>
                <a:ext cx="736600" cy="7143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  <a:spcBef>
                    <a:spcPct val="0"/>
                  </a:spcBef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8" name="TextBox 168"/>
            <p:cNvSpPr txBox="1"/>
            <p:nvPr/>
          </p:nvSpPr>
          <p:spPr>
            <a:xfrm>
              <a:off x="9560683" y="5112382"/>
              <a:ext cx="221074" cy="228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77"/>
                </a:lnSpc>
                <a:spcBef>
                  <a:spcPct val="0"/>
                </a:spcBef>
              </a:pPr>
              <a:r>
                <a:rPr lang="en-US" sz="1564" b="1" dirty="0">
                  <a:solidFill>
                    <a:srgbClr val="FFFFFF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3</a:t>
              </a:r>
            </a:p>
          </p:txBody>
        </p:sp>
      </p:grpSp>
      <p:sp>
        <p:nvSpPr>
          <p:cNvPr id="172" name="TextBox 172"/>
          <p:cNvSpPr txBox="1"/>
          <p:nvPr/>
        </p:nvSpPr>
        <p:spPr>
          <a:xfrm>
            <a:off x="9203754" y="2533435"/>
            <a:ext cx="1663492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Improvement Planning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9042926" y="3508140"/>
            <a:ext cx="2779960" cy="15388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Reflecting on complex diabetes cases improves clinical reasoning at Level 7 (RCN, 2022).</a:t>
            </a:r>
          </a:p>
        </p:txBody>
      </p:sp>
      <p:grpSp>
        <p:nvGrpSpPr>
          <p:cNvPr id="113" name="Group 113"/>
          <p:cNvGrpSpPr/>
          <p:nvPr/>
        </p:nvGrpSpPr>
        <p:grpSpPr>
          <a:xfrm>
            <a:off x="5090416" y="2220569"/>
            <a:ext cx="3120603" cy="3585319"/>
            <a:chOff x="0" y="-28575"/>
            <a:chExt cx="813263" cy="841838"/>
          </a:xfrm>
        </p:grpSpPr>
        <p:sp>
          <p:nvSpPr>
            <p:cNvPr id="114" name="Freeform 114"/>
            <p:cNvSpPr/>
            <p:nvPr/>
          </p:nvSpPr>
          <p:spPr>
            <a:xfrm>
              <a:off x="0" y="0"/>
              <a:ext cx="813263" cy="813263"/>
            </a:xfrm>
            <a:custGeom>
              <a:avLst/>
              <a:gdLst/>
              <a:ahLst/>
              <a:cxnLst/>
              <a:rect l="l" t="t" r="r" b="b"/>
              <a:pathLst>
                <a:path w="813263" h="813263">
                  <a:moveTo>
                    <a:pt x="90920" y="0"/>
                  </a:moveTo>
                  <a:lnTo>
                    <a:pt x="722343" y="0"/>
                  </a:lnTo>
                  <a:cubicBezTo>
                    <a:pt x="772557" y="0"/>
                    <a:pt x="813263" y="40706"/>
                    <a:pt x="813263" y="90920"/>
                  </a:cubicBezTo>
                  <a:lnTo>
                    <a:pt x="813263" y="722343"/>
                  </a:lnTo>
                  <a:cubicBezTo>
                    <a:pt x="813263" y="746457"/>
                    <a:pt x="803684" y="769583"/>
                    <a:pt x="786633" y="786633"/>
                  </a:cubicBezTo>
                  <a:cubicBezTo>
                    <a:pt x="769583" y="803684"/>
                    <a:pt x="746457" y="813263"/>
                    <a:pt x="722343" y="813263"/>
                  </a:cubicBezTo>
                  <a:lnTo>
                    <a:pt x="90920" y="813263"/>
                  </a:lnTo>
                  <a:cubicBezTo>
                    <a:pt x="66807" y="813263"/>
                    <a:pt x="43681" y="803684"/>
                    <a:pt x="26630" y="786633"/>
                  </a:cubicBezTo>
                  <a:cubicBezTo>
                    <a:pt x="9579" y="769583"/>
                    <a:pt x="0" y="746457"/>
                    <a:pt x="0" y="722343"/>
                  </a:cubicBezTo>
                  <a:lnTo>
                    <a:pt x="0" y="90920"/>
                  </a:lnTo>
                  <a:cubicBezTo>
                    <a:pt x="0" y="66807"/>
                    <a:pt x="9579" y="43681"/>
                    <a:pt x="26630" y="26630"/>
                  </a:cubicBezTo>
                  <a:cubicBezTo>
                    <a:pt x="43681" y="9579"/>
                    <a:pt x="66807" y="0"/>
                    <a:pt x="90920" y="0"/>
                  </a:cubicBezTo>
                  <a:close/>
                </a:path>
              </a:pathLst>
            </a:custGeom>
            <a:solidFill>
              <a:srgbClr val="D7D4E9"/>
            </a:solidFill>
          </p:spPr>
        </p:sp>
        <p:sp>
          <p:nvSpPr>
            <p:cNvPr id="115" name="TextBox 115"/>
            <p:cNvSpPr txBox="1"/>
            <p:nvPr/>
          </p:nvSpPr>
          <p:spPr>
            <a:xfrm>
              <a:off x="0" y="-28575"/>
              <a:ext cx="813263" cy="841838"/>
            </a:xfrm>
            <a:prstGeom prst="rect">
              <a:avLst/>
            </a:prstGeom>
          </p:spPr>
          <p:txBody>
            <a:bodyPr lIns="36124" tIns="36124" rIns="36124" bIns="36124" rtlCol="0" anchor="ctr"/>
            <a:lstStyle/>
            <a:p>
              <a:pPr algn="ctr">
                <a:lnSpc>
                  <a:spcPts val="1627"/>
                </a:lnSpc>
              </a:pPr>
              <a:endParaRPr sz="128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7" name="Group 186">
            <a:extLst>
              <a:ext uri="{FF2B5EF4-FFF2-40B4-BE49-F238E27FC236}">
                <a16:creationId xmlns:a16="http://schemas.microsoft.com/office/drawing/2014/main" id="{70731DF4-318A-4995-9D02-AE8064A30011}"/>
              </a:ext>
            </a:extLst>
          </p:cNvPr>
          <p:cNvGrpSpPr/>
          <p:nvPr/>
        </p:nvGrpSpPr>
        <p:grpSpPr>
          <a:xfrm>
            <a:off x="7319286" y="1751002"/>
            <a:ext cx="1189204" cy="1189204"/>
            <a:chOff x="6953015" y="2514600"/>
            <a:chExt cx="1189204" cy="1189204"/>
          </a:xfrm>
        </p:grpSpPr>
        <p:grpSp>
          <p:nvGrpSpPr>
            <p:cNvPr id="131" name="Group 131"/>
            <p:cNvGrpSpPr/>
            <p:nvPr/>
          </p:nvGrpSpPr>
          <p:grpSpPr>
            <a:xfrm>
              <a:off x="6953015" y="2514600"/>
              <a:ext cx="1189204" cy="1189204"/>
              <a:chOff x="0" y="0"/>
              <a:chExt cx="812800" cy="812800"/>
            </a:xfrm>
          </p:grpSpPr>
          <p:sp>
            <p:nvSpPr>
              <p:cNvPr id="132" name="Freeform 132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6849D3"/>
              </a:solidFill>
              <a:ln w="1333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33" name="TextBox 133"/>
              <p:cNvSpPr txBox="1"/>
              <p:nvPr/>
            </p:nvSpPr>
            <p:spPr>
              <a:xfrm>
                <a:off x="76200" y="47625"/>
                <a:ext cx="660400" cy="688975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62" name="Freeform 162"/>
            <p:cNvSpPr/>
            <p:nvPr/>
          </p:nvSpPr>
          <p:spPr>
            <a:xfrm>
              <a:off x="7218394" y="2896313"/>
              <a:ext cx="658445" cy="425778"/>
            </a:xfrm>
            <a:custGeom>
              <a:avLst/>
              <a:gdLst/>
              <a:ahLst/>
              <a:cxnLst/>
              <a:rect l="l" t="t" r="r" b="b"/>
              <a:pathLst>
                <a:path w="925938" h="598750">
                  <a:moveTo>
                    <a:pt x="0" y="0"/>
                  </a:moveTo>
                  <a:lnTo>
                    <a:pt x="925938" y="0"/>
                  </a:lnTo>
                  <a:lnTo>
                    <a:pt x="925938" y="598751"/>
                  </a:lnTo>
                  <a:lnTo>
                    <a:pt x="0" y="5987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77A9846E-B36C-4BFD-94CD-15D6D368B53F}"/>
              </a:ext>
            </a:extLst>
          </p:cNvPr>
          <p:cNvGrpSpPr/>
          <p:nvPr/>
        </p:nvGrpSpPr>
        <p:grpSpPr>
          <a:xfrm>
            <a:off x="5442657" y="5590770"/>
            <a:ext cx="591394" cy="675515"/>
            <a:chOff x="5614426" y="4941523"/>
            <a:chExt cx="591394" cy="675515"/>
          </a:xfrm>
        </p:grpSpPr>
        <p:grpSp>
          <p:nvGrpSpPr>
            <p:cNvPr id="155" name="Group 155"/>
            <p:cNvGrpSpPr/>
            <p:nvPr/>
          </p:nvGrpSpPr>
          <p:grpSpPr>
            <a:xfrm>
              <a:off x="5614426" y="4941523"/>
              <a:ext cx="591394" cy="675515"/>
              <a:chOff x="0" y="-28575"/>
              <a:chExt cx="736600" cy="841375"/>
            </a:xfrm>
          </p:grpSpPr>
          <p:sp>
            <p:nvSpPr>
              <p:cNvPr id="156" name="Freeform 156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6849D3"/>
              </a:solidFill>
              <a:ln w="95250" cap="sq">
                <a:solidFill>
                  <a:srgbClr val="FFFFFF"/>
                </a:solidFill>
                <a:prstDash val="solid"/>
                <a:miter/>
              </a:ln>
            </p:spPr>
          </p:sp>
          <p:sp>
            <p:nvSpPr>
              <p:cNvPr id="157" name="TextBox 157"/>
              <p:cNvSpPr txBox="1"/>
              <p:nvPr/>
            </p:nvSpPr>
            <p:spPr>
              <a:xfrm>
                <a:off x="0" y="-28575"/>
                <a:ext cx="736600" cy="714374"/>
              </a:xfrm>
              <a:prstGeom prst="rect">
                <a:avLst/>
              </a:prstGeom>
            </p:spPr>
            <p:txBody>
              <a:bodyPr lIns="36124" tIns="36124" rIns="36124" bIns="36124" rtlCol="0" anchor="ctr"/>
              <a:lstStyle/>
              <a:p>
                <a:pPr algn="ctr">
                  <a:lnSpc>
                    <a:spcPts val="1627"/>
                  </a:lnSpc>
                  <a:spcBef>
                    <a:spcPct val="0"/>
                  </a:spcBef>
                </a:pPr>
                <a:endParaRPr sz="128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70" name="TextBox 170"/>
            <p:cNvSpPr txBox="1"/>
            <p:nvPr/>
          </p:nvSpPr>
          <p:spPr>
            <a:xfrm>
              <a:off x="5799586" y="5108743"/>
              <a:ext cx="221074" cy="2283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77"/>
                </a:lnSpc>
                <a:spcBef>
                  <a:spcPct val="0"/>
                </a:spcBef>
              </a:pPr>
              <a:r>
                <a:rPr lang="en-US" sz="1564" b="1" dirty="0">
                  <a:solidFill>
                    <a:srgbClr val="FFFFFF"/>
                  </a:solidFill>
                  <a:latin typeface="Arial" panose="020B0604020202020204" pitchFamily="34" charset="0"/>
                  <a:ea typeface="Source Sans Pro Bold"/>
                  <a:cs typeface="Arial" panose="020B0604020202020204" pitchFamily="34" charset="0"/>
                  <a:sym typeface="Source Sans Pro Bold"/>
                </a:rPr>
                <a:t>2</a:t>
              </a:r>
            </a:p>
          </p:txBody>
        </p:sp>
      </p:grpSp>
      <p:sp>
        <p:nvSpPr>
          <p:cNvPr id="174" name="TextBox 174"/>
          <p:cNvSpPr txBox="1"/>
          <p:nvPr/>
        </p:nvSpPr>
        <p:spPr>
          <a:xfrm>
            <a:off x="5438033" y="2533435"/>
            <a:ext cx="171780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Source Sans Pro Bold"/>
                <a:cs typeface="Arial" panose="020B0604020202020204" pitchFamily="34" charset="0"/>
                <a:sym typeface="Source Sans Pro Bold"/>
              </a:rPr>
              <a:t>Process Analysis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5283956" y="3508140"/>
            <a:ext cx="2779960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Using plain language and written action plans helps patients who struggle with medical terms (Farmer and Davies, 2019).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Box 126"/>
          <p:cNvSpPr txBox="1"/>
          <p:nvPr/>
        </p:nvSpPr>
        <p:spPr>
          <a:xfrm>
            <a:off x="1953874" y="518837"/>
            <a:ext cx="9097054" cy="473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>
              <a:lnSpc>
                <a:spcPts val="4181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SUPPORTED SELF-MANAGEMENT AND DIGITAL TOOLS</a:t>
            </a:r>
          </a:p>
        </p:txBody>
      </p:sp>
      <p:sp>
        <p:nvSpPr>
          <p:cNvPr id="35" name="AutoShape 35"/>
          <p:cNvSpPr/>
          <p:nvPr/>
        </p:nvSpPr>
        <p:spPr>
          <a:xfrm>
            <a:off x="2676709" y="5147575"/>
            <a:ext cx="0" cy="669793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6" name="AutoShape 36"/>
          <p:cNvSpPr/>
          <p:nvPr/>
        </p:nvSpPr>
        <p:spPr>
          <a:xfrm>
            <a:off x="5343379" y="5147575"/>
            <a:ext cx="0" cy="669793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7" name="AutoShape 37"/>
          <p:cNvSpPr/>
          <p:nvPr/>
        </p:nvSpPr>
        <p:spPr>
          <a:xfrm>
            <a:off x="8010047" y="5147575"/>
            <a:ext cx="0" cy="669793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8" name="AutoShape 38"/>
          <p:cNvSpPr/>
          <p:nvPr/>
        </p:nvSpPr>
        <p:spPr>
          <a:xfrm>
            <a:off x="10676717" y="5147575"/>
            <a:ext cx="0" cy="669793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39" name="AutoShape 39"/>
          <p:cNvSpPr/>
          <p:nvPr/>
        </p:nvSpPr>
        <p:spPr>
          <a:xfrm>
            <a:off x="2676709" y="5797046"/>
            <a:ext cx="8000009" cy="0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</p:sp>
      <p:sp>
        <p:nvSpPr>
          <p:cNvPr id="40" name="Freeform 40"/>
          <p:cNvSpPr/>
          <p:nvPr/>
        </p:nvSpPr>
        <p:spPr>
          <a:xfrm>
            <a:off x="1822965" y="4759578"/>
            <a:ext cx="1707489" cy="958329"/>
          </a:xfrm>
          <a:custGeom>
            <a:avLst/>
            <a:gdLst/>
            <a:ahLst/>
            <a:cxnLst/>
            <a:rect l="l" t="t" r="r" b="b"/>
            <a:pathLst>
              <a:path w="2401157" h="1347650">
                <a:moveTo>
                  <a:pt x="0" y="0"/>
                </a:moveTo>
                <a:lnTo>
                  <a:pt x="2401158" y="0"/>
                </a:lnTo>
                <a:lnTo>
                  <a:pt x="2401158" y="1347649"/>
                </a:lnTo>
                <a:lnTo>
                  <a:pt x="0" y="134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1" name="Freeform 41"/>
          <p:cNvSpPr/>
          <p:nvPr/>
        </p:nvSpPr>
        <p:spPr>
          <a:xfrm>
            <a:off x="4409389" y="4759578"/>
            <a:ext cx="1707489" cy="958329"/>
          </a:xfrm>
          <a:custGeom>
            <a:avLst/>
            <a:gdLst/>
            <a:ahLst/>
            <a:cxnLst/>
            <a:rect l="l" t="t" r="r" b="b"/>
            <a:pathLst>
              <a:path w="2401157" h="1347650">
                <a:moveTo>
                  <a:pt x="0" y="0"/>
                </a:moveTo>
                <a:lnTo>
                  <a:pt x="2401157" y="0"/>
                </a:lnTo>
                <a:lnTo>
                  <a:pt x="2401157" y="1347649"/>
                </a:lnTo>
                <a:lnTo>
                  <a:pt x="0" y="134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3" name="Freeform 43"/>
          <p:cNvSpPr/>
          <p:nvPr/>
        </p:nvSpPr>
        <p:spPr>
          <a:xfrm>
            <a:off x="2558175" y="5678513"/>
            <a:ext cx="237067" cy="237067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5F0F40"/>
          </a:solidFill>
          <a:ln w="47625" cap="sq">
            <a:solidFill>
              <a:srgbClr val="FFFFFF"/>
            </a:solidFill>
            <a:prstDash val="solid"/>
            <a:miter/>
          </a:ln>
        </p:spPr>
      </p:sp>
      <p:sp>
        <p:nvSpPr>
          <p:cNvPr id="44" name="TextBox 44"/>
          <p:cNvSpPr txBox="1"/>
          <p:nvPr/>
        </p:nvSpPr>
        <p:spPr>
          <a:xfrm>
            <a:off x="2580400" y="5686847"/>
            <a:ext cx="192617" cy="206508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Freeform 46"/>
          <p:cNvSpPr/>
          <p:nvPr/>
        </p:nvSpPr>
        <p:spPr>
          <a:xfrm>
            <a:off x="5224845" y="5678513"/>
            <a:ext cx="237067" cy="237067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9A031E"/>
          </a:solidFill>
          <a:ln w="47625" cap="sq">
            <a:solidFill>
              <a:srgbClr val="FFFFFF"/>
            </a:solidFill>
            <a:prstDash val="solid"/>
            <a:miter/>
          </a:ln>
        </p:spPr>
      </p:sp>
      <p:sp>
        <p:nvSpPr>
          <p:cNvPr id="47" name="TextBox 47"/>
          <p:cNvSpPr txBox="1"/>
          <p:nvPr/>
        </p:nvSpPr>
        <p:spPr>
          <a:xfrm>
            <a:off x="5247070" y="5686847"/>
            <a:ext cx="192617" cy="206508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Freeform 49"/>
          <p:cNvSpPr/>
          <p:nvPr/>
        </p:nvSpPr>
        <p:spPr>
          <a:xfrm>
            <a:off x="7891515" y="5678513"/>
            <a:ext cx="237067" cy="237067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FB8B24"/>
          </a:solidFill>
          <a:ln w="47625" cap="sq">
            <a:solidFill>
              <a:srgbClr val="FFFFFF"/>
            </a:solidFill>
            <a:prstDash val="solid"/>
            <a:miter/>
          </a:ln>
        </p:spPr>
      </p:sp>
      <p:sp>
        <p:nvSpPr>
          <p:cNvPr id="50" name="TextBox 50"/>
          <p:cNvSpPr txBox="1"/>
          <p:nvPr/>
        </p:nvSpPr>
        <p:spPr>
          <a:xfrm>
            <a:off x="7913740" y="5686847"/>
            <a:ext cx="192617" cy="206508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Freeform 52"/>
          <p:cNvSpPr/>
          <p:nvPr/>
        </p:nvSpPr>
        <p:spPr>
          <a:xfrm>
            <a:off x="10558185" y="5678513"/>
            <a:ext cx="237067" cy="237067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E36414"/>
          </a:solidFill>
          <a:ln w="47625" cap="sq">
            <a:solidFill>
              <a:srgbClr val="FFFFFF"/>
            </a:solidFill>
            <a:prstDash val="solid"/>
            <a:miter/>
          </a:ln>
        </p:spPr>
      </p:sp>
      <p:sp>
        <p:nvSpPr>
          <p:cNvPr id="53" name="TextBox 53"/>
          <p:cNvSpPr txBox="1"/>
          <p:nvPr/>
        </p:nvSpPr>
        <p:spPr>
          <a:xfrm>
            <a:off x="10580410" y="5686847"/>
            <a:ext cx="192617" cy="206508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Freeform 55"/>
          <p:cNvSpPr/>
          <p:nvPr/>
        </p:nvSpPr>
        <p:spPr>
          <a:xfrm>
            <a:off x="1550061" y="2143286"/>
            <a:ext cx="2253295" cy="3257320"/>
          </a:xfrm>
          <a:custGeom>
            <a:avLst/>
            <a:gdLst/>
            <a:ahLst/>
            <a:cxnLst/>
            <a:rect l="l" t="t" r="r" b="b"/>
            <a:pathLst>
              <a:path w="834554" h="757633">
                <a:moveTo>
                  <a:pt x="56195" y="0"/>
                </a:moveTo>
                <a:lnTo>
                  <a:pt x="778359" y="0"/>
                </a:lnTo>
                <a:cubicBezTo>
                  <a:pt x="809395" y="0"/>
                  <a:pt x="834554" y="25159"/>
                  <a:pt x="834554" y="56195"/>
                </a:cubicBezTo>
                <a:lnTo>
                  <a:pt x="834554" y="701438"/>
                </a:lnTo>
                <a:cubicBezTo>
                  <a:pt x="834554" y="716342"/>
                  <a:pt x="828633" y="730635"/>
                  <a:pt x="818095" y="741174"/>
                </a:cubicBezTo>
                <a:cubicBezTo>
                  <a:pt x="807556" y="751712"/>
                  <a:pt x="793263" y="757633"/>
                  <a:pt x="778359" y="757633"/>
                </a:cubicBezTo>
                <a:lnTo>
                  <a:pt x="56195" y="757633"/>
                </a:lnTo>
                <a:cubicBezTo>
                  <a:pt x="25159" y="757633"/>
                  <a:pt x="0" y="732473"/>
                  <a:pt x="0" y="701438"/>
                </a:cubicBezTo>
                <a:lnTo>
                  <a:pt x="0" y="56195"/>
                </a:lnTo>
                <a:cubicBezTo>
                  <a:pt x="0" y="41291"/>
                  <a:pt x="5921" y="26998"/>
                  <a:pt x="16459" y="16459"/>
                </a:cubicBezTo>
                <a:cubicBezTo>
                  <a:pt x="26998" y="5921"/>
                  <a:pt x="41291" y="0"/>
                  <a:pt x="56195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5F0F40"/>
            </a:solidFill>
            <a:prstDash val="solid"/>
            <a:round/>
          </a:ln>
        </p:spPr>
      </p:sp>
      <p:sp>
        <p:nvSpPr>
          <p:cNvPr id="56" name="TextBox 56"/>
          <p:cNvSpPr txBox="1"/>
          <p:nvPr/>
        </p:nvSpPr>
        <p:spPr>
          <a:xfrm>
            <a:off x="1550061" y="1371600"/>
            <a:ext cx="2253295" cy="4029006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Freeform 58"/>
          <p:cNvSpPr/>
          <p:nvPr/>
        </p:nvSpPr>
        <p:spPr>
          <a:xfrm>
            <a:off x="4216731" y="2143286"/>
            <a:ext cx="2253295" cy="3257320"/>
          </a:xfrm>
          <a:custGeom>
            <a:avLst/>
            <a:gdLst/>
            <a:ahLst/>
            <a:cxnLst/>
            <a:rect l="l" t="t" r="r" b="b"/>
            <a:pathLst>
              <a:path w="834554" h="757633">
                <a:moveTo>
                  <a:pt x="56195" y="0"/>
                </a:moveTo>
                <a:lnTo>
                  <a:pt x="778359" y="0"/>
                </a:lnTo>
                <a:cubicBezTo>
                  <a:pt x="809395" y="0"/>
                  <a:pt x="834554" y="25159"/>
                  <a:pt x="834554" y="56195"/>
                </a:cubicBezTo>
                <a:lnTo>
                  <a:pt x="834554" y="701438"/>
                </a:lnTo>
                <a:cubicBezTo>
                  <a:pt x="834554" y="716342"/>
                  <a:pt x="828633" y="730635"/>
                  <a:pt x="818095" y="741174"/>
                </a:cubicBezTo>
                <a:cubicBezTo>
                  <a:pt x="807556" y="751712"/>
                  <a:pt x="793263" y="757633"/>
                  <a:pt x="778359" y="757633"/>
                </a:cubicBezTo>
                <a:lnTo>
                  <a:pt x="56195" y="757633"/>
                </a:lnTo>
                <a:cubicBezTo>
                  <a:pt x="25159" y="757633"/>
                  <a:pt x="0" y="732473"/>
                  <a:pt x="0" y="701438"/>
                </a:cubicBezTo>
                <a:lnTo>
                  <a:pt x="0" y="56195"/>
                </a:lnTo>
                <a:cubicBezTo>
                  <a:pt x="0" y="41291"/>
                  <a:pt x="5921" y="26998"/>
                  <a:pt x="16459" y="16459"/>
                </a:cubicBezTo>
                <a:cubicBezTo>
                  <a:pt x="26998" y="5921"/>
                  <a:pt x="41291" y="0"/>
                  <a:pt x="56195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9A031E"/>
            </a:solidFill>
            <a:prstDash val="solid"/>
            <a:round/>
          </a:ln>
        </p:spPr>
      </p:sp>
      <p:sp>
        <p:nvSpPr>
          <p:cNvPr id="59" name="TextBox 59"/>
          <p:cNvSpPr txBox="1"/>
          <p:nvPr/>
        </p:nvSpPr>
        <p:spPr>
          <a:xfrm>
            <a:off x="4216731" y="1371600"/>
            <a:ext cx="2253295" cy="4029006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Freeform 76"/>
          <p:cNvSpPr/>
          <p:nvPr/>
        </p:nvSpPr>
        <p:spPr>
          <a:xfrm>
            <a:off x="7186050" y="4759578"/>
            <a:ext cx="1707489" cy="958329"/>
          </a:xfrm>
          <a:custGeom>
            <a:avLst/>
            <a:gdLst/>
            <a:ahLst/>
            <a:cxnLst/>
            <a:rect l="l" t="t" r="r" b="b"/>
            <a:pathLst>
              <a:path w="2401157" h="1347650">
                <a:moveTo>
                  <a:pt x="0" y="0"/>
                </a:moveTo>
                <a:lnTo>
                  <a:pt x="2401157" y="0"/>
                </a:lnTo>
                <a:lnTo>
                  <a:pt x="2401157" y="1347649"/>
                </a:lnTo>
                <a:lnTo>
                  <a:pt x="0" y="134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8" name="Freeform 78"/>
          <p:cNvSpPr/>
          <p:nvPr/>
        </p:nvSpPr>
        <p:spPr>
          <a:xfrm>
            <a:off x="6883400" y="2143286"/>
            <a:ext cx="2253295" cy="3257320"/>
          </a:xfrm>
          <a:custGeom>
            <a:avLst/>
            <a:gdLst/>
            <a:ahLst/>
            <a:cxnLst/>
            <a:rect l="l" t="t" r="r" b="b"/>
            <a:pathLst>
              <a:path w="834554" h="757633">
                <a:moveTo>
                  <a:pt x="56195" y="0"/>
                </a:moveTo>
                <a:lnTo>
                  <a:pt x="778359" y="0"/>
                </a:lnTo>
                <a:cubicBezTo>
                  <a:pt x="809395" y="0"/>
                  <a:pt x="834554" y="25159"/>
                  <a:pt x="834554" y="56195"/>
                </a:cubicBezTo>
                <a:lnTo>
                  <a:pt x="834554" y="701438"/>
                </a:lnTo>
                <a:cubicBezTo>
                  <a:pt x="834554" y="716342"/>
                  <a:pt x="828633" y="730635"/>
                  <a:pt x="818095" y="741174"/>
                </a:cubicBezTo>
                <a:cubicBezTo>
                  <a:pt x="807556" y="751712"/>
                  <a:pt x="793263" y="757633"/>
                  <a:pt x="778359" y="757633"/>
                </a:cubicBezTo>
                <a:lnTo>
                  <a:pt x="56195" y="757633"/>
                </a:lnTo>
                <a:cubicBezTo>
                  <a:pt x="25159" y="757633"/>
                  <a:pt x="0" y="732473"/>
                  <a:pt x="0" y="701438"/>
                </a:cubicBezTo>
                <a:lnTo>
                  <a:pt x="0" y="56195"/>
                </a:lnTo>
                <a:cubicBezTo>
                  <a:pt x="0" y="41291"/>
                  <a:pt x="5921" y="26998"/>
                  <a:pt x="16459" y="16459"/>
                </a:cubicBezTo>
                <a:cubicBezTo>
                  <a:pt x="26998" y="5921"/>
                  <a:pt x="41291" y="0"/>
                  <a:pt x="56195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B8B24"/>
            </a:solidFill>
            <a:prstDash val="solid"/>
            <a:round/>
          </a:ln>
        </p:spPr>
      </p:sp>
      <p:sp>
        <p:nvSpPr>
          <p:cNvPr id="79" name="TextBox 79"/>
          <p:cNvSpPr txBox="1"/>
          <p:nvPr/>
        </p:nvSpPr>
        <p:spPr>
          <a:xfrm>
            <a:off x="6883400" y="1371600"/>
            <a:ext cx="2253295" cy="4029006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" name="Freeform 80"/>
          <p:cNvSpPr/>
          <p:nvPr/>
        </p:nvSpPr>
        <p:spPr>
          <a:xfrm>
            <a:off x="9820803" y="4759578"/>
            <a:ext cx="1707489" cy="958329"/>
          </a:xfrm>
          <a:custGeom>
            <a:avLst/>
            <a:gdLst/>
            <a:ahLst/>
            <a:cxnLst/>
            <a:rect l="l" t="t" r="r" b="b"/>
            <a:pathLst>
              <a:path w="2401157" h="1347650">
                <a:moveTo>
                  <a:pt x="0" y="0"/>
                </a:moveTo>
                <a:lnTo>
                  <a:pt x="2401158" y="0"/>
                </a:lnTo>
                <a:lnTo>
                  <a:pt x="2401158" y="1347649"/>
                </a:lnTo>
                <a:lnTo>
                  <a:pt x="0" y="134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82" name="Freeform 82"/>
          <p:cNvSpPr/>
          <p:nvPr/>
        </p:nvSpPr>
        <p:spPr>
          <a:xfrm>
            <a:off x="9550070" y="2143286"/>
            <a:ext cx="2253295" cy="3257320"/>
          </a:xfrm>
          <a:custGeom>
            <a:avLst/>
            <a:gdLst/>
            <a:ahLst/>
            <a:cxnLst/>
            <a:rect l="l" t="t" r="r" b="b"/>
            <a:pathLst>
              <a:path w="834554" h="757633">
                <a:moveTo>
                  <a:pt x="56195" y="0"/>
                </a:moveTo>
                <a:lnTo>
                  <a:pt x="778359" y="0"/>
                </a:lnTo>
                <a:cubicBezTo>
                  <a:pt x="809395" y="0"/>
                  <a:pt x="834554" y="25159"/>
                  <a:pt x="834554" y="56195"/>
                </a:cubicBezTo>
                <a:lnTo>
                  <a:pt x="834554" y="701438"/>
                </a:lnTo>
                <a:cubicBezTo>
                  <a:pt x="834554" y="716342"/>
                  <a:pt x="828633" y="730635"/>
                  <a:pt x="818095" y="741174"/>
                </a:cubicBezTo>
                <a:cubicBezTo>
                  <a:pt x="807556" y="751712"/>
                  <a:pt x="793263" y="757633"/>
                  <a:pt x="778359" y="757633"/>
                </a:cubicBezTo>
                <a:lnTo>
                  <a:pt x="56195" y="757633"/>
                </a:lnTo>
                <a:cubicBezTo>
                  <a:pt x="25159" y="757633"/>
                  <a:pt x="0" y="732473"/>
                  <a:pt x="0" y="701438"/>
                </a:cubicBezTo>
                <a:lnTo>
                  <a:pt x="0" y="56195"/>
                </a:lnTo>
                <a:cubicBezTo>
                  <a:pt x="0" y="41291"/>
                  <a:pt x="5921" y="26998"/>
                  <a:pt x="16459" y="16459"/>
                </a:cubicBezTo>
                <a:cubicBezTo>
                  <a:pt x="26998" y="5921"/>
                  <a:pt x="41291" y="0"/>
                  <a:pt x="56195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E36414"/>
            </a:solidFill>
            <a:prstDash val="solid"/>
            <a:round/>
          </a:ln>
        </p:spPr>
      </p:sp>
      <p:sp>
        <p:nvSpPr>
          <p:cNvPr id="83" name="TextBox 83"/>
          <p:cNvSpPr txBox="1"/>
          <p:nvPr/>
        </p:nvSpPr>
        <p:spPr>
          <a:xfrm>
            <a:off x="9550070" y="1371600"/>
            <a:ext cx="2253295" cy="4029006"/>
          </a:xfrm>
          <a:prstGeom prst="rect">
            <a:avLst/>
          </a:prstGeom>
        </p:spPr>
        <p:txBody>
          <a:bodyPr lIns="36125" tIns="36125" rIns="36125" bIns="36125" rtlCol="0" anchor="ctr"/>
          <a:lstStyle/>
          <a:p>
            <a:pPr algn="ctr" defTabSz="650292">
              <a:lnSpc>
                <a:spcPts val="1891"/>
              </a:lnSpc>
            </a:pPr>
            <a:endParaRPr sz="128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7" name="TextBox 127"/>
          <p:cNvSpPr txBox="1"/>
          <p:nvPr/>
        </p:nvSpPr>
        <p:spPr>
          <a:xfrm>
            <a:off x="1607686" y="2371886"/>
            <a:ext cx="2138046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>
              <a:lnSpc>
                <a:spcPts val="2047"/>
              </a:lnSpc>
            </a:pPr>
            <a:r>
              <a:rPr lang="en-US" sz="1707" b="1" dirty="0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Structured education evidence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4459889" y="2628366"/>
            <a:ext cx="1766980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>
              <a:lnSpc>
                <a:spcPts val="2047"/>
              </a:lnSpc>
            </a:pPr>
            <a:r>
              <a:rPr lang="en-US" sz="1707" b="1" dirty="0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Digital platforms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704870" y="3221516"/>
            <a:ext cx="1943678" cy="1723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/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Group-based self-management training improves HbA1c and self-efficacy in T2DM (Deakin et al., 2020).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4371540" y="3221516"/>
            <a:ext cx="1943678" cy="1969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/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Services like </a:t>
            </a:r>
            <a:r>
              <a:rPr lang="en-US" sz="1600" dirty="0" err="1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MyDiabetes</a:t>
            </a:r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 </a:t>
            </a:r>
            <a:r>
              <a:rPr lang="en-US" sz="1600" dirty="0" err="1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MyWay</a:t>
            </a:r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 offer remote monitoring, education and data sharing to support ongoing care (NHS Scotland, 2022).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7126557" y="2500126"/>
            <a:ext cx="1766980" cy="512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>
              <a:lnSpc>
                <a:spcPts val="2047"/>
              </a:lnSpc>
            </a:pPr>
            <a:r>
              <a:rPr lang="en-US" sz="1707" b="1" dirty="0" err="1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Behavioural</a:t>
            </a:r>
            <a:r>
              <a:rPr lang="en-US" sz="1707" b="1" dirty="0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 reinforcement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7038208" y="3221516"/>
            <a:ext cx="1943678" cy="1723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/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Text reminders, goal tracking and peer support reduce drop-out from lifestyle change (Brown and Smith, 2022).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9793227" y="2628366"/>
            <a:ext cx="1766980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>
              <a:lnSpc>
                <a:spcPts val="2047"/>
              </a:lnSpc>
            </a:pPr>
            <a:r>
              <a:rPr lang="en-US" sz="1707" b="1" dirty="0">
                <a:solidFill>
                  <a:srgbClr val="000000"/>
                </a:solidFill>
                <a:latin typeface="Arial" panose="020B0604020202020204" pitchFamily="34" charset="0"/>
                <a:ea typeface="Roboto Bold"/>
                <a:cs typeface="Arial" panose="020B0604020202020204" pitchFamily="34" charset="0"/>
                <a:sym typeface="Roboto Bold"/>
              </a:rPr>
              <a:t>Service impact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9704878" y="3221516"/>
            <a:ext cx="1943678" cy="1969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50292"/>
            <a:r>
              <a:rPr lang="en-US" sz="1600" dirty="0">
                <a:solidFill>
                  <a:srgbClr val="000000">
                    <a:alpha val="74902"/>
                  </a:srgb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Supported self-management can reduce diabetes-related admissions by about 20%, easing pressure on primary care (Holt et al., 2022).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29F3A68-FF95-4607-86DB-29F18732D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121250"/>
              </p:ext>
            </p:extLst>
          </p:nvPr>
        </p:nvGraphicFramePr>
        <p:xfrm>
          <a:off x="330200" y="697978"/>
          <a:ext cx="12344400" cy="6528662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3639184303"/>
                    </a:ext>
                  </a:extLst>
                </a:gridCol>
                <a:gridCol w="11887200">
                  <a:extLst>
                    <a:ext uri="{9D8B030D-6E8A-4147-A177-3AD203B41FA5}">
                      <a16:colId xmlns:a16="http://schemas.microsoft.com/office/drawing/2014/main" val="836671271"/>
                    </a:ext>
                  </a:extLst>
                </a:gridCol>
              </a:tblGrid>
              <a:tr h="47642">
                <a:tc>
                  <a:txBody>
                    <a:bodyPr/>
                    <a:lstStyle/>
                    <a:p>
                      <a:r>
                        <a:rPr lang="en-US" sz="1200"/>
                        <a:t>No.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Reference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6198258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ADA (2023) Standards of medical care in diabetes 2023. Diabetes Care, 46 (Suppl 1). </a:t>
                      </a:r>
                      <a:r>
                        <a:rPr lang="en-US" sz="1200">
                          <a:hlinkClick r:id="rId2"/>
                        </a:rPr>
                        <a:t>https://doi.org/10.2337/dc23-SINT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0301548"/>
                  </a:ext>
                </a:extLst>
              </a:tr>
              <a:tr h="238209">
                <a:tc>
                  <a:txBody>
                    <a:bodyPr/>
                    <a:lstStyle/>
                    <a:p>
                      <a:r>
                        <a:rPr lang="en-US" sz="1200"/>
                        <a:t>2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Barnett, K., Mercer, S. W., Norbury, M. et al. (2020) ‘Epidemiology of multimorbidity and implications for healthcare,’ The Lancet, 380 (9836), pp. 37–43. </a:t>
                      </a:r>
                      <a:r>
                        <a:rPr lang="en-US" sz="1200">
                          <a:hlinkClick r:id="rId3"/>
                        </a:rPr>
                        <a:t>https://doi.org/10.1016/S0140-6736(12)60240-2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2699883"/>
                  </a:ext>
                </a:extLst>
              </a:tr>
              <a:tr h="200095">
                <a:tc>
                  <a:txBody>
                    <a:bodyPr/>
                    <a:lstStyle/>
                    <a:p>
                      <a:r>
                        <a:rPr lang="en-US" sz="1200"/>
                        <a:t>3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Batalden, P. (2018) ‘Co-production of health and healthcare,’ BMJ Quality &amp; Safety, 27 (9), pp. 691–697. </a:t>
                      </a:r>
                      <a:r>
                        <a:rPr lang="en-US" sz="1200">
                          <a:hlinkClick r:id="rId4"/>
                        </a:rPr>
                        <a:t>https://doi.org/10.1136/bmjqs-2017-006727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4083939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4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Byrne, J. L., Davies, M. J. and Khunti, K. (2021) ‘Management of type 2 diabetes in primary care,’ BMJ, 372, m4743. </a:t>
                      </a:r>
                      <a:r>
                        <a:rPr lang="en-US" sz="1200">
                          <a:hlinkClick r:id="rId5"/>
                        </a:rPr>
                        <a:t>https://doi.org/10.1136/bmj.m4743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9671879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5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Darling, G., Maguire, S. and Davies, P. (2020) Evaluation of the DESMOND programme. London: NHS England.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8917499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6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Department of Health and Social Care (DHSC) (2023) Health matters: preventing type 2 diabetes. London: DHSC.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495315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7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Holt, R. I. G., Cockram, C., Flyvbjerg, A. and Goldstein, B. J. (2022) Textbook of Diabetes. 7th ed. Oxford: Wiley-Blackwell.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8367342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8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International Diabetes Federation (IDF) (2023) IDF Diabetes Atlas: 10th Edition. Brussels: IDF.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7976093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9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Miller, W. R. and Rollnick, S. (2013) Motivational interviewing: helping people change. 3rd ed. New York: Guilford Press.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1345904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10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National Institute for Health and Care Excellence (NICE) (2023) Type 2 diabetes in adults: management (NG28). London: NICE.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61876895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11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National Health Service (NHS Digital) (2023) National Diabetes Audit Report 2023. Leeds: NHS Digital.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7146029"/>
                  </a:ext>
                </a:extLst>
              </a:tr>
              <a:tr h="85755">
                <a:tc>
                  <a:txBody>
                    <a:bodyPr/>
                    <a:lstStyle/>
                    <a:p>
                      <a:r>
                        <a:rPr lang="en-US" sz="1200"/>
                        <a:t>12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NHS England (2019) The NHS Long Term Plan. London: NHS England.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9338291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13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NHS England (2023a) Comprehensive Model of Personalised Care. London: NHS England.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5066815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14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NHS England (2023b) NHS Diabetes Prevention Programme: Annual report. London: NHS England.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4153188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15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NHS Scotland (2022) MyDiabetes MyWay programme evaluation. Edinburgh: NHS Scotland.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0782979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16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Public Health England (PHE) (2021) Diabetes Prevention Programme evaluation. London: PHE.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9296762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17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Royal College of Nursing (RCN) (2022) Principles of nursing practice. London: RCN.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518261"/>
                  </a:ext>
                </a:extLst>
              </a:tr>
              <a:tr h="238209">
                <a:tc>
                  <a:txBody>
                    <a:bodyPr/>
                    <a:lstStyle/>
                    <a:p>
                      <a:r>
                        <a:rPr lang="en-US" sz="1200"/>
                        <a:t>18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Trief, P. M., Teresi, J. A. and Weinstock, R. S. (2022) ‘Psychosocial factors and diabetes self-management,’ Current Diabetes Reports, 22 (4), pp. 145–153. </a:t>
                      </a:r>
                      <a:r>
                        <a:rPr lang="en-US" sz="1200">
                          <a:hlinkClick r:id="rId6"/>
                        </a:rPr>
                        <a:t>https://doi.org/10.1007/s11892-022-01479-9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0904760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19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UK Health Security Agency (UKHSA) (2024) Health inequalities and chronic disease report 2024. London: UKHSA.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4249093"/>
                  </a:ext>
                </a:extLst>
              </a:tr>
              <a:tr h="200095">
                <a:tc>
                  <a:txBody>
                    <a:bodyPr/>
                    <a:lstStyle/>
                    <a:p>
                      <a:r>
                        <a:rPr lang="en-US" sz="1200"/>
                        <a:t>20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Wagner, E. H. (2018) ‘Chronic Care Model revisited,’ Health Affairs, 37 (11), pp. 1943–1950. </a:t>
                      </a:r>
                      <a:r>
                        <a:rPr lang="en-US" sz="1200">
                          <a:hlinkClick r:id="rId7"/>
                        </a:rPr>
                        <a:t>https://doi.org/10.1377/hlthaff.2018.05442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9417118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21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World Health Organization (WHO) (2023) Global report on diabetes 2023. Geneva: WHO.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5869871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22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Baldwin, D. S. and Chilton, R. J. (2020) ‘Antidepressant treatment in people with diabetes,’ Diabetic Medicine, 37 (5), pp. 773–781.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7593257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23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Brown, A. and Smith, L. (2022) ‘The role of digital apps in diabetes management,’ Journal of Public Health Management &amp; Practice, 28 (6), pp. E132–E139.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0093094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24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Calvert, M., Holman, R. R. and McManus, R. J. (2020) ‘Implementing quality improvement in diabetes care,’ Diabetic Medicine, 37 (S1), pp. 3–10.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0824563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25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Chatterjee, S., Davies, M. and Khunti, K. (2018) ‘Type 2 diabetes prevention and policy implementation in the UK,’ Primary Care Diabetes, 12 (3), pp. 231–236.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3600542"/>
                  </a:ext>
                </a:extLst>
              </a:tr>
              <a:tr h="238209">
                <a:tc>
                  <a:txBody>
                    <a:bodyPr/>
                    <a:lstStyle/>
                    <a:p>
                      <a:r>
                        <a:rPr lang="en-US" sz="1200"/>
                        <a:t>26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Deakin, T. A. et al. (2020) ‘Group-based training for self-management in type 2 diabetes,’ Cochrane Database of Systematic Reviews, Issue 12. </a:t>
                      </a:r>
                      <a:r>
                        <a:rPr lang="en-US" sz="1200">
                          <a:hlinkClick r:id="rId8"/>
                        </a:rPr>
                        <a:t>https://doi.org/10.1002/14651858.CD003417.pub4</a:t>
                      </a:r>
                      <a:endParaRPr lang="en-US" sz="1200"/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2826658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27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Farmer, A. J. and Davies, M. J. (2019) ‘Behavioural approaches in type 2 diabetes management,’ BMJ, 365, l2391.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1380853"/>
                  </a:ext>
                </a:extLst>
              </a:tr>
              <a:tr h="123868">
                <a:tc>
                  <a:txBody>
                    <a:bodyPr/>
                    <a:lstStyle/>
                    <a:p>
                      <a:r>
                        <a:rPr lang="en-US" sz="1200"/>
                        <a:t>28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Khunti, K. et al. (2022) ‘Clinical inertia in the management of type 2 diabetes,’ Diabetologia, 65 (2), pp. 267–276.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893102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29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McGill, M. and Chatterjee, S. (2021) ‘Global perspectives on type 2 diabetes prevention,’ Diabetes Therapy, 12 (5), pp. 1425–1436.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2185228"/>
                  </a:ext>
                </a:extLst>
              </a:tr>
              <a:tr h="161982">
                <a:tc>
                  <a:txBody>
                    <a:bodyPr/>
                    <a:lstStyle/>
                    <a:p>
                      <a:r>
                        <a:rPr lang="en-US" sz="1200"/>
                        <a:t>30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Sinclair, A. J. and Dunning, T. (2021) ‘Older people and diabetes care: best practice guidelines,’ Journal of Diabetes Nursing, 25 (3), pp. 89–97.</a:t>
                      </a:r>
                    </a:p>
                  </a:txBody>
                  <a:tcPr marL="9528" marR="9528" marT="4764" marB="47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51757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F7A949-99CF-4A5B-AF3D-F5C8D47A0D7B}"/>
              </a:ext>
            </a:extLst>
          </p:cNvPr>
          <p:cNvSpPr txBox="1"/>
          <p:nvPr/>
        </p:nvSpPr>
        <p:spPr>
          <a:xfrm>
            <a:off x="330200" y="76200"/>
            <a:ext cx="63246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09559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610,551 Metrics Illustrations &amp; Clip Art - i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176903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7">
            <a:extLst>
              <a:ext uri="{FF2B5EF4-FFF2-40B4-BE49-F238E27FC236}">
                <a16:creationId xmlns:a16="http://schemas.microsoft.com/office/drawing/2014/main" id="{FF017E68-365C-4FAA-A493-1F52DE287B25}"/>
              </a:ext>
            </a:extLst>
          </p:cNvPr>
          <p:cNvSpPr/>
          <p:nvPr/>
        </p:nvSpPr>
        <p:spPr>
          <a:xfrm>
            <a:off x="7176902" y="0"/>
            <a:ext cx="5827898" cy="7315200"/>
          </a:xfrm>
          <a:prstGeom prst="rect">
            <a:avLst/>
          </a:prstGeom>
          <a:solidFill>
            <a:srgbClr val="799DC9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975390">
              <a:defRPr/>
            </a:pPr>
            <a:endParaRPr lang="en-US" sz="1920" kern="0">
              <a:solidFill>
                <a:prstClr val="white"/>
              </a:solidFill>
              <a:latin typeface="Arial"/>
              <a:ea typeface="Arial Unicode M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21958" y="3195935"/>
            <a:ext cx="52989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474736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Theme blue">
      <a:dk1>
        <a:srgbClr val="898989"/>
      </a:dk1>
      <a:lt1>
        <a:srgbClr val="FFFFFF"/>
      </a:lt1>
      <a:dk2>
        <a:srgbClr val="272829"/>
      </a:dk2>
      <a:lt2>
        <a:srgbClr val="FFFFFF"/>
      </a:lt2>
      <a:accent1>
        <a:srgbClr val="23C35E"/>
      </a:accent1>
      <a:accent2>
        <a:srgbClr val="159596"/>
      </a:accent2>
      <a:accent3>
        <a:srgbClr val="1264C3"/>
      </a:accent3>
      <a:accent4>
        <a:srgbClr val="0547A3"/>
      </a:accent4>
      <a:accent5>
        <a:srgbClr val="153789"/>
      </a:accent5>
      <a:accent6>
        <a:srgbClr val="A4ACB5"/>
      </a:accent6>
      <a:hlink>
        <a:srgbClr val="32A79F"/>
      </a:hlink>
      <a:folHlink>
        <a:srgbClr val="89E1DE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1816</Words>
  <Application>Microsoft Office PowerPoint</Application>
  <PresentationFormat>Custom</PresentationFormat>
  <Paragraphs>207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Calibri</vt:lpstr>
      <vt:lpstr>Poppins Medium</vt:lpstr>
      <vt:lpstr>Poppins</vt:lpstr>
      <vt:lpstr>Lato Light</vt:lpstr>
      <vt:lpstr>Arial</vt:lpstr>
      <vt:lpstr>Office Theme</vt:lpstr>
      <vt:lpstr>1_Office Theme</vt:lpstr>
      <vt:lpstr>2_Office Theme</vt:lpstr>
      <vt:lpstr>3_Office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Abstract Content Marketing Tips Infographic Graph</dc:title>
  <dc:creator>Arnob</dc:creator>
  <cp:lastModifiedBy>hp</cp:lastModifiedBy>
  <cp:revision>41</cp:revision>
  <dcterms:created xsi:type="dcterms:W3CDTF">2006-08-16T00:00:00Z</dcterms:created>
  <dcterms:modified xsi:type="dcterms:W3CDTF">2025-11-08T08:51:22Z</dcterms:modified>
  <dc:identifier>DAGv3cddyxc</dc:identifier>
</cp:coreProperties>
</file>