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91" d="100"/>
          <a:sy n="91" d="100"/>
        </p:scale>
        <p:origin x="32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444479B-705B-4489-957E-7E8A228BDFA0}" type="datetime1">
              <a:rPr lang="en-US" smtClean="0"/>
              <a:t>2/26/2026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773105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F89F774-3FA6-43B8-9241-99959C8FD463}" type="datetime1">
              <a:rPr lang="en-US" smtClean="0"/>
              <a:t>2/26/2026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230986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2/26/2026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372394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79ABC2-0180-4F3A-A895-A85BC724D472}" type="datetime1">
              <a:rPr lang="en-US" smtClean="0"/>
              <a:t>2/26/2026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11364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AEEA9BA-4E8F-439E-BEA4-91FBA01E3F5F}" type="datetime1">
              <a:rPr lang="en-US" smtClean="0"/>
              <a:t>2/26/2026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372815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E15BF18-0007-481C-AA29-413124BC3EE7}" type="datetime1">
              <a:rPr lang="en-US" smtClean="0"/>
              <a:t>2/26/2026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179821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2/26/2026</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319406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2/26/2026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2421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2/26/2026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14655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2/26/2026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6407800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2/26/2026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35724381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2/26/2026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4545684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2/26/2026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4093542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2/26/2026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4833358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07B66AD-7C08-490A-ADA4-B47E10FB2407}" type="datetime1">
              <a:rPr lang="en-US" smtClean="0"/>
              <a:t>2/26/2026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430668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5B95027-4255-49E7-9841-CD21BCC99996}" type="datetime1">
              <a:rPr lang="en-US" smtClean="0"/>
              <a:t>2/26/2026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507221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DA38F49-B3E2-4BF0-BEC7-C30D34ABBB8D}" type="datetime1">
              <a:rPr lang="en-US" smtClean="0"/>
              <a:t>2/26/2026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4249375332"/>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 id="2147483722" r:id="rId12"/>
    <p:sldLayoutId id="2147483723" r:id="rId13"/>
    <p:sldLayoutId id="2147483724" r:id="rId14"/>
    <p:sldLayoutId id="2147483725" r:id="rId15"/>
    <p:sldLayoutId id="2147483726"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s://www.longtermplan.nhs.uk/" TargetMode="External"/><Relationship Id="rId2" Type="http://schemas.openxmlformats.org/officeDocument/2006/relationships/hyperlink" Target="https://www.gov.uk/government/publications/a-plan-for-digital-health-and-social-care" TargetMode="External"/><Relationship Id="rId1" Type="http://schemas.openxmlformats.org/officeDocument/2006/relationships/slideLayout" Target="../slideLayouts/slideLayout3.xml"/><Relationship Id="rId4" Type="http://schemas.openxmlformats.org/officeDocument/2006/relationships/hyperlink" Target="https://topol.hee.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1" name="Rectangle 20">
            <a:extLst>
              <a:ext uri="{FF2B5EF4-FFF2-40B4-BE49-F238E27FC236}">
                <a16:creationId xmlns:a16="http://schemas.microsoft.com/office/drawing/2014/main" id="{BDDE9CD4-0E0A-4129-8689-A89C4E9A6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lorful dots on a white background&#10;&#10;AI-generated content may be incorrect.">
            <a:extLst>
              <a:ext uri="{FF2B5EF4-FFF2-40B4-BE49-F238E27FC236}">
                <a16:creationId xmlns:a16="http://schemas.microsoft.com/office/drawing/2014/main" id="{97CBD580-863B-E4F1-B0B7-901441BCEA90}"/>
              </a:ext>
            </a:extLst>
          </p:cNvPr>
          <p:cNvPicPr>
            <a:picLocks noChangeAspect="1"/>
          </p:cNvPicPr>
          <p:nvPr/>
        </p:nvPicPr>
        <p:blipFill>
          <a:blip r:embed="rId2">
            <a:duotone>
              <a:schemeClr val="bg2">
                <a:shade val="45000"/>
                <a:satMod val="135000"/>
              </a:schemeClr>
              <a:prstClr val="white"/>
            </a:duotone>
            <a:alphaModFix amt="25000"/>
          </a:blip>
          <a:srcRect t="18773"/>
          <a:stretch>
            <a:fillRect/>
          </a:stretch>
        </p:blipFill>
        <p:spPr>
          <a:xfrm>
            <a:off x="1" y="10"/>
            <a:ext cx="12191999" cy="6857990"/>
          </a:xfrm>
          <a:prstGeom prst="rect">
            <a:avLst/>
          </a:prstGeom>
        </p:spPr>
      </p:pic>
      <p:grpSp>
        <p:nvGrpSpPr>
          <p:cNvPr id="23" name="Group 22">
            <a:extLst>
              <a:ext uri="{FF2B5EF4-FFF2-40B4-BE49-F238E27FC236}">
                <a16:creationId xmlns:a16="http://schemas.microsoft.com/office/drawing/2014/main" id="{85DB3CA2-FA66-42B9-90EF-394894352D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2C8D0718-07C6-45A2-A743-BC64673C96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FAE7BCCE-817C-4933-A587-F1EF87D4B4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0E96C1E8-3E07-4AF1-BA61-7FB948F90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B3B592D1-4031-4144-A2DB-B2D8F8C73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55CB28D4-D6D1-4DB7-B557-D5FF65237B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F69D97D4-6031-4064-9BBA-2E96839A3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BAF978AE-97B1-4224-A562-EBCE373A1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3A18250B-41A2-4BA7-9E5C-679CF3AE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C8751ECC-5286-4332-9942-2D01B7135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5952A4A6-F619-458C-A026-6E5D6AF15D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CE518F3-20C6-40C5-2D74-C319E397C38B}"/>
              </a:ext>
            </a:extLst>
          </p:cNvPr>
          <p:cNvSpPr>
            <a:spLocks noGrp="1"/>
          </p:cNvSpPr>
          <p:nvPr>
            <p:ph type="ctrTitle"/>
          </p:nvPr>
        </p:nvSpPr>
        <p:spPr>
          <a:xfrm>
            <a:off x="677334" y="609600"/>
            <a:ext cx="8596668" cy="1320800"/>
          </a:xfrm>
        </p:spPr>
        <p:txBody>
          <a:bodyPr vert="horz" lIns="91440" tIns="45720" rIns="91440" bIns="45720" rtlCol="0" anchor="t">
            <a:normAutofit/>
          </a:bodyPr>
          <a:lstStyle/>
          <a:p>
            <a:pPr algn="l"/>
            <a:r>
              <a:rPr lang="en-US" sz="3600"/>
              <a:t>Remote Patient Monitoring</a:t>
            </a:r>
          </a:p>
        </p:txBody>
      </p:sp>
      <p:sp>
        <p:nvSpPr>
          <p:cNvPr id="3" name="Subtitle 2">
            <a:extLst>
              <a:ext uri="{FF2B5EF4-FFF2-40B4-BE49-F238E27FC236}">
                <a16:creationId xmlns:a16="http://schemas.microsoft.com/office/drawing/2014/main" id="{E7D87AAE-274A-B82D-79EF-482068D99208}"/>
              </a:ext>
            </a:extLst>
          </p:cNvPr>
          <p:cNvSpPr>
            <a:spLocks noGrp="1"/>
          </p:cNvSpPr>
          <p:nvPr>
            <p:ph type="subTitle" idx="1"/>
          </p:nvPr>
        </p:nvSpPr>
        <p:spPr>
          <a:xfrm>
            <a:off x="677334" y="2160589"/>
            <a:ext cx="8596668" cy="3880773"/>
          </a:xfrm>
        </p:spPr>
        <p:txBody>
          <a:bodyPr vert="horz" lIns="91440" tIns="45720" rIns="91440" bIns="45720" rtlCol="0">
            <a:normAutofit/>
          </a:bodyPr>
          <a:lstStyle/>
          <a:p>
            <a:pPr algn="l">
              <a:buFont typeface="Wingdings 3" charset="2"/>
              <a:buChar char=""/>
            </a:pPr>
            <a:r>
              <a:rPr lang="en-US">
                <a:solidFill>
                  <a:schemeClr val="tx1">
                    <a:lumMod val="75000"/>
                    <a:lumOff val="25000"/>
                  </a:schemeClr>
                </a:solidFill>
              </a:rPr>
              <a:t>Name: Anisa tahir</a:t>
            </a:r>
          </a:p>
          <a:p>
            <a:pPr algn="l">
              <a:buFont typeface="Wingdings 3" charset="2"/>
              <a:buChar char=""/>
            </a:pPr>
            <a:r>
              <a:rPr lang="en-US">
                <a:solidFill>
                  <a:schemeClr val="tx1">
                    <a:lumMod val="75000"/>
                    <a:lumOff val="25000"/>
                  </a:schemeClr>
                </a:solidFill>
              </a:rPr>
              <a:t>Student number: 2322754</a:t>
            </a:r>
          </a:p>
          <a:p>
            <a:pPr algn="l">
              <a:buFont typeface="Wingdings 3" charset="2"/>
              <a:buChar char=""/>
            </a:pPr>
            <a:r>
              <a:rPr lang="en-US">
                <a:solidFill>
                  <a:schemeClr val="tx1">
                    <a:lumMod val="75000"/>
                    <a:lumOff val="25000"/>
                  </a:schemeClr>
                </a:solidFill>
              </a:rPr>
              <a:t>Lecturer: Joanne Davies</a:t>
            </a:r>
          </a:p>
          <a:p>
            <a:pPr algn="l">
              <a:buFont typeface="Wingdings 3" charset="2"/>
              <a:buChar char=""/>
            </a:pPr>
            <a:endParaRPr lang="en-US">
              <a:solidFill>
                <a:schemeClr val="tx1">
                  <a:lumMod val="75000"/>
                  <a:lumOff val="25000"/>
                </a:schemeClr>
              </a:solidFill>
            </a:endParaRPr>
          </a:p>
          <a:p>
            <a:pPr algn="l">
              <a:buFont typeface="Wingdings 3" charset="2"/>
              <a:buChar char=""/>
            </a:pPr>
            <a:endParaRPr lang="en-US">
              <a:solidFill>
                <a:schemeClr val="tx1">
                  <a:lumMod val="75000"/>
                  <a:lumOff val="25000"/>
                </a:schemeClr>
              </a:solidFill>
            </a:endParaRPr>
          </a:p>
        </p:txBody>
      </p:sp>
    </p:spTree>
    <p:extLst>
      <p:ext uri="{BB962C8B-B14F-4D97-AF65-F5344CB8AC3E}">
        <p14:creationId xmlns:p14="http://schemas.microsoft.com/office/powerpoint/2010/main" val="15130374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5" name="Picture 4" descr="Digital financial graph">
            <a:extLst>
              <a:ext uri="{FF2B5EF4-FFF2-40B4-BE49-F238E27FC236}">
                <a16:creationId xmlns:a16="http://schemas.microsoft.com/office/drawing/2014/main" id="{F49ABA82-C0C1-0043-1D1C-E224FA435BED}"/>
              </a:ext>
            </a:extLst>
          </p:cNvPr>
          <p:cNvPicPr>
            <a:picLocks noChangeAspect="1"/>
          </p:cNvPicPr>
          <p:nvPr/>
        </p:nvPicPr>
        <p:blipFill>
          <a:blip r:embed="rId2"/>
          <a:srcRect l="36789" r="18962"/>
          <a:stretch>
            <a:fillRect/>
          </a:stretch>
        </p:blipFill>
        <p:spPr>
          <a:xfrm>
            <a:off x="-1" y="-8467"/>
            <a:ext cx="3424137" cy="6866468"/>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 name="Text Placeholder 2">
            <a:extLst>
              <a:ext uri="{FF2B5EF4-FFF2-40B4-BE49-F238E27FC236}">
                <a16:creationId xmlns:a16="http://schemas.microsoft.com/office/drawing/2014/main" id="{EEFED2E8-3703-3A39-71AB-E5398BBEA310}"/>
              </a:ext>
            </a:extLst>
          </p:cNvPr>
          <p:cNvSpPr>
            <a:spLocks noGrp="1"/>
          </p:cNvSpPr>
          <p:nvPr>
            <p:ph type="body" idx="1"/>
          </p:nvPr>
        </p:nvSpPr>
        <p:spPr>
          <a:xfrm>
            <a:off x="3808945" y="314629"/>
            <a:ext cx="3893440" cy="1096899"/>
          </a:xfrm>
        </p:spPr>
        <p:txBody>
          <a:bodyPr vert="horz" lIns="91440" tIns="45720" rIns="91440" bIns="45720" rtlCol="0" anchor="t">
            <a:normAutofit/>
          </a:bodyPr>
          <a:lstStyle/>
          <a:p>
            <a:pPr algn="r"/>
            <a:r>
              <a:rPr lang="en-US" b="1" cap="all" spc="300" dirty="0">
                <a:solidFill>
                  <a:schemeClr val="tx1"/>
                </a:solidFill>
                <a:latin typeface="Arial" panose="020B0604020202020204" pitchFamily="34" charset="0"/>
                <a:cs typeface="Arial" panose="020B0604020202020204" pitchFamily="34" charset="0"/>
              </a:rPr>
              <a:t>INTRODUCTION</a:t>
            </a:r>
            <a:r>
              <a:rPr lang="en-US" sz="1800" b="1" cap="all" spc="300" dirty="0"/>
              <a:t> </a:t>
            </a:r>
          </a:p>
        </p:txBody>
      </p:sp>
      <p:sp>
        <p:nvSpPr>
          <p:cNvPr id="21" name="TextBox 20">
            <a:extLst>
              <a:ext uri="{FF2B5EF4-FFF2-40B4-BE49-F238E27FC236}">
                <a16:creationId xmlns:a16="http://schemas.microsoft.com/office/drawing/2014/main" id="{D918C3FD-3DE2-80BF-9C52-7BA4BC36F2EC}"/>
              </a:ext>
            </a:extLst>
          </p:cNvPr>
          <p:cNvSpPr txBox="1"/>
          <p:nvPr/>
        </p:nvSpPr>
        <p:spPr>
          <a:xfrm>
            <a:off x="3808945" y="3753402"/>
            <a:ext cx="5400984" cy="2941062"/>
          </a:xfrm>
          <a:prstGeom prst="rect">
            <a:avLst/>
          </a:prstGeom>
          <a:noFill/>
        </p:spPr>
        <p:txBody>
          <a:bodyPr wrap="square">
            <a:spAutoFit/>
          </a:bodyPr>
          <a:lstStyle/>
          <a:p>
            <a:pPr>
              <a:lnSpc>
                <a:spcPct val="115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Health and social care services in the UK are facing unprecedented challenges, including rising demand, staff shortages and an ageing population.</a:t>
            </a:r>
            <a:br>
              <a:rPr lang="en-GB" sz="1800" kern="100" dirty="0">
                <a:effectLst/>
                <a:latin typeface="Arial" panose="020B0604020202020204" pitchFamily="34" charset="0"/>
                <a:ea typeface="Aptos" panose="020B0004020202020204" pitchFamily="34" charset="0"/>
                <a:cs typeface="Times New Roman" panose="02020603050405020304" pitchFamily="18" charset="0"/>
              </a:rPr>
            </a:br>
            <a:r>
              <a:rPr lang="en-GB" sz="1800" kern="100" dirty="0">
                <a:effectLst/>
                <a:latin typeface="Arial" panose="020B0604020202020204" pitchFamily="34" charset="0"/>
                <a:ea typeface="Aptos" panose="020B0004020202020204" pitchFamily="34" charset="0"/>
                <a:cs typeface="Times New Roman" panose="02020603050405020304" pitchFamily="18" charset="0"/>
              </a:rPr>
              <a:t>Digital innovation has been identified as a key mechanism to address these pressures.</a:t>
            </a:r>
            <a:br>
              <a:rPr lang="en-GB" sz="1800" kern="100" dirty="0">
                <a:effectLst/>
                <a:latin typeface="Arial" panose="020B0604020202020204" pitchFamily="34" charset="0"/>
                <a:ea typeface="Aptos" panose="020B0004020202020204" pitchFamily="34" charset="0"/>
                <a:cs typeface="Times New Roman" panose="02020603050405020304" pitchFamily="18" charset="0"/>
              </a:rPr>
            </a:br>
            <a:r>
              <a:rPr lang="en-GB" sz="1800" kern="100" dirty="0">
                <a:effectLst/>
                <a:latin typeface="Arial" panose="020B0604020202020204" pitchFamily="34" charset="0"/>
                <a:ea typeface="Aptos" panose="020B0004020202020204" pitchFamily="34" charset="0"/>
                <a:cs typeface="Times New Roman" panose="02020603050405020304" pitchFamily="18" charset="0"/>
              </a:rPr>
              <a:t>This presentation explores Remote Patient Monitoring as a response to these challenges, evaluating both its benefits and its limitations to determine its real-world value.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3" name="Title 22">
            <a:extLst>
              <a:ext uri="{FF2B5EF4-FFF2-40B4-BE49-F238E27FC236}">
                <a16:creationId xmlns:a16="http://schemas.microsoft.com/office/drawing/2014/main" id="{25AB77C0-7715-53C9-06C3-17DF82F217B0}"/>
              </a:ext>
            </a:extLst>
          </p:cNvPr>
          <p:cNvSpPr>
            <a:spLocks noGrp="1"/>
          </p:cNvSpPr>
          <p:nvPr>
            <p:ph type="title"/>
          </p:nvPr>
        </p:nvSpPr>
        <p:spPr>
          <a:xfrm>
            <a:off x="3499318" y="1575064"/>
            <a:ext cx="6201237" cy="2564046"/>
          </a:xfrm>
        </p:spPr>
        <p:txBody>
          <a:bodyPr>
            <a:normAutofit fontScale="90000"/>
          </a:bodyPr>
          <a:lstStyle/>
          <a:p>
            <a:r>
              <a:rPr lang="en-GB" sz="2000" dirty="0">
                <a:solidFill>
                  <a:schemeClr val="tx1"/>
                </a:solidFill>
                <a:latin typeface="Arial" panose="020B0604020202020204" pitchFamily="34" charset="0"/>
                <a:cs typeface="Arial" panose="020B0604020202020204" pitchFamily="34" charset="0"/>
              </a:rPr>
              <a:t>I will be presenting an evaluation of </a:t>
            </a:r>
            <a:r>
              <a:rPr lang="en-GB" sz="2000" b="1" dirty="0">
                <a:solidFill>
                  <a:schemeClr val="tx1"/>
                </a:solidFill>
                <a:latin typeface="Arial" panose="020B0604020202020204" pitchFamily="34" charset="0"/>
                <a:cs typeface="Arial" panose="020B0604020202020204" pitchFamily="34" charset="0"/>
              </a:rPr>
              <a:t>Remote Patient Monitoring</a:t>
            </a:r>
            <a:r>
              <a:rPr lang="en-GB" sz="2000" dirty="0">
                <a:solidFill>
                  <a:schemeClr val="tx1"/>
                </a:solidFill>
                <a:latin typeface="Arial" panose="020B0604020202020204" pitchFamily="34" charset="0"/>
                <a:cs typeface="Arial" panose="020B0604020202020204" pitchFamily="34" charset="0"/>
              </a:rPr>
              <a:t>, a digital innovation increasingly used across UK health and social care.</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This presentation is based on my Component 1 report and focuses on how RPM impacts the </a:t>
            </a:r>
            <a:r>
              <a:rPr lang="en-GB" sz="2000" b="1" dirty="0">
                <a:solidFill>
                  <a:schemeClr val="tx1"/>
                </a:solidFill>
                <a:latin typeface="Arial" panose="020B0604020202020204" pitchFamily="34" charset="0"/>
                <a:cs typeface="Arial" panose="020B0604020202020204" pitchFamily="34" charset="0"/>
              </a:rPr>
              <a:t>workforce, service delivery, and patient experience</a:t>
            </a:r>
            <a:r>
              <a:rPr lang="en-GB" sz="2000" dirty="0">
                <a:solidFill>
                  <a:schemeClr val="tx1"/>
                </a:solidFill>
                <a:latin typeface="Arial" panose="020B0604020202020204" pitchFamily="34" charset="0"/>
                <a:cs typeface="Arial" panose="020B0604020202020204" pitchFamily="34" charset="0"/>
              </a:rPr>
              <a:t>.</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The aim is to critically assess whether RPM delivers meaningful improvements in practice and whether it represents a sustainable solution for future care delivery.</a:t>
            </a:r>
            <a:br>
              <a:rPr lang="en-GB" dirty="0"/>
            </a:br>
            <a:endParaRPr lang="en-GB" dirty="0"/>
          </a:p>
        </p:txBody>
      </p:sp>
    </p:spTree>
    <p:extLst>
      <p:ext uri="{BB962C8B-B14F-4D97-AF65-F5344CB8AC3E}">
        <p14:creationId xmlns:p14="http://schemas.microsoft.com/office/powerpoint/2010/main" val="35153740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866E2-C0FB-8A6A-2FBC-C31BF517B37D}"/>
              </a:ext>
            </a:extLst>
          </p:cNvPr>
          <p:cNvSpPr>
            <a:spLocks noGrp="1"/>
          </p:cNvSpPr>
          <p:nvPr>
            <p:ph type="title"/>
          </p:nvPr>
        </p:nvSpPr>
        <p:spPr/>
        <p:txBody>
          <a:bodyPr>
            <a:noAutofit/>
          </a:bodyPr>
          <a:lstStyle/>
          <a:p>
            <a:pPr>
              <a:lnSpc>
                <a:spcPct val="115000"/>
              </a:lnSpc>
              <a:spcAft>
                <a:spcPts val="800"/>
              </a:spcAft>
            </a:pPr>
            <a:r>
              <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Digital transformation is central to current NHS policy.</a:t>
            </a:r>
            <a:br>
              <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br>
            <a:r>
              <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The NHS Long Term Plan identifies technology-enabled care as essential for improving efficiency, addressing workforce pressures and reducing health inequalities.</a:t>
            </a:r>
            <a:br>
              <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br>
            <a:r>
              <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Continued investment in digital innovation has also been emphasised by the Department of Health and Social Care in 2022, particularly in relation to workforce sustainability and service resilience.</a:t>
            </a:r>
            <a:br>
              <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br>
            <a:endParaRPr lang="en-GB" sz="1800" dirty="0">
              <a:solidFill>
                <a:schemeClr val="tx1"/>
              </a:solidFill>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E63F3C90-7B9C-C4D4-0685-F9B535F9B132}"/>
              </a:ext>
            </a:extLst>
          </p:cNvPr>
          <p:cNvSpPr>
            <a:spLocks noGrp="1"/>
          </p:cNvSpPr>
          <p:nvPr>
            <p:ph type="body" idx="1"/>
          </p:nvPr>
        </p:nvSpPr>
        <p:spPr>
          <a:xfrm>
            <a:off x="677335" y="500197"/>
            <a:ext cx="2240662" cy="803309"/>
          </a:xfrm>
        </p:spPr>
        <p:txBody>
          <a:bodyPr>
            <a:normAutofit lnSpcReduction="10000"/>
          </a:bodyPr>
          <a:lstStyle/>
          <a:p>
            <a:endParaRPr lang="en-GB" b="1" dirty="0">
              <a:solidFill>
                <a:schemeClr val="tx1"/>
              </a:solidFill>
              <a:latin typeface="Arial" panose="020B0604020202020204" pitchFamily="34" charset="0"/>
              <a:cs typeface="Arial" panose="020B0604020202020204" pitchFamily="34" charset="0"/>
            </a:endParaRPr>
          </a:p>
          <a:p>
            <a:r>
              <a:rPr lang="en-GB" b="1" dirty="0">
                <a:solidFill>
                  <a:schemeClr val="tx1"/>
                </a:solidFill>
                <a:latin typeface="Arial" panose="020B0604020202020204" pitchFamily="34" charset="0"/>
                <a:cs typeface="Arial" panose="020B0604020202020204" pitchFamily="34" charset="0"/>
              </a:rPr>
              <a:t>Policy Context</a:t>
            </a: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66780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29BC0-F010-7F64-F4C9-4A3BADB5DA1D}"/>
              </a:ext>
            </a:extLst>
          </p:cNvPr>
          <p:cNvSpPr>
            <a:spLocks noGrp="1"/>
          </p:cNvSpPr>
          <p:nvPr>
            <p:ph type="title"/>
          </p:nvPr>
        </p:nvSpPr>
        <p:spPr/>
        <p:txBody>
          <a:bodyPr>
            <a:noAutofit/>
          </a:bodyPr>
          <a:lstStyle/>
          <a:p>
            <a:pPr>
              <a:lnSpc>
                <a:spcPct val="115000"/>
              </a:lnSpc>
              <a:spcAft>
                <a:spcPts val="800"/>
              </a:spcAft>
            </a:pPr>
            <a:r>
              <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Remote Patient Monitoring involves the use of digital devices to collect patient health data remotely and share it with healthcare professionals.</a:t>
            </a:r>
            <a:br>
              <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br>
            <a:r>
              <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This enables clinicians to monitor patients in real time and intervene earlier when deterioration is detected.</a:t>
            </a:r>
            <a:br>
              <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br>
            <a:r>
              <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RPM is particularly relevant in managing long-term conditions, where continuous monitoring can prevent avoidable deterioration.</a:t>
            </a:r>
            <a:br>
              <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br>
            <a:endParaRPr lang="en-GB" sz="1800" dirty="0">
              <a:solidFill>
                <a:schemeClr val="tx1"/>
              </a:solidFill>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E74F2336-E693-CC2B-DE52-0B9FF8011206}"/>
              </a:ext>
            </a:extLst>
          </p:cNvPr>
          <p:cNvSpPr>
            <a:spLocks noGrp="1"/>
          </p:cNvSpPr>
          <p:nvPr>
            <p:ph type="body" idx="1"/>
          </p:nvPr>
        </p:nvSpPr>
        <p:spPr>
          <a:xfrm>
            <a:off x="385505" y="364009"/>
            <a:ext cx="8596668" cy="860400"/>
          </a:xfrm>
        </p:spPr>
        <p:txBody>
          <a:bodyPr/>
          <a:lstStyle/>
          <a:p>
            <a:endParaRPr lang="en-GB" b="1" dirty="0">
              <a:solidFill>
                <a:schemeClr val="tx1"/>
              </a:solidFill>
              <a:latin typeface="Arial" panose="020B0604020202020204" pitchFamily="34" charset="0"/>
              <a:cs typeface="Arial" panose="020B0604020202020204" pitchFamily="34" charset="0"/>
            </a:endParaRPr>
          </a:p>
          <a:p>
            <a:r>
              <a:rPr lang="en-GB" b="1" dirty="0">
                <a:solidFill>
                  <a:schemeClr val="tx1"/>
                </a:solidFill>
                <a:latin typeface="Arial" panose="020B0604020202020204" pitchFamily="34" charset="0"/>
                <a:cs typeface="Arial" panose="020B0604020202020204" pitchFamily="34" charset="0"/>
              </a:rPr>
              <a:t>What is Remote Patient Monitoring?</a:t>
            </a: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600360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8ACBE-603A-60DF-D77B-59A47085FA97}"/>
              </a:ext>
            </a:extLst>
          </p:cNvPr>
          <p:cNvSpPr>
            <a:spLocks noGrp="1"/>
          </p:cNvSpPr>
          <p:nvPr>
            <p:ph type="title"/>
          </p:nvPr>
        </p:nvSpPr>
        <p:spPr/>
        <p:txBody>
          <a:bodyPr>
            <a:noAutofit/>
          </a:bodyPr>
          <a:lstStyle/>
          <a:p>
            <a:r>
              <a:rPr lang="en-GB" sz="1800" dirty="0">
                <a:solidFill>
                  <a:schemeClr val="tx1"/>
                </a:solidFill>
                <a:latin typeface="Arial" panose="020B0604020202020204" pitchFamily="34" charset="0"/>
                <a:cs typeface="Arial" panose="020B0604020202020204" pitchFamily="34" charset="0"/>
              </a:rPr>
              <a:t>RPM has been implemented across primary, secondary and community care settings in the UK.</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Its use expanded rapidly during the COVID-19 pandemic when face-to-face services were restricted.</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According to The King’s Fund in 2021, this period acted as a catalyst for long-term digital transformation rather than a temporary solution.</a:t>
            </a:r>
            <a:br>
              <a:rPr lang="en-GB" sz="1800" dirty="0">
                <a:solidFill>
                  <a:schemeClr val="tx1"/>
                </a:solidFill>
                <a:latin typeface="Arial" panose="020B0604020202020204" pitchFamily="34" charset="0"/>
                <a:cs typeface="Arial" panose="020B0604020202020204" pitchFamily="34" charset="0"/>
              </a:rPr>
            </a:br>
            <a:endParaRPr lang="en-GB" sz="1800" dirty="0">
              <a:solidFill>
                <a:schemeClr val="tx1"/>
              </a:solidFill>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F3F10E53-7B7F-7ECE-3A3A-9B206B4EE2F7}"/>
              </a:ext>
            </a:extLst>
          </p:cNvPr>
          <p:cNvSpPr>
            <a:spLocks noGrp="1"/>
          </p:cNvSpPr>
          <p:nvPr>
            <p:ph type="body" idx="1"/>
          </p:nvPr>
        </p:nvSpPr>
        <p:spPr>
          <a:xfrm>
            <a:off x="550875" y="646112"/>
            <a:ext cx="8596668" cy="860400"/>
          </a:xfrm>
        </p:spPr>
        <p:txBody>
          <a:bodyPr>
            <a:normAutofit/>
          </a:bodyPr>
          <a:lstStyle/>
          <a:p>
            <a:r>
              <a:rPr lang="en-GB" b="1" dirty="0">
                <a:solidFill>
                  <a:schemeClr val="tx1"/>
                </a:solidFill>
                <a:latin typeface="Arial" panose="020B0604020202020204" pitchFamily="34" charset="0"/>
                <a:cs typeface="Arial" panose="020B0604020202020204" pitchFamily="34" charset="0"/>
              </a:rPr>
              <a:t>RPM in UK Practice</a:t>
            </a:r>
          </a:p>
        </p:txBody>
      </p:sp>
    </p:spTree>
    <p:extLst>
      <p:ext uri="{BB962C8B-B14F-4D97-AF65-F5344CB8AC3E}">
        <p14:creationId xmlns:p14="http://schemas.microsoft.com/office/powerpoint/2010/main" val="13177533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D58C4-FC1E-C79D-B82B-C2346B04FB69}"/>
              </a:ext>
            </a:extLst>
          </p:cNvPr>
          <p:cNvSpPr>
            <a:spLocks noGrp="1"/>
          </p:cNvSpPr>
          <p:nvPr>
            <p:ph type="title"/>
          </p:nvPr>
        </p:nvSpPr>
        <p:spPr>
          <a:xfrm>
            <a:off x="482781" y="2165846"/>
            <a:ext cx="8596668" cy="1826581"/>
          </a:xfrm>
        </p:spPr>
        <p:txBody>
          <a:bodyPr>
            <a:normAutofit/>
          </a:bodyPr>
          <a:lstStyle/>
          <a:p>
            <a:r>
              <a:rPr lang="en-GB" sz="1800" dirty="0">
                <a:solidFill>
                  <a:schemeClr val="tx1"/>
                </a:solidFill>
                <a:latin typeface="Arial" panose="020B0604020202020204" pitchFamily="34" charset="0"/>
                <a:cs typeface="Arial" panose="020B0604020202020204" pitchFamily="34" charset="0"/>
              </a:rPr>
              <a:t>RPM has changed the nature of professional roles within health and social care.</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Staff are now expected to interpret digital data, make remote clinical decisions and support patients with self-management.</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Topol’s 2019 review highlights that while digital tools can enhance productivity, they require investment in workforce training and confidence-building.</a:t>
            </a:r>
            <a:br>
              <a:rPr lang="en-GB" sz="1800" dirty="0">
                <a:solidFill>
                  <a:schemeClr val="tx1"/>
                </a:solidFill>
                <a:latin typeface="Arial" panose="020B0604020202020204" pitchFamily="34" charset="0"/>
                <a:cs typeface="Arial" panose="020B0604020202020204" pitchFamily="34" charset="0"/>
              </a:rPr>
            </a:br>
            <a:endParaRPr lang="en-GB" sz="1800" dirty="0">
              <a:solidFill>
                <a:schemeClr val="tx1"/>
              </a:solidFill>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540E1C4B-A66C-26E8-014A-08C5AF669FBF}"/>
              </a:ext>
            </a:extLst>
          </p:cNvPr>
          <p:cNvSpPr>
            <a:spLocks noGrp="1"/>
          </p:cNvSpPr>
          <p:nvPr>
            <p:ph type="body" idx="1"/>
          </p:nvPr>
        </p:nvSpPr>
        <p:spPr>
          <a:xfrm>
            <a:off x="482781" y="490469"/>
            <a:ext cx="2464700" cy="628212"/>
          </a:xfrm>
        </p:spPr>
        <p:txBody>
          <a:bodyPr>
            <a:normAutofit/>
          </a:bodyPr>
          <a:lstStyle/>
          <a:p>
            <a:r>
              <a:rPr lang="en-GB" b="1" dirty="0">
                <a:solidFill>
                  <a:schemeClr val="tx1"/>
                </a:solidFill>
                <a:latin typeface="Arial" panose="020B0604020202020204" pitchFamily="34" charset="0"/>
                <a:cs typeface="Arial" panose="020B0604020202020204" pitchFamily="34" charset="0"/>
              </a:rPr>
              <a:t>Workforce Impact</a:t>
            </a: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84377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AFF89-0A42-93A3-3A65-74E79F22CC45}"/>
              </a:ext>
            </a:extLst>
          </p:cNvPr>
          <p:cNvSpPr>
            <a:spLocks noGrp="1"/>
          </p:cNvSpPr>
          <p:nvPr>
            <p:ph type="title"/>
          </p:nvPr>
        </p:nvSpPr>
        <p:spPr>
          <a:xfrm>
            <a:off x="677335" y="1974714"/>
            <a:ext cx="8204018" cy="2373549"/>
          </a:xfrm>
        </p:spPr>
        <p:txBody>
          <a:bodyPr>
            <a:noAutofit/>
          </a:bodyPr>
          <a:lstStyle/>
          <a:p>
            <a:r>
              <a:rPr lang="en-GB" sz="1800" dirty="0">
                <a:solidFill>
                  <a:schemeClr val="tx1"/>
                </a:solidFill>
                <a:latin typeface="Arial" panose="020B0604020202020204" pitchFamily="34" charset="0"/>
                <a:cs typeface="Arial" panose="020B0604020202020204" pitchFamily="34" charset="0"/>
              </a:rPr>
              <a:t>Although RPM can increase efficiency, it can also increase workload through continuous monitoring and alert management.</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Concerns have been raised about accountability and clinical responsibility when care is delivered remotely.</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Research by Charles et al. in 2023 suggests that without clear governance and role clarity, digital innovation may increase staff stress.</a:t>
            </a:r>
            <a:br>
              <a:rPr lang="en-GB" sz="1800" dirty="0">
                <a:solidFill>
                  <a:schemeClr val="tx1"/>
                </a:solidFill>
                <a:latin typeface="Arial" panose="020B0604020202020204" pitchFamily="34" charset="0"/>
                <a:cs typeface="Arial" panose="020B0604020202020204" pitchFamily="34" charset="0"/>
              </a:rPr>
            </a:br>
            <a:endParaRPr lang="en-GB" sz="1800" dirty="0">
              <a:solidFill>
                <a:schemeClr val="tx1"/>
              </a:solidFill>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B2E29D80-D273-F9FB-6D08-FBB360C59B14}"/>
              </a:ext>
            </a:extLst>
          </p:cNvPr>
          <p:cNvSpPr>
            <a:spLocks noGrp="1"/>
          </p:cNvSpPr>
          <p:nvPr>
            <p:ph type="body" idx="1"/>
          </p:nvPr>
        </p:nvSpPr>
        <p:spPr>
          <a:xfrm>
            <a:off x="336866" y="471014"/>
            <a:ext cx="3106725" cy="676850"/>
          </a:xfrm>
        </p:spPr>
        <p:txBody>
          <a:bodyPr>
            <a:normAutofit/>
          </a:bodyPr>
          <a:lstStyle/>
          <a:p>
            <a:r>
              <a:rPr lang="en-GB" b="1" dirty="0">
                <a:solidFill>
                  <a:schemeClr val="tx1"/>
                </a:solidFill>
                <a:latin typeface="Arial" panose="020B0604020202020204" pitchFamily="34" charset="0"/>
                <a:cs typeface="Arial" panose="020B0604020202020204" pitchFamily="34" charset="0"/>
              </a:rPr>
              <a:t>Workforce Challenges</a:t>
            </a: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28498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EBCBE-4576-FD71-35D8-9AA3E0E0D7CE}"/>
              </a:ext>
            </a:extLst>
          </p:cNvPr>
          <p:cNvSpPr>
            <a:spLocks noGrp="1"/>
          </p:cNvSpPr>
          <p:nvPr>
            <p:ph type="title"/>
          </p:nvPr>
        </p:nvSpPr>
        <p:spPr/>
        <p:txBody>
          <a:bodyPr>
            <a:noAutofit/>
          </a:bodyPr>
          <a:lstStyle/>
          <a:p>
            <a:r>
              <a:rPr lang="en-GB" sz="1800" dirty="0">
                <a:solidFill>
                  <a:schemeClr val="tx1"/>
                </a:solidFill>
                <a:latin typeface="Arial" panose="020B0604020202020204" pitchFamily="34" charset="0"/>
                <a:cs typeface="Arial" panose="020B0604020202020204" pitchFamily="34" charset="0"/>
              </a:rPr>
              <a:t>RPM supports a shift from reactive to preventative care by enabling early intervention.</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UK evaluations show reductions in unplanned admissions and emergency department attendance for conditions such as heart failure and COPD.</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This aligns with NHS England’s 2021 findings on reducing pressure on acute services.</a:t>
            </a:r>
            <a:br>
              <a:rPr lang="en-GB" sz="1800" dirty="0">
                <a:solidFill>
                  <a:schemeClr val="tx1"/>
                </a:solidFill>
                <a:latin typeface="Arial" panose="020B0604020202020204" pitchFamily="34" charset="0"/>
                <a:cs typeface="Arial" panose="020B0604020202020204" pitchFamily="34" charset="0"/>
              </a:rPr>
            </a:br>
            <a:endParaRPr lang="en-GB" sz="1800" dirty="0">
              <a:solidFill>
                <a:schemeClr val="tx1"/>
              </a:solidFill>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F68384B1-2DBB-2F94-111B-3C4993B430BB}"/>
              </a:ext>
            </a:extLst>
          </p:cNvPr>
          <p:cNvSpPr>
            <a:spLocks noGrp="1"/>
          </p:cNvSpPr>
          <p:nvPr>
            <p:ph type="body" idx="1"/>
          </p:nvPr>
        </p:nvSpPr>
        <p:spPr>
          <a:xfrm>
            <a:off x="327139" y="509924"/>
            <a:ext cx="8596668" cy="860400"/>
          </a:xfrm>
        </p:spPr>
        <p:txBody>
          <a:bodyPr>
            <a:normAutofit/>
          </a:bodyPr>
          <a:lstStyle/>
          <a:p>
            <a:r>
              <a:rPr lang="en-GB" b="1" dirty="0">
                <a:solidFill>
                  <a:schemeClr val="tx1"/>
                </a:solidFill>
                <a:latin typeface="Arial" panose="020B0604020202020204" pitchFamily="34" charset="0"/>
                <a:cs typeface="Arial" panose="020B0604020202020204" pitchFamily="34" charset="0"/>
              </a:rPr>
              <a:t>Impact on Service Delivery</a:t>
            </a: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40892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FB78B-AED5-8FEB-FB2E-6B965B477226}"/>
              </a:ext>
            </a:extLst>
          </p:cNvPr>
          <p:cNvSpPr>
            <a:spLocks noGrp="1"/>
          </p:cNvSpPr>
          <p:nvPr>
            <p:ph type="title"/>
          </p:nvPr>
        </p:nvSpPr>
        <p:spPr/>
        <p:txBody>
          <a:bodyPr>
            <a:normAutofit/>
          </a:bodyPr>
          <a:lstStyle/>
          <a:p>
            <a:r>
              <a:rPr lang="en-GB" sz="1800" dirty="0">
                <a:solidFill>
                  <a:schemeClr val="tx1"/>
                </a:solidFill>
                <a:latin typeface="Arial" panose="020B0604020202020204" pitchFamily="34" charset="0"/>
                <a:cs typeface="Arial" panose="020B0604020202020204" pitchFamily="34" charset="0"/>
              </a:rPr>
              <a:t>Despite positive outcomes, RPM faces implementation challenges.</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High initial costs, fragmented digital systems and poor interoperability limit scalability.</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The King’s Fund in 2020 highlights concerns that pilot schemes often lack sustainable funding models.</a:t>
            </a:r>
            <a:br>
              <a:rPr lang="en-GB" sz="1800" dirty="0">
                <a:solidFill>
                  <a:schemeClr val="tx1"/>
                </a:solidFill>
                <a:latin typeface="Arial" panose="020B0604020202020204" pitchFamily="34" charset="0"/>
                <a:cs typeface="Arial" panose="020B0604020202020204" pitchFamily="34" charset="0"/>
              </a:rPr>
            </a:br>
            <a:endParaRPr lang="en-GB" sz="1800" dirty="0">
              <a:solidFill>
                <a:schemeClr val="tx1"/>
              </a:solidFill>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076CA5C1-9917-3FCE-EF78-AD0C7CC434BD}"/>
              </a:ext>
            </a:extLst>
          </p:cNvPr>
          <p:cNvSpPr>
            <a:spLocks noGrp="1"/>
          </p:cNvSpPr>
          <p:nvPr>
            <p:ph type="body" idx="1"/>
          </p:nvPr>
        </p:nvSpPr>
        <p:spPr>
          <a:xfrm>
            <a:off x="317412" y="461286"/>
            <a:ext cx="8596668" cy="860400"/>
          </a:xfrm>
        </p:spPr>
        <p:txBody>
          <a:bodyPr/>
          <a:lstStyle/>
          <a:p>
            <a:r>
              <a:rPr lang="en-GB" b="1" dirty="0">
                <a:solidFill>
                  <a:schemeClr val="tx1"/>
                </a:solidFill>
                <a:latin typeface="Arial" panose="020B0604020202020204" pitchFamily="34" charset="0"/>
                <a:cs typeface="Arial" panose="020B0604020202020204" pitchFamily="34" charset="0"/>
              </a:rPr>
              <a:t>Service Delivery Barriers</a:t>
            </a: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82263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14B18-D7D2-4A06-8369-DC8C691522ED}"/>
              </a:ext>
            </a:extLst>
          </p:cNvPr>
          <p:cNvSpPr>
            <a:spLocks noGrp="1"/>
          </p:cNvSpPr>
          <p:nvPr>
            <p:ph type="title"/>
          </p:nvPr>
        </p:nvSpPr>
        <p:spPr/>
        <p:txBody>
          <a:bodyPr>
            <a:normAutofit/>
          </a:bodyPr>
          <a:lstStyle/>
          <a:p>
            <a:r>
              <a:rPr lang="en-GB" sz="1800" dirty="0">
                <a:solidFill>
                  <a:schemeClr val="tx1"/>
                </a:solidFill>
                <a:latin typeface="Arial" panose="020B0604020202020204" pitchFamily="34" charset="0"/>
                <a:cs typeface="Arial" panose="020B0604020202020204" pitchFamily="34" charset="0"/>
              </a:rPr>
              <a:t>From a patient perspective, RPM can improve access, convenience and reassurance.</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It allows patients to remain at home while feeling connected to care services.</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However, Greenhalgh et al. in 2020 note that not all patients are comfortable with increased self-management responsibilities.</a:t>
            </a:r>
            <a:br>
              <a:rPr lang="en-GB" sz="1800" dirty="0">
                <a:solidFill>
                  <a:schemeClr val="tx1"/>
                </a:solidFill>
                <a:latin typeface="Arial" panose="020B0604020202020204" pitchFamily="34" charset="0"/>
                <a:cs typeface="Arial" panose="020B0604020202020204" pitchFamily="34" charset="0"/>
              </a:rPr>
            </a:br>
            <a:endParaRPr lang="en-GB" sz="1800" dirty="0">
              <a:solidFill>
                <a:schemeClr val="tx1"/>
              </a:solidFill>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FE7CA204-0D7F-E9F8-3BFA-42F5CBCFB745}"/>
              </a:ext>
            </a:extLst>
          </p:cNvPr>
          <p:cNvSpPr>
            <a:spLocks noGrp="1"/>
          </p:cNvSpPr>
          <p:nvPr>
            <p:ph type="body" idx="1"/>
          </p:nvPr>
        </p:nvSpPr>
        <p:spPr>
          <a:xfrm>
            <a:off x="317411" y="461287"/>
            <a:ext cx="8596668" cy="860400"/>
          </a:xfrm>
        </p:spPr>
        <p:txBody>
          <a:bodyPr>
            <a:normAutofit/>
          </a:bodyPr>
          <a:lstStyle/>
          <a:p>
            <a:r>
              <a:rPr lang="en-GB" b="1" dirty="0">
                <a:solidFill>
                  <a:schemeClr val="tx1"/>
                </a:solidFill>
                <a:latin typeface="Arial" panose="020B0604020202020204" pitchFamily="34" charset="0"/>
                <a:cs typeface="Arial" panose="020B0604020202020204" pitchFamily="34" charset="0"/>
              </a:rPr>
              <a:t>Patient Experience</a:t>
            </a: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8780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F529B-DA26-1249-542A-84BBAD5072D9}"/>
              </a:ext>
            </a:extLst>
          </p:cNvPr>
          <p:cNvSpPr>
            <a:spLocks noGrp="1"/>
          </p:cNvSpPr>
          <p:nvPr>
            <p:ph type="title"/>
          </p:nvPr>
        </p:nvSpPr>
        <p:spPr/>
        <p:txBody>
          <a:bodyPr>
            <a:normAutofit/>
          </a:bodyPr>
          <a:lstStyle/>
          <a:p>
            <a:r>
              <a:rPr lang="en-GB" sz="1800" dirty="0">
                <a:solidFill>
                  <a:schemeClr val="tx1"/>
                </a:solidFill>
                <a:latin typeface="Arial" panose="020B0604020202020204" pitchFamily="34" charset="0"/>
                <a:cs typeface="Arial" panose="020B0604020202020204" pitchFamily="34" charset="0"/>
              </a:rPr>
              <a:t>Digital exclusion remains a major concern.</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Older adults, individuals on lower incomes and rural communities may lack digital skills or reliable internet access.</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NHS Digital in 2022 warns that without inclusive design, RPM risks reinforcing existing health inequalities.</a:t>
            </a:r>
            <a:br>
              <a:rPr lang="en-GB" sz="1800" dirty="0">
                <a:solidFill>
                  <a:schemeClr val="tx1"/>
                </a:solidFill>
                <a:latin typeface="Arial" panose="020B0604020202020204" pitchFamily="34" charset="0"/>
                <a:cs typeface="Arial" panose="020B0604020202020204" pitchFamily="34" charset="0"/>
              </a:rPr>
            </a:br>
            <a:endParaRPr lang="en-GB" sz="1800" dirty="0">
              <a:solidFill>
                <a:schemeClr val="tx1"/>
              </a:solidFill>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9141A419-B354-B32F-A205-7E0C8D1F67D8}"/>
              </a:ext>
            </a:extLst>
          </p:cNvPr>
          <p:cNvSpPr>
            <a:spLocks noGrp="1"/>
          </p:cNvSpPr>
          <p:nvPr>
            <p:ph type="body" idx="1"/>
          </p:nvPr>
        </p:nvSpPr>
        <p:spPr>
          <a:xfrm>
            <a:off x="443871" y="578018"/>
            <a:ext cx="8596668" cy="860400"/>
          </a:xfrm>
        </p:spPr>
        <p:txBody>
          <a:bodyPr/>
          <a:lstStyle/>
          <a:p>
            <a:r>
              <a:rPr lang="en-GB" b="1" dirty="0">
                <a:solidFill>
                  <a:schemeClr val="tx1"/>
                </a:solidFill>
                <a:latin typeface="Arial" panose="020B0604020202020204" pitchFamily="34" charset="0"/>
                <a:cs typeface="Arial" panose="020B0604020202020204" pitchFamily="34" charset="0"/>
              </a:rPr>
              <a:t>Community &amp; Inequality</a:t>
            </a: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5676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86764-9593-29B9-4670-7564C7988C69}"/>
              </a:ext>
            </a:extLst>
          </p:cNvPr>
          <p:cNvSpPr>
            <a:spLocks noGrp="1"/>
          </p:cNvSpPr>
          <p:nvPr>
            <p:ph type="title"/>
          </p:nvPr>
        </p:nvSpPr>
        <p:spPr>
          <a:xfrm>
            <a:off x="463326" y="2000475"/>
            <a:ext cx="8596668" cy="1826581"/>
          </a:xfrm>
        </p:spPr>
        <p:txBody>
          <a:bodyPr>
            <a:normAutofit/>
          </a:bodyPr>
          <a:lstStyle/>
          <a:p>
            <a:r>
              <a:rPr lang="en-GB" sz="1800" dirty="0">
                <a:solidFill>
                  <a:schemeClr val="tx1"/>
                </a:solidFill>
                <a:latin typeface="Arial" panose="020B0604020202020204" pitchFamily="34" charset="0"/>
                <a:cs typeface="Arial" panose="020B0604020202020204" pitchFamily="34" charset="0"/>
              </a:rPr>
              <a:t>Overall, RPM has strong potential to enhance care quality and efficiency.</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However, its success depends on workforce support, inclusive design and system integration.</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Without these, benefits may be unevenly distributed.</a:t>
            </a:r>
            <a:br>
              <a:rPr lang="en-GB" sz="1800" dirty="0">
                <a:solidFill>
                  <a:schemeClr val="tx1"/>
                </a:solidFill>
                <a:latin typeface="Arial" panose="020B0604020202020204" pitchFamily="34" charset="0"/>
                <a:cs typeface="Arial" panose="020B0604020202020204" pitchFamily="34" charset="0"/>
              </a:rPr>
            </a:br>
            <a:endParaRPr lang="en-GB" sz="1800" dirty="0">
              <a:solidFill>
                <a:schemeClr val="tx1"/>
              </a:solidFill>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A05EBC4E-CE84-ABBC-6EB0-853069CDB067}"/>
              </a:ext>
            </a:extLst>
          </p:cNvPr>
          <p:cNvSpPr>
            <a:spLocks noGrp="1"/>
          </p:cNvSpPr>
          <p:nvPr>
            <p:ph type="body" idx="1"/>
          </p:nvPr>
        </p:nvSpPr>
        <p:spPr>
          <a:xfrm>
            <a:off x="268774" y="441831"/>
            <a:ext cx="8596668" cy="860400"/>
          </a:xfrm>
        </p:spPr>
        <p:txBody>
          <a:bodyPr/>
          <a:lstStyle/>
          <a:p>
            <a:r>
              <a:rPr lang="en-GB" b="1" dirty="0">
                <a:solidFill>
                  <a:schemeClr val="tx1"/>
                </a:solidFill>
                <a:latin typeface="Arial" panose="020B0604020202020204" pitchFamily="34" charset="0"/>
                <a:cs typeface="Arial" panose="020B0604020202020204" pitchFamily="34" charset="0"/>
              </a:rPr>
              <a:t>Key Findings</a:t>
            </a:r>
            <a:endParaRPr lang="en-GB" dirty="0">
              <a:solidFill>
                <a:schemeClr val="tx1"/>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1325821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3FED3-5DBF-C0F5-9AFA-D808E676CA5C}"/>
              </a:ext>
            </a:extLst>
          </p:cNvPr>
          <p:cNvSpPr>
            <a:spLocks noGrp="1"/>
          </p:cNvSpPr>
          <p:nvPr>
            <p:ph type="title"/>
          </p:nvPr>
        </p:nvSpPr>
        <p:spPr>
          <a:xfrm>
            <a:off x="609242" y="2515709"/>
            <a:ext cx="8596668" cy="1826581"/>
          </a:xfrm>
        </p:spPr>
        <p:txBody>
          <a:bodyPr>
            <a:normAutofit/>
          </a:bodyPr>
          <a:lstStyle/>
          <a:p>
            <a:r>
              <a:rPr lang="en-GB" sz="1800" dirty="0">
                <a:solidFill>
                  <a:schemeClr val="tx1"/>
                </a:solidFill>
                <a:latin typeface="Arial" panose="020B0604020202020204" pitchFamily="34" charset="0"/>
                <a:cs typeface="Arial" panose="020B0604020202020204" pitchFamily="34" charset="0"/>
              </a:rPr>
              <a:t>Health and social care organisations should invest in training, interoperable systems and clear governance.</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Policies must prioritise digital inclusion and patient choice.</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Barriers such as cost and resistance to change can be addressed through sustained funding and co-produced service design.</a:t>
            </a:r>
            <a:br>
              <a:rPr lang="en-GB" sz="1800" dirty="0">
                <a:solidFill>
                  <a:schemeClr val="tx1"/>
                </a:solidFill>
                <a:latin typeface="Arial" panose="020B0604020202020204" pitchFamily="34" charset="0"/>
                <a:cs typeface="Arial" panose="020B0604020202020204" pitchFamily="34" charset="0"/>
              </a:rPr>
            </a:br>
            <a:endParaRPr lang="en-GB" sz="1800" dirty="0">
              <a:solidFill>
                <a:schemeClr val="tx1"/>
              </a:solidFill>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3C4F22BD-D38E-086E-6F1E-3A68F2D70367}"/>
              </a:ext>
            </a:extLst>
          </p:cNvPr>
          <p:cNvSpPr>
            <a:spLocks noGrp="1"/>
          </p:cNvSpPr>
          <p:nvPr>
            <p:ph type="body" idx="1"/>
          </p:nvPr>
        </p:nvSpPr>
        <p:spPr>
          <a:xfrm>
            <a:off x="434144" y="548836"/>
            <a:ext cx="8596668" cy="860400"/>
          </a:xfrm>
        </p:spPr>
        <p:txBody>
          <a:bodyPr/>
          <a:lstStyle/>
          <a:p>
            <a:r>
              <a:rPr lang="en-GB" b="1" dirty="0">
                <a:solidFill>
                  <a:schemeClr val="tx1"/>
                </a:solidFill>
                <a:latin typeface="Arial" panose="020B0604020202020204" pitchFamily="34" charset="0"/>
                <a:cs typeface="Arial" panose="020B0604020202020204" pitchFamily="34" charset="0"/>
              </a:rPr>
              <a:t>Recommendations</a:t>
            </a:r>
            <a:endParaRPr lang="en-GB" dirty="0">
              <a:solidFill>
                <a:schemeClr val="tx1"/>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9521170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C8934-E6CD-3DE5-C9A5-603521157F40}"/>
              </a:ext>
            </a:extLst>
          </p:cNvPr>
          <p:cNvSpPr>
            <a:spLocks noGrp="1"/>
          </p:cNvSpPr>
          <p:nvPr>
            <p:ph type="title"/>
          </p:nvPr>
        </p:nvSpPr>
        <p:spPr>
          <a:xfrm>
            <a:off x="366049" y="2012770"/>
            <a:ext cx="10287444" cy="4969477"/>
          </a:xfrm>
        </p:spPr>
        <p:txBody>
          <a:bodyPr>
            <a:normAutofit fontScale="90000"/>
          </a:bodyPr>
          <a:lstStyle/>
          <a:p>
            <a:pPr lvl="0"/>
            <a:r>
              <a:rPr lang="en-GB" sz="1200" dirty="0">
                <a:solidFill>
                  <a:schemeClr val="tx1"/>
                </a:solidFill>
                <a:latin typeface="Arial" panose="020B0604020202020204" pitchFamily="34" charset="0"/>
                <a:cs typeface="Arial" panose="020B0604020202020204" pitchFamily="34" charset="0"/>
              </a:rPr>
              <a:t>Charles, A., Wenzel, L., Kershaw, M., Ham, C. and Walsh, N. (2023) </a:t>
            </a:r>
            <a:r>
              <a:rPr lang="en-GB" sz="1200" i="1" dirty="0">
                <a:solidFill>
                  <a:schemeClr val="tx1"/>
                </a:solidFill>
                <a:latin typeface="Arial" panose="020B0604020202020204" pitchFamily="34" charset="0"/>
                <a:cs typeface="Arial" panose="020B0604020202020204" pitchFamily="34" charset="0"/>
              </a:rPr>
              <a:t>A year of integrated care systems: reviewing the journey so far</a:t>
            </a:r>
            <a:r>
              <a:rPr lang="en-GB" sz="1200" dirty="0">
                <a:solidFill>
                  <a:schemeClr val="tx1"/>
                </a:solidFill>
                <a:latin typeface="Arial" panose="020B0604020202020204" pitchFamily="34" charset="0"/>
                <a:cs typeface="Arial" panose="020B0604020202020204" pitchFamily="34" charset="0"/>
              </a:rPr>
              <a:t>. London: The King’s Fund.</a:t>
            </a:r>
            <a:br>
              <a:rPr lang="en-GB" sz="1200" dirty="0">
                <a:solidFill>
                  <a:schemeClr val="tx1"/>
                </a:solidFill>
                <a:latin typeface="Arial" panose="020B0604020202020204" pitchFamily="34" charset="0"/>
                <a:cs typeface="Arial" panose="020B0604020202020204" pitchFamily="34" charset="0"/>
              </a:rPr>
            </a:br>
            <a:br>
              <a:rPr lang="en-GB" sz="1200" dirty="0">
                <a:solidFill>
                  <a:schemeClr val="tx1"/>
                </a:solidFill>
                <a:latin typeface="Arial" panose="020B0604020202020204" pitchFamily="34" charset="0"/>
                <a:cs typeface="Arial" panose="020B0604020202020204" pitchFamily="34" charset="0"/>
              </a:rPr>
            </a:br>
            <a:r>
              <a:rPr lang="en-GB" sz="1200" dirty="0">
                <a:solidFill>
                  <a:schemeClr val="tx1"/>
                </a:solidFill>
                <a:latin typeface="Arial" panose="020B0604020202020204" pitchFamily="34" charset="0"/>
                <a:cs typeface="Arial" panose="020B0604020202020204" pitchFamily="34" charset="0"/>
              </a:rPr>
              <a:t>Department of Health and Social Care (2022) </a:t>
            </a:r>
            <a:r>
              <a:rPr lang="en-GB" sz="1200" i="1" dirty="0">
                <a:solidFill>
                  <a:schemeClr val="tx1"/>
                </a:solidFill>
                <a:latin typeface="Arial" panose="020B0604020202020204" pitchFamily="34" charset="0"/>
                <a:cs typeface="Arial" panose="020B0604020202020204" pitchFamily="34" charset="0"/>
              </a:rPr>
              <a:t>A plan for digital health and social care</a:t>
            </a:r>
            <a:r>
              <a:rPr lang="en-GB" sz="1200" dirty="0">
                <a:solidFill>
                  <a:schemeClr val="tx1"/>
                </a:solidFill>
                <a:latin typeface="Arial" panose="020B0604020202020204" pitchFamily="34" charset="0"/>
                <a:cs typeface="Arial" panose="020B0604020202020204" pitchFamily="34" charset="0"/>
              </a:rPr>
              <a:t>. Available at:</a:t>
            </a:r>
            <a:br>
              <a:rPr lang="en-GB" sz="1200" dirty="0">
                <a:solidFill>
                  <a:schemeClr val="tx1"/>
                </a:solidFill>
                <a:latin typeface="Arial" panose="020B0604020202020204" pitchFamily="34" charset="0"/>
                <a:cs typeface="Arial" panose="020B0604020202020204" pitchFamily="34" charset="0"/>
              </a:rPr>
            </a:br>
            <a:r>
              <a:rPr lang="en-GB" sz="1200" u="sng"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https://www.gov.uk/government/publications/a-plan-for-digital-health-and-social-care</a:t>
            </a:r>
            <a:br>
              <a:rPr lang="en-GB" sz="1200" dirty="0">
                <a:solidFill>
                  <a:schemeClr val="tx1"/>
                </a:solidFill>
                <a:latin typeface="Arial" panose="020B0604020202020204" pitchFamily="34" charset="0"/>
                <a:cs typeface="Arial" panose="020B0604020202020204" pitchFamily="34" charset="0"/>
              </a:rPr>
            </a:br>
            <a:r>
              <a:rPr lang="en-GB" sz="1200" dirty="0">
                <a:solidFill>
                  <a:schemeClr val="tx1"/>
                </a:solidFill>
                <a:latin typeface="Arial" panose="020B0604020202020204" pitchFamily="34" charset="0"/>
                <a:cs typeface="Arial" panose="020B0604020202020204" pitchFamily="34" charset="0"/>
              </a:rPr>
              <a:t>(Accessed: 16 January 2026).</a:t>
            </a:r>
            <a:br>
              <a:rPr lang="en-GB" sz="1200" dirty="0">
                <a:solidFill>
                  <a:schemeClr val="tx1"/>
                </a:solidFill>
                <a:latin typeface="Arial" panose="020B0604020202020204" pitchFamily="34" charset="0"/>
                <a:cs typeface="Arial" panose="020B0604020202020204" pitchFamily="34" charset="0"/>
              </a:rPr>
            </a:br>
            <a:br>
              <a:rPr lang="en-GB" sz="1200" dirty="0">
                <a:solidFill>
                  <a:schemeClr val="tx1"/>
                </a:solidFill>
                <a:latin typeface="Arial" panose="020B0604020202020204" pitchFamily="34" charset="0"/>
                <a:cs typeface="Arial" panose="020B0604020202020204" pitchFamily="34" charset="0"/>
              </a:rPr>
            </a:br>
            <a:r>
              <a:rPr lang="en-GB" sz="1200" dirty="0">
                <a:solidFill>
                  <a:schemeClr val="tx1"/>
                </a:solidFill>
                <a:latin typeface="Arial" panose="020B0604020202020204" pitchFamily="34" charset="0"/>
                <a:cs typeface="Arial" panose="020B0604020202020204" pitchFamily="34" charset="0"/>
              </a:rPr>
              <a:t>Greenhalgh, T., </a:t>
            </a:r>
            <a:r>
              <a:rPr lang="en-GB" sz="1200" dirty="0" err="1">
                <a:solidFill>
                  <a:schemeClr val="tx1"/>
                </a:solidFill>
                <a:latin typeface="Arial" panose="020B0604020202020204" pitchFamily="34" charset="0"/>
                <a:cs typeface="Arial" panose="020B0604020202020204" pitchFamily="34" charset="0"/>
              </a:rPr>
              <a:t>Wherton</a:t>
            </a:r>
            <a:r>
              <a:rPr lang="en-GB" sz="1200" dirty="0">
                <a:solidFill>
                  <a:schemeClr val="tx1"/>
                </a:solidFill>
                <a:latin typeface="Arial" panose="020B0604020202020204" pitchFamily="34" charset="0"/>
                <a:cs typeface="Arial" panose="020B0604020202020204" pitchFamily="34" charset="0"/>
              </a:rPr>
              <a:t>, J., Papoutsi, C., Lynch, J., Hughes, G., A’Court, C., Hinder, S., Fahy, N., Procter, R. and Shaw, S. (2020) ‘Beyond adoption: a new framework for theorising and evaluating non-adoption, abandonment, and challenges to the scale-up, spread, and sustainability of health and care technologies’, </a:t>
            </a:r>
            <a:r>
              <a:rPr lang="en-GB" sz="1200" i="1" dirty="0">
                <a:solidFill>
                  <a:schemeClr val="tx1"/>
                </a:solidFill>
                <a:latin typeface="Arial" panose="020B0604020202020204" pitchFamily="34" charset="0"/>
                <a:cs typeface="Arial" panose="020B0604020202020204" pitchFamily="34" charset="0"/>
              </a:rPr>
              <a:t>Journal of Medical Internet Research</a:t>
            </a:r>
            <a:r>
              <a:rPr lang="en-GB" sz="1200" dirty="0">
                <a:solidFill>
                  <a:schemeClr val="tx1"/>
                </a:solidFill>
                <a:latin typeface="Arial" panose="020B0604020202020204" pitchFamily="34" charset="0"/>
                <a:cs typeface="Arial" panose="020B0604020202020204" pitchFamily="34" charset="0"/>
              </a:rPr>
              <a:t>, 22(11), e22059. Available at:</a:t>
            </a:r>
            <a:br>
              <a:rPr lang="en-GB" sz="1200" dirty="0">
                <a:solidFill>
                  <a:schemeClr val="tx1"/>
                </a:solidFill>
                <a:latin typeface="Arial" panose="020B0604020202020204" pitchFamily="34" charset="0"/>
                <a:cs typeface="Arial" panose="020B0604020202020204" pitchFamily="34" charset="0"/>
              </a:rPr>
            </a:br>
            <a:r>
              <a:rPr lang="en-GB" sz="1200" dirty="0">
                <a:solidFill>
                  <a:schemeClr val="tx1"/>
                </a:solidFill>
                <a:latin typeface="Arial" panose="020B0604020202020204" pitchFamily="34" charset="0"/>
                <a:cs typeface="Arial" panose="020B0604020202020204" pitchFamily="34" charset="0"/>
              </a:rPr>
              <a:t>https://doi.org/10.2196/22059.</a:t>
            </a:r>
            <a:br>
              <a:rPr lang="en-GB" sz="1200" dirty="0">
                <a:solidFill>
                  <a:schemeClr val="tx1"/>
                </a:solidFill>
                <a:latin typeface="Arial" panose="020B0604020202020204" pitchFamily="34" charset="0"/>
                <a:cs typeface="Arial" panose="020B0604020202020204" pitchFamily="34" charset="0"/>
              </a:rPr>
            </a:br>
            <a:br>
              <a:rPr lang="en-GB" sz="1200" dirty="0">
                <a:solidFill>
                  <a:schemeClr val="tx1"/>
                </a:solidFill>
                <a:latin typeface="Arial" panose="020B0604020202020204" pitchFamily="34" charset="0"/>
                <a:cs typeface="Arial" panose="020B0604020202020204" pitchFamily="34" charset="0"/>
              </a:rPr>
            </a:br>
            <a:r>
              <a:rPr lang="en-GB" sz="1200" dirty="0">
                <a:solidFill>
                  <a:schemeClr val="tx1"/>
                </a:solidFill>
                <a:latin typeface="Arial" panose="020B0604020202020204" pitchFamily="34" charset="0"/>
                <a:cs typeface="Arial" panose="020B0604020202020204" pitchFamily="34" charset="0"/>
              </a:rPr>
              <a:t>NHS Digital (2022) </a:t>
            </a:r>
            <a:r>
              <a:rPr lang="en-GB" sz="1200" i="1" dirty="0">
                <a:solidFill>
                  <a:schemeClr val="tx1"/>
                </a:solidFill>
                <a:latin typeface="Arial" panose="020B0604020202020204" pitchFamily="34" charset="0"/>
                <a:cs typeface="Arial" panose="020B0604020202020204" pitchFamily="34" charset="0"/>
              </a:rPr>
              <a:t>Digital inclusion for health and social care</a:t>
            </a:r>
            <a:r>
              <a:rPr lang="en-GB" sz="1200" dirty="0">
                <a:solidFill>
                  <a:schemeClr val="tx1"/>
                </a:solidFill>
                <a:latin typeface="Arial" panose="020B0604020202020204" pitchFamily="34" charset="0"/>
                <a:cs typeface="Arial" panose="020B0604020202020204" pitchFamily="34" charset="0"/>
              </a:rPr>
              <a:t>. Available at:</a:t>
            </a:r>
            <a:br>
              <a:rPr lang="en-GB" sz="1200" dirty="0">
                <a:solidFill>
                  <a:schemeClr val="tx1"/>
                </a:solidFill>
                <a:latin typeface="Arial" panose="020B0604020202020204" pitchFamily="34" charset="0"/>
                <a:cs typeface="Arial" panose="020B0604020202020204" pitchFamily="34" charset="0"/>
              </a:rPr>
            </a:br>
            <a:r>
              <a:rPr lang="en-GB" sz="1200" dirty="0">
                <a:solidFill>
                  <a:schemeClr val="tx1"/>
                </a:solidFill>
                <a:latin typeface="Arial" panose="020B0604020202020204" pitchFamily="34" charset="0"/>
                <a:cs typeface="Arial" panose="020B0604020202020204" pitchFamily="34" charset="0"/>
              </a:rPr>
              <a:t>https://digital.nhs.uk/about-nhs-digital/our-work/digital-inclusion</a:t>
            </a:r>
            <a:br>
              <a:rPr lang="en-GB" sz="1200" dirty="0">
                <a:solidFill>
                  <a:schemeClr val="tx1"/>
                </a:solidFill>
                <a:latin typeface="Arial" panose="020B0604020202020204" pitchFamily="34" charset="0"/>
                <a:cs typeface="Arial" panose="020B0604020202020204" pitchFamily="34" charset="0"/>
              </a:rPr>
            </a:br>
            <a:r>
              <a:rPr lang="en-GB" sz="1200" dirty="0">
                <a:solidFill>
                  <a:schemeClr val="tx1"/>
                </a:solidFill>
                <a:latin typeface="Arial" panose="020B0604020202020204" pitchFamily="34" charset="0"/>
                <a:cs typeface="Arial" panose="020B0604020202020204" pitchFamily="34" charset="0"/>
              </a:rPr>
              <a:t>(Accessed: 16 January 2026).</a:t>
            </a:r>
            <a:br>
              <a:rPr lang="en-GB" sz="1200" dirty="0">
                <a:solidFill>
                  <a:schemeClr val="tx1"/>
                </a:solidFill>
                <a:latin typeface="Arial" panose="020B0604020202020204" pitchFamily="34" charset="0"/>
                <a:cs typeface="Arial" panose="020B0604020202020204" pitchFamily="34" charset="0"/>
              </a:rPr>
            </a:br>
            <a:br>
              <a:rPr lang="en-GB" sz="1200" dirty="0">
                <a:solidFill>
                  <a:schemeClr val="tx1"/>
                </a:solidFill>
                <a:latin typeface="Arial" panose="020B0604020202020204" pitchFamily="34" charset="0"/>
                <a:cs typeface="Arial" panose="020B0604020202020204" pitchFamily="34" charset="0"/>
              </a:rPr>
            </a:br>
            <a:r>
              <a:rPr lang="en-GB" sz="1200" dirty="0">
                <a:solidFill>
                  <a:schemeClr val="tx1"/>
                </a:solidFill>
                <a:latin typeface="Arial" panose="020B0604020202020204" pitchFamily="34" charset="0"/>
                <a:cs typeface="Arial" panose="020B0604020202020204" pitchFamily="34" charset="0"/>
              </a:rPr>
              <a:t>NHS England (2019) </a:t>
            </a:r>
            <a:r>
              <a:rPr lang="en-GB" sz="1200" i="1" dirty="0">
                <a:solidFill>
                  <a:schemeClr val="tx1"/>
                </a:solidFill>
                <a:latin typeface="Arial" panose="020B0604020202020204" pitchFamily="34" charset="0"/>
                <a:cs typeface="Arial" panose="020B0604020202020204" pitchFamily="34" charset="0"/>
              </a:rPr>
              <a:t>The NHS Long Term Plan</a:t>
            </a:r>
            <a:r>
              <a:rPr lang="en-GB" sz="1200" dirty="0">
                <a:solidFill>
                  <a:schemeClr val="tx1"/>
                </a:solidFill>
                <a:latin typeface="Arial" panose="020B0604020202020204" pitchFamily="34" charset="0"/>
                <a:cs typeface="Arial" panose="020B0604020202020204" pitchFamily="34" charset="0"/>
              </a:rPr>
              <a:t>. Available at:</a:t>
            </a:r>
            <a:br>
              <a:rPr lang="en-GB" sz="1200" dirty="0">
                <a:solidFill>
                  <a:schemeClr val="tx1"/>
                </a:solidFill>
                <a:latin typeface="Arial" panose="020B0604020202020204" pitchFamily="34" charset="0"/>
                <a:cs typeface="Arial" panose="020B0604020202020204" pitchFamily="34" charset="0"/>
              </a:rPr>
            </a:br>
            <a:r>
              <a:rPr lang="en-GB" sz="1200" u="sng"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https://www.longtermplan.nhs.uk</a:t>
            </a:r>
            <a:br>
              <a:rPr lang="en-GB" sz="1200" dirty="0">
                <a:solidFill>
                  <a:schemeClr val="tx1"/>
                </a:solidFill>
                <a:latin typeface="Arial" panose="020B0604020202020204" pitchFamily="34" charset="0"/>
                <a:cs typeface="Arial" panose="020B0604020202020204" pitchFamily="34" charset="0"/>
              </a:rPr>
            </a:br>
            <a:r>
              <a:rPr lang="en-GB" sz="1200" dirty="0">
                <a:solidFill>
                  <a:schemeClr val="tx1"/>
                </a:solidFill>
                <a:latin typeface="Arial" panose="020B0604020202020204" pitchFamily="34" charset="0"/>
                <a:cs typeface="Arial" panose="020B0604020202020204" pitchFamily="34" charset="0"/>
              </a:rPr>
              <a:t>(Accessed: 19 January 2026).</a:t>
            </a:r>
            <a:br>
              <a:rPr lang="en-GB" sz="1200" dirty="0">
                <a:solidFill>
                  <a:schemeClr val="tx1"/>
                </a:solidFill>
                <a:latin typeface="Arial" panose="020B0604020202020204" pitchFamily="34" charset="0"/>
                <a:cs typeface="Arial" panose="020B0604020202020204" pitchFamily="34" charset="0"/>
              </a:rPr>
            </a:br>
            <a:br>
              <a:rPr lang="en-GB" sz="1200" dirty="0">
                <a:solidFill>
                  <a:schemeClr val="tx1"/>
                </a:solidFill>
                <a:latin typeface="Arial" panose="020B0604020202020204" pitchFamily="34" charset="0"/>
                <a:cs typeface="Arial" panose="020B0604020202020204" pitchFamily="34" charset="0"/>
              </a:rPr>
            </a:br>
            <a:r>
              <a:rPr lang="en-GB" sz="1200" dirty="0">
                <a:solidFill>
                  <a:schemeClr val="tx1"/>
                </a:solidFill>
                <a:latin typeface="Arial" panose="020B0604020202020204" pitchFamily="34" charset="0"/>
                <a:cs typeface="Arial" panose="020B0604020202020204" pitchFamily="34" charset="0"/>
              </a:rPr>
              <a:t>NHS England (2021) </a:t>
            </a:r>
            <a:r>
              <a:rPr lang="en-GB" sz="1200" i="1" dirty="0">
                <a:solidFill>
                  <a:schemeClr val="tx1"/>
                </a:solidFill>
                <a:latin typeface="Arial" panose="020B0604020202020204" pitchFamily="34" charset="0"/>
                <a:cs typeface="Arial" panose="020B0604020202020204" pitchFamily="34" charset="0"/>
              </a:rPr>
              <a:t>Supporting people with long-term conditions to stay well at home: guidance on remote monitoring</a:t>
            </a:r>
            <a:r>
              <a:rPr lang="en-GB" sz="1200" dirty="0">
                <a:solidFill>
                  <a:schemeClr val="tx1"/>
                </a:solidFill>
                <a:latin typeface="Arial" panose="020B0604020202020204" pitchFamily="34" charset="0"/>
                <a:cs typeface="Arial" panose="020B0604020202020204" pitchFamily="34" charset="0"/>
              </a:rPr>
              <a:t>. Available at:</a:t>
            </a:r>
            <a:br>
              <a:rPr lang="en-GB" sz="1200" dirty="0">
                <a:solidFill>
                  <a:schemeClr val="tx1"/>
                </a:solidFill>
                <a:latin typeface="Arial" panose="020B0604020202020204" pitchFamily="34" charset="0"/>
                <a:cs typeface="Arial" panose="020B0604020202020204" pitchFamily="34" charset="0"/>
              </a:rPr>
            </a:br>
            <a:r>
              <a:rPr lang="en-GB" sz="1200" dirty="0">
                <a:solidFill>
                  <a:schemeClr val="tx1"/>
                </a:solidFill>
                <a:latin typeface="Arial" panose="020B0604020202020204" pitchFamily="34" charset="0"/>
                <a:cs typeface="Arial" panose="020B0604020202020204" pitchFamily="34" charset="0"/>
              </a:rPr>
              <a:t>https://www.england.nhs.uk/long-read/supporting-people-with-long-term-conditions-to-stay-well-at-home/</a:t>
            </a:r>
            <a:br>
              <a:rPr lang="en-GB" sz="1200" dirty="0">
                <a:solidFill>
                  <a:schemeClr val="tx1"/>
                </a:solidFill>
                <a:latin typeface="Arial" panose="020B0604020202020204" pitchFamily="34" charset="0"/>
                <a:cs typeface="Arial" panose="020B0604020202020204" pitchFamily="34" charset="0"/>
              </a:rPr>
            </a:br>
            <a:r>
              <a:rPr lang="en-GB" sz="1200" dirty="0">
                <a:solidFill>
                  <a:schemeClr val="tx1"/>
                </a:solidFill>
                <a:latin typeface="Arial" panose="020B0604020202020204" pitchFamily="34" charset="0"/>
                <a:cs typeface="Arial" panose="020B0604020202020204" pitchFamily="34" charset="0"/>
              </a:rPr>
              <a:t>(Accessed: 19 January 2026).</a:t>
            </a:r>
            <a:br>
              <a:rPr lang="en-GB" sz="1200" dirty="0">
                <a:solidFill>
                  <a:schemeClr val="tx1"/>
                </a:solidFill>
                <a:latin typeface="Arial" panose="020B0604020202020204" pitchFamily="34" charset="0"/>
                <a:cs typeface="Arial" panose="020B0604020202020204" pitchFamily="34" charset="0"/>
              </a:rPr>
            </a:br>
            <a:br>
              <a:rPr lang="en-GB" sz="1200" dirty="0">
                <a:solidFill>
                  <a:schemeClr val="tx1"/>
                </a:solidFill>
                <a:latin typeface="Arial" panose="020B0604020202020204" pitchFamily="34" charset="0"/>
                <a:cs typeface="Arial" panose="020B0604020202020204" pitchFamily="34" charset="0"/>
              </a:rPr>
            </a:br>
            <a:r>
              <a:rPr lang="en-GB" sz="1200" dirty="0">
                <a:solidFill>
                  <a:schemeClr val="tx1"/>
                </a:solidFill>
                <a:latin typeface="Arial" panose="020B0604020202020204" pitchFamily="34" charset="0"/>
                <a:cs typeface="Arial" panose="020B0604020202020204" pitchFamily="34" charset="0"/>
              </a:rPr>
              <a:t>The King’s Fund (2020) </a:t>
            </a:r>
            <a:r>
              <a:rPr lang="en-GB" sz="1200" i="1" dirty="0">
                <a:solidFill>
                  <a:schemeClr val="tx1"/>
                </a:solidFill>
                <a:latin typeface="Arial" panose="020B0604020202020204" pitchFamily="34" charset="0"/>
                <a:cs typeface="Arial" panose="020B0604020202020204" pitchFamily="34" charset="0"/>
              </a:rPr>
              <a:t>Digital technology and health inequalities</a:t>
            </a:r>
            <a:r>
              <a:rPr lang="en-GB" sz="1200" dirty="0">
                <a:solidFill>
                  <a:schemeClr val="tx1"/>
                </a:solidFill>
                <a:latin typeface="Arial" panose="020B0604020202020204" pitchFamily="34" charset="0"/>
                <a:cs typeface="Arial" panose="020B0604020202020204" pitchFamily="34" charset="0"/>
              </a:rPr>
              <a:t>. Available at:</a:t>
            </a:r>
            <a:br>
              <a:rPr lang="en-GB" sz="1200" dirty="0">
                <a:solidFill>
                  <a:schemeClr val="tx1"/>
                </a:solidFill>
                <a:latin typeface="Arial" panose="020B0604020202020204" pitchFamily="34" charset="0"/>
                <a:cs typeface="Arial" panose="020B0604020202020204" pitchFamily="34" charset="0"/>
              </a:rPr>
            </a:br>
            <a:r>
              <a:rPr lang="en-GB" sz="1200" dirty="0">
                <a:solidFill>
                  <a:schemeClr val="tx1"/>
                </a:solidFill>
                <a:latin typeface="Arial" panose="020B0604020202020204" pitchFamily="34" charset="0"/>
                <a:cs typeface="Arial" panose="020B0604020202020204" pitchFamily="34" charset="0"/>
              </a:rPr>
              <a:t>https://www.kingsfund.org.uk/publications/digital-technology-and-health-inequalities</a:t>
            </a:r>
            <a:br>
              <a:rPr lang="en-GB" sz="1200" dirty="0">
                <a:solidFill>
                  <a:schemeClr val="tx1"/>
                </a:solidFill>
                <a:latin typeface="Arial" panose="020B0604020202020204" pitchFamily="34" charset="0"/>
                <a:cs typeface="Arial" panose="020B0604020202020204" pitchFamily="34" charset="0"/>
              </a:rPr>
            </a:br>
            <a:r>
              <a:rPr lang="en-GB" sz="1200" dirty="0">
                <a:solidFill>
                  <a:schemeClr val="tx1"/>
                </a:solidFill>
                <a:latin typeface="Arial" panose="020B0604020202020204" pitchFamily="34" charset="0"/>
                <a:cs typeface="Arial" panose="020B0604020202020204" pitchFamily="34" charset="0"/>
              </a:rPr>
              <a:t>(Accessed: 16 February 2026).</a:t>
            </a:r>
            <a:br>
              <a:rPr lang="en-GB" sz="1200" dirty="0">
                <a:solidFill>
                  <a:schemeClr val="tx1"/>
                </a:solidFill>
                <a:latin typeface="Arial" panose="020B0604020202020204" pitchFamily="34" charset="0"/>
                <a:cs typeface="Arial" panose="020B0604020202020204" pitchFamily="34" charset="0"/>
              </a:rPr>
            </a:br>
            <a:br>
              <a:rPr lang="en-GB" sz="1200" dirty="0">
                <a:solidFill>
                  <a:schemeClr val="tx1"/>
                </a:solidFill>
                <a:latin typeface="Arial" panose="020B0604020202020204" pitchFamily="34" charset="0"/>
                <a:cs typeface="Arial" panose="020B0604020202020204" pitchFamily="34" charset="0"/>
              </a:rPr>
            </a:br>
            <a:r>
              <a:rPr lang="en-GB" sz="1200" dirty="0">
                <a:solidFill>
                  <a:schemeClr val="tx1"/>
                </a:solidFill>
                <a:latin typeface="Arial" panose="020B0604020202020204" pitchFamily="34" charset="0"/>
                <a:cs typeface="Arial" panose="020B0604020202020204" pitchFamily="34" charset="0"/>
              </a:rPr>
              <a:t>The King’s Fund (2021) </a:t>
            </a:r>
            <a:r>
              <a:rPr lang="en-GB" sz="1200" i="1" dirty="0">
                <a:solidFill>
                  <a:schemeClr val="tx1"/>
                </a:solidFill>
                <a:latin typeface="Arial" panose="020B0604020202020204" pitchFamily="34" charset="0"/>
                <a:cs typeface="Arial" panose="020B0604020202020204" pitchFamily="34" charset="0"/>
              </a:rPr>
              <a:t>The impact of COVID-19 on digital health and care</a:t>
            </a:r>
            <a:r>
              <a:rPr lang="en-GB" sz="1200" dirty="0">
                <a:solidFill>
                  <a:schemeClr val="tx1"/>
                </a:solidFill>
                <a:latin typeface="Arial" panose="020B0604020202020204" pitchFamily="34" charset="0"/>
                <a:cs typeface="Arial" panose="020B0604020202020204" pitchFamily="34" charset="0"/>
              </a:rPr>
              <a:t>. Available at:</a:t>
            </a:r>
            <a:br>
              <a:rPr lang="en-GB" sz="1200" dirty="0">
                <a:solidFill>
                  <a:schemeClr val="tx1"/>
                </a:solidFill>
                <a:latin typeface="Arial" panose="020B0604020202020204" pitchFamily="34" charset="0"/>
                <a:cs typeface="Arial" panose="020B0604020202020204" pitchFamily="34" charset="0"/>
              </a:rPr>
            </a:br>
            <a:r>
              <a:rPr lang="en-GB" sz="1200" dirty="0">
                <a:solidFill>
                  <a:schemeClr val="tx1"/>
                </a:solidFill>
                <a:latin typeface="Arial" panose="020B0604020202020204" pitchFamily="34" charset="0"/>
                <a:cs typeface="Arial" panose="020B0604020202020204" pitchFamily="34" charset="0"/>
              </a:rPr>
              <a:t>https://www.kingsfund.org.uk/publications/covid-19-digital-health-care</a:t>
            </a:r>
            <a:br>
              <a:rPr lang="en-GB" sz="1200" dirty="0">
                <a:solidFill>
                  <a:schemeClr val="tx1"/>
                </a:solidFill>
                <a:latin typeface="Arial" panose="020B0604020202020204" pitchFamily="34" charset="0"/>
                <a:cs typeface="Arial" panose="020B0604020202020204" pitchFamily="34" charset="0"/>
              </a:rPr>
            </a:br>
            <a:r>
              <a:rPr lang="en-GB" sz="1200" dirty="0">
                <a:solidFill>
                  <a:schemeClr val="tx1"/>
                </a:solidFill>
                <a:latin typeface="Arial" panose="020B0604020202020204" pitchFamily="34" charset="0"/>
                <a:cs typeface="Arial" panose="020B0604020202020204" pitchFamily="34" charset="0"/>
              </a:rPr>
              <a:t>(Accessed: 16 February 2026).</a:t>
            </a:r>
            <a:br>
              <a:rPr lang="en-GB" sz="1200" dirty="0">
                <a:solidFill>
                  <a:schemeClr val="tx1"/>
                </a:solidFill>
                <a:latin typeface="Arial" panose="020B0604020202020204" pitchFamily="34" charset="0"/>
                <a:cs typeface="Arial" panose="020B0604020202020204" pitchFamily="34" charset="0"/>
              </a:rPr>
            </a:br>
            <a:br>
              <a:rPr lang="en-GB" sz="1200" dirty="0">
                <a:solidFill>
                  <a:schemeClr val="tx1"/>
                </a:solidFill>
                <a:latin typeface="Arial" panose="020B0604020202020204" pitchFamily="34" charset="0"/>
                <a:cs typeface="Arial" panose="020B0604020202020204" pitchFamily="34" charset="0"/>
              </a:rPr>
            </a:br>
            <a:r>
              <a:rPr lang="en-GB" sz="1200" dirty="0">
                <a:solidFill>
                  <a:schemeClr val="tx1"/>
                </a:solidFill>
                <a:latin typeface="Arial" panose="020B0604020202020204" pitchFamily="34" charset="0"/>
                <a:cs typeface="Arial" panose="020B0604020202020204" pitchFamily="34" charset="0"/>
              </a:rPr>
              <a:t>Topol, E. (2019) </a:t>
            </a:r>
            <a:r>
              <a:rPr lang="en-GB" sz="1200" i="1" dirty="0">
                <a:solidFill>
                  <a:schemeClr val="tx1"/>
                </a:solidFill>
                <a:latin typeface="Arial" panose="020B0604020202020204" pitchFamily="34" charset="0"/>
                <a:cs typeface="Arial" panose="020B0604020202020204" pitchFamily="34" charset="0"/>
              </a:rPr>
              <a:t>The Topol Review: Preparing the healthcare workforce to deliver the digital future</a:t>
            </a:r>
            <a:r>
              <a:rPr lang="en-GB" sz="1200" dirty="0">
                <a:solidFill>
                  <a:schemeClr val="tx1"/>
                </a:solidFill>
                <a:latin typeface="Arial" panose="020B0604020202020204" pitchFamily="34" charset="0"/>
                <a:cs typeface="Arial" panose="020B0604020202020204" pitchFamily="34" charset="0"/>
              </a:rPr>
              <a:t>. London: NHS England. Available at:</a:t>
            </a:r>
            <a:br>
              <a:rPr lang="en-GB" sz="1200" dirty="0">
                <a:solidFill>
                  <a:schemeClr val="tx1"/>
                </a:solidFill>
                <a:latin typeface="Arial" panose="020B0604020202020204" pitchFamily="34" charset="0"/>
                <a:cs typeface="Arial" panose="020B0604020202020204" pitchFamily="34" charset="0"/>
              </a:rPr>
            </a:br>
            <a:r>
              <a:rPr lang="en-GB" sz="1200" u="sng"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https://topol.hee.nhs.uk</a:t>
            </a:r>
            <a:br>
              <a:rPr lang="en-GB" sz="1200" dirty="0">
                <a:solidFill>
                  <a:schemeClr val="tx1"/>
                </a:solidFill>
                <a:latin typeface="Arial" panose="020B0604020202020204" pitchFamily="34" charset="0"/>
                <a:cs typeface="Arial" panose="020B0604020202020204" pitchFamily="34" charset="0"/>
              </a:rPr>
            </a:br>
            <a:r>
              <a:rPr lang="en-GB" sz="1200" dirty="0">
                <a:solidFill>
                  <a:schemeClr val="tx1"/>
                </a:solidFill>
                <a:latin typeface="Arial" panose="020B0604020202020204" pitchFamily="34" charset="0"/>
                <a:cs typeface="Arial" panose="020B0604020202020204" pitchFamily="34" charset="0"/>
              </a:rPr>
              <a:t>(Accessed: 20 February 2026).</a:t>
            </a:r>
            <a:br>
              <a:rPr lang="en-GB" dirty="0"/>
            </a:br>
            <a:endParaRPr lang="en-GB" sz="18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024AC933-C7DA-C686-9763-FD2B966A5862}"/>
              </a:ext>
            </a:extLst>
          </p:cNvPr>
          <p:cNvSpPr>
            <a:spLocks noGrp="1"/>
          </p:cNvSpPr>
          <p:nvPr>
            <p:ph type="body" idx="1"/>
          </p:nvPr>
        </p:nvSpPr>
        <p:spPr>
          <a:xfrm>
            <a:off x="366049" y="412648"/>
            <a:ext cx="8596668" cy="860400"/>
          </a:xfrm>
        </p:spPr>
        <p:txBody>
          <a:bodyPr/>
          <a:lstStyle/>
          <a:p>
            <a:r>
              <a:rPr lang="en-GB" b="1" dirty="0">
                <a:solidFill>
                  <a:schemeClr val="tx1"/>
                </a:solidFill>
                <a:latin typeface="Arial" panose="020B0604020202020204" pitchFamily="34" charset="0"/>
                <a:cs typeface="Arial" panose="020B0604020202020204" pitchFamily="34" charset="0"/>
              </a:rPr>
              <a:t>References</a:t>
            </a: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021541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124</TotalTime>
  <Words>1205</Words>
  <Application>Microsoft Office PowerPoint</Application>
  <PresentationFormat>Widescreen</PresentationFormat>
  <Paragraphs>33</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Trebuchet MS</vt:lpstr>
      <vt:lpstr>Wingdings 3</vt:lpstr>
      <vt:lpstr>Facet</vt:lpstr>
      <vt:lpstr>Remote Patient Monitoring</vt:lpstr>
      <vt:lpstr>I will be presenting an evaluation of Remote Patient Monitoring, a digital innovation increasingly used across UK health and social care. This presentation is based on my Component 1 report and focuses on how RPM impacts the workforce, service delivery, and patient experience. The aim is to critically assess whether RPM delivers meaningful improvements in practice and whether it represents a sustainable solution for future care delivery. </vt:lpstr>
      <vt:lpstr>Digital transformation is central to current NHS policy. The NHS Long Term Plan identifies technology-enabled care as essential for improving efficiency, addressing workforce pressures and reducing health inequalities. Continued investment in digital innovation has also been emphasised by the Department of Health and Social Care in 2022, particularly in relation to workforce sustainability and service resilience. </vt:lpstr>
      <vt:lpstr>Remote Patient Monitoring involves the use of digital devices to collect patient health data remotely and share it with healthcare professionals. This enables clinicians to monitor patients in real time and intervene earlier when deterioration is detected. RPM is particularly relevant in managing long-term conditions, where continuous monitoring can prevent avoidable deterioration. </vt:lpstr>
      <vt:lpstr>RPM has been implemented across primary, secondary and community care settings in the UK. Its use expanded rapidly during the COVID-19 pandemic when face-to-face services were restricted. According to The King’s Fund in 2021, this period acted as a catalyst for long-term digital transformation rather than a temporary solution. </vt:lpstr>
      <vt:lpstr>RPM has changed the nature of professional roles within health and social care. Staff are now expected to interpret digital data, make remote clinical decisions and support patients with self-management. Topol’s 2019 review highlights that while digital tools can enhance productivity, they require investment in workforce training and confidence-building. </vt:lpstr>
      <vt:lpstr>Although RPM can increase efficiency, it can also increase workload through continuous monitoring and alert management. Concerns have been raised about accountability and clinical responsibility when care is delivered remotely. Research by Charles et al. in 2023 suggests that without clear governance and role clarity, digital innovation may increase staff stress. </vt:lpstr>
      <vt:lpstr>RPM supports a shift from reactive to preventative care by enabling early intervention. UK evaluations show reductions in unplanned admissions and emergency department attendance for conditions such as heart failure and COPD. This aligns with NHS England’s 2021 findings on reducing pressure on acute services. </vt:lpstr>
      <vt:lpstr>Despite positive outcomes, RPM faces implementation challenges. High initial costs, fragmented digital systems and poor interoperability limit scalability. The King’s Fund in 2020 highlights concerns that pilot schemes often lack sustainable funding models. </vt:lpstr>
      <vt:lpstr>From a patient perspective, RPM can improve access, convenience and reassurance. It allows patients to remain at home while feeling connected to care services. However, Greenhalgh et al. in 2020 note that not all patients are comfortable with increased self-management responsibilities. </vt:lpstr>
      <vt:lpstr>Digital exclusion remains a major concern. Older adults, individuals on lower incomes and rural communities may lack digital skills or reliable internet access. NHS Digital in 2022 warns that without inclusive design, RPM risks reinforcing existing health inequalities. </vt:lpstr>
      <vt:lpstr>Overall, RPM has strong potential to enhance care quality and efficiency. However, its success depends on workforce support, inclusive design and system integration. Without these, benefits may be unevenly distributed. </vt:lpstr>
      <vt:lpstr>Health and social care organisations should invest in training, interoperable systems and clear governance. Policies must prioritise digital inclusion and patient choice. Barriers such as cost and resistance to change can be addressed through sustained funding and co-produced service design. </vt:lpstr>
      <vt:lpstr>Charles, A., Wenzel, L., Kershaw, M., Ham, C. and Walsh, N. (2023) A year of integrated care systems: reviewing the journey so far. London: The King’s Fund.  Department of Health and Social Care (2022) A plan for digital health and social care. Available at: https://www.gov.uk/government/publications/a-plan-for-digital-health-and-social-care (Accessed: 16 January 2026).  Greenhalgh, T., Wherton, J., Papoutsi, C., Lynch, J., Hughes, G., A’Court, C., Hinder, S., Fahy, N., Procter, R. and Shaw, S. (2020) ‘Beyond adoption: a new framework for theorising and evaluating non-adoption, abandonment, and challenges to the scale-up, spread, and sustainability of health and care technologies’, Journal of Medical Internet Research, 22(11), e22059. Available at: https://doi.org/10.2196/22059.  NHS Digital (2022) Digital inclusion for health and social care. Available at: https://digital.nhs.uk/about-nhs-digital/our-work/digital-inclusion (Accessed: 16 January 2026).  NHS England (2019) The NHS Long Term Plan. Available at: https://www.longtermplan.nhs.uk (Accessed: 19 January 2026).  NHS England (2021) Supporting people with long-term conditions to stay well at home: guidance on remote monitoring. Available at: https://www.england.nhs.uk/long-read/supporting-people-with-long-term-conditions-to-stay-well-at-home/ (Accessed: 19 January 2026).  The King’s Fund (2020) Digital technology and health inequalities. Available at: https://www.kingsfund.org.uk/publications/digital-technology-and-health-inequalities (Accessed: 16 February 2026).  The King’s Fund (2021) The impact of COVID-19 on digital health and care. Available at: https://www.kingsfund.org.uk/publications/covid-19-digital-health-care (Accessed: 16 February 2026).  Topol, E. (2019) The Topol Review: Preparing the healthcare workforce to deliver the digital future. London: NHS England. Available at: https://topol.hee.nhs.uk (Accessed: 20 February 2026).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Anisa Tahir (2322754)</dc:creator>
  <cp:lastModifiedBy>Anisa Tahir (2322754)</cp:lastModifiedBy>
  <cp:revision>1</cp:revision>
  <dcterms:created xsi:type="dcterms:W3CDTF">2026-02-26T11:28:39Z</dcterms:created>
  <dcterms:modified xsi:type="dcterms:W3CDTF">2026-02-26T13:34:29Z</dcterms:modified>
</cp:coreProperties>
</file>