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5" r:id="rId1"/>
  </p:sldMasterIdLst>
  <p:notesMasterIdLst>
    <p:notesMasterId r:id="rId12"/>
  </p:notesMasterIdLst>
  <p:handoutMasterIdLst>
    <p:handoutMasterId r:id="rId13"/>
  </p:handoutMasterIdLst>
  <p:sldIdLst>
    <p:sldId id="283" r:id="rId2"/>
    <p:sldId id="272" r:id="rId3"/>
    <p:sldId id="285" r:id="rId4"/>
    <p:sldId id="261" r:id="rId5"/>
    <p:sldId id="273" r:id="rId6"/>
    <p:sldId id="274" r:id="rId7"/>
    <p:sldId id="270" r:id="rId8"/>
    <p:sldId id="277" r:id="rId9"/>
    <p:sldId id="278" r:id="rId10"/>
    <p:sldId id="279" r:id="rId11"/>
  </p:sldIdLst>
  <p:sldSz cx="9144000" cy="6858000" type="screen4x3"/>
  <p:notesSz cx="6746875" cy="9913938"/>
  <p:defaultTextStyle>
    <a:defPPr>
      <a:defRPr lang="en-GB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>
        <p15:guide id="1" orient="horz" pos="3123">
          <p15:clr>
            <a:srgbClr val="A4A3A4"/>
          </p15:clr>
        </p15:guide>
        <p15:guide id="2" pos="2125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0557" autoAdjust="0"/>
    <p:restoredTop sz="82526" autoAdjust="0"/>
  </p:normalViewPr>
  <p:slideViewPr>
    <p:cSldViewPr>
      <p:cViewPr varScale="1">
        <p:scale>
          <a:sx n="55" d="100"/>
          <a:sy n="55" d="100"/>
        </p:scale>
        <p:origin x="-2010" y="-8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123"/>
        <p:guide pos="2125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5714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24175" cy="495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>
                <a:latin typeface="Verdana" pitchFamily="34" charset="0"/>
              </a:defRPr>
            </a:lvl1pPr>
          </a:lstStyle>
          <a:p>
            <a:endParaRPr lang="en-GB" altLang="en-US"/>
          </a:p>
        </p:txBody>
      </p:sp>
      <p:sp>
        <p:nvSpPr>
          <p:cNvPr id="115715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22700" y="0"/>
            <a:ext cx="2924175" cy="495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Verdana" pitchFamily="34" charset="0"/>
              </a:defRPr>
            </a:lvl1pPr>
          </a:lstStyle>
          <a:p>
            <a:endParaRPr lang="en-GB" altLang="en-US"/>
          </a:p>
        </p:txBody>
      </p:sp>
      <p:sp>
        <p:nvSpPr>
          <p:cNvPr id="115716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418638"/>
            <a:ext cx="2924175" cy="495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>
                <a:latin typeface="Verdana" pitchFamily="34" charset="0"/>
              </a:defRPr>
            </a:lvl1pPr>
          </a:lstStyle>
          <a:p>
            <a:endParaRPr lang="en-GB" altLang="en-US"/>
          </a:p>
        </p:txBody>
      </p:sp>
      <p:sp>
        <p:nvSpPr>
          <p:cNvPr id="115717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22700" y="9418638"/>
            <a:ext cx="2924175" cy="495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Verdana" pitchFamily="34" charset="0"/>
              </a:defRPr>
            </a:lvl1pPr>
          </a:lstStyle>
          <a:p>
            <a:fld id="{E94AE436-FCF0-45B2-8453-7B380394CE3D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xmlns="" val="1092771283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24175" cy="495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>
                <a:latin typeface="Verdana" pitchFamily="34" charset="0"/>
              </a:defRPr>
            </a:lvl1pPr>
          </a:lstStyle>
          <a:p>
            <a:endParaRPr lang="en-GB" altLang="en-US"/>
          </a:p>
        </p:txBody>
      </p:sp>
      <p:sp>
        <p:nvSpPr>
          <p:cNvPr id="87043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22700" y="0"/>
            <a:ext cx="2924175" cy="495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Verdana" pitchFamily="34" charset="0"/>
              </a:defRPr>
            </a:lvl1pPr>
          </a:lstStyle>
          <a:p>
            <a:endParaRPr lang="en-GB" altLang="en-US"/>
          </a:p>
        </p:txBody>
      </p:sp>
      <p:sp>
        <p:nvSpPr>
          <p:cNvPr id="87044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42950"/>
            <a:ext cx="4957763" cy="371792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xmlns="" val="1"/>
            </a:ext>
          </a:extLst>
        </p:spPr>
      </p:sp>
      <p:sp>
        <p:nvSpPr>
          <p:cNvPr id="87045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900113" y="4708525"/>
            <a:ext cx="4946650" cy="44624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/>
              <a:t>Click to edit Master text styles</a:t>
            </a:r>
          </a:p>
          <a:p>
            <a:pPr lvl="1"/>
            <a:r>
              <a:rPr lang="en-GB" altLang="en-US"/>
              <a:t>Second level</a:t>
            </a:r>
          </a:p>
          <a:p>
            <a:pPr lvl="2"/>
            <a:r>
              <a:rPr lang="en-GB" altLang="en-US"/>
              <a:t>Third level</a:t>
            </a:r>
          </a:p>
          <a:p>
            <a:pPr lvl="3"/>
            <a:r>
              <a:rPr lang="en-GB" altLang="en-US"/>
              <a:t>Fourth level</a:t>
            </a:r>
          </a:p>
          <a:p>
            <a:pPr lvl="4"/>
            <a:r>
              <a:rPr lang="en-GB" altLang="en-US"/>
              <a:t>Fifth level</a:t>
            </a:r>
          </a:p>
        </p:txBody>
      </p:sp>
      <p:sp>
        <p:nvSpPr>
          <p:cNvPr id="87046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418638"/>
            <a:ext cx="2924175" cy="495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>
                <a:latin typeface="Verdana" pitchFamily="34" charset="0"/>
              </a:defRPr>
            </a:lvl1pPr>
          </a:lstStyle>
          <a:p>
            <a:endParaRPr lang="en-GB" altLang="en-US"/>
          </a:p>
        </p:txBody>
      </p:sp>
      <p:sp>
        <p:nvSpPr>
          <p:cNvPr id="87047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22700" y="9418638"/>
            <a:ext cx="2924175" cy="495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Verdana" pitchFamily="34" charset="0"/>
              </a:defRPr>
            </a:lvl1pPr>
          </a:lstStyle>
          <a:p>
            <a:fld id="{25053A54-2722-433C-80A0-0CF463D89E96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xmlns="" val="3267324276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r>
              <a:rPr lang="en-GB" altLang="en-US"/>
              <a:t>Lecture 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94D1B2-AFE9-4DF1-8FD9-DC743F0B3EF0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xmlns="" val="84892805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r>
              <a:rPr lang="en-GB" altLang="en-US"/>
              <a:t>Lecture 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91542B-80D6-4A66-B14C-8037E0DC5BA4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xmlns="" val="104439447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F1A2F4-C5A6-4E09-ABAF-788849D423A2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xmlns="" val="19790684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4884BB-D0EA-4746-B3BE-F76FAA509B3D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xmlns="" val="65221590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 alt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9BF12B-5C9A-4770-AA48-ED7C00A2F30F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xmlns="" val="225330313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F2F41D-8DC4-4626-9F48-95DEC72FA396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xmlns="" val="26850237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 alt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828E3A-ECE5-4BCB-A3BD-E3EBD804BBC1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xmlns="" val="371913653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51D374-95B6-4D40-9859-03DA6C0EA3D8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xmlns="" val="425826409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7F5763-C842-48B8-820A-61424DFD95C7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xmlns="" val="140589639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B951B3-EC9C-4363-B2C7-4F36D042DA3A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xmlns="" val="353195737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8047E1-9F8B-4D23-818B-1A6C069DFEFE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xmlns="" val="247427955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C252EE6-3AB4-48E9-9A79-E00B9E1A70CF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xmlns="" val="396673221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6" r:id="rId1"/>
    <p:sldLayoutId id="2147483667" r:id="rId2"/>
    <p:sldLayoutId id="2147483668" r:id="rId3"/>
    <p:sldLayoutId id="2147483669" r:id="rId4"/>
    <p:sldLayoutId id="2147483670" r:id="rId5"/>
    <p:sldLayoutId id="2147483671" r:id="rId6"/>
    <p:sldLayoutId id="2147483672" r:id="rId7"/>
    <p:sldLayoutId id="2147483673" r:id="rId8"/>
    <p:sldLayoutId id="2147483674" r:id="rId9"/>
    <p:sldLayoutId id="2147483675" r:id="rId10"/>
    <p:sldLayoutId id="2147483676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4672FF1D-5ED6-3E4B-8EA6-54CB782D5AF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43608" y="2567546"/>
            <a:ext cx="7772400" cy="1470025"/>
          </a:xfrm>
        </p:spPr>
        <p:txBody>
          <a:bodyPr/>
          <a:lstStyle/>
          <a:p>
            <a:r>
              <a:rPr lang="en-GB" b="1" dirty="0"/>
              <a:t>Personal Development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xmlns="" id="{09F16FB5-A491-C547-95FE-AFA808E6A25E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xmlns="" id="{E2F6CF8A-2AFC-AF4E-A98F-762DB5C70A9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altLang="en-US"/>
              <a:t>Lecture 2</a:t>
            </a: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xmlns="" id="{5B79B3B1-CC42-2D42-BF69-09485962F141}"/>
              </a:ext>
            </a:extLst>
          </p:cNvPr>
          <p:cNvSpPr txBox="1">
            <a:spLocks/>
          </p:cNvSpPr>
          <p:nvPr/>
        </p:nvSpPr>
        <p:spPr>
          <a:xfrm>
            <a:off x="698870" y="1406501"/>
            <a:ext cx="7772400" cy="14700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82500" lnSpcReduction="2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fontAlgn="auto">
              <a:spcAft>
                <a:spcPts val="0"/>
              </a:spcAft>
            </a:pPr>
            <a:r>
              <a:rPr lang="en-GB" dirty="0"/>
              <a:t>BMSK5002 </a:t>
            </a:r>
            <a:br>
              <a:rPr lang="en-GB" dirty="0"/>
            </a:br>
            <a:r>
              <a:rPr lang="en-GB" dirty="0"/>
              <a:t>Developing relationships and workplace achievement</a:t>
            </a:r>
          </a:p>
        </p:txBody>
      </p:sp>
    </p:spTree>
    <p:extLst>
      <p:ext uri="{BB962C8B-B14F-4D97-AF65-F5344CB8AC3E}">
        <p14:creationId xmlns:p14="http://schemas.microsoft.com/office/powerpoint/2010/main" xmlns="" val="202360950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450" name="Rectangle 2"/>
          <p:cNvSpPr>
            <a:spLocks noGrp="1" noChangeArrowheads="1"/>
          </p:cNvSpPr>
          <p:nvPr>
            <p:ph type="title"/>
          </p:nvPr>
        </p:nvSpPr>
        <p:spPr>
          <a:xfrm>
            <a:off x="35496" y="0"/>
            <a:ext cx="8229600" cy="511175"/>
          </a:xfrm>
        </p:spPr>
        <p:txBody>
          <a:bodyPr>
            <a:normAutofit fontScale="90000"/>
          </a:bodyPr>
          <a:lstStyle/>
          <a:p>
            <a:r>
              <a:rPr lang="en-GB" altLang="en-US" sz="3600" b="1" dirty="0"/>
              <a:t>Personal Planning</a:t>
            </a:r>
          </a:p>
        </p:txBody>
      </p:sp>
      <p:sp>
        <p:nvSpPr>
          <p:cNvPr id="104451" name="Rectangle 3"/>
          <p:cNvSpPr>
            <a:spLocks noGrp="1" noChangeArrowheads="1"/>
          </p:cNvSpPr>
          <p:nvPr>
            <p:ph idx="1"/>
          </p:nvPr>
        </p:nvSpPr>
        <p:spPr>
          <a:xfrm>
            <a:off x="467544" y="908720"/>
            <a:ext cx="8229600" cy="3917032"/>
          </a:xfrm>
        </p:spPr>
        <p:txBody>
          <a:bodyPr/>
          <a:lstStyle/>
          <a:p>
            <a:pPr>
              <a:buFontTx/>
              <a:buNone/>
            </a:pPr>
            <a:r>
              <a:rPr lang="en-GB" altLang="en-US" b="1" dirty="0"/>
              <a:t>A Business approach to Career Planning</a:t>
            </a:r>
          </a:p>
          <a:p>
            <a:pPr>
              <a:buFontTx/>
              <a:buNone/>
            </a:pPr>
            <a:endParaRPr lang="en-GB" altLang="en-US" sz="1000" dirty="0"/>
          </a:p>
          <a:p>
            <a:pPr>
              <a:buFont typeface="Wingdings" pitchFamily="2" charset="2"/>
              <a:buChar char="§"/>
            </a:pPr>
            <a:r>
              <a:rPr lang="en-GB" altLang="en-US" dirty="0"/>
              <a:t>Using a personal profit &amp; loss account</a:t>
            </a:r>
          </a:p>
          <a:p>
            <a:pPr>
              <a:buFont typeface="Wingdings" pitchFamily="2" charset="2"/>
              <a:buChar char="§"/>
            </a:pPr>
            <a:endParaRPr lang="en-GB" altLang="en-US" sz="1000" dirty="0"/>
          </a:p>
          <a:p>
            <a:pPr>
              <a:buFont typeface="Wingdings" pitchFamily="2" charset="2"/>
              <a:buChar char="§"/>
            </a:pPr>
            <a:r>
              <a:rPr lang="en-GB" altLang="en-US" dirty="0"/>
              <a:t>Self-perception summary</a:t>
            </a:r>
          </a:p>
          <a:p>
            <a:pPr>
              <a:buFont typeface="Wingdings" pitchFamily="2" charset="2"/>
              <a:buChar char="§"/>
            </a:pPr>
            <a:endParaRPr lang="en-GB" altLang="en-US" dirty="0"/>
          </a:p>
          <a:p>
            <a:pPr algn="r">
              <a:buFont typeface="Wingdings" pitchFamily="2" charset="2"/>
              <a:buNone/>
            </a:pPr>
            <a:endParaRPr lang="en-GB" altLang="en-US" sz="2400" dirty="0"/>
          </a:p>
        </p:txBody>
      </p:sp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740650" y="0"/>
            <a:ext cx="1317625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4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44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44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45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445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445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45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0445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0445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62094352-B10F-E24E-8919-BF0E9A642FB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Why Develop your People?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xmlns="" id="{F744C123-D5BD-B747-B9DE-4BB0DEF6E3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altLang="en-US"/>
              <a:t>Lecture 2</a:t>
            </a:r>
          </a:p>
        </p:txBody>
      </p:sp>
      <p:pic>
        <p:nvPicPr>
          <p:cNvPr id="5" name="Content Placeholder 3">
            <a:extLst>
              <a:ext uri="{FF2B5EF4-FFF2-40B4-BE49-F238E27FC236}">
                <a16:creationId xmlns:a16="http://schemas.microsoft.com/office/drawing/2014/main" xmlns="" id="{7D2AEA40-8E08-BB42-B83E-2F4491884BF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020969" y="1600200"/>
            <a:ext cx="7102061" cy="3916363"/>
          </a:xfrm>
        </p:spPr>
      </p:pic>
    </p:spTree>
    <p:extLst>
      <p:ext uri="{BB962C8B-B14F-4D97-AF65-F5344CB8AC3E}">
        <p14:creationId xmlns:p14="http://schemas.microsoft.com/office/powerpoint/2010/main" xmlns="" val="39532236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62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0"/>
            <a:ext cx="8229600" cy="511175"/>
          </a:xfrm>
        </p:spPr>
        <p:txBody>
          <a:bodyPr>
            <a:normAutofit fontScale="90000"/>
          </a:bodyPr>
          <a:lstStyle/>
          <a:p>
            <a:r>
              <a:rPr lang="en-GB" altLang="en-US" sz="3600" b="1" dirty="0"/>
              <a:t>Personal Planning - Drivers</a:t>
            </a:r>
          </a:p>
        </p:txBody>
      </p:sp>
      <p:sp>
        <p:nvSpPr>
          <p:cNvPr id="92163" name="Rectangle 3"/>
          <p:cNvSpPr>
            <a:spLocks noGrp="1" noChangeArrowheads="1"/>
          </p:cNvSpPr>
          <p:nvPr>
            <p:ph idx="1"/>
          </p:nvPr>
        </p:nvSpPr>
        <p:spPr>
          <a:xfrm>
            <a:off x="323528" y="908720"/>
            <a:ext cx="8229600" cy="3917032"/>
          </a:xfrm>
        </p:spPr>
        <p:txBody>
          <a:bodyPr/>
          <a:lstStyle/>
          <a:p>
            <a:pPr marL="609600" indent="-609600">
              <a:buFontTx/>
              <a:buNone/>
            </a:pPr>
            <a:r>
              <a:rPr lang="en-GB" altLang="en-US" b="1" dirty="0"/>
              <a:t>What matters most to you?</a:t>
            </a:r>
          </a:p>
          <a:p>
            <a:pPr marL="609600" indent="-609600">
              <a:buFontTx/>
              <a:buNone/>
            </a:pPr>
            <a:endParaRPr lang="en-GB" altLang="en-US" sz="1000" b="1" dirty="0"/>
          </a:p>
          <a:p>
            <a:pPr marL="609600" indent="-609600">
              <a:buFont typeface="Wingdings" pitchFamily="2" charset="2"/>
              <a:buAutoNum type="arabicPeriod"/>
            </a:pPr>
            <a:r>
              <a:rPr lang="en-GB" altLang="en-US" dirty="0"/>
              <a:t>Status</a:t>
            </a:r>
          </a:p>
          <a:p>
            <a:pPr marL="609600" indent="-609600">
              <a:buFont typeface="Wingdings" pitchFamily="2" charset="2"/>
              <a:buAutoNum type="arabicPeriod"/>
            </a:pPr>
            <a:r>
              <a:rPr lang="en-GB" altLang="en-US" dirty="0"/>
              <a:t>Security</a:t>
            </a:r>
          </a:p>
          <a:p>
            <a:pPr marL="609600" indent="-609600">
              <a:buFont typeface="Wingdings" pitchFamily="2" charset="2"/>
              <a:buAutoNum type="arabicPeriod"/>
            </a:pPr>
            <a:r>
              <a:rPr lang="en-GB" altLang="en-US" dirty="0"/>
              <a:t>Relationships</a:t>
            </a:r>
          </a:p>
          <a:p>
            <a:pPr marL="609600" indent="-609600">
              <a:buFont typeface="Wingdings" pitchFamily="2" charset="2"/>
              <a:buAutoNum type="arabicPeriod"/>
            </a:pPr>
            <a:r>
              <a:rPr lang="en-GB" altLang="en-US" dirty="0"/>
              <a:t>Achievement </a:t>
            </a:r>
          </a:p>
          <a:p>
            <a:pPr marL="609600" indent="-609600">
              <a:buFont typeface="Wingdings" pitchFamily="2" charset="2"/>
              <a:buAutoNum type="arabicPeriod"/>
            </a:pPr>
            <a:endParaRPr lang="en-GB" altLang="en-US" sz="2400" dirty="0"/>
          </a:p>
        </p:txBody>
      </p:sp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740650" y="0"/>
            <a:ext cx="1317625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21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21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6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216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216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6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9216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9216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6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9216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9216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6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9216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9216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5474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0"/>
            <a:ext cx="8229600" cy="511175"/>
          </a:xfrm>
        </p:spPr>
        <p:txBody>
          <a:bodyPr>
            <a:normAutofit fontScale="90000"/>
          </a:bodyPr>
          <a:lstStyle/>
          <a:p>
            <a:r>
              <a:rPr lang="en-GB" altLang="en-US" sz="3600" b="1" dirty="0"/>
              <a:t>Eleven Qualities of a successful manager</a:t>
            </a:r>
          </a:p>
        </p:txBody>
      </p:sp>
      <p:sp>
        <p:nvSpPr>
          <p:cNvPr id="105475" name="Rectangle 3"/>
          <p:cNvSpPr>
            <a:spLocks noGrp="1" noChangeArrowheads="1"/>
          </p:cNvSpPr>
          <p:nvPr>
            <p:ph idx="1"/>
          </p:nvPr>
        </p:nvSpPr>
        <p:spPr>
          <a:xfrm>
            <a:off x="251520" y="908720"/>
            <a:ext cx="8110537" cy="4419600"/>
          </a:xfrm>
        </p:spPr>
        <p:txBody>
          <a:bodyPr>
            <a:normAutofit fontScale="92500" lnSpcReduction="20000"/>
          </a:bodyPr>
          <a:lstStyle/>
          <a:p>
            <a:pPr marL="533400" indent="-533400">
              <a:lnSpc>
                <a:spcPct val="90000"/>
              </a:lnSpc>
              <a:buFontTx/>
              <a:buNone/>
            </a:pPr>
            <a:r>
              <a:rPr lang="en-GB" altLang="en-US" sz="2400" b="1" dirty="0"/>
              <a:t>Basic Knowledge and information</a:t>
            </a:r>
          </a:p>
          <a:p>
            <a:pPr marL="533400" indent="-533400">
              <a:lnSpc>
                <a:spcPct val="150000"/>
              </a:lnSpc>
              <a:buFont typeface="Wingdings" pitchFamily="2" charset="2"/>
              <a:buAutoNum type="arabicPeriod"/>
            </a:pPr>
            <a:r>
              <a:rPr lang="en-GB" altLang="en-US" sz="2400" dirty="0"/>
              <a:t>Command of basic facts</a:t>
            </a:r>
          </a:p>
          <a:p>
            <a:pPr marL="533400" indent="-533400">
              <a:lnSpc>
                <a:spcPct val="150000"/>
              </a:lnSpc>
              <a:buFont typeface="Wingdings" pitchFamily="2" charset="2"/>
              <a:buAutoNum type="arabicPeriod"/>
            </a:pPr>
            <a:r>
              <a:rPr lang="en-GB" altLang="en-US" sz="2400" dirty="0"/>
              <a:t>Relevant professional understanding</a:t>
            </a:r>
          </a:p>
          <a:p>
            <a:pPr marL="533400" indent="-533400">
              <a:lnSpc>
                <a:spcPct val="90000"/>
              </a:lnSpc>
              <a:buFont typeface="Wingdings" pitchFamily="2" charset="2"/>
              <a:buNone/>
            </a:pPr>
            <a:endParaRPr lang="en-GB" altLang="en-US" sz="1000" dirty="0"/>
          </a:p>
          <a:p>
            <a:pPr marL="533400" indent="-533400">
              <a:lnSpc>
                <a:spcPct val="90000"/>
              </a:lnSpc>
              <a:buFont typeface="Wingdings" pitchFamily="2" charset="2"/>
              <a:buNone/>
            </a:pPr>
            <a:endParaRPr lang="en-GB" altLang="en-US" sz="1000" dirty="0"/>
          </a:p>
          <a:p>
            <a:pPr marL="533400" indent="-533400">
              <a:lnSpc>
                <a:spcPct val="90000"/>
              </a:lnSpc>
              <a:buFont typeface="Wingdings" pitchFamily="2" charset="2"/>
              <a:buNone/>
            </a:pPr>
            <a:endParaRPr lang="en-GB" altLang="en-US" sz="1000" dirty="0"/>
          </a:p>
          <a:p>
            <a:pPr marL="533400" indent="-533400">
              <a:lnSpc>
                <a:spcPct val="90000"/>
              </a:lnSpc>
              <a:buFont typeface="Wingdings" pitchFamily="2" charset="2"/>
              <a:buNone/>
            </a:pPr>
            <a:r>
              <a:rPr lang="en-GB" altLang="en-US" sz="2400" b="1" dirty="0"/>
              <a:t>Skills</a:t>
            </a:r>
          </a:p>
          <a:p>
            <a:pPr marL="533400" indent="-533400">
              <a:lnSpc>
                <a:spcPct val="160000"/>
              </a:lnSpc>
              <a:buFont typeface="Wingdings" pitchFamily="2" charset="2"/>
              <a:buAutoNum type="arabicPeriod" startAt="3"/>
            </a:pPr>
            <a:r>
              <a:rPr lang="en-GB" altLang="en-US" sz="2400" dirty="0"/>
              <a:t>Continuing sensitivity to events</a:t>
            </a:r>
          </a:p>
          <a:p>
            <a:pPr marL="533400" indent="-533400">
              <a:lnSpc>
                <a:spcPct val="160000"/>
              </a:lnSpc>
              <a:buFont typeface="Wingdings" pitchFamily="2" charset="2"/>
              <a:buAutoNum type="arabicPeriod" startAt="3"/>
            </a:pPr>
            <a:r>
              <a:rPr lang="en-GB" altLang="en-US" sz="2400" dirty="0"/>
              <a:t>Analytical, problem-solving, decision-making skills</a:t>
            </a:r>
          </a:p>
          <a:p>
            <a:pPr marL="533400" indent="-533400">
              <a:lnSpc>
                <a:spcPct val="160000"/>
              </a:lnSpc>
              <a:buFont typeface="Wingdings" pitchFamily="2" charset="2"/>
              <a:buAutoNum type="arabicPeriod" startAt="3"/>
            </a:pPr>
            <a:r>
              <a:rPr lang="en-GB" altLang="en-US" sz="2400" dirty="0"/>
              <a:t>Social skills &amp; abilities</a:t>
            </a:r>
          </a:p>
          <a:p>
            <a:pPr marL="533400" indent="-533400">
              <a:lnSpc>
                <a:spcPct val="90000"/>
              </a:lnSpc>
              <a:buFont typeface="Wingdings" pitchFamily="2" charset="2"/>
              <a:buNone/>
            </a:pPr>
            <a:endParaRPr lang="en-GB" altLang="en-US" sz="2400" dirty="0"/>
          </a:p>
          <a:p>
            <a:pPr marL="533400" indent="-533400" algn="r">
              <a:lnSpc>
                <a:spcPct val="90000"/>
              </a:lnSpc>
              <a:buFontTx/>
              <a:buNone/>
            </a:pPr>
            <a:r>
              <a:rPr lang="en-GB" altLang="en-US" sz="2000" dirty="0"/>
              <a:t>(</a:t>
            </a:r>
            <a:r>
              <a:rPr lang="en-GB" altLang="en-US" sz="2000" dirty="0" err="1"/>
              <a:t>Pedler</a:t>
            </a:r>
            <a:r>
              <a:rPr lang="en-GB" altLang="en-US" sz="2000" dirty="0"/>
              <a:t>, Burgoyne &amp; Boydell, 1994)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xmlns="" id="{2D455D35-05BA-2741-AA24-A7A996E71B3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740650" y="0"/>
            <a:ext cx="1317625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4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54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54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4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54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54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4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54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54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47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0547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0547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47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547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547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47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0547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0547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47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0547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0547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6498" name="Rectangle 2"/>
          <p:cNvSpPr>
            <a:spLocks noGrp="1" noChangeArrowheads="1"/>
          </p:cNvSpPr>
          <p:nvPr>
            <p:ph type="title"/>
          </p:nvPr>
        </p:nvSpPr>
        <p:spPr>
          <a:xfrm>
            <a:off x="33288" y="11253"/>
            <a:ext cx="8229600" cy="511175"/>
          </a:xfrm>
        </p:spPr>
        <p:txBody>
          <a:bodyPr>
            <a:normAutofit fontScale="90000"/>
          </a:bodyPr>
          <a:lstStyle/>
          <a:p>
            <a:r>
              <a:rPr lang="en-GB" altLang="en-US" sz="3600" b="1" dirty="0"/>
              <a:t>Eleven Qualities of a successful manager</a:t>
            </a:r>
          </a:p>
        </p:txBody>
      </p:sp>
      <p:sp>
        <p:nvSpPr>
          <p:cNvPr id="106499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908720"/>
            <a:ext cx="8229600" cy="4752528"/>
          </a:xfrm>
        </p:spPr>
        <p:txBody>
          <a:bodyPr>
            <a:normAutofit/>
          </a:bodyPr>
          <a:lstStyle/>
          <a:p>
            <a:pPr marL="609600" indent="-609600">
              <a:lnSpc>
                <a:spcPct val="90000"/>
              </a:lnSpc>
              <a:buFontTx/>
              <a:buNone/>
            </a:pPr>
            <a:r>
              <a:rPr lang="en-GB" altLang="en-US" sz="2400" b="1" dirty="0"/>
              <a:t>Personal Qualities</a:t>
            </a:r>
          </a:p>
          <a:p>
            <a:pPr marL="609600" indent="-609600">
              <a:lnSpc>
                <a:spcPct val="150000"/>
              </a:lnSpc>
              <a:buFont typeface="Wingdings" pitchFamily="2" charset="2"/>
              <a:buAutoNum type="arabicPeriod" startAt="6"/>
            </a:pPr>
            <a:r>
              <a:rPr lang="en-GB" altLang="en-US" sz="2400" dirty="0"/>
              <a:t>Emotional resilience</a:t>
            </a:r>
          </a:p>
          <a:p>
            <a:pPr marL="609600" indent="-609600">
              <a:lnSpc>
                <a:spcPct val="150000"/>
              </a:lnSpc>
              <a:buFont typeface="Wingdings" pitchFamily="2" charset="2"/>
              <a:buAutoNum type="arabicPeriod" startAt="6"/>
            </a:pPr>
            <a:r>
              <a:rPr lang="en-GB" altLang="en-US" sz="2400" dirty="0"/>
              <a:t>Proactivity</a:t>
            </a:r>
          </a:p>
          <a:p>
            <a:pPr marL="609600" indent="-609600">
              <a:lnSpc>
                <a:spcPct val="150000"/>
              </a:lnSpc>
              <a:buFont typeface="Wingdings" pitchFamily="2" charset="2"/>
              <a:buAutoNum type="arabicPeriod" startAt="6"/>
            </a:pPr>
            <a:r>
              <a:rPr lang="en-GB" altLang="en-US" sz="2400" dirty="0"/>
              <a:t>Creativity</a:t>
            </a:r>
          </a:p>
          <a:p>
            <a:pPr marL="609600" indent="-609600">
              <a:lnSpc>
                <a:spcPct val="150000"/>
              </a:lnSpc>
              <a:buFont typeface="Wingdings" pitchFamily="2" charset="2"/>
              <a:buAutoNum type="arabicPeriod" startAt="6"/>
            </a:pPr>
            <a:r>
              <a:rPr lang="en-GB" altLang="en-US" sz="2400" dirty="0"/>
              <a:t>Mental agility</a:t>
            </a:r>
          </a:p>
          <a:p>
            <a:pPr marL="609600" indent="-609600">
              <a:lnSpc>
                <a:spcPct val="150000"/>
              </a:lnSpc>
              <a:buFont typeface="Wingdings" pitchFamily="2" charset="2"/>
              <a:buAutoNum type="arabicPeriod" startAt="6"/>
            </a:pPr>
            <a:r>
              <a:rPr lang="en-GB" altLang="en-US" sz="2400" dirty="0"/>
              <a:t>Balanced learning habits &amp; skills</a:t>
            </a:r>
          </a:p>
          <a:p>
            <a:pPr marL="609600" indent="-609600">
              <a:lnSpc>
                <a:spcPct val="150000"/>
              </a:lnSpc>
              <a:buFont typeface="Wingdings" pitchFamily="2" charset="2"/>
              <a:buAutoNum type="arabicPeriod" startAt="6"/>
            </a:pPr>
            <a:r>
              <a:rPr lang="en-GB" altLang="en-US" sz="2400" dirty="0"/>
              <a:t>Self-knowledge</a:t>
            </a:r>
          </a:p>
          <a:p>
            <a:pPr marL="609600" indent="-609600" algn="r">
              <a:lnSpc>
                <a:spcPct val="90000"/>
              </a:lnSpc>
              <a:buFontTx/>
              <a:buNone/>
            </a:pPr>
            <a:endParaRPr lang="en-GB" altLang="en-US" sz="1800" dirty="0"/>
          </a:p>
        </p:txBody>
      </p:sp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740650" y="0"/>
            <a:ext cx="1317625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4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64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64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4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64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64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4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64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64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49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649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649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49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649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649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49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0649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0649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49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0649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0649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1378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28187"/>
            <a:ext cx="8229600" cy="511175"/>
          </a:xfrm>
        </p:spPr>
        <p:txBody>
          <a:bodyPr>
            <a:normAutofit fontScale="90000"/>
          </a:bodyPr>
          <a:lstStyle/>
          <a:p>
            <a:r>
              <a:rPr lang="en-GB" altLang="en-US" sz="3600" b="1" dirty="0"/>
              <a:t>Personal Planning - Skills</a:t>
            </a:r>
          </a:p>
        </p:txBody>
      </p:sp>
      <p:sp>
        <p:nvSpPr>
          <p:cNvPr id="101379" name="Rectangle 3"/>
          <p:cNvSpPr>
            <a:spLocks noGrp="1" noChangeArrowheads="1"/>
          </p:cNvSpPr>
          <p:nvPr>
            <p:ph idx="1"/>
          </p:nvPr>
        </p:nvSpPr>
        <p:spPr>
          <a:xfrm>
            <a:off x="169862" y="836712"/>
            <a:ext cx="8229600" cy="4824536"/>
          </a:xfrm>
        </p:spPr>
        <p:txBody>
          <a:bodyPr>
            <a:normAutofit/>
          </a:bodyPr>
          <a:lstStyle/>
          <a:p>
            <a:pPr>
              <a:buFontTx/>
              <a:buNone/>
            </a:pPr>
            <a:r>
              <a:rPr lang="en-GB" altLang="en-US" b="1" dirty="0"/>
              <a:t>Skill:  </a:t>
            </a:r>
            <a:r>
              <a:rPr lang="en-GB" altLang="en-US" dirty="0"/>
              <a:t>The ability to do something well</a:t>
            </a:r>
          </a:p>
          <a:p>
            <a:pPr>
              <a:buFontTx/>
              <a:buNone/>
            </a:pPr>
            <a:endParaRPr lang="en-GB" altLang="en-US" sz="1400" dirty="0"/>
          </a:p>
          <a:p>
            <a:pPr>
              <a:buFontTx/>
              <a:buNone/>
            </a:pPr>
            <a:r>
              <a:rPr lang="en-GB" altLang="en-US" sz="2800" dirty="0"/>
              <a:t>These can be categorised:</a:t>
            </a:r>
          </a:p>
          <a:p>
            <a:pPr>
              <a:buFontTx/>
              <a:buNone/>
            </a:pPr>
            <a:endParaRPr lang="en-GB" altLang="en-US" sz="500" dirty="0"/>
          </a:p>
          <a:p>
            <a:pPr>
              <a:lnSpc>
                <a:spcPct val="90000"/>
              </a:lnSpc>
            </a:pPr>
            <a:r>
              <a:rPr lang="en-GB" altLang="en-US" sz="2600" b="1" dirty="0"/>
              <a:t>Adaptive skills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en-GB" altLang="en-US" sz="2600" dirty="0"/>
              <a:t>	</a:t>
            </a:r>
            <a:r>
              <a:rPr lang="en-GB" altLang="en-US" sz="2200" dirty="0"/>
              <a:t>Help us to cope, shape attitudes, govern our interpersonal interactions and determine how we manage ourselves.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endParaRPr lang="en-GB" altLang="en-US" sz="600" dirty="0"/>
          </a:p>
          <a:p>
            <a:pPr>
              <a:lnSpc>
                <a:spcPct val="90000"/>
              </a:lnSpc>
            </a:pPr>
            <a:r>
              <a:rPr lang="en-GB" altLang="en-US" sz="2600" b="1" dirty="0"/>
              <a:t>Transferable skills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en-GB" altLang="en-US" sz="2600" dirty="0"/>
              <a:t>	</a:t>
            </a:r>
            <a:r>
              <a:rPr lang="en-GB" altLang="en-US" sz="2200" dirty="0"/>
              <a:t>Skills that can be moved between different situations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endParaRPr lang="en-GB" altLang="en-US" sz="600" dirty="0"/>
          </a:p>
          <a:p>
            <a:pPr>
              <a:lnSpc>
                <a:spcPct val="90000"/>
              </a:lnSpc>
            </a:pPr>
            <a:r>
              <a:rPr lang="en-GB" altLang="en-US" sz="2600" b="1" dirty="0"/>
              <a:t>Job-related skills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en-GB" altLang="en-US" sz="2600" dirty="0"/>
              <a:t>	</a:t>
            </a:r>
            <a:r>
              <a:rPr lang="en-GB" altLang="en-US" sz="2200" dirty="0"/>
              <a:t>Situation specific, acquired</a:t>
            </a:r>
          </a:p>
          <a:p>
            <a:pPr>
              <a:buFontTx/>
              <a:buNone/>
            </a:pPr>
            <a:endParaRPr lang="en-GB" altLang="en-US" dirty="0"/>
          </a:p>
          <a:p>
            <a:pPr>
              <a:buFontTx/>
              <a:buNone/>
            </a:pPr>
            <a:endParaRPr lang="en-GB" altLang="en-US" dirty="0"/>
          </a:p>
        </p:txBody>
      </p:sp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740650" y="0"/>
            <a:ext cx="1317625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3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13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13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37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137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137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37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137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137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37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137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137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37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0137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0137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37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0137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0137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379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01379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01379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379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01379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01379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44624"/>
            <a:ext cx="8229600" cy="511175"/>
          </a:xfrm>
        </p:spPr>
        <p:txBody>
          <a:bodyPr>
            <a:normAutofit fontScale="90000"/>
          </a:bodyPr>
          <a:lstStyle/>
          <a:p>
            <a:r>
              <a:rPr lang="en-GB" altLang="en-US" sz="3600" b="1" dirty="0"/>
              <a:t>Personal Planning</a:t>
            </a:r>
          </a:p>
        </p:txBody>
      </p:sp>
      <p:sp>
        <p:nvSpPr>
          <p:cNvPr id="109571" name="Rectangle 3"/>
          <p:cNvSpPr>
            <a:spLocks noGrp="1" noChangeArrowheads="1"/>
          </p:cNvSpPr>
          <p:nvPr>
            <p:ph idx="1"/>
          </p:nvPr>
        </p:nvSpPr>
        <p:spPr>
          <a:xfrm>
            <a:off x="395536" y="836712"/>
            <a:ext cx="8229600" cy="4824536"/>
          </a:xfrm>
        </p:spPr>
        <p:txBody>
          <a:bodyPr>
            <a:normAutofit fontScale="62500" lnSpcReduction="20000"/>
          </a:bodyPr>
          <a:lstStyle/>
          <a:p>
            <a:pPr>
              <a:buFontTx/>
              <a:buNone/>
            </a:pPr>
            <a:r>
              <a:rPr lang="en-GB" altLang="en-US" sz="4500" b="1" dirty="0"/>
              <a:t>Adaptive Skills</a:t>
            </a:r>
          </a:p>
          <a:p>
            <a:r>
              <a:rPr lang="en-GB" sz="4500" dirty="0"/>
              <a:t>Ambition </a:t>
            </a:r>
          </a:p>
          <a:p>
            <a:r>
              <a:rPr lang="en-GB" sz="4500" dirty="0"/>
              <a:t>Patience </a:t>
            </a:r>
          </a:p>
          <a:p>
            <a:r>
              <a:rPr lang="en-GB" sz="4500" dirty="0"/>
              <a:t>Creativity </a:t>
            </a:r>
          </a:p>
          <a:p>
            <a:r>
              <a:rPr lang="en-GB" sz="4500" dirty="0"/>
              <a:t>Assertiveness </a:t>
            </a:r>
          </a:p>
          <a:p>
            <a:r>
              <a:rPr lang="en-GB" sz="4500" dirty="0"/>
              <a:t>Enthusiasm </a:t>
            </a:r>
          </a:p>
          <a:p>
            <a:r>
              <a:rPr lang="en-GB" sz="4500" dirty="0"/>
              <a:t>Flexibility </a:t>
            </a:r>
          </a:p>
          <a:p>
            <a:r>
              <a:rPr lang="en-GB" sz="4500" dirty="0"/>
              <a:t>Persistence </a:t>
            </a:r>
          </a:p>
          <a:p>
            <a:r>
              <a:rPr lang="en-GB" sz="4500" dirty="0"/>
              <a:t>Dependability </a:t>
            </a:r>
          </a:p>
          <a:p>
            <a:r>
              <a:rPr lang="en-GB" sz="4500" dirty="0"/>
              <a:t>Pride in doing a good job </a:t>
            </a:r>
          </a:p>
          <a:p>
            <a:r>
              <a:rPr lang="en-GB" sz="4500" dirty="0"/>
              <a:t>Sincerity </a:t>
            </a:r>
          </a:p>
          <a:p>
            <a:pPr>
              <a:buFontTx/>
              <a:buNone/>
            </a:pPr>
            <a:endParaRPr lang="en-GB" altLang="en-US" dirty="0"/>
          </a:p>
          <a:p>
            <a:pPr>
              <a:buFontTx/>
              <a:buNone/>
            </a:pPr>
            <a:endParaRPr lang="en-GB" altLang="en-US" dirty="0"/>
          </a:p>
        </p:txBody>
      </p:sp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740650" y="0"/>
            <a:ext cx="1317625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95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95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95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95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95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95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95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95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95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95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95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95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957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0957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0957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957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0957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0957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957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0957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0957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957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0957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0957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957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0957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0957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9571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09571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09571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9571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09571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09571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0594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44624"/>
            <a:ext cx="8229600" cy="511175"/>
          </a:xfrm>
        </p:spPr>
        <p:txBody>
          <a:bodyPr>
            <a:normAutofit fontScale="90000"/>
          </a:bodyPr>
          <a:lstStyle/>
          <a:p>
            <a:r>
              <a:rPr lang="en-GB" altLang="en-US" sz="3600" b="1" dirty="0"/>
              <a:t>Personal Planning</a:t>
            </a:r>
          </a:p>
        </p:txBody>
      </p:sp>
      <p:sp>
        <p:nvSpPr>
          <p:cNvPr id="110595" name="Rectangle 3"/>
          <p:cNvSpPr>
            <a:spLocks noGrp="1" noChangeArrowheads="1"/>
          </p:cNvSpPr>
          <p:nvPr>
            <p:ph idx="1"/>
          </p:nvPr>
        </p:nvSpPr>
        <p:spPr>
          <a:xfrm>
            <a:off x="197801" y="764704"/>
            <a:ext cx="8229600" cy="4525963"/>
          </a:xfrm>
        </p:spPr>
        <p:txBody>
          <a:bodyPr/>
          <a:lstStyle/>
          <a:p>
            <a:pPr>
              <a:lnSpc>
                <a:spcPct val="90000"/>
              </a:lnSpc>
              <a:buFontTx/>
              <a:buNone/>
            </a:pPr>
            <a:r>
              <a:rPr lang="en-GB" altLang="en-US" sz="2800" b="1" dirty="0"/>
              <a:t>Transferable Skills</a:t>
            </a:r>
          </a:p>
          <a:p>
            <a:pPr>
              <a:lnSpc>
                <a:spcPct val="90000"/>
              </a:lnSpc>
            </a:pPr>
            <a:r>
              <a:rPr lang="en-GB" altLang="en-US" sz="2800" dirty="0"/>
              <a:t>Leadership Skills</a:t>
            </a:r>
          </a:p>
          <a:p>
            <a:pPr>
              <a:lnSpc>
                <a:spcPct val="90000"/>
              </a:lnSpc>
            </a:pPr>
            <a:r>
              <a:rPr lang="en-GB" altLang="en-US" sz="2800" dirty="0"/>
              <a:t>Communication Skills</a:t>
            </a:r>
          </a:p>
          <a:p>
            <a:pPr>
              <a:lnSpc>
                <a:spcPct val="90000"/>
              </a:lnSpc>
            </a:pPr>
            <a:r>
              <a:rPr lang="en-GB" altLang="en-US" sz="2800" dirty="0"/>
              <a:t>People Skills</a:t>
            </a:r>
          </a:p>
          <a:p>
            <a:pPr>
              <a:lnSpc>
                <a:spcPct val="90000"/>
              </a:lnSpc>
            </a:pPr>
            <a:r>
              <a:rPr lang="en-GB" altLang="en-US" sz="2800" dirty="0"/>
              <a:t>Data/Information Skills</a:t>
            </a:r>
          </a:p>
          <a:p>
            <a:pPr>
              <a:lnSpc>
                <a:spcPct val="90000"/>
              </a:lnSpc>
            </a:pPr>
            <a:r>
              <a:rPr lang="en-GB" altLang="en-US" sz="2800" dirty="0"/>
              <a:t>Creative Skills</a:t>
            </a:r>
          </a:p>
          <a:p>
            <a:pPr>
              <a:lnSpc>
                <a:spcPct val="90000"/>
              </a:lnSpc>
            </a:pPr>
            <a:r>
              <a:rPr lang="en-GB" altLang="en-US" sz="2800" dirty="0"/>
              <a:t>Manual &amp; Mechanical Skills</a:t>
            </a:r>
          </a:p>
          <a:p>
            <a:pPr>
              <a:lnSpc>
                <a:spcPct val="90000"/>
              </a:lnSpc>
            </a:pPr>
            <a:r>
              <a:rPr lang="en-GB" altLang="en-US" sz="2800" dirty="0"/>
              <a:t>Intellectual Skills</a:t>
            </a:r>
          </a:p>
        </p:txBody>
      </p:sp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740650" y="0"/>
            <a:ext cx="1317625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05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05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05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05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105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105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05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105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105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059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1059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1059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059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1059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1059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059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1059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1059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059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1059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1059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059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1059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1059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1618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15032"/>
            <a:ext cx="8229600" cy="511175"/>
          </a:xfrm>
        </p:spPr>
        <p:txBody>
          <a:bodyPr>
            <a:normAutofit fontScale="90000"/>
          </a:bodyPr>
          <a:lstStyle/>
          <a:p>
            <a:r>
              <a:rPr lang="en-GB" altLang="en-US" sz="3600" b="1" dirty="0"/>
              <a:t>Personal Planning</a:t>
            </a:r>
          </a:p>
        </p:txBody>
      </p:sp>
      <p:sp>
        <p:nvSpPr>
          <p:cNvPr id="111619" name="Rectangle 3"/>
          <p:cNvSpPr>
            <a:spLocks noGrp="1" noChangeArrowheads="1"/>
          </p:cNvSpPr>
          <p:nvPr>
            <p:ph idx="1"/>
          </p:nvPr>
        </p:nvSpPr>
        <p:spPr>
          <a:xfrm>
            <a:off x="395536" y="908720"/>
            <a:ext cx="8229600" cy="3917032"/>
          </a:xfrm>
        </p:spPr>
        <p:txBody>
          <a:bodyPr/>
          <a:lstStyle/>
          <a:p>
            <a:pPr>
              <a:buFontTx/>
              <a:buNone/>
            </a:pPr>
            <a:r>
              <a:rPr lang="en-GB" altLang="en-US" sz="2800" b="1" dirty="0"/>
              <a:t>Job specific skills</a:t>
            </a:r>
          </a:p>
          <a:p>
            <a:r>
              <a:rPr lang="en-GB" altLang="en-US" sz="2800" dirty="0"/>
              <a:t>Operate specific equipment</a:t>
            </a:r>
          </a:p>
          <a:p>
            <a:r>
              <a:rPr lang="en-GB" altLang="en-US" sz="2800" dirty="0"/>
              <a:t>Use certain software packages</a:t>
            </a:r>
          </a:p>
          <a:p>
            <a:r>
              <a:rPr lang="en-GB" altLang="en-US" sz="2800" dirty="0"/>
              <a:t>Trade skills </a:t>
            </a:r>
            <a:r>
              <a:rPr lang="en-GB" altLang="en-US" sz="2800" dirty="0" err="1"/>
              <a:t>eg</a:t>
            </a:r>
            <a:r>
              <a:rPr lang="en-GB" altLang="en-US" sz="2800" dirty="0"/>
              <a:t> Electrical, Plasterer</a:t>
            </a:r>
          </a:p>
          <a:p>
            <a:r>
              <a:rPr lang="en-GB" altLang="en-US" sz="2800" dirty="0"/>
              <a:t>Manufacturing skills  </a:t>
            </a:r>
            <a:r>
              <a:rPr lang="en-GB" altLang="en-US" sz="2800" dirty="0" err="1"/>
              <a:t>eg</a:t>
            </a:r>
            <a:r>
              <a:rPr lang="en-GB" altLang="en-US" sz="2800" dirty="0"/>
              <a:t> Assembly, soldering</a:t>
            </a:r>
          </a:p>
          <a:p>
            <a:r>
              <a:rPr lang="en-GB" altLang="en-US" sz="2800" dirty="0"/>
              <a:t>Warehouse skills </a:t>
            </a:r>
            <a:r>
              <a:rPr lang="en-GB" altLang="en-US" sz="2800" dirty="0" err="1"/>
              <a:t>eg</a:t>
            </a:r>
            <a:r>
              <a:rPr lang="en-GB" altLang="en-US" sz="2800" dirty="0"/>
              <a:t> Stock storage, despatch</a:t>
            </a:r>
          </a:p>
          <a:p>
            <a:endParaRPr lang="en-GB" altLang="en-US" sz="2800" b="1" dirty="0"/>
          </a:p>
          <a:p>
            <a:pPr>
              <a:buFontTx/>
              <a:buNone/>
            </a:pPr>
            <a:endParaRPr lang="en-GB" altLang="en-US" b="1" dirty="0"/>
          </a:p>
        </p:txBody>
      </p:sp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740650" y="0"/>
            <a:ext cx="1317625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16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16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16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16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116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116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16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116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116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16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116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116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16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116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116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161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1161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1161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UWTSD-BMSK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UWTSD-BMSK" id="{5C7BD73E-DAFE-554F-9B95-B1FD26588988}" vid="{82514594-B763-F644-8A89-65B77391B5CF}"/>
    </a:ext>
  </a:ext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UWTSD-BMSK</Template>
  <TotalTime>1445</TotalTime>
  <Words>193</Words>
  <Application>Microsoft Office PowerPoint</Application>
  <PresentationFormat>On-screen Show (4:3)</PresentationFormat>
  <Paragraphs>80</Paragraphs>
  <Slides>10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1" baseType="lpstr">
      <vt:lpstr>UWTSD-BMSK</vt:lpstr>
      <vt:lpstr>Personal Development</vt:lpstr>
      <vt:lpstr>Personal Planning</vt:lpstr>
      <vt:lpstr>Why Develop your People?</vt:lpstr>
      <vt:lpstr>Personal Planning - Drivers</vt:lpstr>
      <vt:lpstr>Eleven Qualities of a successful manager</vt:lpstr>
      <vt:lpstr>Eleven Qualities of a successful manager</vt:lpstr>
      <vt:lpstr>Personal Planning - Skills</vt:lpstr>
      <vt:lpstr>Personal Planning</vt:lpstr>
      <vt:lpstr>Personal Planning</vt:lpstr>
      <vt:lpstr>Personal Planning</vt:lpstr>
    </vt:vector>
  </TitlesOfParts>
  <Company>University of Wales Lampeter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Comment</cp:lastModifiedBy>
  <cp:revision>34</cp:revision>
  <cp:lastPrinted>2018-06-16T13:31:02Z</cp:lastPrinted>
  <dcterms:created xsi:type="dcterms:W3CDTF">2002-10-07T19:43:58Z</dcterms:created>
  <dcterms:modified xsi:type="dcterms:W3CDTF">2023-05-05T13:45:54Z</dcterms:modified>
</cp:coreProperties>
</file>