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306" r:id="rId2"/>
    <p:sldId id="256" r:id="rId3"/>
    <p:sldId id="262" r:id="rId4"/>
    <p:sldId id="268" r:id="rId5"/>
    <p:sldId id="271" r:id="rId6"/>
    <p:sldId id="276" r:id="rId7"/>
    <p:sldId id="279" r:id="rId8"/>
    <p:sldId id="281" r:id="rId9"/>
    <p:sldId id="280" r:id="rId10"/>
    <p:sldId id="284" r:id="rId11"/>
    <p:sldId id="272" r:id="rId12"/>
    <p:sldId id="286" r:id="rId13"/>
    <p:sldId id="289" r:id="rId14"/>
    <p:sldId id="291" r:id="rId15"/>
    <p:sldId id="292" r:id="rId16"/>
    <p:sldId id="295" r:id="rId17"/>
    <p:sldId id="296" r:id="rId18"/>
    <p:sldId id="297" r:id="rId19"/>
    <p:sldId id="298" r:id="rId20"/>
    <p:sldId id="300" r:id="rId21"/>
    <p:sldId id="282" r:id="rId22"/>
    <p:sldId id="301" r:id="rId23"/>
    <p:sldId id="304" r:id="rId24"/>
    <p:sldId id="305" r:id="rId25"/>
    <p:sldId id="307" r:id="rId26"/>
    <p:sldId id="308" r:id="rId27"/>
    <p:sldId id="309" r:id="rId28"/>
    <p:sldId id="310" r:id="rId29"/>
    <p:sldId id="311" r:id="rId30"/>
    <p:sldId id="312" r:id="rId31"/>
    <p:sldId id="313" r:id="rId32"/>
    <p:sldId id="314"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D878829-D598-4D0A-8EBF-A6782BD3AB92}">
          <p14:sldIdLst>
            <p14:sldId id="306"/>
          </p14:sldIdLst>
        </p14:section>
        <p14:section name="Untitled Section" id="{4A3A0E7C-C858-47B8-8964-AFA89C06D7CE}">
          <p14:sldIdLst>
            <p14:sldId id="256"/>
            <p14:sldId id="262"/>
            <p14:sldId id="268"/>
            <p14:sldId id="271"/>
            <p14:sldId id="276"/>
            <p14:sldId id="279"/>
            <p14:sldId id="281"/>
            <p14:sldId id="280"/>
            <p14:sldId id="284"/>
            <p14:sldId id="272"/>
            <p14:sldId id="286"/>
            <p14:sldId id="289"/>
            <p14:sldId id="291"/>
            <p14:sldId id="292"/>
            <p14:sldId id="295"/>
            <p14:sldId id="296"/>
            <p14:sldId id="297"/>
            <p14:sldId id="298"/>
            <p14:sldId id="300"/>
            <p14:sldId id="282"/>
            <p14:sldId id="301"/>
            <p14:sldId id="304"/>
            <p14:sldId id="305"/>
            <p14:sldId id="307"/>
            <p14:sldId id="308"/>
            <p14:sldId id="309"/>
            <p14:sldId id="310"/>
            <p14:sldId id="311"/>
            <p14:sldId id="312"/>
            <p14:sldId id="313"/>
            <p14:sldId id="31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95A1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0363" autoAdjust="0"/>
    <p:restoredTop sz="65217" autoAdjust="0"/>
  </p:normalViewPr>
  <p:slideViewPr>
    <p:cSldViewPr snapToGrid="0">
      <p:cViewPr varScale="1">
        <p:scale>
          <a:sx n="60" d="100"/>
          <a:sy n="60" d="100"/>
        </p:scale>
        <p:origin x="2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96FC0E-8014-4154-B02F-E8D099F4453A}" type="datetimeFigureOut">
              <a:rPr lang="en-GB" smtClean="0"/>
              <a:t>07/01/2021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27A05B-CB40-464D-A579-39B07534D1A3}" type="slidenum">
              <a:rPr lang="en-GB" smtClean="0"/>
              <a:t>‹#›</a:t>
            </a:fld>
            <a:endParaRPr lang="en-GB" dirty="0"/>
          </a:p>
        </p:txBody>
      </p:sp>
    </p:spTree>
    <p:extLst>
      <p:ext uri="{BB962C8B-B14F-4D97-AF65-F5344CB8AC3E}">
        <p14:creationId xmlns:p14="http://schemas.microsoft.com/office/powerpoint/2010/main" val="1437619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1</a:t>
            </a:fld>
            <a:endParaRPr lang="en-GB" dirty="0"/>
          </a:p>
        </p:txBody>
      </p:sp>
    </p:spTree>
    <p:extLst>
      <p:ext uri="{BB962C8B-B14F-4D97-AF65-F5344CB8AC3E}">
        <p14:creationId xmlns:p14="http://schemas.microsoft.com/office/powerpoint/2010/main" val="764380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Wingdings" panose="05000000000000000000" pitchFamily="2" charset="2"/>
              <a:buChar char="v"/>
            </a:pPr>
            <a:r>
              <a:rPr lang="en-GB" dirty="0" smtClean="0">
                <a:latin typeface="Arial" panose="020B0604020202020204" pitchFamily="34" charset="0"/>
                <a:cs typeface="Arial" panose="020B0604020202020204" pitchFamily="34" charset="0"/>
              </a:rPr>
              <a:t>Driving plans</a:t>
            </a:r>
            <a:r>
              <a:rPr lang="en-GB" baseline="0" dirty="0" smtClean="0">
                <a:latin typeface="Arial" panose="020B0604020202020204" pitchFamily="34" charset="0"/>
                <a:cs typeface="Arial" panose="020B0604020202020204" pitchFamily="34" charset="0"/>
              </a:rPr>
              <a:t> forward needs to be done </a:t>
            </a:r>
            <a:r>
              <a:rPr lang="en-GB" dirty="0" smtClean="0">
                <a:latin typeface="Arial" panose="020B0604020202020204" pitchFamily="34" charset="0"/>
                <a:cs typeface="Arial" panose="020B0604020202020204" pitchFamily="34" charset="0"/>
              </a:rPr>
              <a:t>via the current running of people and performance, with clear plans of projects and initiatives to enable success</a:t>
            </a:r>
            <a:r>
              <a:rPr lang="en-GB" baseline="0" dirty="0" smtClean="0">
                <a:latin typeface="Arial" panose="020B0604020202020204" pitchFamily="34" charset="0"/>
                <a:cs typeface="Arial" panose="020B0604020202020204" pitchFamily="34" charset="0"/>
              </a:rPr>
              <a:t> (Taylor &amp; Woodham, 2016a p 22).</a:t>
            </a:r>
          </a:p>
          <a:p>
            <a:pPr marL="0" indent="0">
              <a:buFont typeface="Wingdings" panose="05000000000000000000" pitchFamily="2" charset="2"/>
              <a:buNone/>
            </a:pPr>
            <a:endParaRPr lang="en-GB" sz="120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v"/>
            </a:pPr>
            <a:r>
              <a:rPr lang="en-GB" sz="1200" dirty="0" smtClean="0">
                <a:latin typeface="Arial" panose="020B0604020202020204" pitchFamily="34" charset="0"/>
                <a:cs typeface="Arial" panose="020B0604020202020204" pitchFamily="34" charset="0"/>
              </a:rPr>
              <a:t>Making sure results are measured against</a:t>
            </a:r>
            <a:r>
              <a:rPr lang="en-GB" sz="1200" baseline="0" dirty="0" smtClean="0">
                <a:latin typeface="Arial" panose="020B0604020202020204" pitchFamily="34" charset="0"/>
                <a:cs typeface="Arial" panose="020B0604020202020204" pitchFamily="34" charset="0"/>
              </a:rPr>
              <a:t> their goals </a:t>
            </a:r>
            <a:r>
              <a:rPr lang="en-GB" baseline="0" dirty="0" smtClean="0">
                <a:latin typeface="Arial" panose="020B0604020202020204" pitchFamily="34" charset="0"/>
                <a:cs typeface="Arial" panose="020B0604020202020204" pitchFamily="34" charset="0"/>
              </a:rPr>
              <a:t>(Taylor &amp; Woodham, 2016a p 22).</a:t>
            </a:r>
          </a:p>
          <a:p>
            <a:pPr marL="0" indent="0">
              <a:buFont typeface="Wingdings" panose="05000000000000000000" pitchFamily="2" charset="2"/>
              <a:buNone/>
            </a:pPr>
            <a:endParaRPr lang="en-GB" sz="1200" baseline="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v"/>
            </a:pPr>
            <a:r>
              <a:rPr lang="en-GB" sz="1200" baseline="0" dirty="0" smtClean="0">
                <a:latin typeface="Arial" panose="020B0604020202020204" pitchFamily="34" charset="0"/>
                <a:cs typeface="Arial" panose="020B0604020202020204" pitchFamily="34" charset="0"/>
              </a:rPr>
              <a:t>Produce facts and figures to overcome managers being discouraged </a:t>
            </a:r>
            <a:r>
              <a:rPr lang="en-GB" baseline="0" dirty="0" smtClean="0">
                <a:latin typeface="Arial" panose="020B0604020202020204" pitchFamily="34" charset="0"/>
                <a:cs typeface="Arial" panose="020B0604020202020204" pitchFamily="34" charset="0"/>
              </a:rPr>
              <a:t>(Taylor &amp; Woodham, 2016a p 22).</a:t>
            </a:r>
          </a:p>
          <a:p>
            <a:pPr marL="0" indent="0">
              <a:buFont typeface="Wingdings" panose="05000000000000000000" pitchFamily="2" charset="2"/>
              <a:buNone/>
            </a:pPr>
            <a:endParaRPr lang="en-GB" baseline="0" dirty="0" smtClean="0">
              <a:latin typeface="Arial" panose="020B0604020202020204" pitchFamily="34" charset="0"/>
              <a:cs typeface="Arial" panose="020B0604020202020204" pitchFamily="34" charset="0"/>
            </a:endParaRPr>
          </a:p>
          <a:p>
            <a:pPr marL="228600" indent="-228600">
              <a:buFont typeface="Wingdings" panose="05000000000000000000" pitchFamily="2" charset="2"/>
              <a:buChar char="v"/>
            </a:pPr>
            <a:r>
              <a:rPr lang="en-GB" baseline="0" dirty="0" smtClean="0">
                <a:latin typeface="Arial" panose="020B0604020202020204" pitchFamily="34" charset="0"/>
                <a:cs typeface="Arial" panose="020B0604020202020204" pitchFamily="34" charset="0"/>
              </a:rPr>
              <a:t>Needs to show that it is important for the overall development towards more prominent proficiency and cost decrease </a:t>
            </a:r>
            <a:r>
              <a:rPr lang="en-GB" sz="1200" baseline="0" dirty="0" smtClean="0">
                <a:latin typeface="Arial" panose="020B0604020202020204" pitchFamily="34" charset="0"/>
                <a:cs typeface="Arial" panose="020B0604020202020204" pitchFamily="34" charset="0"/>
              </a:rPr>
              <a:t> </a:t>
            </a:r>
            <a:r>
              <a:rPr lang="en-GB" baseline="0" dirty="0" smtClean="0">
                <a:latin typeface="Arial" panose="020B0604020202020204" pitchFamily="34" charset="0"/>
                <a:cs typeface="Arial" panose="020B0604020202020204" pitchFamily="34" charset="0"/>
              </a:rPr>
              <a:t>(Taylor &amp; Woodham, 2016b p 16).</a:t>
            </a:r>
          </a:p>
          <a:p>
            <a:pPr marL="228600" indent="-228600">
              <a:buFont typeface="Wingdings" panose="05000000000000000000" pitchFamily="2" charset="2"/>
              <a:buChar char="v"/>
            </a:pPr>
            <a:endParaRPr lang="en-GB" sz="1200" dirty="0" smtClean="0">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GB" sz="12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427A05B-CB40-464D-A579-39B07534D1A3}" type="slidenum">
              <a:rPr lang="en-GB" smtClean="0"/>
              <a:t>3</a:t>
            </a:fld>
            <a:endParaRPr lang="en-GB" dirty="0"/>
          </a:p>
        </p:txBody>
      </p:sp>
    </p:spTree>
    <p:extLst>
      <p:ext uri="{BB962C8B-B14F-4D97-AF65-F5344CB8AC3E}">
        <p14:creationId xmlns:p14="http://schemas.microsoft.com/office/powerpoint/2010/main" val="19548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dirty="0" smtClean="0">
                <a:latin typeface="Arial" panose="020B0604020202020204" pitchFamily="34" charset="0"/>
                <a:cs typeface="Arial" panose="020B0604020202020204" pitchFamily="34" charset="0"/>
              </a:rPr>
              <a:t>Managers</a:t>
            </a:r>
            <a:r>
              <a:rPr lang="en-GB" baseline="0" dirty="0" smtClean="0">
                <a:latin typeface="Arial" panose="020B0604020202020204" pitchFamily="34" charset="0"/>
                <a:cs typeface="Arial" panose="020B0604020202020204" pitchFamily="34" charset="0"/>
              </a:rPr>
              <a:t> should encourage staff to move forward in their career by providing opportunities to on courses, attend events, shadow staff, and apply for internal vacancies which will benefit the employee and the organisation (CIPD, 2020).</a:t>
            </a:r>
          </a:p>
          <a:p>
            <a:pPr marL="0" indent="0">
              <a:buFont typeface="Wingdings" panose="05000000000000000000" pitchFamily="2" charset="2"/>
              <a:buNone/>
            </a:pPr>
            <a:endParaRPr lang="en-GB" baseline="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r>
              <a:rPr lang="en-GB" baseline="0" dirty="0" smtClean="0">
                <a:latin typeface="Arial" panose="020B0604020202020204" pitchFamily="34" charset="0"/>
                <a:cs typeface="Arial" panose="020B0604020202020204" pitchFamily="34" charset="0"/>
              </a:rPr>
              <a:t>Trade Union provides employees with the thought that they will be heard and represented should they have an issue. They are a voice for employees and they negotiate with Employers (Taylor &amp; Woodshams, 2016a p 6).</a:t>
            </a:r>
          </a:p>
          <a:p>
            <a:pPr marL="0" indent="0">
              <a:buFont typeface="Wingdings" panose="05000000000000000000" pitchFamily="2" charset="2"/>
              <a:buNone/>
            </a:pPr>
            <a:endParaRPr lang="en-GB" baseline="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r>
              <a:rPr lang="en-GB" dirty="0" smtClean="0">
                <a:latin typeface="Arial" panose="020B0604020202020204" pitchFamily="34" charset="0"/>
                <a:cs typeface="Arial" panose="020B0604020202020204" pitchFamily="34" charset="0"/>
              </a:rPr>
              <a:t>Local Partnership Forum </a:t>
            </a:r>
            <a:r>
              <a:rPr lang="en-GB" smtClean="0">
                <a:latin typeface="Arial" panose="020B0604020202020204" pitchFamily="34" charset="0"/>
                <a:cs typeface="Arial" panose="020B0604020202020204" pitchFamily="34" charset="0"/>
              </a:rPr>
              <a:t>LPF,</a:t>
            </a:r>
            <a:r>
              <a:rPr lang="en-GB" baseline="0" smtClean="0">
                <a:latin typeface="Arial" panose="020B0604020202020204" pitchFamily="34" charset="0"/>
                <a:cs typeface="Arial" panose="020B0604020202020204" pitchFamily="34" charset="0"/>
              </a:rPr>
              <a:t> </a:t>
            </a:r>
            <a:r>
              <a:rPr lang="en-GB" smtClean="0">
                <a:latin typeface="Arial" panose="020B0604020202020204" pitchFamily="34" charset="0"/>
                <a:cs typeface="Arial" panose="020B0604020202020204" pitchFamily="34" charset="0"/>
              </a:rPr>
              <a:t>is </a:t>
            </a:r>
            <a:r>
              <a:rPr lang="en-GB" dirty="0" smtClean="0">
                <a:latin typeface="Arial" panose="020B0604020202020204" pitchFamily="34" charset="0"/>
                <a:cs typeface="Arial" panose="020B0604020202020204" pitchFamily="34" charset="0"/>
              </a:rPr>
              <a:t>the formal mechanism where NHS Wales’s employers and trade unions, professional bodies work together to improve health services for the people of Wales. It is where stakeholders engage with each other to agree local priorities on workforce and health service issues</a:t>
            </a:r>
            <a:r>
              <a:rPr lang="en-GB" baseline="0" dirty="0" smtClean="0">
                <a:latin typeface="Arial" panose="020B0604020202020204" pitchFamily="34" charset="0"/>
                <a:cs typeface="Arial" panose="020B0604020202020204" pitchFamily="34" charset="0"/>
              </a:rPr>
              <a:t> (HDUHB, 2020).</a:t>
            </a:r>
            <a:endParaRPr lang="en-GB" dirty="0" smtClean="0">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GB" baseline="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r>
              <a:rPr lang="en-GB" dirty="0" smtClean="0">
                <a:latin typeface="Arial" panose="020B0604020202020204" pitchFamily="34" charset="0"/>
                <a:cs typeface="Arial" panose="020B0604020202020204" pitchFamily="34" charset="0"/>
              </a:rPr>
              <a:t>Organisational values represent the foundation on which the organisation is formed</a:t>
            </a:r>
            <a:r>
              <a:rPr lang="en-GB" baseline="0" dirty="0" smtClean="0">
                <a:latin typeface="Arial" panose="020B0604020202020204" pitchFamily="34" charset="0"/>
                <a:cs typeface="Arial" panose="020B0604020202020204" pitchFamily="34" charset="0"/>
              </a:rPr>
              <a:t> (HDUHB, 2020).</a:t>
            </a:r>
            <a:endParaRPr lang="en-GB" dirty="0" smtClean="0">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GB"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r>
              <a:rPr lang="en-GB" dirty="0" smtClean="0">
                <a:latin typeface="Arial" panose="020B0604020202020204" pitchFamily="34" charset="0"/>
                <a:cs typeface="Arial" panose="020B0604020202020204" pitchFamily="34" charset="0"/>
              </a:rPr>
              <a:t>Values will only be made real by the behaviours we demonstrate and the attitude and approach we take to work, how we do things, how we treat others, what we say, how we say it</a:t>
            </a:r>
            <a:r>
              <a:rPr lang="en-GB" baseline="0" dirty="0" smtClean="0">
                <a:latin typeface="Arial" panose="020B0604020202020204" pitchFamily="34" charset="0"/>
                <a:cs typeface="Arial" panose="020B0604020202020204" pitchFamily="34" charset="0"/>
              </a:rPr>
              <a:t> and h</a:t>
            </a:r>
            <a:r>
              <a:rPr lang="en-GB" dirty="0" smtClean="0">
                <a:latin typeface="Arial" panose="020B0604020202020204" pitchFamily="34" charset="0"/>
                <a:cs typeface="Arial" panose="020B0604020202020204" pitchFamily="34" charset="0"/>
              </a:rPr>
              <a:t>ow we expect to be treated</a:t>
            </a:r>
            <a:r>
              <a:rPr lang="en-GB" baseline="0" dirty="0" smtClean="0">
                <a:latin typeface="Arial" panose="020B0604020202020204" pitchFamily="34" charset="0"/>
                <a:cs typeface="Arial" panose="020B0604020202020204" pitchFamily="34" charset="0"/>
              </a:rPr>
              <a:t> (HDUHB, 2020).</a:t>
            </a:r>
            <a:endParaRPr lang="en-GB" dirty="0" smtClean="0">
              <a:latin typeface="Arial" panose="020B0604020202020204" pitchFamily="34" charset="0"/>
              <a:cs typeface="Arial" panose="020B0604020202020204" pitchFamily="34" charset="0"/>
            </a:endParaRPr>
          </a:p>
          <a:p>
            <a:pPr marL="0" indent="0">
              <a:buFont typeface="Wingdings" panose="05000000000000000000" pitchFamily="2" charset="2"/>
              <a:buNone/>
            </a:pPr>
            <a:endParaRPr lang="en-GB"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r>
              <a:rPr lang="en-GB" dirty="0" smtClean="0">
                <a:latin typeface="Arial" panose="020B0604020202020204" pitchFamily="34" charset="0"/>
                <a:cs typeface="Arial" panose="020B0604020202020204" pitchFamily="34" charset="0"/>
              </a:rPr>
              <a:t>Terms &amp; Conditions of Employment are the same across many</a:t>
            </a:r>
            <a:r>
              <a:rPr lang="en-GB" baseline="0" dirty="0" smtClean="0">
                <a:latin typeface="Arial" panose="020B0604020202020204" pitchFamily="34" charset="0"/>
                <a:cs typeface="Arial" panose="020B0604020202020204" pitchFamily="34" charset="0"/>
              </a:rPr>
              <a:t> organisations Gospel (2014, quoted in Taylor &amp; Woodhams, 2016a p 6).</a:t>
            </a:r>
          </a:p>
          <a:p>
            <a:pPr marL="0" indent="0">
              <a:buFont typeface="Wingdings" panose="05000000000000000000" pitchFamily="2" charset="2"/>
              <a:buNone/>
            </a:pPr>
            <a:endParaRPr lang="en-GB"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latin typeface="Arial" panose="020B0604020202020204" pitchFamily="34" charset="0"/>
                <a:cs typeface="Arial" panose="020B0604020202020204" pitchFamily="34" charset="0"/>
              </a:rPr>
              <a:t>HR Policies</a:t>
            </a:r>
            <a:r>
              <a:rPr lang="en-GB" baseline="0" dirty="0" smtClean="0">
                <a:latin typeface="Arial" panose="020B0604020202020204" pitchFamily="34" charset="0"/>
                <a:cs typeface="Arial" panose="020B0604020202020204" pitchFamily="34" charset="0"/>
              </a:rPr>
              <a:t> are written to provide managers and employees uniformity and clearness of what is expected (HDUHB, 2020). </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1200" dirty="0" smtClean="0">
                <a:latin typeface="Arial" panose="020B0604020202020204" pitchFamily="34" charset="0"/>
                <a:cs typeface="Arial" panose="020B0604020202020204" pitchFamily="34" charset="0"/>
              </a:rPr>
              <a:t>In</a:t>
            </a:r>
            <a:r>
              <a:rPr lang="en-GB" sz="1200" baseline="0" dirty="0" smtClean="0">
                <a:latin typeface="Arial" panose="020B0604020202020204" pitchFamily="34" charset="0"/>
                <a:cs typeface="Arial" panose="020B0604020202020204" pitchFamily="34" charset="0"/>
              </a:rPr>
              <a:t> order for a business to be successful the right people have to be appointed to enable the organisation to meet their goals and strive towards being successful (CIPD, 2020).</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1200"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1200" dirty="0" smtClean="0">
                <a:latin typeface="Arial" panose="020B0604020202020204" pitchFamily="34" charset="0"/>
                <a:cs typeface="Arial" panose="020B0604020202020204" pitchFamily="34" charset="0"/>
              </a:rPr>
              <a:t>Fairness</a:t>
            </a:r>
            <a:r>
              <a:rPr lang="en-GB" sz="1200" baseline="0" dirty="0" smtClean="0">
                <a:latin typeface="Arial" panose="020B0604020202020204" pitchFamily="34" charset="0"/>
                <a:cs typeface="Arial" panose="020B0604020202020204" pitchFamily="34" charset="0"/>
              </a:rPr>
              <a:t> in managing staff (</a:t>
            </a:r>
            <a:r>
              <a:rPr lang="en-GB" baseline="0" dirty="0" smtClean="0">
                <a:latin typeface="Arial" panose="020B0604020202020204" pitchFamily="34" charset="0"/>
                <a:cs typeface="Arial" panose="020B0604020202020204" pitchFamily="34" charset="0"/>
              </a:rPr>
              <a:t>Taylor &amp; Woodhams, 2016a p 7).</a:t>
            </a:r>
            <a:endParaRPr lang="en-GB" sz="12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endParaRPr lang="en-GB" dirty="0" smtClean="0"/>
          </a:p>
          <a:p>
            <a:pPr marL="171450" indent="-171450">
              <a:buFont typeface="Wingdings" panose="05000000000000000000" pitchFamily="2" charset="2"/>
              <a:buChar char="v"/>
            </a:pPr>
            <a:endParaRPr lang="en-GB" dirty="0" smtClean="0"/>
          </a:p>
          <a:p>
            <a:pPr marL="171450" indent="-171450">
              <a:buFont typeface="Wingdings" panose="05000000000000000000" pitchFamily="2" charset="2"/>
              <a:buChar char="v"/>
            </a:pPr>
            <a:endParaRPr lang="en-GB" dirty="0" smtClean="0"/>
          </a:p>
          <a:p>
            <a:pPr marL="171450" indent="-171450">
              <a:buFont typeface="Wingdings" panose="05000000000000000000" pitchFamily="2" charset="2"/>
              <a:buChar char="v"/>
            </a:pPr>
            <a:endParaRPr lang="en-GB" dirty="0" smtClean="0"/>
          </a:p>
          <a:p>
            <a:pPr marL="0" indent="0">
              <a:buFont typeface="Wingdings" panose="05000000000000000000" pitchFamily="2" charset="2"/>
              <a:buNone/>
            </a:pPr>
            <a:endParaRPr lang="en-GB" dirty="0" smtClean="0"/>
          </a:p>
          <a:p>
            <a:pPr marL="171450" indent="-171450">
              <a:buFont typeface="Wingdings" panose="05000000000000000000" pitchFamily="2" charset="2"/>
              <a:buChar char="v"/>
            </a:pPr>
            <a:endParaRPr lang="en-GB" baseline="0" dirty="0" smtClean="0"/>
          </a:p>
          <a:p>
            <a:pPr marL="171450" indent="-171450">
              <a:buFont typeface="Wingdings" panose="05000000000000000000" pitchFamily="2" charset="2"/>
              <a:buChar char="v"/>
            </a:pP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4</a:t>
            </a:fld>
            <a:endParaRPr lang="en-GB" dirty="0"/>
          </a:p>
        </p:txBody>
      </p:sp>
    </p:spTree>
    <p:extLst>
      <p:ext uri="{BB962C8B-B14F-4D97-AF65-F5344CB8AC3E}">
        <p14:creationId xmlns:p14="http://schemas.microsoft.com/office/powerpoint/2010/main" val="17160044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5</a:t>
            </a:fld>
            <a:endParaRPr lang="en-GB" dirty="0"/>
          </a:p>
        </p:txBody>
      </p:sp>
    </p:spTree>
    <p:extLst>
      <p:ext uri="{BB962C8B-B14F-4D97-AF65-F5344CB8AC3E}">
        <p14:creationId xmlns:p14="http://schemas.microsoft.com/office/powerpoint/2010/main" val="3620543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6</a:t>
            </a:fld>
            <a:endParaRPr lang="en-GB" dirty="0"/>
          </a:p>
        </p:txBody>
      </p:sp>
    </p:spTree>
    <p:extLst>
      <p:ext uri="{BB962C8B-B14F-4D97-AF65-F5344CB8AC3E}">
        <p14:creationId xmlns:p14="http://schemas.microsoft.com/office/powerpoint/2010/main" val="2029262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7</a:t>
            </a:fld>
            <a:endParaRPr lang="en-GB" dirty="0"/>
          </a:p>
        </p:txBody>
      </p:sp>
    </p:spTree>
    <p:extLst>
      <p:ext uri="{BB962C8B-B14F-4D97-AF65-F5344CB8AC3E}">
        <p14:creationId xmlns:p14="http://schemas.microsoft.com/office/powerpoint/2010/main" val="1691721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8</a:t>
            </a:fld>
            <a:endParaRPr lang="en-GB" dirty="0"/>
          </a:p>
        </p:txBody>
      </p:sp>
    </p:spTree>
    <p:extLst>
      <p:ext uri="{BB962C8B-B14F-4D97-AF65-F5344CB8AC3E}">
        <p14:creationId xmlns:p14="http://schemas.microsoft.com/office/powerpoint/2010/main" val="1761773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10</a:t>
            </a:fld>
            <a:endParaRPr lang="en-GB" dirty="0"/>
          </a:p>
        </p:txBody>
      </p:sp>
    </p:spTree>
    <p:extLst>
      <p:ext uri="{BB962C8B-B14F-4D97-AF65-F5344CB8AC3E}">
        <p14:creationId xmlns:p14="http://schemas.microsoft.com/office/powerpoint/2010/main" val="3496777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t>The shift</a:t>
            </a:r>
            <a:r>
              <a:rPr lang="en-GB" baseline="0" dirty="0" smtClean="0"/>
              <a:t> over a period of time from ‘Personnel’ to ‘Human Resources’/’Natural Resources’ and later the term ‘Management’ was used Worldwide (</a:t>
            </a:r>
            <a:r>
              <a:rPr lang="en-GB" dirty="0" smtClean="0"/>
              <a:t>Taylor and Woodhams, 2016a p.</a:t>
            </a:r>
            <a:r>
              <a:rPr lang="en-GB" baseline="0" dirty="0" smtClean="0"/>
              <a:t> </a:t>
            </a:r>
            <a:r>
              <a:rPr lang="en-GB" dirty="0" smtClean="0"/>
              <a:t>6).</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t>Continual modernisation of the CIPD Map to keep up with evolving change, along with the change of name to reducing the ‘word’ of HR. Also making it easier to use, clearing  ut duplicates where needed, delete group headings for simplicity from experience parts (CIPD, 2020).</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aseline="0"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t>The ‘Personal’ word also evolved from numerous titles from managers, officers, advisers to currently ‘Human Resource Professionals’, also HRM title to Director of Workforce &amp; Organisational Development (</a:t>
            </a:r>
            <a:r>
              <a:rPr lang="en-GB" dirty="0" smtClean="0"/>
              <a:t>Taylor and Woodhams, 2016a. p.</a:t>
            </a:r>
            <a:r>
              <a:rPr lang="en-GB" baseline="0" dirty="0" smtClean="0"/>
              <a:t> </a:t>
            </a:r>
            <a:r>
              <a:rPr lang="en-GB" dirty="0" smtClean="0"/>
              <a:t>6 &amp; 7).</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aseline="0"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t>Learning events evolved to ‘Human Resource Development’, along with ‘Industrial Relations’ changed to ‘Employment Relations’. (</a:t>
            </a:r>
            <a:r>
              <a:rPr lang="en-GB" dirty="0" smtClean="0"/>
              <a:t>Taylor and Woodhams, 2016a. p. 7).</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t>Priorities</a:t>
            </a:r>
            <a:r>
              <a:rPr lang="en-GB" baseline="0" dirty="0" smtClean="0"/>
              <a:t> changed, HR was at the front of the influencing business plans (Taylor &amp; Woodhams, 2016 p 24).</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aseline="0"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t>Depending on the size of the company outlines whether there is a single person dealing with all aspects of the HR function or in larger companies whether it would be a group who would specialise in their own section (Taylor &amp; Woodhams, 2016 p 24 &amp; 25).</a:t>
            </a: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11</a:t>
            </a:fld>
            <a:endParaRPr lang="en-GB" dirty="0"/>
          </a:p>
        </p:txBody>
      </p:sp>
    </p:spTree>
    <p:extLst>
      <p:ext uri="{BB962C8B-B14F-4D97-AF65-F5344CB8AC3E}">
        <p14:creationId xmlns:p14="http://schemas.microsoft.com/office/powerpoint/2010/main" val="23128283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dirty="0" smtClean="0"/>
              <a:t>Every organisation</a:t>
            </a:r>
            <a:r>
              <a:rPr lang="en-GB" baseline="0" dirty="0" smtClean="0"/>
              <a:t> at some point will go through change whether it be a minor or enormous change and there are a number of reasons why; examples such as from development to amalgamation (Taylor &amp; Woodhams, 2016a p 32).</a:t>
            </a:r>
          </a:p>
          <a:p>
            <a:pPr marL="0" indent="0">
              <a:buFont typeface="Wingdings" panose="05000000000000000000" pitchFamily="2" charset="2"/>
              <a:buNone/>
            </a:pPr>
            <a:endParaRPr lang="en-GB" baseline="0"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t>Regrettably not all workers are </a:t>
            </a:r>
            <a:r>
              <a:rPr lang="en-GB" b="0" baseline="0" dirty="0" smtClean="0"/>
              <a:t>in favour of change; with some management programmes not being effective T</a:t>
            </a:r>
            <a:r>
              <a:rPr lang="en-GB" sz="1200" b="0" i="0" kern="1200" dirty="0" smtClean="0">
                <a:solidFill>
                  <a:schemeClr val="tx1"/>
                </a:solidFill>
                <a:effectLst/>
                <a:latin typeface="+mn-lt"/>
                <a:ea typeface="+mn-ea"/>
                <a:cs typeface="+mn-cs"/>
              </a:rPr>
              <a:t>rust in Leadership – One Key Factor During Organizational Change</a:t>
            </a:r>
            <a:r>
              <a:rPr lang="en-GB" sz="1200" b="0" i="0" kern="1200" baseline="0" dirty="0" smtClean="0">
                <a:solidFill>
                  <a:schemeClr val="tx1"/>
                </a:solidFill>
                <a:effectLst/>
                <a:latin typeface="+mn-lt"/>
                <a:ea typeface="+mn-ea"/>
                <a:cs typeface="+mn-cs"/>
              </a:rPr>
              <a:t> </a:t>
            </a:r>
            <a:r>
              <a:rPr lang="en-GB" baseline="0" dirty="0" smtClean="0"/>
              <a:t>(Science for Work, 2018).</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aseline="0" dirty="0" smtClean="0"/>
          </a:p>
          <a:p>
            <a:pPr marL="171450" indent="-171450">
              <a:buFont typeface="Wingdings" panose="05000000000000000000" pitchFamily="2" charset="2"/>
              <a:buChar char="v"/>
            </a:pPr>
            <a:r>
              <a:rPr lang="en-GB" baseline="0" dirty="0" smtClean="0"/>
              <a:t>BMT – Behaviour Modelling Training can help when there has been a change in the hierarchy in work or when the function of the job has changed and staff are relunctant to change, this can change their behaviour - </a:t>
            </a:r>
            <a:r>
              <a:rPr lang="en-GB" sz="1200" b="0" kern="1200" dirty="0" smtClean="0">
                <a:solidFill>
                  <a:schemeClr val="tx1"/>
                </a:solidFill>
                <a:effectLst/>
                <a:latin typeface="+mn-lt"/>
                <a:ea typeface="+mn-ea"/>
                <a:cs typeface="+mn-cs"/>
              </a:rPr>
              <a:t>Training: Make Change Stick with Behaviour Modelling (Science for Work</a:t>
            </a:r>
            <a:r>
              <a:rPr lang="en-GB" sz="1200" b="0" kern="1200" baseline="0" dirty="0" smtClean="0">
                <a:solidFill>
                  <a:schemeClr val="tx1"/>
                </a:solidFill>
                <a:effectLst/>
                <a:latin typeface="+mn-lt"/>
                <a:ea typeface="+mn-ea"/>
                <a:cs typeface="+mn-cs"/>
              </a:rPr>
              <a:t>, 2019).</a:t>
            </a:r>
          </a:p>
          <a:p>
            <a:pPr marL="0" indent="0">
              <a:buFont typeface="Wingdings" panose="05000000000000000000" pitchFamily="2" charset="2"/>
              <a:buNone/>
            </a:pPr>
            <a:endParaRPr lang="en-GB" sz="1200" b="0" kern="1200" baseline="0" dirty="0" smtClean="0">
              <a:solidFill>
                <a:schemeClr val="tx1"/>
              </a:solidFill>
              <a:effectLst/>
              <a:latin typeface="+mn-lt"/>
              <a:ea typeface="+mn-ea"/>
              <a:cs typeface="+mn-cs"/>
            </a:endParaRPr>
          </a:p>
          <a:p>
            <a:pPr marL="171450" indent="-171450">
              <a:buFont typeface="Wingdings" panose="05000000000000000000" pitchFamily="2" charset="2"/>
              <a:buChar char="v"/>
            </a:pPr>
            <a:r>
              <a:rPr lang="en-GB" b="0" baseline="0" dirty="0" smtClean="0"/>
              <a:t>Getting staff on your side by having regular meetings  and involving them, keeping them informed of each step, help them with any new skills required, sending staff surveys </a:t>
            </a:r>
            <a:r>
              <a:rPr lang="en-GB" baseline="0" dirty="0" smtClean="0"/>
              <a:t>(Taylor &amp; Woodhams, 2016a p 31 - 35).</a:t>
            </a:r>
          </a:p>
          <a:p>
            <a:pPr marL="0" indent="0">
              <a:buFont typeface="Wingdings" panose="05000000000000000000" pitchFamily="2" charset="2"/>
              <a:buNone/>
            </a:pPr>
            <a:endParaRPr lang="en-GB" baseline="0" dirty="0" smtClean="0"/>
          </a:p>
          <a:p>
            <a:pPr marL="171450" indent="-171450">
              <a:buFont typeface="Wingdings" panose="05000000000000000000" pitchFamily="2" charset="2"/>
              <a:buChar char="v"/>
            </a:pPr>
            <a:r>
              <a:rPr lang="en-GB" dirty="0" smtClean="0">
                <a:effectLst/>
              </a:rPr>
              <a:t>“We must play our part in innovating, enabling and supporting change in our organisation”. </a:t>
            </a:r>
            <a:r>
              <a:rPr lang="en-GB" sz="1200" kern="1200" dirty="0" smtClean="0">
                <a:solidFill>
                  <a:schemeClr val="tx1"/>
                </a:solidFill>
                <a:effectLst/>
                <a:latin typeface="+mn-lt"/>
                <a:ea typeface="+mn-ea"/>
                <a:cs typeface="+mn-cs"/>
              </a:rPr>
              <a:t>(Cheese, 2020).</a:t>
            </a:r>
          </a:p>
          <a:p>
            <a:pPr marL="0" indent="0">
              <a:buFont typeface="Wingdings" panose="05000000000000000000" pitchFamily="2" charset="2"/>
              <a:buNone/>
            </a:pPr>
            <a:endParaRPr lang="en-GB" sz="1200" kern="1200" dirty="0" smtClean="0">
              <a:solidFill>
                <a:schemeClr val="tx1"/>
              </a:solidFill>
              <a:effectLst/>
              <a:latin typeface="+mn-lt"/>
              <a:ea typeface="+mn-ea"/>
              <a:cs typeface="+mn-cs"/>
            </a:endParaRPr>
          </a:p>
          <a:p>
            <a:pPr marL="171450" indent="-171450">
              <a:buFont typeface="Wingdings" panose="05000000000000000000" pitchFamily="2" charset="2"/>
              <a:buChar char="v"/>
            </a:pPr>
            <a:r>
              <a:rPr lang="en-GB" dirty="0" smtClean="0">
                <a:effectLst/>
              </a:rPr>
              <a:t>"This is a good opportunity to reset working relationships and group dynamics, so HR should be integral to that". (C</a:t>
            </a:r>
            <a:r>
              <a:rPr lang="en-GB" sz="1200" kern="1200" dirty="0" smtClean="0">
                <a:solidFill>
                  <a:schemeClr val="tx1"/>
                </a:solidFill>
                <a:effectLst/>
                <a:latin typeface="+mn-lt"/>
                <a:ea typeface="+mn-ea"/>
                <a:cs typeface="+mn-cs"/>
              </a:rPr>
              <a:t>ookson, 2000).</a:t>
            </a:r>
          </a:p>
          <a:p>
            <a:pPr marL="171450" indent="-171450">
              <a:buFont typeface="Wingdings" panose="05000000000000000000" pitchFamily="2" charset="2"/>
              <a:buChar char="v"/>
            </a:pPr>
            <a:endParaRPr lang="en-GB" sz="1200" b="0" kern="1200" baseline="0" dirty="0" smtClean="0">
              <a:solidFill>
                <a:schemeClr val="tx1"/>
              </a:solidFill>
              <a:effectLst/>
              <a:latin typeface="+mn-lt"/>
              <a:ea typeface="+mn-ea"/>
              <a:cs typeface="+mn-cs"/>
            </a:endParaRPr>
          </a:p>
          <a:p>
            <a:pPr marL="0" indent="0">
              <a:buFont typeface="Wingdings" panose="05000000000000000000" pitchFamily="2" charset="2"/>
              <a:buNone/>
            </a:pPr>
            <a:endParaRPr lang="en-GB" b="0" baseline="0" dirty="0" smtClean="0"/>
          </a:p>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12</a:t>
            </a:fld>
            <a:endParaRPr lang="en-GB" dirty="0"/>
          </a:p>
        </p:txBody>
      </p:sp>
    </p:spTree>
    <p:extLst>
      <p:ext uri="{BB962C8B-B14F-4D97-AF65-F5344CB8AC3E}">
        <p14:creationId xmlns:p14="http://schemas.microsoft.com/office/powerpoint/2010/main" val="38878253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latin typeface="Arial" panose="020B0604020202020204" pitchFamily="34" charset="0"/>
                <a:cs typeface="Arial" panose="020B0604020202020204" pitchFamily="34" charset="0"/>
              </a:rPr>
              <a:t>Size,</a:t>
            </a:r>
            <a:r>
              <a:rPr lang="en-GB" baseline="0" dirty="0" smtClean="0">
                <a:latin typeface="Arial" panose="020B0604020202020204" pitchFamily="34" charset="0"/>
                <a:cs typeface="Arial" panose="020B0604020202020204" pitchFamily="34" charset="0"/>
              </a:rPr>
              <a:t> Structure and purposes, means that each HR teams bring dissimilar ways in providing HR goals (</a:t>
            </a:r>
            <a:r>
              <a:rPr lang="en-GB" dirty="0" smtClean="0">
                <a:latin typeface="Arial" panose="020B0604020202020204" pitchFamily="34" charset="0"/>
                <a:cs typeface="Arial" panose="020B0604020202020204" pitchFamily="34" charset="0"/>
              </a:rPr>
              <a:t>Taylor and Woodhams, 2016b. p.</a:t>
            </a:r>
            <a:r>
              <a:rPr lang="en-GB" baseline="0" dirty="0" smtClean="0">
                <a:latin typeface="Arial" panose="020B0604020202020204" pitchFamily="34" charset="0"/>
                <a:cs typeface="Arial" panose="020B0604020202020204" pitchFamily="34" charset="0"/>
              </a:rPr>
              <a:t> 2)</a:t>
            </a:r>
            <a:r>
              <a:rPr lang="en-GB" dirty="0" smtClean="0">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latin typeface="Arial" panose="020B0604020202020204" pitchFamily="34" charset="0"/>
                <a:cs typeface="Arial" panose="020B0604020202020204" pitchFamily="34" charset="0"/>
              </a:rPr>
              <a:t>Old style</a:t>
            </a:r>
            <a:r>
              <a:rPr lang="en-GB" baseline="0" dirty="0" smtClean="0">
                <a:latin typeface="Arial" panose="020B0604020202020204" pitchFamily="34" charset="0"/>
                <a:cs typeface="Arial" panose="020B0604020202020204" pitchFamily="34" charset="0"/>
              </a:rPr>
              <a:t> of HR facilities could be a single team that consist of  Generalists, Specialists and Administrators. These teams would usually be versatile, dealing with the operational and strategic side. The team would be for small and medium sized business which is still very common today (Taylor &amp; Woodhams, 2016b p. 4). An example of this would be prior to merging of Health Boards when it was just Pembs &amp; Derwen Trust there were a handful of staff who dealt with recruiting, policies, disciplinary’s etc.  However, once merged with 3 other HB and Local HB.</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latin typeface="Arial" panose="020B0604020202020204" pitchFamily="34" charset="0"/>
                <a:cs typeface="Arial" panose="020B0604020202020204" pitchFamily="34" charset="0"/>
              </a:rPr>
              <a:t>Ulrich Model which has been established and is based on devices such as HR Business Partners, HR Centres of expertise and shared HR services. (Taylor &amp; Woodhams, 2016b p. 5).</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latin typeface="Arial" panose="020B0604020202020204" pitchFamily="34" charset="0"/>
                <a:cs typeface="Arial" panose="020B0604020202020204" pitchFamily="34" charset="0"/>
              </a:rPr>
              <a:t>Shared Service Centre focusses on standard admin tasks, this can be in or outside the organisation. (Taylor &amp; Woodhams, 2016b p. 7). An example of this within Hywel Dda is that the payroll are located on the grounds of the HB, but they have a Service Level Agreement with the HB and are paid for their services, but the staff are employed by NWSSP (Shared service partnership).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latin typeface="Arial" panose="020B0604020202020204" pitchFamily="34" charset="0"/>
                <a:cs typeface="Arial" panose="020B0604020202020204" pitchFamily="34" charset="0"/>
              </a:rPr>
              <a:t>Team of staff that have specific information are under the bracket of Centres of expertise. Working with managers or corporate associates as one being to study and advise on new recommendations, as well as recommending implementation of the correct amenities. Therefore having lots of knowledge. (Taylor &amp; Woodhams, 2016b p. 6). An example of this in Hywel Dda is that we have “hire to retire” and we base each category on “centre of excellence.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baseline="0" dirty="0" smtClean="0">
                <a:latin typeface="Arial" panose="020B0604020202020204" pitchFamily="34" charset="0"/>
                <a:cs typeface="Arial" panose="020B0604020202020204" pitchFamily="34" charset="0"/>
              </a:rPr>
              <a:t>Business aims, implementing systems, updating of policies are some of the objectives that are processed by HR professionals via business partnering . (Taylor &amp; Woodhams, 2016b p 5 &amp; 6). As stated by Dave Ulrich in the Human Resources Business Partner 2.0 “</a:t>
            </a:r>
            <a:r>
              <a:rPr lang="en-GB" sz="1200" b="0" i="0" u="none" strike="noStrike" kern="1200" baseline="0" dirty="0" smtClean="0">
                <a:solidFill>
                  <a:schemeClr val="tx1"/>
                </a:solidFill>
                <a:latin typeface="+mn-lt"/>
                <a:ea typeface="+mn-ea"/>
                <a:cs typeface="+mn-cs"/>
              </a:rPr>
              <a:t> The business partner concept has dramatically evolved”.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u="none" strike="noStrike" kern="1200" baseline="0" dirty="0" smtClean="0">
              <a:solidFill>
                <a:schemeClr val="tx1"/>
              </a:solidFill>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1200" b="0" i="0" u="none" strike="noStrike" kern="1200" baseline="0" dirty="0" smtClean="0">
                <a:solidFill>
                  <a:schemeClr val="tx1"/>
                </a:solidFill>
                <a:latin typeface="+mn-lt"/>
                <a:ea typeface="+mn-ea"/>
                <a:cs typeface="+mn-cs"/>
              </a:rPr>
              <a:t>Work that is Outsourced differs considerably with different arrangements for precise essentials of HRM (Marchington and Wilkinson, 2008, p.191). Hywel Dda partially outsource recruitment and these are central recruitment where they advertise jobs for all HB’s in Wales. It is then our “Resourcing” that do the next stage e.g. once “offer accepted” they deal with CRB checks, references etc.</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427A05B-CB40-464D-A579-39B07534D1A3}" type="slidenum">
              <a:rPr lang="en-GB" smtClean="0"/>
              <a:t>13</a:t>
            </a:fld>
            <a:endParaRPr lang="en-GB" dirty="0"/>
          </a:p>
        </p:txBody>
      </p:sp>
    </p:spTree>
    <p:extLst>
      <p:ext uri="{BB962C8B-B14F-4D97-AF65-F5344CB8AC3E}">
        <p14:creationId xmlns:p14="http://schemas.microsoft.com/office/powerpoint/2010/main" val="3181923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14</a:t>
            </a:fld>
            <a:endParaRPr lang="en-GB" dirty="0"/>
          </a:p>
        </p:txBody>
      </p:sp>
    </p:spTree>
    <p:extLst>
      <p:ext uri="{BB962C8B-B14F-4D97-AF65-F5344CB8AC3E}">
        <p14:creationId xmlns:p14="http://schemas.microsoft.com/office/powerpoint/2010/main" val="27110916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dirty="0" smtClean="0"/>
              <a:t>Line personnel have assumed expanding liability for the conveyance of HR rehearses throughout many decades, and now assume an</a:t>
            </a:r>
            <a:r>
              <a:rPr lang="en-GB" baseline="0" dirty="0" smtClean="0"/>
              <a:t> important</a:t>
            </a:r>
            <a:r>
              <a:rPr lang="en-GB" dirty="0" smtClean="0"/>
              <a:t> job in management</a:t>
            </a:r>
            <a:r>
              <a:rPr lang="en-GB" baseline="0" dirty="0" smtClean="0"/>
              <a:t> of people in </a:t>
            </a:r>
            <a:r>
              <a:rPr lang="en-GB" dirty="0" smtClean="0"/>
              <a:t>many associations</a:t>
            </a:r>
            <a:r>
              <a:rPr lang="en-GB" sz="1200" baseline="0" dirty="0" smtClean="0">
                <a:latin typeface="Arial" panose="020B0604020202020204" pitchFamily="34" charset="0"/>
                <a:cs typeface="Arial" panose="020B0604020202020204" pitchFamily="34" charset="0"/>
              </a:rPr>
              <a:t> </a:t>
            </a:r>
            <a:r>
              <a:rPr lang="en-GB" baseline="0" dirty="0" smtClean="0">
                <a:latin typeface="Arial" panose="020B0604020202020204" pitchFamily="34" charset="0"/>
                <a:cs typeface="Arial" panose="020B0604020202020204" pitchFamily="34" charset="0"/>
              </a:rPr>
              <a:t>(Taylor &amp; Woodham, 2016b p.15).</a:t>
            </a:r>
          </a:p>
          <a:p>
            <a:pPr marL="0" indent="0">
              <a:buFont typeface="Arial" panose="020B0604020202020204" pitchFamily="34" charset="0"/>
              <a:buNone/>
            </a:pP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1200" dirty="0" smtClean="0"/>
              <a:t>As said by the (CIPD</a:t>
            </a:r>
            <a:r>
              <a:rPr lang="en-GB" sz="1200" baseline="0" dirty="0" smtClean="0"/>
              <a:t> 2015d) </a:t>
            </a:r>
            <a:r>
              <a:rPr lang="en-GB" sz="1200" dirty="0" smtClean="0"/>
              <a:t>The pattern towards the individualisation of the business relationship has set new weights and openings in the possession of line supervisors (</a:t>
            </a:r>
            <a:r>
              <a:rPr lang="en-GB" sz="1200" baseline="0" dirty="0" smtClean="0"/>
              <a:t>Taylor and Woodhams, 2016b p.15).</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aseline="0"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t>Noted</a:t>
            </a:r>
            <a:r>
              <a:rPr lang="en-GB" baseline="0" dirty="0" smtClean="0"/>
              <a:t> by the (CIPD 2015d) </a:t>
            </a:r>
            <a:r>
              <a:rPr lang="en-GB" dirty="0" smtClean="0"/>
              <a:t>HR to guarantee heads have adequate preparing and training to satisfy their management duties (</a:t>
            </a:r>
            <a:r>
              <a:rPr lang="en-GB" sz="1200" baseline="0" dirty="0" smtClean="0"/>
              <a:t>Taylor and Woodhams, 2016 b p.16).</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aseline="0"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1200" baseline="0" dirty="0" smtClean="0"/>
              <a:t>Line Managers and HR professionals to work together as partners (Ulrich, 1998; Whittaker and Marchington, 2003;  Purcell and Hutchinson, 2007) </a:t>
            </a:r>
            <a:r>
              <a:rPr lang="en-GB" sz="1200" b="0" i="0" u="none" strike="noStrike" kern="1200" baseline="0" dirty="0" smtClean="0">
                <a:solidFill>
                  <a:schemeClr val="tx1"/>
                </a:solidFill>
                <a:latin typeface="+mn-lt"/>
                <a:ea typeface="+mn-ea"/>
                <a:cs typeface="+mn-cs"/>
              </a:rPr>
              <a:t>(Marchington and Wilkinson, 2008, p.201).</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t>Dominant part of HR issues lives with the HR division more than with line bosses, however sometimes it is shared. Association of HR experts will in general stay most noteworthy in approach plans, where issues of consistency and expert skill are generally significant </a:t>
            </a:r>
            <a:r>
              <a:rPr lang="en-GB" sz="1200" b="0" i="0" u="none" strike="noStrike" kern="1200" baseline="0" dirty="0" smtClean="0">
                <a:solidFill>
                  <a:schemeClr val="tx1"/>
                </a:solidFill>
                <a:latin typeface="+mn-lt"/>
                <a:ea typeface="+mn-ea"/>
                <a:cs typeface="+mn-cs"/>
              </a:rPr>
              <a:t>(Marchington and Wilkinson, 2008, p.202).</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t>As</a:t>
            </a:r>
            <a:r>
              <a:rPr lang="en-GB" baseline="0" dirty="0" smtClean="0"/>
              <a:t> observed in Renwick’s study (2003, p.268) </a:t>
            </a:r>
            <a:r>
              <a:rPr lang="en-GB" dirty="0" smtClean="0"/>
              <a:t>Complaint dealing with 'is finished by the line superior, however during this you are getting guidance, remark and backing from HR‘</a:t>
            </a:r>
            <a:r>
              <a:rPr lang="en-GB" baseline="0" dirty="0" smtClean="0"/>
              <a:t> (</a:t>
            </a:r>
            <a:r>
              <a:rPr lang="en-GB" sz="1200" b="0" i="0" u="none" strike="noStrike" kern="1200" baseline="0" dirty="0" smtClean="0">
                <a:solidFill>
                  <a:schemeClr val="tx1"/>
                </a:solidFill>
                <a:latin typeface="+mn-lt"/>
                <a:ea typeface="+mn-ea"/>
                <a:cs typeface="+mn-cs"/>
              </a:rPr>
              <a:t>Marchington and Wilkinson, 2008, p.205).</a:t>
            </a: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smtClean="0"/>
          </a:p>
        </p:txBody>
      </p:sp>
      <p:sp>
        <p:nvSpPr>
          <p:cNvPr id="4" name="Slide Number Placeholder 3"/>
          <p:cNvSpPr>
            <a:spLocks noGrp="1"/>
          </p:cNvSpPr>
          <p:nvPr>
            <p:ph type="sldNum" sz="quarter" idx="10"/>
          </p:nvPr>
        </p:nvSpPr>
        <p:spPr/>
        <p:txBody>
          <a:bodyPr/>
          <a:lstStyle/>
          <a:p>
            <a:fld id="{D427A05B-CB40-464D-A579-39B07534D1A3}" type="slidenum">
              <a:rPr lang="en-GB" smtClean="0"/>
              <a:t>15</a:t>
            </a:fld>
            <a:endParaRPr lang="en-GB" dirty="0"/>
          </a:p>
        </p:txBody>
      </p:sp>
    </p:spTree>
    <p:extLst>
      <p:ext uri="{BB962C8B-B14F-4D97-AF65-F5344CB8AC3E}">
        <p14:creationId xmlns:p14="http://schemas.microsoft.com/office/powerpoint/2010/main" val="42353662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dirty="0" smtClean="0"/>
              <a:t>HR assumes a significant job in driving such arrangements, and as the specialists on individuals, should think about the effect of authoritative choices on workers</a:t>
            </a:r>
            <a:r>
              <a:rPr lang="en-GB" baseline="0" dirty="0" smtClean="0"/>
              <a:t> </a:t>
            </a:r>
            <a:r>
              <a:rPr lang="en-GB" dirty="0" smtClean="0"/>
              <a:t> – not simply on business benefit</a:t>
            </a:r>
            <a:r>
              <a:rPr lang="en-GB" baseline="0" dirty="0" smtClean="0"/>
              <a:t> (CIPD, 2017).</a:t>
            </a:r>
          </a:p>
          <a:p>
            <a:endParaRPr lang="en-GB" baseline="0" dirty="0" smtClean="0"/>
          </a:p>
          <a:p>
            <a:pPr marL="171450" indent="-171450">
              <a:buFont typeface="Wingdings" panose="05000000000000000000" pitchFamily="2" charset="2"/>
              <a:buChar char="v"/>
            </a:pPr>
            <a:r>
              <a:rPr lang="en-GB" dirty="0" smtClean="0"/>
              <a:t>Where pessimistic results for individuals are unavoidable, at any rate seven out of ten experts accept that treating individuals altruistically – over their legitimate duty as managers – is the 'proper' thing to do</a:t>
            </a:r>
            <a:r>
              <a:rPr lang="en-GB" baseline="0" dirty="0" smtClean="0"/>
              <a:t> (CIPD, 2015).</a:t>
            </a:r>
          </a:p>
          <a:p>
            <a:pPr marL="0" indent="0">
              <a:buFont typeface="Wingdings" panose="05000000000000000000" pitchFamily="2" charset="2"/>
              <a:buNone/>
            </a:pPr>
            <a:endParaRPr lang="en-GB" baseline="0" dirty="0" smtClean="0"/>
          </a:p>
          <a:p>
            <a:pPr marL="171450" indent="-171450">
              <a:buFont typeface="Wingdings" panose="05000000000000000000" pitchFamily="2" charset="2"/>
              <a:buChar char="v"/>
            </a:pPr>
            <a:r>
              <a:rPr lang="en-GB" baseline="0" dirty="0" smtClean="0"/>
              <a:t>As stated in the CIPD Research Report August 2015 with some statements below are Eight lenses; these being Fairness (Everybody in an association ought to have the option to consent to it, whatever their place in it), Merit (Occupations and their prizes should follow ability and difficult work. Markets (Occupations and their prizes ought to follow from wilful market trades. Democracy, Well-being, Rights and Duties, Character and Handing down.</a:t>
            </a:r>
          </a:p>
          <a:p>
            <a:pPr marL="171450" indent="-171450">
              <a:buFont typeface="Wingdings" panose="05000000000000000000" pitchFamily="2" charset="2"/>
              <a:buChar char="v"/>
            </a:pPr>
            <a:endParaRPr lang="en-GB" baseline="0" dirty="0" smtClean="0"/>
          </a:p>
          <a:p>
            <a:pPr marL="171450" indent="-171450">
              <a:buFont typeface="Wingdings" panose="05000000000000000000" pitchFamily="2" charset="2"/>
              <a:buChar char="v"/>
            </a:pPr>
            <a:r>
              <a:rPr lang="en-GB" dirty="0" smtClean="0"/>
              <a:t>Predictable implementation of implicit rules.</a:t>
            </a:r>
            <a:r>
              <a:rPr lang="en-GB" baseline="0" dirty="0" smtClean="0"/>
              <a:t> </a:t>
            </a:r>
            <a:r>
              <a:rPr lang="en-GB" dirty="0" smtClean="0"/>
              <a:t>Implicit rules are a typical authoritative device to control representative moral conduct</a:t>
            </a:r>
            <a:r>
              <a:rPr lang="en-GB" baseline="0" dirty="0" smtClean="0"/>
              <a:t> (CIPD, 2019).</a:t>
            </a:r>
          </a:p>
          <a:p>
            <a:pPr marL="171450" indent="-171450">
              <a:buFont typeface="Wingdings" panose="05000000000000000000" pitchFamily="2" charset="2"/>
              <a:buChar char="v"/>
            </a:pPr>
            <a:endParaRPr lang="en-GB" baseline="0" dirty="0" smtClean="0"/>
          </a:p>
          <a:p>
            <a:pPr marL="171450" indent="-171450">
              <a:buFont typeface="Wingdings" panose="05000000000000000000" pitchFamily="2" charset="2"/>
              <a:buChar char="v"/>
            </a:pPr>
            <a:r>
              <a:rPr lang="en-GB" sz="1200" i="0" u="none" strike="noStrike" kern="1200" dirty="0" smtClean="0">
                <a:solidFill>
                  <a:schemeClr val="tx1"/>
                </a:solidFill>
                <a:effectLst/>
                <a:latin typeface="+mn-lt"/>
                <a:ea typeface="+mn-ea"/>
                <a:cs typeface="+mn-cs"/>
              </a:rPr>
              <a:t>Rotten apples, bad barrels, and sticky situations: unethical workplace behaviour (CIPD</a:t>
            </a:r>
            <a:r>
              <a:rPr lang="en-GB" sz="1200" i="0" u="none" strike="noStrike" kern="1200" baseline="0" dirty="0" smtClean="0">
                <a:solidFill>
                  <a:schemeClr val="tx1"/>
                </a:solidFill>
                <a:effectLst/>
                <a:latin typeface="+mn-lt"/>
                <a:ea typeface="+mn-ea"/>
                <a:cs typeface="+mn-cs"/>
              </a:rPr>
              <a:t> </a:t>
            </a:r>
            <a:r>
              <a:rPr lang="en-GB" sz="1200" i="0" u="none" strike="noStrike" kern="1200" dirty="0" smtClean="0">
                <a:solidFill>
                  <a:schemeClr val="tx1"/>
                </a:solidFill>
                <a:effectLst/>
                <a:latin typeface="+mn-lt"/>
                <a:ea typeface="+mn-ea"/>
                <a:cs typeface="+mn-cs"/>
              </a:rPr>
              <a:t>2019) Research</a:t>
            </a:r>
            <a:r>
              <a:rPr lang="en-GB" sz="1200" i="0" u="none" strike="noStrike" kern="1200" baseline="0" dirty="0" smtClean="0">
                <a:solidFill>
                  <a:schemeClr val="tx1"/>
                </a:solidFill>
                <a:effectLst/>
                <a:latin typeface="+mn-lt"/>
                <a:ea typeface="+mn-ea"/>
                <a:cs typeface="+mn-cs"/>
              </a:rPr>
              <a:t> report states that o</a:t>
            </a:r>
            <a:r>
              <a:rPr lang="en-GB" dirty="0" smtClean="0"/>
              <a:t>ne significant type of unethical conduct is marked counter-productive work behaviour (CWB). Another significant structure is unethical pro-organisational behaviour (UPB). Models incorporate value fixing, bookkeeping misrepresentation, and denying data of clients or people in general to secure the association or to propel its inclinations and objectives.</a:t>
            </a:r>
          </a:p>
          <a:p>
            <a:pPr marL="171450" indent="-171450">
              <a:buFont typeface="Wingdings" panose="05000000000000000000" pitchFamily="2" charset="2"/>
              <a:buChar char="v"/>
            </a:pP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sz="1200" kern="1200" dirty="0" smtClean="0">
                <a:solidFill>
                  <a:schemeClr val="tx1"/>
                </a:solidFill>
                <a:effectLst/>
                <a:latin typeface="+mn-lt"/>
                <a:ea typeface="+mn-ea"/>
                <a:cs typeface="+mn-cs"/>
              </a:rPr>
              <a:t>Ethics a leadership imperative (CIPD, 2017) comment</a:t>
            </a:r>
            <a:r>
              <a:rPr lang="en-GB" sz="1200" kern="1200" baseline="0" dirty="0" smtClean="0">
                <a:solidFill>
                  <a:schemeClr val="tx1"/>
                </a:solidFill>
                <a:effectLst/>
                <a:latin typeface="+mn-lt"/>
                <a:ea typeface="+mn-ea"/>
                <a:cs typeface="+mn-cs"/>
              </a:rPr>
              <a:t> from</a:t>
            </a:r>
            <a:r>
              <a:rPr lang="en-GB" dirty="0" smtClean="0"/>
              <a:t> Keith Watson  “For me I think it must be straightforwardness and responsibility”. With Rita Stuart  saying</a:t>
            </a:r>
            <a:r>
              <a:rPr lang="en-GB" baseline="0" dirty="0" smtClean="0"/>
              <a:t> “</a:t>
            </a:r>
            <a:r>
              <a:rPr lang="en-GB" dirty="0" smtClean="0"/>
              <a:t>I believe it's the duty of all of us to settle on moral decisions in our everyday lives.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t>Ethical</a:t>
            </a:r>
            <a:r>
              <a:rPr lang="en-GB" baseline="0" dirty="0" smtClean="0"/>
              <a:t> dimension to accepting state handouts ? HR to encourage their business to decline or return government money? (People Management, Dec 2020/January 2021).</a:t>
            </a:r>
            <a:endParaRPr lang="en-GB" dirty="0" smtClean="0"/>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16</a:t>
            </a:fld>
            <a:endParaRPr lang="en-GB" dirty="0"/>
          </a:p>
        </p:txBody>
      </p:sp>
    </p:spTree>
    <p:extLst>
      <p:ext uri="{BB962C8B-B14F-4D97-AF65-F5344CB8AC3E}">
        <p14:creationId xmlns:p14="http://schemas.microsoft.com/office/powerpoint/2010/main" val="23928143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18</a:t>
            </a:fld>
            <a:endParaRPr lang="en-GB" dirty="0"/>
          </a:p>
        </p:txBody>
      </p:sp>
    </p:spTree>
    <p:extLst>
      <p:ext uri="{BB962C8B-B14F-4D97-AF65-F5344CB8AC3E}">
        <p14:creationId xmlns:p14="http://schemas.microsoft.com/office/powerpoint/2010/main" val="3676712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21</a:t>
            </a:fld>
            <a:endParaRPr lang="en-GB" dirty="0"/>
          </a:p>
        </p:txBody>
      </p:sp>
    </p:spTree>
    <p:extLst>
      <p:ext uri="{BB962C8B-B14F-4D97-AF65-F5344CB8AC3E}">
        <p14:creationId xmlns:p14="http://schemas.microsoft.com/office/powerpoint/2010/main" val="26512589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dirty="0" smtClean="0"/>
              <a:t>Kirkpatrick</a:t>
            </a:r>
            <a:r>
              <a:rPr lang="en-GB" baseline="0" dirty="0" smtClean="0"/>
              <a:t> Model, r</a:t>
            </a:r>
            <a:r>
              <a:rPr lang="en-GB" dirty="0" smtClean="0"/>
              <a:t>esearch directed demonstrates this model was first presented by Raymond Katzell. It traces four levels for assessing learning or preparing, this being</a:t>
            </a:r>
            <a:r>
              <a:rPr lang="en-GB" baseline="0" dirty="0" smtClean="0"/>
              <a:t>, Behaviour and Results, Reactions, Learning these were however are not exhausted (CIPD, 2020).</a:t>
            </a:r>
          </a:p>
          <a:p>
            <a:pPr marL="171450" indent="-171450">
              <a:buFont typeface="Wingdings" panose="05000000000000000000" pitchFamily="2" charset="2"/>
              <a:buChar char="v"/>
            </a:pPr>
            <a:endParaRPr lang="en-GB" baseline="0" dirty="0" smtClean="0"/>
          </a:p>
          <a:p>
            <a:pPr marL="171450" indent="-171450">
              <a:buFont typeface="Wingdings" panose="05000000000000000000" pitchFamily="2" charset="2"/>
              <a:buChar char="v"/>
            </a:pPr>
            <a:r>
              <a:rPr lang="en-GB" dirty="0" smtClean="0"/>
              <a:t>Pulse  Survey (CIPD, 2019) identifies with not all experts are gathering bits of knowledge into the effect of learning inside associations, with just a level of respondents estimating explicit business measurements when assessment the viability of learning.</a:t>
            </a:r>
          </a:p>
          <a:p>
            <a:pPr marL="0" indent="0">
              <a:buFont typeface="Wingdings" panose="05000000000000000000" pitchFamily="2" charset="2"/>
              <a:buNone/>
            </a:pPr>
            <a:endParaRPr lang="en-GB" dirty="0" smtClean="0"/>
          </a:p>
          <a:p>
            <a:pPr marL="171450" indent="-171450">
              <a:buFont typeface="Wingdings" panose="05000000000000000000" pitchFamily="2" charset="2"/>
              <a:buChar char="v"/>
            </a:pPr>
            <a:r>
              <a:rPr lang="en-GB" baseline="0" dirty="0" smtClean="0"/>
              <a:t>Costing and Benchmarking thinks about and positioning the various measurements related with learning and preparing arrangement (CIPD, 2020).</a:t>
            </a:r>
          </a:p>
          <a:p>
            <a:pPr marL="171450" indent="-171450">
              <a:buFont typeface="Wingdings" panose="05000000000000000000" pitchFamily="2" charset="2"/>
              <a:buChar char="v"/>
            </a:pPr>
            <a:endParaRPr lang="en-GB" baseline="0" dirty="0" smtClean="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GB" dirty="0" smtClean="0"/>
              <a:t>Other models include Easterby-Smith &amp; Philips, along</a:t>
            </a:r>
            <a:r>
              <a:rPr lang="en-GB" baseline="0" dirty="0" smtClean="0"/>
              <a:t> with S</a:t>
            </a:r>
            <a:r>
              <a:rPr lang="en-GB" dirty="0" smtClean="0"/>
              <a:t>uccess Case Method (SCM) Brinkerhoff, with</a:t>
            </a:r>
            <a:r>
              <a:rPr lang="en-GB" baseline="0" dirty="0" smtClean="0"/>
              <a:t> the RAM assessment approach still being esteemed today (CIPD, 2020).</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endParaRPr lang="en-GB" baseline="0" dirty="0" smtClean="0"/>
          </a:p>
          <a:p>
            <a:pPr marL="171450" indent="-171450">
              <a:buFont typeface="Wingdings" panose="05000000000000000000" pitchFamily="2" charset="2"/>
              <a:buChar char="v"/>
            </a:pPr>
            <a:r>
              <a:rPr lang="en-GB" dirty="0" smtClean="0"/>
              <a:t>Service Level Agreement (SLA) is generally utilized for shared services that have been moved to a third party. SLA’s are characterized and concurred measures, answered routinely, to guarantee that the administration nature of service</a:t>
            </a:r>
            <a:r>
              <a:rPr lang="en-GB" baseline="0" dirty="0" smtClean="0"/>
              <a:t> </a:t>
            </a:r>
            <a:r>
              <a:rPr lang="en-GB" dirty="0" smtClean="0"/>
              <a:t>stays at the level required. These are frequently implanted into an agreement with punishments applied if the SLA’s are not met (CIPD, 2020).</a:t>
            </a:r>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22</a:t>
            </a:fld>
            <a:endParaRPr lang="en-GB" dirty="0"/>
          </a:p>
        </p:txBody>
      </p:sp>
    </p:spTree>
    <p:extLst>
      <p:ext uri="{BB962C8B-B14F-4D97-AF65-F5344CB8AC3E}">
        <p14:creationId xmlns:p14="http://schemas.microsoft.com/office/powerpoint/2010/main" val="27097945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GB" dirty="0" smtClean="0"/>
              <a:t>Report by "towards maturity and upheld by CIPD investigates how learning intercessions can prompt business benefits by estimating various explicit KPIs. Arranged proficient advancement for L&amp;D experts makes influence. Associations that build up the abilities and information on their L&amp;D experts through arranged proceeding with proficient improvement see a critical positive effect on development (21%), efficiency (12%) and execution (15%)</a:t>
            </a:r>
            <a:r>
              <a:rPr lang="en-GB" baseline="0" dirty="0" smtClean="0"/>
              <a:t> (CIPD, 2019).</a:t>
            </a:r>
            <a:endParaRPr lang="en-GB" dirty="0" smtClean="0"/>
          </a:p>
          <a:p>
            <a:endParaRPr lang="en-GB" dirty="0" smtClean="0"/>
          </a:p>
          <a:p>
            <a:pPr marL="171450" indent="-171450">
              <a:buFont typeface="Wingdings" panose="05000000000000000000" pitchFamily="2" charset="2"/>
              <a:buChar char="v"/>
            </a:pPr>
            <a:r>
              <a:rPr lang="en-GB" dirty="0" smtClean="0"/>
              <a:t>Three regions of centre information arose as huge subjects in the Skills Pulse Survey and which give the possibility to build learning adequacy and hierarchical effect. These are business acumen, analytics and learning culture.</a:t>
            </a:r>
            <a:r>
              <a:rPr lang="en-GB" baseline="0" dirty="0" smtClean="0"/>
              <a:t> </a:t>
            </a:r>
            <a:r>
              <a:rPr lang="en-GB" dirty="0" smtClean="0"/>
              <a:t>Frequently these are seen to principally be the worry of L&amp;D supervisors and pioneers nonetheless, the new Profession Map features the pertinence of capacity in these zones for all L&amp;D experts</a:t>
            </a:r>
            <a:r>
              <a:rPr lang="en-GB" baseline="0" dirty="0" smtClean="0"/>
              <a:t> (CIPD, 2019).</a:t>
            </a:r>
            <a:endParaRPr lang="en-GB" dirty="0" smtClean="0"/>
          </a:p>
          <a:p>
            <a:pPr marL="171450" indent="-171450">
              <a:buFont typeface="Wingdings" panose="05000000000000000000" pitchFamily="2" charset="2"/>
              <a:buChar char="v"/>
            </a:pPr>
            <a:endParaRPr lang="en-GB" dirty="0" smtClean="0"/>
          </a:p>
          <a:p>
            <a:pPr marL="171450" indent="-171450">
              <a:buFont typeface="Wingdings" panose="05000000000000000000" pitchFamily="2" charset="2"/>
              <a:buChar char="v"/>
            </a:pPr>
            <a:r>
              <a:rPr lang="en-GB" dirty="0" smtClean="0"/>
              <a:t>A high percentage</a:t>
            </a:r>
            <a:r>
              <a:rPr lang="en-GB" baseline="0" dirty="0" smtClean="0"/>
              <a:t> </a:t>
            </a:r>
            <a:r>
              <a:rPr lang="en-GB" dirty="0" smtClean="0"/>
              <a:t>of the respondents inside the Pulse Survey are worried about</a:t>
            </a:r>
            <a:r>
              <a:rPr lang="en-GB" baseline="0" dirty="0" smtClean="0"/>
              <a:t> </a:t>
            </a:r>
            <a:r>
              <a:rPr lang="en-GB" dirty="0" smtClean="0"/>
              <a:t>the absence of time they can spend on their own learning</a:t>
            </a:r>
            <a:r>
              <a:rPr lang="en-GB" baseline="0" dirty="0" smtClean="0"/>
              <a:t> (CIPD, 2019).</a:t>
            </a:r>
            <a:endParaRPr lang="en-GB" dirty="0" smtClean="0"/>
          </a:p>
          <a:p>
            <a:endParaRPr lang="en-GB" dirty="0" smtClean="0"/>
          </a:p>
          <a:p>
            <a:pPr marL="171450" indent="-171450">
              <a:buFont typeface="Wingdings" panose="05000000000000000000" pitchFamily="2" charset="2"/>
              <a:buChar char="v"/>
            </a:pPr>
            <a:r>
              <a:rPr lang="en-GB" dirty="0" smtClean="0"/>
              <a:t>Following a Skills Pulse Survey done by Towards Maturity for the benefit of CIPD, this exploration report characterises key L&amp;D advancement cracks subjects in the CIPD's new Profession Map. Furthermore, it gives useful bits of knowledge to help L&amp;D specialists settle on better choices, act with certainty, perform at their pinnacle, drive change in their</a:t>
            </a:r>
            <a:r>
              <a:rPr lang="en-GB" baseline="0" dirty="0" smtClean="0"/>
              <a:t> </a:t>
            </a:r>
            <a:r>
              <a:rPr lang="en-GB" dirty="0" smtClean="0"/>
              <a:t>association and progress in their</a:t>
            </a:r>
            <a:r>
              <a:rPr lang="en-GB" baseline="0" dirty="0" smtClean="0"/>
              <a:t> </a:t>
            </a:r>
            <a:r>
              <a:rPr lang="en-GB" dirty="0" smtClean="0"/>
              <a:t>job (CIPD, 2019).</a:t>
            </a:r>
          </a:p>
          <a:p>
            <a:endParaRPr lang="en-GB" dirty="0" smtClean="0"/>
          </a:p>
          <a:p>
            <a:pPr marL="171450" indent="-171450">
              <a:buFont typeface="Wingdings" panose="05000000000000000000" pitchFamily="2" charset="2"/>
              <a:buChar char="v"/>
            </a:pPr>
            <a:r>
              <a:rPr lang="en-GB" dirty="0" smtClean="0"/>
              <a:t>The Towards Maturity Benchmark Study is a universally perceived longitudinal investigation with information </a:t>
            </a:r>
            <a:r>
              <a:rPr lang="en-GB" baseline="0" dirty="0" smtClean="0"/>
              <a:t>p</a:t>
            </a:r>
            <a:r>
              <a:rPr lang="en-GB" dirty="0" smtClean="0"/>
              <a:t>ortioned into three gatherings: Top Deck (High performing learning associations with high outcomes with Growth, benefit, change and efficiency, </a:t>
            </a:r>
            <a:r>
              <a:rPr lang="en-GB" baseline="0" dirty="0" smtClean="0"/>
              <a:t>Average and </a:t>
            </a:r>
            <a:r>
              <a:rPr lang="en-GB" dirty="0" smtClean="0"/>
              <a:t>organizations with low execution and productivity. Looking at normal and base quartile associations, under half of L&amp;D experts can reliably drive the Seven key needs. CIPD, (2018).</a:t>
            </a:r>
          </a:p>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23</a:t>
            </a:fld>
            <a:endParaRPr lang="en-GB" dirty="0"/>
          </a:p>
        </p:txBody>
      </p:sp>
    </p:spTree>
    <p:extLst>
      <p:ext uri="{BB962C8B-B14F-4D97-AF65-F5344CB8AC3E}">
        <p14:creationId xmlns:p14="http://schemas.microsoft.com/office/powerpoint/2010/main" val="36051915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24</a:t>
            </a:fld>
            <a:endParaRPr lang="en-GB" dirty="0"/>
          </a:p>
        </p:txBody>
      </p:sp>
    </p:spTree>
    <p:extLst>
      <p:ext uri="{BB962C8B-B14F-4D97-AF65-F5344CB8AC3E}">
        <p14:creationId xmlns:p14="http://schemas.microsoft.com/office/powerpoint/2010/main" val="25999633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27A05B-CB40-464D-A579-39B07534D1A3}" type="slidenum">
              <a:rPr lang="en-GB" smtClean="0"/>
              <a:t>32</a:t>
            </a:fld>
            <a:endParaRPr lang="en-GB" dirty="0"/>
          </a:p>
        </p:txBody>
      </p:sp>
    </p:spTree>
    <p:extLst>
      <p:ext uri="{BB962C8B-B14F-4D97-AF65-F5344CB8AC3E}">
        <p14:creationId xmlns:p14="http://schemas.microsoft.com/office/powerpoint/2010/main" val="38903965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1/7/2021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2.jpeg"/><Relationship Id="rId2" Type="http://schemas.openxmlformats.org/officeDocument/2006/relationships/video" Target="https://www.youtube.com/embed/rQdLZiNqT2U" TargetMode="External"/><Relationship Id="rId1" Type="http://schemas.openxmlformats.org/officeDocument/2006/relationships/video" Target="https://www.youtube.com/embed/3N6-BypH840" TargetMode="External"/><Relationship Id="rId6" Type="http://schemas.openxmlformats.org/officeDocument/2006/relationships/image" Target="../media/image11.jpeg"/><Relationship Id="rId5" Type="http://schemas.openxmlformats.org/officeDocument/2006/relationships/hyperlink" Target="https://www.youtube.com/watch?v=3N6-BypH840&amp;feature=emb_title" TargetMode="External"/><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hyperlink" Target="http://nww.working4us-hduhb.wales.nhs.uk/vehicle-home-garden" TargetMode="External"/><Relationship Id="rId7"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4.jpg"/><Relationship Id="rId11" Type="http://schemas.openxmlformats.org/officeDocument/2006/relationships/image" Target="../media/image18.jpg"/><Relationship Id="rId5" Type="http://schemas.openxmlformats.org/officeDocument/2006/relationships/image" Target="../media/image13.gif"/><Relationship Id="rId10" Type="http://schemas.openxmlformats.org/officeDocument/2006/relationships/hyperlink" Target="http://nww.working4us-hduhb.wales.nhs.uk/travel-holidays-leisure" TargetMode="External"/><Relationship Id="rId4" Type="http://schemas.openxmlformats.org/officeDocument/2006/relationships/hyperlink" Target="http://nww.working4us-hduhb.wales.nhs.uk/finance-vouchers-other-benefits" TargetMode="External"/><Relationship Id="rId9" Type="http://schemas.openxmlformats.org/officeDocument/2006/relationships/image" Target="../media/image17.jpg"/></Relationships>
</file>

<file path=ppt/slides/_rels/slide9.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23.jpg"/></Relationships>
</file>

<file path=ppt/slides/_rels/slide1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9.xml"/><Relationship Id="rId4" Type="http://schemas.openxmlformats.org/officeDocument/2006/relationships/image" Target="../media/image30.jpg"/></Relationships>
</file>

<file path=ppt/slides/_rels/slide17.xml.rels><?xml version="1.0" encoding="UTF-8" standalone="yes"?>
<Relationships xmlns="http://schemas.openxmlformats.org/package/2006/relationships"><Relationship Id="rId8" Type="http://schemas.openxmlformats.org/officeDocument/2006/relationships/hyperlink" Target="https://www.theguardian.com/profile/andrew-wasley" TargetMode="External"/><Relationship Id="rId3" Type="http://schemas.openxmlformats.org/officeDocument/2006/relationships/image" Target="../media/image32.png"/><Relationship Id="rId7" Type="http://schemas.openxmlformats.org/officeDocument/2006/relationships/hyperlink" Target="https://www.theguardian.com/profile/jonathanwatts" TargetMode="External"/><Relationship Id="rId2" Type="http://schemas.openxmlformats.org/officeDocument/2006/relationships/image" Target="../media/image31.png"/><Relationship Id="rId1" Type="http://schemas.openxmlformats.org/officeDocument/2006/relationships/slideLayout" Target="../slideLayouts/slideLayout5.xml"/><Relationship Id="rId6" Type="http://schemas.openxmlformats.org/officeDocument/2006/relationships/image" Target="../media/image35.jpg"/><Relationship Id="rId5" Type="http://schemas.openxmlformats.org/officeDocument/2006/relationships/image" Target="../media/image34.jpg"/><Relationship Id="rId10" Type="http://schemas.openxmlformats.org/officeDocument/2006/relationships/hyperlink" Target="https://www.theguardian.com/profile/alice-ross" TargetMode="External"/><Relationship Id="rId4" Type="http://schemas.openxmlformats.org/officeDocument/2006/relationships/image" Target="../media/image33.jpg"/><Relationship Id="rId9" Type="http://schemas.openxmlformats.org/officeDocument/2006/relationships/hyperlink" Target="https://www.theguardian.com/profile/alexandra-hea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image" Target="../media/image42.emf"/><Relationship Id="rId5" Type="http://schemas.openxmlformats.org/officeDocument/2006/relationships/image" Target="../media/image41.emf"/><Relationship Id="rId4" Type="http://schemas.openxmlformats.org/officeDocument/2006/relationships/image" Target="../media/image40.emf"/></Relationships>
</file>

<file path=ppt/slides/_rels/slide22.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44.jpg"/></Relationships>
</file>

<file path=ppt/slides/_rels/slide23.xml.rels><?xml version="1.0" encoding="UTF-8" standalone="yes"?>
<Relationships xmlns="http://schemas.openxmlformats.org/package/2006/relationships"><Relationship Id="rId3" Type="http://schemas.openxmlformats.org/officeDocument/2006/relationships/image" Target="../media/image45.jpg"/><Relationship Id="rId7" Type="http://schemas.openxmlformats.org/officeDocument/2006/relationships/image" Target="../media/image49.jpg"/><Relationship Id="rId2" Type="http://schemas.openxmlformats.org/officeDocument/2006/relationships/notesSlide" Target="../notesSlides/notesSlide18.xml"/><Relationship Id="rId1" Type="http://schemas.openxmlformats.org/officeDocument/2006/relationships/slideLayout" Target="../slideLayouts/slideLayout5.xml"/><Relationship Id="rId6" Type="http://schemas.openxmlformats.org/officeDocument/2006/relationships/image" Target="../media/image48.jpg"/><Relationship Id="rId5" Type="http://schemas.openxmlformats.org/officeDocument/2006/relationships/image" Target="../media/image47.png"/><Relationship Id="rId4" Type="http://schemas.openxmlformats.org/officeDocument/2006/relationships/image" Target="../media/image46.jpg"/></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hyperlink" Target="https://www.cipd.co.uk/Community/blogs/b/research-blog/posts/what-do-we-stand-for-as-hr-professionals" TargetMode="External"/><Relationship Id="rId2" Type="http://schemas.openxmlformats.org/officeDocument/2006/relationships/hyperlink" Target="https://www.cipd.co.uk/knowledge/strategy/hr/good-practice-report" TargetMode="External"/><Relationship Id="rId1" Type="http://schemas.openxmlformats.org/officeDocument/2006/relationships/slideLayout" Target="../slideLayouts/slideLayout2.xml"/><Relationship Id="rId4" Type="http://schemas.openxmlformats.org/officeDocument/2006/relationships/hyperlink" Target="https://www.cipd.co.uk/knowledge/strategy/development/benchmarking-factshee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cipd.co.uk/Images/driving-the-new-learning-organisation_2017-how-to-unlock-the-potential-of-Land-d_tcm18-21557.pdf" TargetMode="External"/><Relationship Id="rId2" Type="http://schemas.openxmlformats.org/officeDocument/2006/relationships/hyperlink" Target="https://www.cipd.co.uk/knowledge/strategy/development/performance-productivity" TargetMode="External"/><Relationship Id="rId1" Type="http://schemas.openxmlformats.org/officeDocument/2006/relationships/slideLayout" Target="../slideLayouts/slideLayout2.xml"/><Relationship Id="rId5" Type="http://schemas.openxmlformats.org/officeDocument/2006/relationships/hyperlink" Target="https://www.cipd.co.uk/knowledge/culture/ethics/role-hr-factsheet" TargetMode="External"/><Relationship Id="rId4" Type="http://schemas.openxmlformats.org/officeDocument/2006/relationships/hyperlink" Target="https://www.cipd.co.uk/podcasts/ethics-leadership"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cipd.co.uk/knowledge/fundamentals/people/hr/shared-services-factsheet" TargetMode="External"/><Relationship Id="rId2" Type="http://schemas.openxmlformats.org/officeDocument/2006/relationships/hyperlink" Target="https://www.cipd.co.uk/knowledge/fundamentals/people/development/evaluating-learning-factsheet" TargetMode="External"/><Relationship Id="rId1" Type="http://schemas.openxmlformats.org/officeDocument/2006/relationships/slideLayout" Target="../slideLayouts/slideLayout2.xml"/><Relationship Id="rId5" Type="http://schemas.openxmlformats.org/officeDocument/2006/relationships/hyperlink" Target="https://www.cipd.co.uk/Images/ethical-decision-making-2015-eight-perspectives-on-workplace-dilemmas_tcm18-9564.pdf" TargetMode="External"/><Relationship Id="rId4" Type="http://schemas.openxmlformats.org/officeDocument/2006/relationships/hyperlink" Target="https://www.cipd.co.uk/Images/professionalising-learning-development-report19_tcm18-53783.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cipd.co.uk/Images/unethical-behaviour-in-the-workplace_report-2_tcm18-57022.pdf" TargetMode="External"/><Relationship Id="rId2" Type="http://schemas.openxmlformats.org/officeDocument/2006/relationships/hyperlink" Target="https://www.cipd.co.uk/knowledge/culture/ethics/ethical-behaviour" TargetMode="External"/><Relationship Id="rId1" Type="http://schemas.openxmlformats.org/officeDocument/2006/relationships/slideLayout" Target="../slideLayouts/slideLayout2.xml"/><Relationship Id="rId4" Type="http://schemas.openxmlformats.org/officeDocument/2006/relationships/hyperlink" Target="https://www.cipd.co.uk/learn/profession-map"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howis.wales.nhs.uk/sitesplus/862/home" TargetMode="External"/><Relationship Id="rId2" Type="http://schemas.openxmlformats.org/officeDocument/2006/relationships/hyperlink" Target="https://moodle.uwtsd.ac.uk/pluginfile.php/206544/mod_resource/content/1/-HR%2BBusiness%2BPartner%2B2.0..pdf" TargetMode="External"/><Relationship Id="rId1" Type="http://schemas.openxmlformats.org/officeDocument/2006/relationships/slideLayout" Target="../slideLayouts/slideLayout2.xml"/><Relationship Id="rId4" Type="http://schemas.openxmlformats.org/officeDocument/2006/relationships/hyperlink" Target="https://www.thedigitaltransformationpeople.com/channels/people-and-change/updating-the-ulrich-conceptual-outcomes-model-part-1/"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07/BF00872017" TargetMode="External"/><Relationship Id="rId2" Type="http://schemas.openxmlformats.org/officeDocument/2006/relationships/hyperlink" Target="https://moodle.uwtsd.ac.uk/mod/folder/view.php?id=304864" TargetMode="External"/><Relationship Id="rId1" Type="http://schemas.openxmlformats.org/officeDocument/2006/relationships/slideLayout" Target="../slideLayouts/slideLayout2.xml"/><Relationship Id="rId4" Type="http://schemas.openxmlformats.org/officeDocument/2006/relationships/hyperlink" Target="https://scienceforwork.com/blog/training-make-change-stick/"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theguardian.com/profile/lucysiegle" TargetMode="External"/><Relationship Id="rId2" Type="http://schemas.openxmlformats.org/officeDocument/2006/relationships/hyperlink" Target="https://scienceforwork.com/blog/trust-in-leadership-change/" TargetMode="External"/><Relationship Id="rId1" Type="http://schemas.openxmlformats.org/officeDocument/2006/relationships/slideLayout" Target="../slideLayouts/slideLayout2.xml"/><Relationship Id="rId4" Type="http://schemas.openxmlformats.org/officeDocument/2006/relationships/hyperlink" Target="https://www.theguardian.com/environment/2013/oct/06/ethical-high-street-clothes-mands"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cipd.co.uk/Images/changing-operating-models_tcm18-10976.pdf" TargetMode="External"/><Relationship Id="rId3" Type="http://schemas.openxmlformats.org/officeDocument/2006/relationships/hyperlink" Target="https://www.theguardian.com/profile/jonathanwatts" TargetMode="External"/><Relationship Id="rId7" Type="http://schemas.openxmlformats.org/officeDocument/2006/relationships/hyperlink" Target="https://www.cipd.co.uk/knowledge/strategy/change" TargetMode="External"/><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hyperlink" Target="https://www.cipd.co.uk/knowledge/fundamentals/people/hr" TargetMode="External"/><Relationship Id="rId5" Type="http://schemas.openxmlformats.org/officeDocument/2006/relationships/hyperlink" Target="https://www.theguardian.com/environment/2020/nov/25/revealed-uk-supermarket-and-fast-food-chicken-linked-to-brazil-deforestation-soy-soya" TargetMode="External"/><Relationship Id="rId4" Type="http://schemas.openxmlformats.org/officeDocument/2006/relationships/hyperlink" Target="https://www.theguardian.com/profile/andrew-wasl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8358" y="657726"/>
            <a:ext cx="10234863" cy="4965462"/>
          </a:xfrm>
          <a:prstGeom prst="rect">
            <a:avLst/>
          </a:prstGeom>
        </p:spPr>
        <p:txBody>
          <a:bodyPr wrap="square">
            <a:spAutoFit/>
          </a:bodyPr>
          <a:lstStyle/>
          <a:p>
            <a:pPr algn="just">
              <a:lnSpc>
                <a:spcPct val="150000"/>
              </a:lnSpc>
              <a:spcAft>
                <a:spcPts val="800"/>
              </a:spcAft>
            </a:pP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Qualification: CIPD Diploma in Applied Human Resources</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Module Name</a:t>
            </a:r>
            <a:r>
              <a:rPr lang="en-GB" dirty="0" smtClean="0">
                <a:solidFill>
                  <a:srgbClr val="58595B"/>
                </a:solidFill>
                <a:latin typeface="Arial" panose="020B0604020202020204" pitchFamily="34" charset="0"/>
                <a:ea typeface="Calibri" panose="020F0502020204030204" pitchFamily="34" charset="0"/>
                <a:cs typeface="Arial" panose="020B0604020202020204" pitchFamily="34" charset="0"/>
              </a:rPr>
              <a:t>: Understanding the Contemporary Human Resources Function (5CMHR) </a:t>
            </a: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Word Count: </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 </a:t>
            </a:r>
            <a:r>
              <a:rPr lang="en-GB" dirty="0" smtClean="0">
                <a:solidFill>
                  <a:srgbClr val="58595B"/>
                </a:solidFill>
                <a:latin typeface="Arial" panose="020B0604020202020204" pitchFamily="34" charset="0"/>
                <a:ea typeface="Calibri" panose="020F0502020204030204" pitchFamily="34" charset="0"/>
                <a:cs typeface="Arial" panose="020B0604020202020204" pitchFamily="34" charset="0"/>
              </a:rPr>
              <a:t>Student </a:t>
            </a: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Name: Catherine Thomas</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Student Number: 2012743</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CIPD Membership Number: 57612349</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dirty="0" smtClean="0">
                <a:solidFill>
                  <a:srgbClr val="58595B"/>
                </a:solidFill>
                <a:latin typeface="Arial" panose="020B0604020202020204" pitchFamily="34" charset="0"/>
                <a:ea typeface="Calibri" panose="020F0502020204030204" pitchFamily="34" charset="0"/>
                <a:cs typeface="Arial" panose="020B0604020202020204" pitchFamily="34" charset="0"/>
              </a:rPr>
              <a:t>By </a:t>
            </a: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signing below, I confirm that the work/evidence presented is my own, unaided work. I understand the regulations pertaining to candidate malpractice and the action that may be taken as a result</a:t>
            </a:r>
            <a:r>
              <a:rPr lang="en-GB" dirty="0" smtClean="0">
                <a:solidFill>
                  <a:srgbClr val="58595B"/>
                </a:solidFill>
                <a:latin typeface="Arial" panose="020B0604020202020204" pitchFamily="34" charset="0"/>
                <a:ea typeface="Calibri" panose="020F0502020204030204" pitchFamily="34" charset="0"/>
                <a:cs typeface="Arial" panose="020B0604020202020204" pitchFamily="34" charset="0"/>
              </a:rPr>
              <a:t>.</a:t>
            </a: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 </a:t>
            </a:r>
            <a:endParaRPr lang="en-GB" sz="16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dirty="0">
                <a:solidFill>
                  <a:srgbClr val="58595B"/>
                </a:solidFill>
                <a:latin typeface="Arial" panose="020B0604020202020204" pitchFamily="34" charset="0"/>
                <a:ea typeface="Calibri" panose="020F0502020204030204" pitchFamily="34" charset="0"/>
                <a:cs typeface="Arial" panose="020B0604020202020204" pitchFamily="34" charset="0"/>
              </a:rPr>
              <a:t>Signed: C </a:t>
            </a:r>
            <a:r>
              <a:rPr lang="en-GB" dirty="0" smtClean="0">
                <a:solidFill>
                  <a:srgbClr val="58595B"/>
                </a:solidFill>
                <a:latin typeface="Arial" panose="020B0604020202020204" pitchFamily="34" charset="0"/>
                <a:ea typeface="Calibri" panose="020F0502020204030204" pitchFamily="34" charset="0"/>
                <a:cs typeface="Arial" panose="020B0604020202020204" pitchFamily="34" charset="0"/>
              </a:rPr>
              <a:t>Thomas							Date</a:t>
            </a:r>
            <a:r>
              <a:rPr lang="en-GB">
                <a:solidFill>
                  <a:srgbClr val="58595B"/>
                </a:solidFill>
                <a:latin typeface="Arial" panose="020B0604020202020204" pitchFamily="34" charset="0"/>
                <a:ea typeface="Calibri" panose="020F0502020204030204" pitchFamily="34" charset="0"/>
                <a:cs typeface="Arial" panose="020B0604020202020204" pitchFamily="34" charset="0"/>
              </a:rPr>
              <a:t>: </a:t>
            </a:r>
            <a:r>
              <a:rPr lang="en-GB" smtClean="0">
                <a:solidFill>
                  <a:srgbClr val="58595B"/>
                </a:solidFill>
                <a:latin typeface="Arial" panose="020B0604020202020204" pitchFamily="34" charset="0"/>
                <a:ea typeface="Calibri" panose="020F0502020204030204" pitchFamily="34" charset="0"/>
                <a:cs typeface="Arial" panose="020B0604020202020204" pitchFamily="34" charset="0"/>
              </a:rPr>
              <a:t>7.1.21</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022905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t>
            </a:r>
            <a:r>
              <a:rPr lang="en-GB" b="1" dirty="0" smtClean="0">
                <a:solidFill>
                  <a:schemeClr val="accent5">
                    <a:lumMod val="75000"/>
                  </a:schemeClr>
                </a:solidFill>
              </a:rPr>
              <a:t>The Function of HR’</a:t>
            </a:r>
            <a:endParaRPr lang="en-GB" b="1" dirty="0">
              <a:solidFill>
                <a:schemeClr val="accent5">
                  <a:lumMod val="75000"/>
                </a:schemeClr>
              </a:solidFill>
            </a:endParaRPr>
          </a:p>
        </p:txBody>
      </p:sp>
      <p:sp>
        <p:nvSpPr>
          <p:cNvPr id="3" name="Subtitle 2"/>
          <p:cNvSpPr>
            <a:spLocks noGrp="1"/>
          </p:cNvSpPr>
          <p:nvPr>
            <p:ph type="subTitle" idx="1"/>
          </p:nvPr>
        </p:nvSpPr>
        <p:spPr/>
        <p:txBody>
          <a:bodyPr/>
          <a:lstStyle/>
          <a:p>
            <a:r>
              <a:rPr lang="en-GB" b="1" dirty="0" smtClean="0">
                <a:solidFill>
                  <a:schemeClr val="accent5">
                    <a:lumMod val="75000"/>
                  </a:schemeClr>
                </a:solidFill>
              </a:rPr>
              <a:t>By Catherine Thomas </a:t>
            </a:r>
          </a:p>
          <a:p>
            <a:r>
              <a:rPr lang="en-GB" b="1" dirty="0" smtClean="0">
                <a:solidFill>
                  <a:schemeClr val="accent5">
                    <a:lumMod val="75000"/>
                  </a:schemeClr>
                </a:solidFill>
              </a:rPr>
              <a:t>December 2020</a:t>
            </a:r>
            <a:endParaRPr lang="en-GB" b="1" dirty="0">
              <a:solidFill>
                <a:schemeClr val="accent5">
                  <a:lumMod val="75000"/>
                </a:schemeClr>
              </a:solidFill>
            </a:endParaRPr>
          </a:p>
        </p:txBody>
      </p:sp>
    </p:spTree>
    <p:extLst>
      <p:ext uri="{BB962C8B-B14F-4D97-AF65-F5344CB8AC3E}">
        <p14:creationId xmlns:p14="http://schemas.microsoft.com/office/powerpoint/2010/main" val="26071067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solidFill>
                  <a:schemeClr val="accent5">
                    <a:lumMod val="75000"/>
                  </a:schemeClr>
                </a:solidFill>
              </a:rPr>
              <a:t>Purpose </a:t>
            </a:r>
            <a:r>
              <a:rPr lang="en-GB" sz="5400" b="1" dirty="0" smtClean="0">
                <a:solidFill>
                  <a:schemeClr val="accent5">
                    <a:lumMod val="75000"/>
                  </a:schemeClr>
                </a:solidFill>
              </a:rPr>
              <a:t>of the </a:t>
            </a:r>
            <a:r>
              <a:rPr lang="en-GB" sz="5400" b="1" dirty="0">
                <a:solidFill>
                  <a:schemeClr val="accent5">
                    <a:lumMod val="75000"/>
                  </a:schemeClr>
                </a:solidFill>
              </a:rPr>
              <a:t>HR Function</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endParaRPr lang="en-GB" sz="3200" dirty="0" smtClean="0"/>
          </a:p>
          <a:p>
            <a:pPr>
              <a:buFont typeface="Wingdings" panose="05000000000000000000" pitchFamily="2" charset="2"/>
              <a:buChar char="v"/>
            </a:pPr>
            <a:r>
              <a:rPr lang="en-GB" sz="2800" dirty="0" smtClean="0"/>
              <a:t>Drive the Organisations plans and objectives</a:t>
            </a:r>
            <a:r>
              <a:rPr lang="en-GB" sz="2800" dirty="0"/>
              <a:t> </a:t>
            </a:r>
            <a:r>
              <a:rPr lang="en-GB" sz="2800" dirty="0" smtClean="0"/>
              <a:t>forward</a:t>
            </a:r>
          </a:p>
          <a:p>
            <a:pPr>
              <a:buFont typeface="Wingdings" panose="05000000000000000000" pitchFamily="2" charset="2"/>
              <a:buChar char="v"/>
            </a:pPr>
            <a:r>
              <a:rPr lang="en-GB" sz="2800" dirty="0" smtClean="0"/>
              <a:t>Supporting businesses to be the best they can</a:t>
            </a:r>
          </a:p>
          <a:p>
            <a:pPr>
              <a:buFont typeface="Wingdings" panose="05000000000000000000" pitchFamily="2" charset="2"/>
              <a:buChar char="v"/>
            </a:pPr>
            <a:r>
              <a:rPr lang="en-GB" sz="2800" dirty="0" smtClean="0"/>
              <a:t>Getting managers on their side to be able to deliver extreme benefit to the business</a:t>
            </a:r>
          </a:p>
          <a:p>
            <a:pPr marL="0" indent="0">
              <a:buNone/>
            </a:pPr>
            <a:endParaRPr lang="en-GB" dirty="0"/>
          </a:p>
        </p:txBody>
      </p:sp>
    </p:spTree>
    <p:extLst>
      <p:ext uri="{BB962C8B-B14F-4D97-AF65-F5344CB8AC3E}">
        <p14:creationId xmlns:p14="http://schemas.microsoft.com/office/powerpoint/2010/main" val="38154042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7697" y="667296"/>
            <a:ext cx="9601196" cy="1184223"/>
          </a:xfrm>
        </p:spPr>
        <p:txBody>
          <a:bodyPr>
            <a:noAutofit/>
          </a:bodyPr>
          <a:lstStyle/>
          <a:p>
            <a:r>
              <a:rPr lang="en-GB" sz="4800" b="1" dirty="0">
                <a:solidFill>
                  <a:schemeClr val="accent5">
                    <a:lumMod val="75000"/>
                  </a:schemeClr>
                </a:solidFill>
              </a:rPr>
              <a:t>Key Objectives of the HR Function</a:t>
            </a:r>
          </a:p>
        </p:txBody>
      </p:sp>
      <p:sp>
        <p:nvSpPr>
          <p:cNvPr id="4" name="Content Placeholder 3"/>
          <p:cNvSpPr>
            <a:spLocks noGrp="1"/>
          </p:cNvSpPr>
          <p:nvPr>
            <p:ph sz="half" idx="2"/>
          </p:nvPr>
        </p:nvSpPr>
        <p:spPr>
          <a:xfrm>
            <a:off x="6178295" y="2571750"/>
            <a:ext cx="5139280" cy="3173754"/>
          </a:xfrm>
        </p:spPr>
        <p:txBody>
          <a:bodyPr>
            <a:normAutofit fontScale="25000" lnSpcReduction="20000"/>
          </a:bodyPr>
          <a:lstStyle/>
          <a:p>
            <a:pPr>
              <a:buFont typeface="Wingdings" panose="05000000000000000000" pitchFamily="2" charset="2"/>
              <a:buChar char="v"/>
            </a:pPr>
            <a:r>
              <a:rPr lang="en-GB" sz="11200" dirty="0" smtClean="0"/>
              <a:t>Working with staff to find an easier way to carry out duties in a rapidly and more economical way</a:t>
            </a:r>
          </a:p>
          <a:p>
            <a:pPr>
              <a:buFont typeface="Wingdings" panose="05000000000000000000" pitchFamily="2" charset="2"/>
              <a:buChar char="v"/>
            </a:pPr>
            <a:r>
              <a:rPr lang="en-GB" sz="11200" dirty="0" smtClean="0"/>
              <a:t>Promote </a:t>
            </a:r>
            <a:r>
              <a:rPr lang="en-GB" sz="11200" dirty="0"/>
              <a:t>Values &amp; Behaviours</a:t>
            </a:r>
          </a:p>
          <a:p>
            <a:pPr>
              <a:buFont typeface="Wingdings" panose="05000000000000000000" pitchFamily="2" charset="2"/>
              <a:buChar char="v"/>
            </a:pPr>
            <a:r>
              <a:rPr lang="en-GB" sz="11200" dirty="0" smtClean="0"/>
              <a:t>Engage </a:t>
            </a:r>
            <a:r>
              <a:rPr lang="en-GB" sz="11200" dirty="0"/>
              <a:t>with </a:t>
            </a:r>
            <a:r>
              <a:rPr lang="en-GB" sz="11200" dirty="0" smtClean="0"/>
              <a:t>staff on benefits realisations</a:t>
            </a:r>
            <a:endParaRPr lang="en-GB" sz="11200" dirty="0"/>
          </a:p>
          <a:p>
            <a:endParaRPr lang="en-GB" dirty="0"/>
          </a:p>
        </p:txBody>
      </p:sp>
      <p:sp>
        <p:nvSpPr>
          <p:cNvPr id="10" name="Content Placeholder 9"/>
          <p:cNvSpPr>
            <a:spLocks noGrp="1"/>
          </p:cNvSpPr>
          <p:nvPr>
            <p:ph sz="half" idx="1"/>
          </p:nvPr>
        </p:nvSpPr>
        <p:spPr>
          <a:xfrm>
            <a:off x="959371" y="2571750"/>
            <a:ext cx="5218924" cy="3614739"/>
          </a:xfrm>
        </p:spPr>
        <p:txBody>
          <a:bodyPr>
            <a:normAutofit fontScale="25000" lnSpcReduction="20000"/>
          </a:bodyPr>
          <a:lstStyle/>
          <a:p>
            <a:pPr>
              <a:buFont typeface="Wingdings" panose="05000000000000000000" pitchFamily="2" charset="2"/>
              <a:buChar char="v"/>
            </a:pPr>
            <a:r>
              <a:rPr lang="en-GB" sz="11200" dirty="0" smtClean="0"/>
              <a:t>Recruit and keep </a:t>
            </a:r>
            <a:r>
              <a:rPr lang="en-GB" sz="11200" dirty="0"/>
              <a:t>hold of </a:t>
            </a:r>
            <a:r>
              <a:rPr lang="en-GB" sz="11200" dirty="0" smtClean="0"/>
              <a:t>staff</a:t>
            </a:r>
          </a:p>
          <a:p>
            <a:pPr>
              <a:buFont typeface="Wingdings" panose="05000000000000000000" pitchFamily="2" charset="2"/>
              <a:buChar char="v"/>
            </a:pPr>
            <a:r>
              <a:rPr lang="en-GB" sz="11200" dirty="0" smtClean="0"/>
              <a:t>Progressing and Sponsoring them within the Organisation</a:t>
            </a:r>
            <a:endParaRPr lang="en-GB" sz="11200" dirty="0"/>
          </a:p>
          <a:p>
            <a:pPr>
              <a:buFont typeface="Wingdings" panose="05000000000000000000" pitchFamily="2" charset="2"/>
              <a:buChar char="v"/>
            </a:pPr>
            <a:r>
              <a:rPr lang="en-GB" sz="11200" dirty="0" smtClean="0"/>
              <a:t>Partnership Forum</a:t>
            </a:r>
          </a:p>
          <a:p>
            <a:pPr marL="0" indent="0">
              <a:buNone/>
            </a:pPr>
            <a:r>
              <a:rPr lang="en-GB" sz="9600" b="1" i="1" dirty="0" smtClean="0"/>
              <a:t>“</a:t>
            </a:r>
            <a:r>
              <a:rPr lang="en-GB" sz="9600" b="1" i="1" dirty="0"/>
              <a:t>Find the right people for the right jobs at the right time” discover.orgvue.com </a:t>
            </a:r>
          </a:p>
          <a:p>
            <a:pPr marL="342900" indent="-342900">
              <a:buFont typeface="Arial" panose="020B0604020202020204" pitchFamily="34" charset="0"/>
              <a:buChar char="•"/>
            </a:pPr>
            <a:endParaRPr lang="en-GB" sz="12800" dirty="0" smtClean="0"/>
          </a:p>
          <a:p>
            <a:pPr marL="0" indent="0">
              <a:buNone/>
            </a:pPr>
            <a:endParaRPr lang="en-GB" sz="5600" dirty="0" smtClean="0"/>
          </a:p>
          <a:p>
            <a:r>
              <a:rPr lang="en-GB" sz="1200" dirty="0"/>
              <a:t>(</a:t>
            </a:r>
            <a:endParaRPr lang="en-GB" sz="4800" dirty="0"/>
          </a:p>
        </p:txBody>
      </p:sp>
    </p:spTree>
    <p:extLst>
      <p:ext uri="{BB962C8B-B14F-4D97-AF65-F5344CB8AC3E}">
        <p14:creationId xmlns:p14="http://schemas.microsoft.com/office/powerpoint/2010/main" val="1745126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solidFill>
                  <a:schemeClr val="accent5">
                    <a:lumMod val="75000"/>
                  </a:schemeClr>
                </a:solidFill>
              </a:rPr>
              <a:t>Values &amp; Behaviours</a:t>
            </a:r>
            <a:endParaRPr lang="en-GB" sz="5400" b="1" dirty="0">
              <a:solidFill>
                <a:schemeClr val="accent5">
                  <a:lumMod val="75000"/>
                </a:schemeClr>
              </a:solidFill>
            </a:endParaRP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95400" y="2616200"/>
            <a:ext cx="9601200" cy="3200400"/>
          </a:xfrm>
        </p:spPr>
      </p:pic>
    </p:spTree>
    <p:extLst>
      <p:ext uri="{BB962C8B-B14F-4D97-AF65-F5344CB8AC3E}">
        <p14:creationId xmlns:p14="http://schemas.microsoft.com/office/powerpoint/2010/main" val="2674746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31520"/>
            <a:ext cx="9601196" cy="616017"/>
          </a:xfrm>
        </p:spPr>
        <p:txBody>
          <a:bodyPr>
            <a:normAutofit fontScale="90000"/>
          </a:bodyPr>
          <a:lstStyle/>
          <a:p>
            <a:r>
              <a:rPr lang="en-GB" sz="3600" b="1" dirty="0" smtClean="0">
                <a:solidFill>
                  <a:schemeClr val="accent5">
                    <a:lumMod val="75000"/>
                  </a:schemeClr>
                </a:solidFill>
              </a:rPr>
              <a:t>COVID-19 Current Objective for the Health Board</a:t>
            </a:r>
            <a:endParaRPr lang="en-GB" sz="3600" b="1" dirty="0">
              <a:solidFill>
                <a:schemeClr val="accent5">
                  <a:lumMod val="75000"/>
                </a:schemeClr>
              </a:solidFill>
            </a:endParaRPr>
          </a:p>
        </p:txBody>
      </p:sp>
      <p:pic>
        <p:nvPicPr>
          <p:cNvPr id="11" name="Content Placeholder 10"/>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181056" y="1889207"/>
            <a:ext cx="3715542" cy="3234266"/>
          </a:xfrm>
        </p:spPr>
      </p:pic>
      <p:pic>
        <p:nvPicPr>
          <p:cNvPr id="10" name="Content Placeholder 9"/>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1295402" y="1472430"/>
            <a:ext cx="5364421" cy="1420399"/>
          </a:xfrm>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95401" y="2892829"/>
            <a:ext cx="5364421" cy="3142211"/>
          </a:xfrm>
          <a:prstGeom prst="rect">
            <a:avLst/>
          </a:prstGeom>
        </p:spPr>
      </p:pic>
    </p:spTree>
    <p:extLst>
      <p:ext uri="{BB962C8B-B14F-4D97-AF65-F5344CB8AC3E}">
        <p14:creationId xmlns:p14="http://schemas.microsoft.com/office/powerpoint/2010/main" val="3595058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75000"/>
                  </a:schemeClr>
                </a:solidFill>
                <a:hlinkClick r:id="rId5"/>
              </a:rPr>
              <a:t>Together we’ll keep our workforce safe - </a:t>
            </a:r>
            <a:r>
              <a:rPr lang="en-GB" b="1" dirty="0" smtClean="0">
                <a:solidFill>
                  <a:schemeClr val="accent5">
                    <a:lumMod val="75000"/>
                  </a:schemeClr>
                </a:solidFill>
                <a:hlinkClick r:id="rId5"/>
              </a:rPr>
              <a:t>YouTube</a:t>
            </a:r>
            <a:endParaRPr lang="en-GB" b="1" dirty="0">
              <a:solidFill>
                <a:schemeClr val="accent5">
                  <a:lumMod val="75000"/>
                </a:schemeClr>
              </a:solidFill>
            </a:endParaRPr>
          </a:p>
        </p:txBody>
      </p:sp>
      <p:pic>
        <p:nvPicPr>
          <p:cNvPr id="9" name="3N6-BypH840"/>
          <p:cNvPicPr>
            <a:picLocks noGrp="1" noRot="1" noChangeAspect="1"/>
          </p:cNvPicPr>
          <p:nvPr>
            <p:ph sz="half" idx="1"/>
            <a:videoFile r:link="rId1"/>
          </p:nvPr>
        </p:nvPicPr>
        <p:blipFill>
          <a:blip r:embed="rId6"/>
          <a:stretch>
            <a:fillRect/>
          </a:stretch>
        </p:blipFill>
        <p:spPr>
          <a:xfrm>
            <a:off x="1371600" y="2928938"/>
            <a:ext cx="4572000" cy="2571750"/>
          </a:xfrm>
          <a:prstGeom prst="rect">
            <a:avLst/>
          </a:prstGeom>
        </p:spPr>
      </p:pic>
      <p:pic>
        <p:nvPicPr>
          <p:cNvPr id="10" name="rQdLZiNqT2U"/>
          <p:cNvPicPr>
            <a:picLocks noGrp="1" noRot="1" noChangeAspect="1"/>
          </p:cNvPicPr>
          <p:nvPr>
            <p:ph sz="half" idx="2"/>
            <a:videoFile r:link="rId2"/>
          </p:nvPr>
        </p:nvPicPr>
        <p:blipFill>
          <a:blip r:embed="rId7"/>
          <a:stretch>
            <a:fillRect/>
          </a:stretch>
        </p:blipFill>
        <p:spPr>
          <a:xfrm>
            <a:off x="6254750" y="2928938"/>
            <a:ext cx="4572000" cy="2571750"/>
          </a:xfrm>
          <a:prstGeom prst="rect">
            <a:avLst/>
          </a:prstGeom>
        </p:spPr>
      </p:pic>
    </p:spTree>
    <p:extLst>
      <p:ext uri="{BB962C8B-B14F-4D97-AF65-F5344CB8AC3E}">
        <p14:creationId xmlns:p14="http://schemas.microsoft.com/office/powerpoint/2010/main" val="6201422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9814" y="7429486"/>
            <a:ext cx="41813596" cy="989688"/>
          </a:xfrm>
        </p:spPr>
        <p:txBody>
          <a:bodyPr/>
          <a:lstStyle/>
          <a:p>
            <a:endParaRPr lang="en-GB" dirty="0"/>
          </a:p>
        </p:txBody>
      </p:sp>
      <p:sp>
        <p:nvSpPr>
          <p:cNvPr id="3" name="Text Placeholder 2"/>
          <p:cNvSpPr>
            <a:spLocks noGrp="1"/>
          </p:cNvSpPr>
          <p:nvPr>
            <p:ph type="body" idx="1"/>
          </p:nvPr>
        </p:nvSpPr>
        <p:spPr>
          <a:xfrm>
            <a:off x="2015067" y="3846050"/>
            <a:ext cx="8158690" cy="2207538"/>
          </a:xfrm>
        </p:spPr>
        <p:txBody>
          <a:bodyPr>
            <a:normAutofit/>
          </a:bodyPr>
          <a:lstStyle/>
          <a:p>
            <a:r>
              <a:rPr lang="en-GB" sz="1800" dirty="0">
                <a:solidFill>
                  <a:schemeClr val="accent1">
                    <a:lumMod val="60000"/>
                    <a:lumOff val="40000"/>
                  </a:schemeClr>
                </a:solidFill>
                <a:hlinkClick r:id="rId3"/>
              </a:rPr>
              <a:t>Vehicle, Home &amp; </a:t>
            </a:r>
            <a:r>
              <a:rPr lang="en-GB" sz="1800" dirty="0" smtClean="0">
                <a:solidFill>
                  <a:schemeClr val="accent1">
                    <a:lumMod val="60000"/>
                    <a:lumOff val="40000"/>
                  </a:schemeClr>
                </a:solidFill>
                <a:hlinkClick r:id="rId3"/>
              </a:rPr>
              <a:t>Garden</a:t>
            </a:r>
            <a:endParaRPr lang="en-GB" sz="1800" dirty="0" smtClean="0">
              <a:solidFill>
                <a:schemeClr val="accent1">
                  <a:lumMod val="60000"/>
                  <a:lumOff val="40000"/>
                </a:schemeClr>
              </a:solidFill>
            </a:endParaRPr>
          </a:p>
          <a:p>
            <a:endParaRPr lang="en-GB" sz="1800" dirty="0">
              <a:solidFill>
                <a:schemeClr val="accent1">
                  <a:lumMod val="60000"/>
                  <a:lumOff val="40000"/>
                </a:schemeClr>
              </a:solidFill>
            </a:endParaRPr>
          </a:p>
          <a:p>
            <a:r>
              <a:rPr lang="en-GB" sz="1800" b="1" dirty="0">
                <a:solidFill>
                  <a:schemeClr val="accent1">
                    <a:lumMod val="60000"/>
                    <a:lumOff val="40000"/>
                  </a:schemeClr>
                </a:solidFill>
                <a:hlinkClick r:id="rId4"/>
              </a:rPr>
              <a:t>Finance, Vouchers &amp; Other Benefits</a:t>
            </a:r>
            <a:r>
              <a:rPr lang="en-GB" sz="1800" b="1" dirty="0">
                <a:solidFill>
                  <a:schemeClr val="accent1">
                    <a:lumMod val="60000"/>
                    <a:lumOff val="40000"/>
                  </a:schemeClr>
                </a:solidFill>
              </a:rPr>
              <a:t> </a:t>
            </a:r>
            <a:endParaRPr lang="en-GB" sz="1800" b="1" dirty="0" smtClean="0">
              <a:solidFill>
                <a:schemeClr val="accent1">
                  <a:lumMod val="60000"/>
                  <a:lumOff val="40000"/>
                </a:schemeClr>
              </a:solidFill>
            </a:endParaRPr>
          </a:p>
          <a:p>
            <a:r>
              <a:rPr lang="en-GB" sz="1800" dirty="0" smtClean="0"/>
              <a:t> </a:t>
            </a:r>
            <a:endParaRPr lang="en-GB" sz="1800" dirty="0"/>
          </a:p>
        </p:txBody>
      </p:sp>
      <p:pic>
        <p:nvPicPr>
          <p:cNvPr id="3074" name="Picture 2" descr="http://howis.wales.nhs.uk/sitesplus/862/opendoc/244984/&amp;2EFD8B5B-D20F-2560-D84E36E19904A1DB"/>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3800721" y="-289142"/>
            <a:ext cx="1659744" cy="582195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40159" y="3741901"/>
            <a:ext cx="1016000" cy="1016000"/>
          </a:xfrm>
          <a:prstGeom prst="rect">
            <a:avLst/>
          </a:prstGeom>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40616" y="5176770"/>
            <a:ext cx="1234094" cy="762000"/>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97523" y="4937850"/>
            <a:ext cx="1138172" cy="941947"/>
          </a:xfrm>
          <a:prstGeom prst="rect">
            <a:avLst/>
          </a:prstGeom>
        </p:spPr>
      </p:pic>
      <p:pic>
        <p:nvPicPr>
          <p:cNvPr id="7" name="Picture 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404561" y="3881946"/>
            <a:ext cx="1262048" cy="772448"/>
          </a:xfrm>
          <a:prstGeom prst="rect">
            <a:avLst/>
          </a:prstGeom>
        </p:spPr>
      </p:pic>
      <p:sp>
        <p:nvSpPr>
          <p:cNvPr id="8" name="Rectangle 7"/>
          <p:cNvSpPr/>
          <p:nvPr/>
        </p:nvSpPr>
        <p:spPr>
          <a:xfrm>
            <a:off x="4497251" y="4227051"/>
            <a:ext cx="3175137" cy="369332"/>
          </a:xfrm>
          <a:prstGeom prst="rect">
            <a:avLst/>
          </a:prstGeom>
        </p:spPr>
        <p:txBody>
          <a:bodyPr wrap="square">
            <a:spAutoFit/>
          </a:bodyPr>
          <a:lstStyle/>
          <a:p>
            <a:r>
              <a:rPr lang="en-GB" dirty="0">
                <a:hlinkClick r:id="rId10"/>
              </a:rPr>
              <a:t>Travel, Holidays </a:t>
            </a:r>
            <a:r>
              <a:rPr lang="en-GB" dirty="0" smtClean="0">
                <a:hlinkClick r:id="rId10"/>
              </a:rPr>
              <a:t>&amp; </a:t>
            </a:r>
            <a:r>
              <a:rPr lang="en-GB" dirty="0">
                <a:hlinkClick r:id="rId10"/>
              </a:rPr>
              <a:t>Leisure</a:t>
            </a:r>
            <a:r>
              <a:rPr lang="en-GB" dirty="0"/>
              <a:t> </a:t>
            </a:r>
            <a:endParaRPr lang="en-GB" dirty="0" smtClean="0"/>
          </a:p>
        </p:txBody>
      </p:sp>
      <p:pic>
        <p:nvPicPr>
          <p:cNvPr id="9" name="Picture 8"/>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959351" y="4937850"/>
            <a:ext cx="1016000" cy="1016000"/>
          </a:xfrm>
          <a:prstGeom prst="rect">
            <a:avLst/>
          </a:prstGeom>
        </p:spPr>
      </p:pic>
      <p:sp>
        <p:nvSpPr>
          <p:cNvPr id="10" name="Rectangle 9"/>
          <p:cNvSpPr/>
          <p:nvPr/>
        </p:nvSpPr>
        <p:spPr>
          <a:xfrm>
            <a:off x="4193435" y="947772"/>
            <a:ext cx="6042260" cy="707886"/>
          </a:xfrm>
          <a:prstGeom prst="rect">
            <a:avLst/>
          </a:prstGeom>
        </p:spPr>
        <p:txBody>
          <a:bodyPr wrap="square">
            <a:spAutoFit/>
          </a:bodyPr>
          <a:lstStyle/>
          <a:p>
            <a:r>
              <a:rPr lang="en-GB" sz="4000" b="1" dirty="0">
                <a:solidFill>
                  <a:schemeClr val="accent5">
                    <a:lumMod val="75000"/>
                  </a:schemeClr>
                </a:solidFill>
              </a:rPr>
              <a:t>Activities </a:t>
            </a:r>
            <a:r>
              <a:rPr lang="en-GB" sz="4000" b="1" dirty="0" smtClean="0">
                <a:solidFill>
                  <a:schemeClr val="accent5">
                    <a:lumMod val="75000"/>
                  </a:schemeClr>
                </a:solidFill>
              </a:rPr>
              <a:t>– Staff Benefits</a:t>
            </a:r>
            <a:endParaRPr lang="en-GB" sz="4000" b="1" dirty="0">
              <a:solidFill>
                <a:schemeClr val="accent5">
                  <a:lumMod val="75000"/>
                </a:schemeClr>
              </a:solidFill>
            </a:endParaRPr>
          </a:p>
        </p:txBody>
      </p:sp>
    </p:spTree>
    <p:extLst>
      <p:ext uri="{BB962C8B-B14F-4D97-AF65-F5344CB8AC3E}">
        <p14:creationId xmlns:p14="http://schemas.microsoft.com/office/powerpoint/2010/main" val="30364343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0250" y="2928447"/>
            <a:ext cx="3718455" cy="911282"/>
          </a:xfrm>
        </p:spPr>
        <p:txBody>
          <a:bodyPr/>
          <a:lstStyle/>
          <a:p>
            <a:r>
              <a:rPr lang="en-GB" dirty="0" smtClean="0"/>
              <a:t>Staff Psychological Wellbeing Service </a:t>
            </a:r>
            <a:endParaRPr lang="en-GB" dirty="0"/>
          </a:p>
        </p:txBody>
      </p:sp>
      <p:sp>
        <p:nvSpPr>
          <p:cNvPr id="6" name="Content Placeholder 5"/>
          <p:cNvSpPr>
            <a:spLocks noGrp="1"/>
          </p:cNvSpPr>
          <p:nvPr>
            <p:ph idx="1"/>
          </p:nvPr>
        </p:nvSpPr>
        <p:spPr>
          <a:xfrm>
            <a:off x="740622" y="859780"/>
            <a:ext cx="5168978" cy="2017358"/>
          </a:xfrm>
        </p:spPr>
        <p:txBody>
          <a:bodyPr>
            <a:noAutofit/>
          </a:bodyPr>
          <a:lstStyle/>
          <a:p>
            <a:pPr marL="0" indent="0" algn="ctr">
              <a:buNone/>
            </a:pPr>
            <a:r>
              <a:rPr lang="en-GB" sz="4000" b="1" dirty="0" smtClean="0">
                <a:solidFill>
                  <a:schemeClr val="accent5">
                    <a:lumMod val="75000"/>
                  </a:schemeClr>
                </a:solidFill>
              </a:rPr>
              <a:t>Activities – Psychological Wellbeing</a:t>
            </a:r>
            <a:endParaRPr lang="en-GB" sz="4000" b="1" dirty="0">
              <a:solidFill>
                <a:schemeClr val="accent5">
                  <a:lumMod val="75000"/>
                </a:schemeClr>
              </a:solidFill>
            </a:endParaRPr>
          </a:p>
        </p:txBody>
      </p:sp>
      <p:sp>
        <p:nvSpPr>
          <p:cNvPr id="4" name="Text Placeholder 3"/>
          <p:cNvSpPr>
            <a:spLocks noGrp="1"/>
          </p:cNvSpPr>
          <p:nvPr>
            <p:ph type="body" sz="half" idx="2"/>
          </p:nvPr>
        </p:nvSpPr>
        <p:spPr>
          <a:xfrm>
            <a:off x="1187373" y="3031064"/>
            <a:ext cx="4722228" cy="2709335"/>
          </a:xfrm>
        </p:spPr>
        <p:txBody>
          <a:bodyPr/>
          <a:lstStyle/>
          <a:p>
            <a:endParaRPr lang="en-GB" dirty="0" smtClean="0"/>
          </a:p>
          <a:p>
            <a:r>
              <a:rPr lang="en-GB" dirty="0" smtClean="0"/>
              <a:t> </a:t>
            </a:r>
          </a:p>
          <a:p>
            <a:endParaRPr lang="en-GB" dirty="0"/>
          </a:p>
        </p:txBody>
      </p:sp>
      <p:grpSp>
        <p:nvGrpSpPr>
          <p:cNvPr id="10" name="Group 4"/>
          <p:cNvGrpSpPr>
            <a:grpSpLocks noChangeAspect="1"/>
          </p:cNvGrpSpPr>
          <p:nvPr/>
        </p:nvGrpSpPr>
        <p:grpSpPr bwMode="auto">
          <a:xfrm>
            <a:off x="6359525" y="982663"/>
            <a:ext cx="3587750" cy="4892675"/>
            <a:chOff x="4006" y="619"/>
            <a:chExt cx="2260" cy="3082"/>
          </a:xfrm>
        </p:grpSpPr>
        <p:sp>
          <p:nvSpPr>
            <p:cNvPr id="11" name="AutoShape 3"/>
            <p:cNvSpPr>
              <a:spLocks noChangeAspect="1" noChangeArrowheads="1" noTextEdit="1"/>
            </p:cNvSpPr>
            <p:nvPr/>
          </p:nvSpPr>
          <p:spPr bwMode="auto">
            <a:xfrm>
              <a:off x="4006" y="619"/>
              <a:ext cx="2260" cy="3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dirty="0"/>
            </a:p>
          </p:txBody>
        </p:sp>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6" y="619"/>
              <a:ext cx="2262" cy="3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2" name="Picture 21"/>
          <p:cNvPicPr>
            <a:picLocks noChangeAspect="1"/>
          </p:cNvPicPr>
          <p:nvPr/>
        </p:nvPicPr>
        <p:blipFill>
          <a:blip r:embed="rId3"/>
          <a:stretch>
            <a:fillRect/>
          </a:stretch>
        </p:blipFill>
        <p:spPr>
          <a:xfrm>
            <a:off x="1187372" y="3839729"/>
            <a:ext cx="1889292" cy="1900671"/>
          </a:xfrm>
          <a:prstGeom prst="rect">
            <a:avLst/>
          </a:prstGeom>
        </p:spPr>
      </p:pic>
      <p:sp>
        <p:nvSpPr>
          <p:cNvPr id="24" name="Rectangle 23"/>
          <p:cNvSpPr/>
          <p:nvPr/>
        </p:nvSpPr>
        <p:spPr>
          <a:xfrm>
            <a:off x="3325111" y="3839729"/>
            <a:ext cx="2785967" cy="1846659"/>
          </a:xfrm>
          <a:prstGeom prst="rect">
            <a:avLst/>
          </a:prstGeom>
        </p:spPr>
        <p:txBody>
          <a:bodyPr wrap="square">
            <a:spAutoFit/>
          </a:bodyPr>
          <a:lstStyle/>
          <a:p>
            <a:endParaRPr lang="en-GB" sz="1200" dirty="0">
              <a:solidFill>
                <a:srgbClr val="000000"/>
              </a:solidFill>
              <a:latin typeface="Symbol" panose="05050102010706020507" pitchFamily="18" charset="2"/>
            </a:endParaRPr>
          </a:p>
          <a:p>
            <a:r>
              <a:rPr lang="en-GB" sz="1200" dirty="0">
                <a:solidFill>
                  <a:srgbClr val="000000"/>
                </a:solidFill>
                <a:latin typeface="Symbol" panose="05050102010706020507" pitchFamily="18" charset="2"/>
              </a:rPr>
              <a:t> </a:t>
            </a:r>
          </a:p>
          <a:p>
            <a:r>
              <a:rPr lang="en-GB" sz="1000" dirty="0">
                <a:solidFill>
                  <a:srgbClr val="000000"/>
                </a:solidFill>
                <a:latin typeface="Symbol" panose="05050102010706020507" pitchFamily="18" charset="2"/>
              </a:rPr>
              <a:t> </a:t>
            </a:r>
            <a:r>
              <a:rPr lang="en-GB" dirty="0">
                <a:solidFill>
                  <a:srgbClr val="000000"/>
                </a:solidFill>
                <a:latin typeface="Kristen ITC" panose="03050502040202030202" pitchFamily="66" charset="0"/>
              </a:rPr>
              <a:t>Rapid access </a:t>
            </a:r>
          </a:p>
          <a:p>
            <a:r>
              <a:rPr lang="en-GB" sz="1000" dirty="0">
                <a:solidFill>
                  <a:srgbClr val="000000"/>
                </a:solidFill>
                <a:latin typeface="Kristen ITC" panose="03050502040202030202" pitchFamily="66" charset="0"/>
              </a:rPr>
              <a:t> </a:t>
            </a:r>
            <a:r>
              <a:rPr lang="en-GB" dirty="0">
                <a:solidFill>
                  <a:srgbClr val="000000"/>
                </a:solidFill>
                <a:latin typeface="Kristen ITC" panose="03050502040202030202" pitchFamily="66" charset="0"/>
              </a:rPr>
              <a:t>Follow ups available </a:t>
            </a:r>
          </a:p>
          <a:p>
            <a:r>
              <a:rPr lang="en-GB" sz="1000" dirty="0">
                <a:solidFill>
                  <a:srgbClr val="000000"/>
                </a:solidFill>
                <a:latin typeface="Kristen ITC" panose="03050502040202030202" pitchFamily="66" charset="0"/>
              </a:rPr>
              <a:t> </a:t>
            </a:r>
            <a:r>
              <a:rPr lang="en-GB" dirty="0">
                <a:solidFill>
                  <a:srgbClr val="000000"/>
                </a:solidFill>
                <a:latin typeface="Kristen ITC" panose="03050502040202030202" pitchFamily="66" charset="0"/>
              </a:rPr>
              <a:t>On the phone or by Skype </a:t>
            </a:r>
          </a:p>
          <a:p>
            <a:r>
              <a:rPr lang="en-GB" sz="1000" dirty="0">
                <a:solidFill>
                  <a:srgbClr val="000000"/>
                </a:solidFill>
                <a:latin typeface="Kristen ITC" panose="03050502040202030202" pitchFamily="66" charset="0"/>
              </a:rPr>
              <a:t> </a:t>
            </a:r>
            <a:r>
              <a:rPr lang="en-GB" dirty="0">
                <a:solidFill>
                  <a:srgbClr val="000000"/>
                </a:solidFill>
                <a:latin typeface="Kristen ITC" panose="03050502040202030202" pitchFamily="66" charset="0"/>
              </a:rPr>
              <a:t>Confidential </a:t>
            </a:r>
          </a:p>
        </p:txBody>
      </p:sp>
    </p:spTree>
    <p:extLst>
      <p:ext uri="{BB962C8B-B14F-4D97-AF65-F5344CB8AC3E}">
        <p14:creationId xmlns:p14="http://schemas.microsoft.com/office/powerpoint/2010/main" val="20883022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431032"/>
          </a:xfrm>
        </p:spPr>
        <p:txBody>
          <a:bodyPr>
            <a:normAutofit fontScale="90000"/>
          </a:bodyPr>
          <a:lstStyle/>
          <a:p>
            <a:r>
              <a:rPr lang="en-GB" b="1" dirty="0" smtClean="0">
                <a:solidFill>
                  <a:schemeClr val="accent5">
                    <a:lumMod val="75000"/>
                  </a:schemeClr>
                </a:solidFill>
              </a:rPr>
              <a:t>Activities - Talent Profile</a:t>
            </a:r>
            <a:endParaRPr lang="en-GB" b="1" dirty="0">
              <a:solidFill>
                <a:schemeClr val="accent5">
                  <a:lumMod val="75000"/>
                </a:schemeClr>
              </a:solidFill>
            </a:endParaRPr>
          </a:p>
        </p:txBody>
      </p:sp>
      <p:pic>
        <p:nvPicPr>
          <p:cNvPr id="8" name="Content Placeholder 7"/>
          <p:cNvPicPr>
            <a:picLocks noGrp="1" noChangeAspect="1"/>
          </p:cNvPicPr>
          <p:nvPr>
            <p:ph idx="1"/>
          </p:nvPr>
        </p:nvPicPr>
        <p:blipFill>
          <a:blip r:embed="rId3"/>
          <a:stretch>
            <a:fillRect/>
          </a:stretch>
        </p:blipFill>
        <p:spPr>
          <a:xfrm>
            <a:off x="1662545" y="1629295"/>
            <a:ext cx="9094124" cy="4555374"/>
          </a:xfrm>
          <a:prstGeom prst="rect">
            <a:avLst/>
          </a:prstGeom>
        </p:spPr>
      </p:pic>
    </p:spTree>
    <p:extLst>
      <p:ext uri="{BB962C8B-B14F-4D97-AF65-F5344CB8AC3E}">
        <p14:creationId xmlns:p14="http://schemas.microsoft.com/office/powerpoint/2010/main" val="26575495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1" y="1049312"/>
            <a:ext cx="3718455" cy="906908"/>
          </a:xfrm>
        </p:spPr>
        <p:txBody>
          <a:bodyPr>
            <a:noAutofit/>
          </a:bodyPr>
          <a:lstStyle/>
          <a:p>
            <a:r>
              <a:rPr lang="en-GB" sz="4000" b="1" dirty="0" smtClean="0">
                <a:solidFill>
                  <a:schemeClr val="accent5">
                    <a:lumMod val="75000"/>
                  </a:schemeClr>
                </a:solidFill>
              </a:rPr>
              <a:t>Moving Eras</a:t>
            </a:r>
            <a:endParaRPr lang="en-GB" sz="4000" b="1" dirty="0">
              <a:solidFill>
                <a:schemeClr val="accent5">
                  <a:lumMod val="75000"/>
                </a:schemeClr>
              </a:solidFill>
            </a:endParaRPr>
          </a:p>
        </p:txBody>
      </p:sp>
      <p:pic>
        <p:nvPicPr>
          <p:cNvPr id="5" name="Content Placeholder 4" descr="Importance of Human Resource Management | Techno FAQ"/>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82834" y="1502766"/>
            <a:ext cx="5502919" cy="4574499"/>
          </a:xfrm>
        </p:spPr>
      </p:pic>
      <p:sp>
        <p:nvSpPr>
          <p:cNvPr id="4" name="Text Placeholder 3"/>
          <p:cNvSpPr>
            <a:spLocks noGrp="1"/>
          </p:cNvSpPr>
          <p:nvPr>
            <p:ph type="body" sz="half" idx="2"/>
          </p:nvPr>
        </p:nvSpPr>
        <p:spPr/>
        <p:txBody>
          <a:bodyPr/>
          <a:lstStyle/>
          <a:p>
            <a:endParaRPr lang="en-GB"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8438" y="2162436"/>
            <a:ext cx="5029200" cy="3492500"/>
          </a:xfrm>
          <a:prstGeom prst="rect">
            <a:avLst/>
          </a:prstGeom>
        </p:spPr>
      </p:pic>
    </p:spTree>
    <p:extLst>
      <p:ext uri="{BB962C8B-B14F-4D97-AF65-F5344CB8AC3E}">
        <p14:creationId xmlns:p14="http://schemas.microsoft.com/office/powerpoint/2010/main" val="30366103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81725" y="2953375"/>
            <a:ext cx="4718050" cy="2524463"/>
          </a:xfrm>
        </p:spPr>
      </p:pic>
      <p:pic>
        <p:nvPicPr>
          <p:cNvPr id="9" name="Content Placeholder 8"/>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1298575" y="3036094"/>
            <a:ext cx="4718050" cy="2359025"/>
          </a:xfrm>
        </p:spPr>
      </p:pic>
      <p:sp>
        <p:nvSpPr>
          <p:cNvPr id="11" name="Title 1"/>
          <p:cNvSpPr>
            <a:spLocks noGrp="1"/>
          </p:cNvSpPr>
          <p:nvPr>
            <p:ph type="title"/>
          </p:nvPr>
        </p:nvSpPr>
        <p:spPr/>
        <p:txBody>
          <a:bodyPr>
            <a:normAutofit fontScale="90000"/>
          </a:bodyPr>
          <a:lstStyle/>
          <a:p>
            <a:r>
              <a:rPr lang="en-GB" b="1" dirty="0" smtClean="0">
                <a:solidFill>
                  <a:schemeClr val="accent5">
                    <a:lumMod val="75000"/>
                  </a:schemeClr>
                </a:solidFill>
              </a:rPr>
              <a:t>DON’T RESIST CHANGE EMBRACE IT</a:t>
            </a:r>
            <a:endParaRPr lang="en-GB" b="1" dirty="0">
              <a:solidFill>
                <a:schemeClr val="accent5">
                  <a:lumMod val="75000"/>
                </a:schemeClr>
              </a:solidFill>
            </a:endParaRPr>
          </a:p>
        </p:txBody>
      </p:sp>
    </p:spTree>
    <p:extLst>
      <p:ext uri="{BB962C8B-B14F-4D97-AF65-F5344CB8AC3E}">
        <p14:creationId xmlns:p14="http://schemas.microsoft.com/office/powerpoint/2010/main" val="4251039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0746" y="617220"/>
            <a:ext cx="9601196" cy="1623059"/>
          </a:xfrm>
        </p:spPr>
        <p:txBody>
          <a:bodyPr>
            <a:normAutofit fontScale="90000"/>
          </a:bodyPr>
          <a:lstStyle/>
          <a:p>
            <a:r>
              <a:rPr lang="en-GB" dirty="0" smtClean="0"/>
              <a:t/>
            </a:r>
            <a:br>
              <a:rPr lang="en-GB" dirty="0" smtClean="0"/>
            </a:br>
            <a:r>
              <a:rPr lang="en-GB" b="1" dirty="0" smtClean="0">
                <a:solidFill>
                  <a:schemeClr val="accent5">
                    <a:lumMod val="75000"/>
                  </a:schemeClr>
                </a:solidFill>
              </a:rPr>
              <a:t>Comparison </a:t>
            </a:r>
            <a:r>
              <a:rPr lang="en-GB" b="1" dirty="0">
                <a:solidFill>
                  <a:schemeClr val="accent5">
                    <a:lumMod val="75000"/>
                  </a:schemeClr>
                </a:solidFill>
              </a:rPr>
              <a:t>of </a:t>
            </a:r>
            <a:r>
              <a:rPr lang="en-GB" b="1" dirty="0" smtClean="0">
                <a:solidFill>
                  <a:schemeClr val="accent5">
                    <a:lumMod val="75000"/>
                  </a:schemeClr>
                </a:solidFill>
              </a:rPr>
              <a:t>Delivering HR </a:t>
            </a:r>
            <a:r>
              <a:rPr lang="en-GB" b="1" dirty="0">
                <a:solidFill>
                  <a:schemeClr val="accent5">
                    <a:lumMod val="75000"/>
                  </a:schemeClr>
                </a:solidFill>
              </a:rPr>
              <a:t>Objectives</a:t>
            </a:r>
            <a:r>
              <a:rPr lang="en-GB" dirty="0"/>
              <a:t/>
            </a:r>
            <a:br>
              <a:rPr lang="en-GB" dirty="0"/>
            </a:br>
            <a:endParaRPr lang="en-GB" dirty="0"/>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80746" y="2560320"/>
            <a:ext cx="4413249" cy="3309937"/>
          </a:xfrm>
        </p:spPr>
      </p:pic>
      <p:sp>
        <p:nvSpPr>
          <p:cNvPr id="4" name="Content Placeholder 3"/>
          <p:cNvSpPr>
            <a:spLocks noGrp="1"/>
          </p:cNvSpPr>
          <p:nvPr>
            <p:ph sz="half" idx="2"/>
          </p:nvPr>
        </p:nvSpPr>
        <p:spPr>
          <a:xfrm>
            <a:off x="6181344" y="2560320"/>
            <a:ext cx="4718304" cy="3703320"/>
          </a:xfrm>
        </p:spPr>
        <p:txBody>
          <a:bodyPr>
            <a:noAutofit/>
          </a:bodyPr>
          <a:lstStyle/>
          <a:p>
            <a:pPr marL="457200" indent="-457200">
              <a:buFont typeface="Wingdings" panose="05000000000000000000" pitchFamily="2" charset="2"/>
              <a:buChar char="v"/>
            </a:pPr>
            <a:r>
              <a:rPr lang="en-GB" sz="2800" dirty="0"/>
              <a:t>No two HR departments function the same</a:t>
            </a:r>
          </a:p>
          <a:p>
            <a:pPr marL="457200" indent="-457200">
              <a:buFont typeface="Wingdings" panose="05000000000000000000" pitchFamily="2" charset="2"/>
              <a:buChar char="v"/>
            </a:pPr>
            <a:r>
              <a:rPr lang="en-GB" sz="2800" dirty="0"/>
              <a:t>Ulrich model introduced best </a:t>
            </a:r>
            <a:r>
              <a:rPr lang="en-GB" sz="2800" dirty="0" smtClean="0"/>
              <a:t>practice. </a:t>
            </a:r>
          </a:p>
          <a:p>
            <a:pPr marL="457200" indent="-457200">
              <a:buFont typeface="Wingdings" panose="05000000000000000000" pitchFamily="2" charset="2"/>
              <a:buChar char="v"/>
            </a:pPr>
            <a:r>
              <a:rPr lang="en-GB" sz="2800" dirty="0" smtClean="0"/>
              <a:t>Three-legged </a:t>
            </a:r>
            <a:r>
              <a:rPr lang="en-GB" sz="2800" dirty="0"/>
              <a:t>stool </a:t>
            </a:r>
            <a:r>
              <a:rPr lang="en-GB" sz="2800" dirty="0" smtClean="0"/>
              <a:t>model – </a:t>
            </a:r>
            <a:r>
              <a:rPr lang="en-GB" sz="2800" dirty="0"/>
              <a:t>this has also been introduced by </a:t>
            </a:r>
            <a:r>
              <a:rPr lang="en-GB" sz="2800" dirty="0" smtClean="0"/>
              <a:t>others </a:t>
            </a:r>
            <a:r>
              <a:rPr lang="en-GB" dirty="0"/>
              <a:t>(Jones, 2020)</a:t>
            </a:r>
            <a:r>
              <a:rPr lang="en-GB" sz="2800" dirty="0"/>
              <a:t> </a:t>
            </a:r>
          </a:p>
        </p:txBody>
      </p:sp>
      <p:sp>
        <p:nvSpPr>
          <p:cNvPr id="3" name="Rectangle 2"/>
          <p:cNvSpPr/>
          <p:nvPr/>
        </p:nvSpPr>
        <p:spPr>
          <a:xfrm>
            <a:off x="4261104" y="2706624"/>
            <a:ext cx="1532891" cy="369332"/>
          </a:xfrm>
          <a:prstGeom prst="rect">
            <a:avLst/>
          </a:prstGeom>
        </p:spPr>
        <p:txBody>
          <a:bodyPr wrap="square">
            <a:spAutoFit/>
          </a:bodyPr>
          <a:lstStyle/>
          <a:p>
            <a:r>
              <a:rPr lang="en-GB" sz="1200" dirty="0">
                <a:solidFill>
                  <a:srgbClr val="222222"/>
                </a:solidFill>
                <a:latin typeface="Arial" panose="020B0604020202020204" pitchFamily="34" charset="0"/>
                <a:ea typeface="Calibri" panose="020F0502020204030204" pitchFamily="34" charset="0"/>
              </a:rPr>
              <a:t>Ingham</a:t>
            </a:r>
            <a:r>
              <a:rPr lang="en-GB" dirty="0"/>
              <a:t> (2019) </a:t>
            </a:r>
          </a:p>
        </p:txBody>
      </p:sp>
      <p:sp>
        <p:nvSpPr>
          <p:cNvPr id="6" name="Rectangle 5"/>
          <p:cNvSpPr/>
          <p:nvPr/>
        </p:nvSpPr>
        <p:spPr>
          <a:xfrm>
            <a:off x="1609344" y="2523744"/>
            <a:ext cx="1603826" cy="646331"/>
          </a:xfrm>
          <a:prstGeom prst="rect">
            <a:avLst/>
          </a:prstGeom>
        </p:spPr>
        <p:txBody>
          <a:bodyPr wrap="square">
            <a:spAutoFit/>
          </a:bodyPr>
          <a:lstStyle/>
          <a:p>
            <a:r>
              <a:rPr lang="fr-FR" dirty="0"/>
              <a:t>(source: David Ulrich)</a:t>
            </a:r>
            <a:endParaRPr lang="en-GB" dirty="0"/>
          </a:p>
        </p:txBody>
      </p:sp>
    </p:spTree>
    <p:extLst>
      <p:ext uri="{BB962C8B-B14F-4D97-AF65-F5344CB8AC3E}">
        <p14:creationId xmlns:p14="http://schemas.microsoft.com/office/powerpoint/2010/main" val="22522033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399" y="1133856"/>
            <a:ext cx="6241816" cy="2121576"/>
          </a:xfrm>
        </p:spPr>
        <p:txBody>
          <a:bodyPr>
            <a:noAutofit/>
          </a:bodyPr>
          <a:lstStyle/>
          <a:p>
            <a:r>
              <a:rPr lang="fr-FR" sz="4000" b="1" dirty="0" smtClean="0">
                <a:solidFill>
                  <a:schemeClr val="accent5">
                    <a:lumMod val="75000"/>
                  </a:schemeClr>
                </a:solidFill>
              </a:rPr>
              <a:t>Centralisation and Decentralisation </a:t>
            </a:r>
            <a:r>
              <a:rPr lang="fr-FR" sz="4000" dirty="0" smtClean="0"/>
              <a:t/>
            </a:r>
            <a:br>
              <a:rPr lang="fr-FR" sz="4000" dirty="0" smtClean="0"/>
            </a:br>
            <a:r>
              <a:rPr lang="fr-FR" sz="1600" dirty="0" smtClean="0"/>
              <a:t>source David Ulrich</a:t>
            </a:r>
            <a:endParaRPr lang="en-GB" sz="1600" dirty="0"/>
          </a:p>
        </p:txBody>
      </p:sp>
      <p:sp>
        <p:nvSpPr>
          <p:cNvPr id="4" name="Text Placeholder 3"/>
          <p:cNvSpPr>
            <a:spLocks noGrp="1"/>
          </p:cNvSpPr>
          <p:nvPr>
            <p:ph type="body" sz="half" idx="2"/>
          </p:nvPr>
        </p:nvSpPr>
        <p:spPr>
          <a:xfrm>
            <a:off x="1295399" y="3625515"/>
            <a:ext cx="6241816" cy="2265145"/>
          </a:xfrm>
        </p:spPr>
        <p:txBody>
          <a:bodyPr>
            <a:normAutofit fontScale="92500"/>
          </a:bodyPr>
          <a:lstStyle/>
          <a:p>
            <a:endParaRPr lang="en-GB" dirty="0" smtClean="0"/>
          </a:p>
          <a:p>
            <a:pPr marL="285750" indent="-285750">
              <a:buFont typeface="Arial" panose="020B0604020202020204" pitchFamily="34" charset="0"/>
              <a:buChar char="•"/>
            </a:pPr>
            <a:r>
              <a:rPr lang="en-GB" sz="2800" dirty="0" smtClean="0"/>
              <a:t>Since </a:t>
            </a:r>
            <a:r>
              <a:rPr lang="en-GB" sz="2800" dirty="0"/>
              <a:t>it exhibits how HR can regularly sort out itself to convey as a </a:t>
            </a:r>
            <a:r>
              <a:rPr lang="en-GB" sz="2800" dirty="0" smtClean="0"/>
              <a:t>business partner</a:t>
            </a:r>
          </a:p>
          <a:p>
            <a:r>
              <a:rPr lang="en-GB" sz="2800" dirty="0" smtClean="0"/>
              <a:t>Ingham (2019) </a:t>
            </a:r>
          </a:p>
          <a:p>
            <a:pPr marL="285750" indent="-285750">
              <a:buFont typeface="Arial" panose="020B0604020202020204" pitchFamily="34" charset="0"/>
              <a:buChar char="•"/>
            </a:pPr>
            <a:endParaRPr lang="en-GB" sz="28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94171" y="853714"/>
            <a:ext cx="3526972" cy="5181325"/>
          </a:xfrm>
          <a:prstGeom prst="rect">
            <a:avLst/>
          </a:prstGeom>
        </p:spPr>
      </p:pic>
    </p:spTree>
    <p:extLst>
      <p:ext uri="{BB962C8B-B14F-4D97-AF65-F5344CB8AC3E}">
        <p14:creationId xmlns:p14="http://schemas.microsoft.com/office/powerpoint/2010/main" val="1020101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8236" y="985837"/>
            <a:ext cx="6241816" cy="810879"/>
          </a:xfrm>
        </p:spPr>
        <p:txBody>
          <a:bodyPr>
            <a:noAutofit/>
          </a:bodyPr>
          <a:lstStyle/>
          <a:p>
            <a:r>
              <a:rPr lang="en-GB" sz="3200" b="1" dirty="0">
                <a:solidFill>
                  <a:schemeClr val="accent5">
                    <a:lumMod val="75000"/>
                  </a:schemeClr>
                </a:solidFill>
              </a:rPr>
              <a:t>HR Working with Line Managers</a:t>
            </a:r>
          </a:p>
        </p:txBody>
      </p:sp>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rcRect l="4325" r="4325"/>
          <a:stretch>
            <a:fillRect/>
          </a:stretch>
        </p:blipFill>
        <p:spPr/>
      </p:pic>
      <p:sp>
        <p:nvSpPr>
          <p:cNvPr id="4" name="Text Placeholder 3"/>
          <p:cNvSpPr>
            <a:spLocks noGrp="1"/>
          </p:cNvSpPr>
          <p:nvPr>
            <p:ph type="body" sz="half" idx="2"/>
          </p:nvPr>
        </p:nvSpPr>
        <p:spPr>
          <a:xfrm>
            <a:off x="1271036" y="2021305"/>
            <a:ext cx="6241816" cy="3795295"/>
          </a:xfrm>
        </p:spPr>
        <p:txBody>
          <a:bodyPr>
            <a:normAutofit fontScale="92500" lnSpcReduction="20000"/>
          </a:bodyPr>
          <a:lstStyle/>
          <a:p>
            <a:pPr lvl="1"/>
            <a:endParaRPr lang="en-GB" sz="2800" dirty="0" smtClean="0"/>
          </a:p>
          <a:p>
            <a:pPr marL="742950" lvl="1" indent="-285750">
              <a:buFont typeface="Wingdings" panose="05000000000000000000" pitchFamily="2" charset="2"/>
              <a:buChar char="v"/>
            </a:pPr>
            <a:r>
              <a:rPr lang="en-GB" sz="3000" dirty="0" smtClean="0"/>
              <a:t>HR play a vital role </a:t>
            </a:r>
          </a:p>
          <a:p>
            <a:pPr marL="742950" lvl="1" indent="-285750">
              <a:buFont typeface="Wingdings" panose="05000000000000000000" pitchFamily="2" charset="2"/>
              <a:buChar char="v"/>
            </a:pPr>
            <a:r>
              <a:rPr lang="en-GB" sz="3000" dirty="0" smtClean="0"/>
              <a:t>First Port of Call for managers</a:t>
            </a:r>
          </a:p>
          <a:p>
            <a:pPr marL="742950" lvl="1" indent="-285750">
              <a:buFont typeface="Wingdings" panose="05000000000000000000" pitchFamily="2" charset="2"/>
              <a:buChar char="v"/>
            </a:pPr>
            <a:r>
              <a:rPr lang="en-GB" sz="3000" dirty="0" smtClean="0"/>
              <a:t>Can act as a go between</a:t>
            </a:r>
          </a:p>
          <a:p>
            <a:pPr marL="742950" lvl="1" indent="-285750">
              <a:buFont typeface="Wingdings" panose="05000000000000000000" pitchFamily="2" charset="2"/>
              <a:buChar char="v"/>
            </a:pPr>
            <a:r>
              <a:rPr lang="en-GB" sz="3000" dirty="0" smtClean="0"/>
              <a:t>Varied workload e.g. covering lots of area’s</a:t>
            </a:r>
          </a:p>
          <a:p>
            <a:pPr marL="742950" lvl="1" indent="-285750">
              <a:buFont typeface="Wingdings" panose="05000000000000000000" pitchFamily="2" charset="2"/>
              <a:buChar char="v"/>
            </a:pPr>
            <a:r>
              <a:rPr lang="en-GB" sz="3000" dirty="0" smtClean="0"/>
              <a:t>Support managers awareness of what is the managers accountability</a:t>
            </a:r>
          </a:p>
          <a:p>
            <a:pPr lvl="1"/>
            <a:endParaRPr lang="en-GB" sz="2800" dirty="0"/>
          </a:p>
        </p:txBody>
      </p:sp>
    </p:spTree>
    <p:extLst>
      <p:ext uri="{BB962C8B-B14F-4D97-AF65-F5344CB8AC3E}">
        <p14:creationId xmlns:p14="http://schemas.microsoft.com/office/powerpoint/2010/main" val="957427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0" y="0"/>
            <a:ext cx="1815873" cy="939683"/>
          </a:xfrm>
          <a:prstGeom prst="rect">
            <a:avLst/>
          </a:prstGeom>
        </p:spPr>
      </p:pic>
      <p:pic>
        <p:nvPicPr>
          <p:cNvPr id="13" name="Picture 12"/>
          <p:cNvPicPr>
            <a:picLocks noChangeAspect="1"/>
          </p:cNvPicPr>
          <p:nvPr/>
        </p:nvPicPr>
        <p:blipFill>
          <a:blip r:embed="rId3"/>
          <a:stretch>
            <a:fillRect/>
          </a:stretch>
        </p:blipFill>
        <p:spPr>
          <a:xfrm>
            <a:off x="0" y="0"/>
            <a:ext cx="1815873" cy="939683"/>
          </a:xfrm>
          <a:prstGeom prst="rect">
            <a:avLst/>
          </a:prstGeom>
        </p:spPr>
      </p:pic>
      <p:sp>
        <p:nvSpPr>
          <p:cNvPr id="4" name="Text Placeholder 3"/>
          <p:cNvSpPr>
            <a:spLocks noGrp="1"/>
          </p:cNvSpPr>
          <p:nvPr>
            <p:ph type="body" sz="half" idx="2"/>
          </p:nvPr>
        </p:nvSpPr>
        <p:spPr>
          <a:xfrm>
            <a:off x="1618938" y="2863120"/>
            <a:ext cx="9743605" cy="2963893"/>
          </a:xfrm>
        </p:spPr>
        <p:txBody>
          <a:bodyPr>
            <a:noAutofit/>
          </a:bodyPr>
          <a:lstStyle/>
          <a:p>
            <a:pPr marL="285750" indent="-285750" algn="l">
              <a:buFont typeface="Wingdings" panose="05000000000000000000" pitchFamily="2" charset="2"/>
              <a:buChar char="v"/>
            </a:pPr>
            <a:r>
              <a:rPr lang="en-GB" sz="2800" dirty="0" smtClean="0"/>
              <a:t>Rotten</a:t>
            </a:r>
            <a:r>
              <a:rPr lang="en-GB" sz="2800" dirty="0"/>
              <a:t> apples, bad barrels and sticky </a:t>
            </a:r>
            <a:r>
              <a:rPr lang="en-GB" sz="2800" dirty="0" smtClean="0"/>
              <a:t>situations</a:t>
            </a:r>
            <a:r>
              <a:rPr lang="en-GB" sz="2800" dirty="0"/>
              <a:t> </a:t>
            </a:r>
            <a:r>
              <a:rPr lang="en-GB" sz="2800" dirty="0" smtClean="0"/>
              <a:t>(CIPD, 2019)</a:t>
            </a:r>
          </a:p>
          <a:p>
            <a:pPr marL="285750" indent="-285750" algn="l">
              <a:buFont typeface="Wingdings" panose="05000000000000000000" pitchFamily="2" charset="2"/>
              <a:buChar char="v"/>
            </a:pPr>
            <a:r>
              <a:rPr lang="en-GB" sz="2800" dirty="0" smtClean="0"/>
              <a:t> Right –v-wrong – should HR act as a firm’s ethical compass?  (People Management, 2020/2021)</a:t>
            </a:r>
          </a:p>
          <a:p>
            <a:pPr marL="285750" indent="-285750" algn="l">
              <a:buFont typeface="Wingdings" panose="05000000000000000000" pitchFamily="2" charset="2"/>
              <a:buChar char="v"/>
            </a:pPr>
            <a:r>
              <a:rPr lang="en-GB" sz="2800" dirty="0" smtClean="0"/>
              <a:t> Organisations </a:t>
            </a:r>
            <a:r>
              <a:rPr lang="en-GB" sz="2800" dirty="0"/>
              <a:t>should ‘do the right thing’ because it is the right thing to </a:t>
            </a:r>
            <a:r>
              <a:rPr lang="en-GB" sz="2800" dirty="0" smtClean="0"/>
              <a:t>do (CIPD, 2020)</a:t>
            </a:r>
          </a:p>
          <a:p>
            <a:pPr marL="285750" indent="-285750" algn="l">
              <a:buFont typeface="Wingdings" panose="05000000000000000000" pitchFamily="2" charset="2"/>
              <a:buChar char="v"/>
            </a:pPr>
            <a:endParaRPr lang="en-GB" sz="2800" dirty="0" smtClean="0"/>
          </a:p>
          <a:p>
            <a:r>
              <a:rPr lang="en-GB" sz="2800" dirty="0" smtClean="0"/>
              <a:t>. </a:t>
            </a:r>
            <a:endParaRPr lang="en-GB" sz="2800" dirty="0"/>
          </a:p>
        </p:txBody>
      </p:sp>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1196" y="675271"/>
            <a:ext cx="6086476" cy="1977988"/>
          </a:xfrm>
          <a:prstGeom prst="rect">
            <a:avLst/>
          </a:prstGeom>
        </p:spPr>
      </p:pic>
    </p:spTree>
    <p:extLst>
      <p:ext uri="{BB962C8B-B14F-4D97-AF65-F5344CB8AC3E}">
        <p14:creationId xmlns:p14="http://schemas.microsoft.com/office/powerpoint/2010/main" val="21682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840898"/>
            <a:ext cx="9601196" cy="1303867"/>
          </a:xfrm>
        </p:spPr>
        <p:txBody>
          <a:bodyPr>
            <a:normAutofit/>
          </a:bodyPr>
          <a:lstStyle/>
          <a:p>
            <a:r>
              <a:rPr lang="en-GB" b="1" dirty="0" smtClean="0">
                <a:solidFill>
                  <a:schemeClr val="accent5">
                    <a:lumMod val="75000"/>
                  </a:schemeClr>
                </a:solidFill>
              </a:rPr>
              <a:t>Unethical</a:t>
            </a:r>
            <a:r>
              <a:rPr lang="en-GB" sz="4000" b="1" dirty="0" smtClean="0">
                <a:solidFill>
                  <a:schemeClr val="accent5">
                    <a:lumMod val="75000"/>
                  </a:schemeClr>
                </a:solidFill>
              </a:rPr>
              <a:t> Practices</a:t>
            </a:r>
            <a:endParaRPr lang="en-GB" sz="4000" b="1" dirty="0">
              <a:solidFill>
                <a:schemeClr val="accent5">
                  <a:lumMod val="75000"/>
                </a:schemeClr>
              </a:solidFill>
            </a:endParaRPr>
          </a:p>
        </p:txBody>
      </p:sp>
      <p:pic>
        <p:nvPicPr>
          <p:cNvPr id="9" name="Content Placeholder 8" descr="Nando's - Wikipedia"/>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242319" y="2637347"/>
            <a:ext cx="2047875" cy="677505"/>
          </a:xfrm>
        </p:spPr>
      </p:pic>
      <p:sp>
        <p:nvSpPr>
          <p:cNvPr id="6" name="Content Placeholder 5"/>
          <p:cNvSpPr>
            <a:spLocks noGrp="1"/>
          </p:cNvSpPr>
          <p:nvPr>
            <p:ph sz="quarter" idx="4"/>
          </p:nvPr>
        </p:nvSpPr>
        <p:spPr>
          <a:xfrm>
            <a:off x="6178294" y="2786062"/>
            <a:ext cx="4718304" cy="3186113"/>
          </a:xfrm>
        </p:spPr>
        <p:txBody>
          <a:bodyPr>
            <a:noAutofit/>
          </a:bodyPr>
          <a:lstStyle/>
          <a:p>
            <a:pPr marL="0" indent="0">
              <a:buNone/>
            </a:pPr>
            <a:r>
              <a:rPr lang="en-GB" sz="2800" b="1" dirty="0"/>
              <a:t>Revealed: UK supermarket and fast food chicken linked to deforestation in Brazil</a:t>
            </a:r>
            <a:endParaRPr lang="en-GB" sz="2800" dirty="0" smtClean="0"/>
          </a:p>
          <a:p>
            <a:r>
              <a:rPr lang="en-GB" sz="2800" dirty="0" smtClean="0"/>
              <a:t>Tesco</a:t>
            </a:r>
            <a:r>
              <a:rPr lang="en-GB" sz="2800" dirty="0"/>
              <a:t>, Lidl, Asda, McDonald’s and Nando’s all source chicken fed on soya from Cerrado tropical biome region</a:t>
            </a:r>
          </a:p>
        </p:txBody>
      </p:sp>
      <p:pic>
        <p:nvPicPr>
          <p:cNvPr id="10" name="Content Placeholder 6" descr="Tesco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5402" y="3768309"/>
            <a:ext cx="2095500" cy="552450"/>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98862" y="4320759"/>
            <a:ext cx="1821255" cy="1038435"/>
          </a:xfrm>
          <a:prstGeom prst="rect">
            <a:avLst/>
          </a:prstGeom>
        </p:spPr>
      </p:pic>
      <p:sp>
        <p:nvSpPr>
          <p:cNvPr id="13" name="AutoShape 2" descr="Image result for asda logo"/>
          <p:cNvSpPr>
            <a:spLocks noChangeAspect="1" noChangeArrowheads="1"/>
          </p:cNvSpPr>
          <p:nvPr/>
        </p:nvSpPr>
        <p:spPr bwMode="auto">
          <a:xfrm>
            <a:off x="63500" y="-822325"/>
            <a:ext cx="3000375" cy="1714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95402" y="4631400"/>
            <a:ext cx="2329971" cy="786708"/>
          </a:xfrm>
          <a:prstGeom prst="rect">
            <a:avLst/>
          </a:prstGeom>
        </p:spPr>
      </p:pic>
      <p:pic>
        <p:nvPicPr>
          <p:cNvPr id="16" name="Picture 1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43985" y="2853322"/>
            <a:ext cx="1170147" cy="900113"/>
          </a:xfrm>
          <a:prstGeom prst="rect">
            <a:avLst/>
          </a:prstGeom>
        </p:spPr>
      </p:pic>
      <p:sp>
        <p:nvSpPr>
          <p:cNvPr id="17" name="Rectangle 16"/>
          <p:cNvSpPr/>
          <p:nvPr/>
        </p:nvSpPr>
        <p:spPr>
          <a:xfrm>
            <a:off x="966094" y="5603352"/>
            <a:ext cx="5129906" cy="646331"/>
          </a:xfrm>
          <a:prstGeom prst="rect">
            <a:avLst/>
          </a:prstGeom>
        </p:spPr>
        <p:txBody>
          <a:bodyPr wrap="square">
            <a:spAutoFit/>
          </a:bodyPr>
          <a:lstStyle/>
          <a:p>
            <a:r>
              <a:rPr lang="en-GB" b="1" u="sng" dirty="0" smtClean="0">
                <a:latin typeface="Guardian Egyptian Web"/>
                <a:hlinkClick r:id="rId7"/>
              </a:rPr>
              <a:t>Watts</a:t>
            </a:r>
            <a:r>
              <a:rPr lang="en-GB" i="1" dirty="0">
                <a:latin typeface="Guardian Egyptian Web"/>
              </a:rPr>
              <a:t>, </a:t>
            </a:r>
            <a:r>
              <a:rPr lang="en-GB" b="1" dirty="0" smtClean="0">
                <a:latin typeface="Guardian Egyptian Web"/>
                <a:hlinkClick r:id="rId8"/>
              </a:rPr>
              <a:t>Wasley</a:t>
            </a:r>
            <a:r>
              <a:rPr lang="en-GB" i="1" dirty="0">
                <a:latin typeface="Guardian Egyptian Web"/>
              </a:rPr>
              <a:t>, </a:t>
            </a:r>
            <a:r>
              <a:rPr lang="en-GB" b="1" dirty="0" smtClean="0">
                <a:latin typeface="Guardian Egyptian Web"/>
                <a:hlinkClick r:id="rId9"/>
              </a:rPr>
              <a:t> </a:t>
            </a:r>
            <a:r>
              <a:rPr lang="en-GB" b="1" dirty="0">
                <a:latin typeface="Guardian Egyptian Web"/>
                <a:hlinkClick r:id="rId9"/>
              </a:rPr>
              <a:t>Heal</a:t>
            </a:r>
            <a:r>
              <a:rPr lang="en-GB" i="1" dirty="0" smtClean="0">
                <a:latin typeface="Guardian Egyptian Web"/>
              </a:rPr>
              <a:t>, </a:t>
            </a:r>
            <a:r>
              <a:rPr lang="en-GB" b="1" dirty="0" smtClean="0">
                <a:latin typeface="Guardian Egyptian Web"/>
                <a:hlinkClick r:id="rId10"/>
              </a:rPr>
              <a:t>Ross</a:t>
            </a:r>
            <a:r>
              <a:rPr lang="en-GB" i="1" dirty="0" smtClean="0">
                <a:latin typeface="Guardian Egyptian Web"/>
              </a:rPr>
              <a:t>, Jordan</a:t>
            </a:r>
            <a:r>
              <a:rPr lang="en-GB" i="1" dirty="0">
                <a:latin typeface="Guardian Egyptian Web"/>
              </a:rPr>
              <a:t>, </a:t>
            </a:r>
            <a:r>
              <a:rPr lang="en-GB" i="1" dirty="0" smtClean="0">
                <a:latin typeface="Guardian Egyptian Web"/>
              </a:rPr>
              <a:t>Howard , Holmes, 2020</a:t>
            </a:r>
            <a:endParaRPr lang="en-GB" dirty="0"/>
          </a:p>
        </p:txBody>
      </p:sp>
    </p:spTree>
    <p:extLst>
      <p:ext uri="{BB962C8B-B14F-4D97-AF65-F5344CB8AC3E}">
        <p14:creationId xmlns:p14="http://schemas.microsoft.com/office/powerpoint/2010/main" val="380110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accent5">
                    <a:lumMod val="75000"/>
                  </a:schemeClr>
                </a:solidFill>
              </a:rPr>
              <a:t>Ethical</a:t>
            </a:r>
            <a:r>
              <a:rPr lang="en-GB" sz="4000" b="1" dirty="0" smtClean="0">
                <a:solidFill>
                  <a:schemeClr val="accent5">
                    <a:lumMod val="75000"/>
                  </a:schemeClr>
                </a:solidFill>
              </a:rPr>
              <a:t> Practices</a:t>
            </a:r>
            <a:endParaRPr lang="en-GB" sz="4000" b="1" dirty="0">
              <a:solidFill>
                <a:schemeClr val="accent5">
                  <a:lumMod val="75000"/>
                </a:schemeClr>
              </a:solidFill>
            </a:endParaRPr>
          </a:p>
        </p:txBody>
      </p:sp>
      <p:pic>
        <p:nvPicPr>
          <p:cNvPr id="11" name="Content Placeholder 10"/>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1590675" y="2959364"/>
            <a:ext cx="3568790" cy="2141274"/>
          </a:xfrm>
        </p:spPr>
      </p:pic>
      <p:sp>
        <p:nvSpPr>
          <p:cNvPr id="8" name="Content Placeholder 7"/>
          <p:cNvSpPr>
            <a:spLocks noGrp="1"/>
          </p:cNvSpPr>
          <p:nvPr>
            <p:ph sz="half" idx="2"/>
          </p:nvPr>
        </p:nvSpPr>
        <p:spPr>
          <a:xfrm>
            <a:off x="5923495" y="2500313"/>
            <a:ext cx="4718304" cy="3657600"/>
          </a:xfrm>
        </p:spPr>
        <p:txBody>
          <a:bodyPr>
            <a:noAutofit/>
          </a:bodyPr>
          <a:lstStyle/>
          <a:p>
            <a:r>
              <a:rPr lang="en-GB" sz="2800" b="1" dirty="0"/>
              <a:t>M&amp;S: How ethical are your clothes? </a:t>
            </a:r>
            <a:endParaRPr lang="en-GB" sz="2800" b="1" dirty="0" smtClean="0"/>
          </a:p>
          <a:p>
            <a:r>
              <a:rPr lang="en-GB" sz="2800" dirty="0"/>
              <a:t>Six months after the Rana Plaza garment factory collapse in Bangladesh, Lucy Siegle asks M&amp;S how the high-street retailer is improving its supply chain</a:t>
            </a:r>
          </a:p>
        </p:txBody>
      </p:sp>
      <p:sp>
        <p:nvSpPr>
          <p:cNvPr id="13" name="Rectangle 12"/>
          <p:cNvSpPr/>
          <p:nvPr/>
        </p:nvSpPr>
        <p:spPr>
          <a:xfrm>
            <a:off x="1590675" y="5296949"/>
            <a:ext cx="2129202" cy="461665"/>
          </a:xfrm>
          <a:prstGeom prst="rect">
            <a:avLst/>
          </a:prstGeom>
        </p:spPr>
        <p:txBody>
          <a:bodyPr wrap="square">
            <a:spAutoFit/>
          </a:bodyPr>
          <a:lstStyle/>
          <a:p>
            <a:r>
              <a:rPr lang="en-GB" sz="2400" dirty="0" smtClean="0"/>
              <a:t>Siegle, 2013</a:t>
            </a:r>
            <a:endParaRPr lang="en-GB" sz="2400" dirty="0"/>
          </a:p>
        </p:txBody>
      </p:sp>
    </p:spTree>
    <p:extLst>
      <p:ext uri="{BB962C8B-B14F-4D97-AF65-F5344CB8AC3E}">
        <p14:creationId xmlns:p14="http://schemas.microsoft.com/office/powerpoint/2010/main" val="4142771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75000"/>
                  </a:schemeClr>
                </a:solidFill>
              </a:rPr>
              <a:t>Ethical </a:t>
            </a:r>
            <a:r>
              <a:rPr lang="en-GB" b="1" dirty="0" smtClean="0">
                <a:solidFill>
                  <a:schemeClr val="accent5">
                    <a:lumMod val="75000"/>
                  </a:schemeClr>
                </a:solidFill>
              </a:rPr>
              <a:t>Corporate </a:t>
            </a:r>
            <a:r>
              <a:rPr lang="en-GB" b="1" dirty="0">
                <a:solidFill>
                  <a:schemeClr val="accent5">
                    <a:lumMod val="75000"/>
                  </a:schemeClr>
                </a:solidFill>
              </a:rPr>
              <a:t>S</a:t>
            </a:r>
            <a:r>
              <a:rPr lang="en-GB" b="1" dirty="0" smtClean="0">
                <a:solidFill>
                  <a:schemeClr val="accent5">
                    <a:lumMod val="75000"/>
                  </a:schemeClr>
                </a:solidFill>
              </a:rPr>
              <a:t>ocial </a:t>
            </a:r>
            <a:r>
              <a:rPr lang="en-GB" b="1" dirty="0">
                <a:solidFill>
                  <a:schemeClr val="accent5">
                    <a:lumMod val="75000"/>
                  </a:schemeClr>
                </a:solidFill>
              </a:rPr>
              <a:t>R</a:t>
            </a:r>
            <a:r>
              <a:rPr lang="en-GB" b="1" dirty="0" smtClean="0">
                <a:solidFill>
                  <a:schemeClr val="accent5">
                    <a:lumMod val="75000"/>
                  </a:schemeClr>
                </a:solidFill>
              </a:rPr>
              <a:t>esponsibility</a:t>
            </a:r>
            <a:r>
              <a:rPr lang="en-GB" b="1" dirty="0">
                <a:solidFill>
                  <a:schemeClr val="accent5">
                    <a:lumMod val="75000"/>
                  </a:schemeClr>
                </a:solidFill>
              </a:rPr>
              <a:t>: </a:t>
            </a:r>
            <a:r>
              <a:rPr lang="en-GB" b="1" dirty="0" smtClean="0">
                <a:solidFill>
                  <a:schemeClr val="accent5">
                    <a:lumMod val="75000"/>
                  </a:schemeClr>
                </a:solidFill>
              </a:rPr>
              <a:t/>
            </a:r>
            <a:br>
              <a:rPr lang="en-GB" b="1" dirty="0" smtClean="0">
                <a:solidFill>
                  <a:schemeClr val="accent5">
                    <a:lumMod val="75000"/>
                  </a:schemeClr>
                </a:solidFill>
              </a:rPr>
            </a:br>
            <a:r>
              <a:rPr lang="en-GB" b="1" dirty="0" smtClean="0">
                <a:solidFill>
                  <a:schemeClr val="accent5">
                    <a:lumMod val="75000"/>
                  </a:schemeClr>
                </a:solidFill>
              </a:rPr>
              <a:t>An outline for bosses</a:t>
            </a:r>
            <a:endParaRPr lang="en-GB" b="1" dirty="0">
              <a:solidFill>
                <a:schemeClr val="accent5">
                  <a:lumMod val="75000"/>
                </a:schemeClr>
              </a:solidFill>
            </a:endParaRPr>
          </a:p>
        </p:txBody>
      </p:sp>
      <p:sp>
        <p:nvSpPr>
          <p:cNvPr id="3" name="Content Placeholder 2"/>
          <p:cNvSpPr>
            <a:spLocks noGrp="1"/>
          </p:cNvSpPr>
          <p:nvPr>
            <p:ph idx="1"/>
          </p:nvPr>
        </p:nvSpPr>
        <p:spPr>
          <a:xfrm>
            <a:off x="1295402" y="2514069"/>
            <a:ext cx="9601196" cy="3318936"/>
          </a:xfrm>
        </p:spPr>
        <p:txBody>
          <a:bodyPr>
            <a:normAutofit fontScale="55000" lnSpcReduction="20000"/>
          </a:bodyPr>
          <a:lstStyle/>
          <a:p>
            <a:pPr marL="0" indent="0">
              <a:buNone/>
            </a:pPr>
            <a:endParaRPr lang="en-GB" sz="5900" dirty="0" smtClean="0"/>
          </a:p>
          <a:p>
            <a:pPr>
              <a:buFont typeface="Wingdings" panose="05000000000000000000" pitchFamily="2" charset="2"/>
              <a:buChar char="v"/>
            </a:pPr>
            <a:r>
              <a:rPr lang="en-GB" sz="5900" dirty="0" smtClean="0"/>
              <a:t>Heads experience challenges in creating Corporate Social Responsibility programmes. These troubles emerge from clashing interests and needs (L’Etang, 1995).</a:t>
            </a:r>
          </a:p>
          <a:p>
            <a:pPr>
              <a:buFont typeface="Wingdings" panose="05000000000000000000" pitchFamily="2" charset="2"/>
              <a:buChar char="v"/>
            </a:pPr>
            <a:r>
              <a:rPr lang="en-GB" sz="5900" dirty="0" smtClean="0"/>
              <a:t>The </a:t>
            </a:r>
            <a:r>
              <a:rPr lang="en-GB" sz="5900" dirty="0"/>
              <a:t>paper, which is composed from a UK viewpoint talks about the commitment of partner models and features constraints of this methodology. </a:t>
            </a:r>
            <a:r>
              <a:rPr lang="en-GB" sz="5900" dirty="0" smtClean="0"/>
              <a:t>(</a:t>
            </a:r>
            <a:r>
              <a:rPr lang="en-GB" sz="5900" dirty="0"/>
              <a:t>L’Etang, 1995).</a:t>
            </a:r>
          </a:p>
          <a:p>
            <a:pPr>
              <a:buFont typeface="Wingdings" panose="05000000000000000000" pitchFamily="2" charset="2"/>
              <a:buChar char="v"/>
            </a:pPr>
            <a:endParaRPr lang="en-GB" sz="5900" dirty="0"/>
          </a:p>
          <a:p>
            <a:endParaRPr lang="en-GB" dirty="0" smtClean="0"/>
          </a:p>
          <a:p>
            <a:endParaRPr lang="en-GB" dirty="0"/>
          </a:p>
          <a:p>
            <a:endParaRPr lang="en-GB" dirty="0"/>
          </a:p>
        </p:txBody>
      </p:sp>
    </p:spTree>
    <p:extLst>
      <p:ext uri="{BB962C8B-B14F-4D97-AF65-F5344CB8AC3E}">
        <p14:creationId xmlns:p14="http://schemas.microsoft.com/office/powerpoint/2010/main" val="772200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accent5">
                    <a:lumMod val="75000"/>
                  </a:schemeClr>
                </a:solidFill>
              </a:rPr>
              <a:t>Celebrating Diversity</a:t>
            </a:r>
            <a:endParaRPr lang="en-GB" b="1" dirty="0">
              <a:solidFill>
                <a:schemeClr val="accent5">
                  <a:lumMod val="75000"/>
                </a:schemeClr>
              </a:solidFill>
            </a:endParaRP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295402" y="2605950"/>
            <a:ext cx="5073313" cy="3393797"/>
          </a:xfrm>
        </p:spPr>
      </p:pic>
      <p:pic>
        <p:nvPicPr>
          <p:cNvPr id="8" name="Content Placeholder 7"/>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368716" y="2605951"/>
            <a:ext cx="4527882" cy="3393796"/>
          </a:xfrm>
        </p:spPr>
      </p:pic>
    </p:spTree>
    <p:extLst>
      <p:ext uri="{BB962C8B-B14F-4D97-AF65-F5344CB8AC3E}">
        <p14:creationId xmlns:p14="http://schemas.microsoft.com/office/powerpoint/2010/main" val="1584720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3"/>
          <a:stretch>
            <a:fillRect/>
          </a:stretch>
        </p:blipFill>
        <p:spPr>
          <a:xfrm>
            <a:off x="5580986" y="2760134"/>
            <a:ext cx="5470525" cy="1987602"/>
          </a:xfrm>
          <a:prstGeom prst="rect">
            <a:avLst/>
          </a:prstGeom>
        </p:spPr>
      </p:pic>
      <p:pic>
        <p:nvPicPr>
          <p:cNvPr id="6" name="Picture 5"/>
          <p:cNvPicPr>
            <a:picLocks noChangeAspect="1"/>
          </p:cNvPicPr>
          <p:nvPr/>
        </p:nvPicPr>
        <p:blipFill>
          <a:blip r:embed="rId4"/>
          <a:stretch>
            <a:fillRect/>
          </a:stretch>
        </p:blipFill>
        <p:spPr>
          <a:xfrm>
            <a:off x="1293810" y="1058698"/>
            <a:ext cx="3903831" cy="3373173"/>
          </a:xfrm>
          <a:prstGeom prst="rect">
            <a:avLst/>
          </a:prstGeom>
        </p:spPr>
      </p:pic>
      <p:sp>
        <p:nvSpPr>
          <p:cNvPr id="4" name="Text Placeholder 3"/>
          <p:cNvSpPr>
            <a:spLocks noGrp="1"/>
          </p:cNvSpPr>
          <p:nvPr>
            <p:ph type="body" sz="half" idx="2"/>
          </p:nvPr>
        </p:nvSpPr>
        <p:spPr>
          <a:xfrm flipV="1">
            <a:off x="1293811" y="2903621"/>
            <a:ext cx="3903831" cy="1528250"/>
          </a:xfrm>
        </p:spPr>
        <p:txBody>
          <a:bodyPr>
            <a:normAutofit/>
          </a:bodyPr>
          <a:lstStyle/>
          <a:p>
            <a:endParaRPr lang="en-GB" dirty="0"/>
          </a:p>
        </p:txBody>
      </p:sp>
      <p:pic>
        <p:nvPicPr>
          <p:cNvPr id="7" name="Picture 6"/>
          <p:cNvPicPr>
            <a:picLocks noChangeAspect="1"/>
          </p:cNvPicPr>
          <p:nvPr/>
        </p:nvPicPr>
        <p:blipFill>
          <a:blip r:embed="rId5"/>
          <a:stretch>
            <a:fillRect/>
          </a:stretch>
        </p:blipFill>
        <p:spPr>
          <a:xfrm>
            <a:off x="1911547" y="4681777"/>
            <a:ext cx="6792686" cy="1439540"/>
          </a:xfrm>
          <a:prstGeom prst="rect">
            <a:avLst/>
          </a:prstGeom>
        </p:spPr>
      </p:pic>
      <p:pic>
        <p:nvPicPr>
          <p:cNvPr id="8" name="Picture 7"/>
          <p:cNvPicPr>
            <a:picLocks noChangeAspect="1"/>
          </p:cNvPicPr>
          <p:nvPr/>
        </p:nvPicPr>
        <p:blipFill>
          <a:blip r:embed="rId6"/>
          <a:stretch>
            <a:fillRect/>
          </a:stretch>
        </p:blipFill>
        <p:spPr>
          <a:xfrm>
            <a:off x="5580986" y="931981"/>
            <a:ext cx="5842660" cy="1564105"/>
          </a:xfrm>
          <a:prstGeom prst="rect">
            <a:avLst/>
          </a:prstGeom>
        </p:spPr>
      </p:pic>
    </p:spTree>
    <p:extLst>
      <p:ext uri="{BB962C8B-B14F-4D97-AF65-F5344CB8AC3E}">
        <p14:creationId xmlns:p14="http://schemas.microsoft.com/office/powerpoint/2010/main" val="9815771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3106" y="773585"/>
            <a:ext cx="9601196" cy="1303867"/>
          </a:xfrm>
        </p:spPr>
        <p:txBody>
          <a:bodyPr>
            <a:normAutofit fontScale="90000"/>
          </a:bodyPr>
          <a:lstStyle/>
          <a:p>
            <a:r>
              <a:rPr lang="en-GB" b="1" dirty="0" smtClean="0">
                <a:solidFill>
                  <a:srgbClr val="A95A1D"/>
                </a:solidFill>
              </a:rPr>
              <a:t>How HR’s Contribution can be evaluated </a:t>
            </a:r>
            <a:endParaRPr lang="en-GB" b="1" dirty="0">
              <a:solidFill>
                <a:srgbClr val="A95A1D"/>
              </a:solidFill>
            </a:endParaRPr>
          </a:p>
        </p:txBody>
      </p:sp>
      <p:sp>
        <p:nvSpPr>
          <p:cNvPr id="4" name="Content Placeholder 3"/>
          <p:cNvSpPr>
            <a:spLocks noGrp="1"/>
          </p:cNvSpPr>
          <p:nvPr>
            <p:ph sz="half" idx="2"/>
          </p:nvPr>
        </p:nvSpPr>
        <p:spPr/>
        <p:txBody>
          <a:bodyPr>
            <a:normAutofit fontScale="92500" lnSpcReduction="10000"/>
          </a:bodyPr>
          <a:lstStyle/>
          <a:p>
            <a:pPr>
              <a:buFont typeface="Wingdings" panose="05000000000000000000" pitchFamily="2" charset="2"/>
              <a:buChar char="v"/>
            </a:pPr>
            <a:r>
              <a:rPr lang="en-GB" dirty="0" smtClean="0"/>
              <a:t>Assessment </a:t>
            </a:r>
            <a:r>
              <a:rPr lang="en-GB" dirty="0"/>
              <a:t>should be unequivocally connected with recognized execution </a:t>
            </a:r>
            <a:r>
              <a:rPr lang="en-GB" dirty="0" smtClean="0"/>
              <a:t>gaps</a:t>
            </a:r>
          </a:p>
          <a:p>
            <a:pPr>
              <a:buFont typeface="Wingdings" panose="05000000000000000000" pitchFamily="2" charset="2"/>
              <a:buChar char="v"/>
            </a:pPr>
            <a:r>
              <a:rPr lang="en-GB" dirty="0"/>
              <a:t>Hierarchical </a:t>
            </a:r>
            <a:r>
              <a:rPr lang="en-GB" dirty="0" smtClean="0"/>
              <a:t>Learning needs and Performance </a:t>
            </a:r>
            <a:r>
              <a:rPr lang="en-GB" dirty="0"/>
              <a:t>Targets </a:t>
            </a:r>
            <a:endParaRPr lang="en-GB" dirty="0" smtClean="0"/>
          </a:p>
          <a:p>
            <a:pPr>
              <a:buFont typeface="Wingdings" panose="05000000000000000000" pitchFamily="2" charset="2"/>
              <a:buChar char="v"/>
            </a:pPr>
            <a:r>
              <a:rPr lang="en-GB" dirty="0" smtClean="0"/>
              <a:t> (CIPD, 2020) inspires the Profession Map</a:t>
            </a:r>
            <a:endParaRPr lang="en-GB" dirty="0"/>
          </a:p>
        </p:txBody>
      </p:sp>
      <p:sp>
        <p:nvSpPr>
          <p:cNvPr id="6" name="Content Placeholder 5"/>
          <p:cNvSpPr>
            <a:spLocks noGrp="1"/>
          </p:cNvSpPr>
          <p:nvPr>
            <p:ph sz="quarter" idx="4"/>
          </p:nvPr>
        </p:nvSpPr>
        <p:spPr/>
        <p:txBody>
          <a:bodyPr>
            <a:normAutofit/>
          </a:bodyPr>
          <a:lstStyle/>
          <a:p>
            <a:pPr>
              <a:buFont typeface="Wingdings" panose="05000000000000000000" pitchFamily="2" charset="2"/>
              <a:buChar char="v"/>
            </a:pPr>
            <a:r>
              <a:rPr lang="en-GB" dirty="0" smtClean="0"/>
              <a:t>Models for L&amp;D evaluation.</a:t>
            </a:r>
          </a:p>
          <a:p>
            <a:pPr>
              <a:buFont typeface="Wingdings" panose="05000000000000000000" pitchFamily="2" charset="2"/>
              <a:buChar char="v"/>
            </a:pPr>
            <a:r>
              <a:rPr lang="en-GB" dirty="0"/>
              <a:t>R</a:t>
            </a:r>
            <a:r>
              <a:rPr lang="en-GB" dirty="0" smtClean="0"/>
              <a:t>ecognises areas for improvement</a:t>
            </a:r>
          </a:p>
          <a:p>
            <a:pPr>
              <a:buFont typeface="Wingdings" panose="05000000000000000000" pitchFamily="2" charset="2"/>
              <a:buChar char="v"/>
            </a:pPr>
            <a:r>
              <a:rPr lang="en-GB" dirty="0" smtClean="0"/>
              <a:t>Pulse surveys by the CIPD </a:t>
            </a:r>
          </a:p>
          <a:p>
            <a:pPr>
              <a:buFont typeface="Wingdings" panose="05000000000000000000" pitchFamily="2" charset="2"/>
              <a:buChar char="v"/>
            </a:pPr>
            <a:r>
              <a:rPr lang="en-GB" dirty="0" smtClean="0"/>
              <a:t>Costing and Benchmarking</a:t>
            </a:r>
          </a:p>
          <a:p>
            <a:pPr>
              <a:buFont typeface="Wingdings" panose="05000000000000000000" pitchFamily="2" charset="2"/>
              <a:buChar char="v"/>
            </a:pPr>
            <a:r>
              <a:rPr lang="en-GB" dirty="0" smtClean="0"/>
              <a:t>SLAs</a:t>
            </a:r>
          </a:p>
          <a:p>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7936" y="1843910"/>
            <a:ext cx="4456366" cy="115451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85924" y="1913823"/>
            <a:ext cx="4327779" cy="1093298"/>
          </a:xfrm>
          <a:prstGeom prst="rect">
            <a:avLst/>
          </a:prstGeom>
        </p:spPr>
      </p:pic>
    </p:spTree>
    <p:extLst>
      <p:ext uri="{BB962C8B-B14F-4D97-AF65-F5344CB8AC3E}">
        <p14:creationId xmlns:p14="http://schemas.microsoft.com/office/powerpoint/2010/main" val="40977073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862710"/>
          </a:xfrm>
        </p:spPr>
        <p:txBody>
          <a:bodyPr/>
          <a:lstStyle/>
          <a:p>
            <a:r>
              <a:rPr lang="en-GB" dirty="0"/>
              <a:t>Examples of published research</a:t>
            </a: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450284" y="1903050"/>
            <a:ext cx="1880952" cy="2039586"/>
          </a:xfrm>
        </p:spPr>
      </p:pic>
      <p:pic>
        <p:nvPicPr>
          <p:cNvPr id="8" name="Content Placeholder 7"/>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1450284" y="4162232"/>
            <a:ext cx="2155408" cy="1688403"/>
          </a:xfr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66740" y="2215565"/>
            <a:ext cx="2681471" cy="1115652"/>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71284" y="3515783"/>
            <a:ext cx="2438400" cy="2438400"/>
          </a:xfrm>
          <a:prstGeom prst="rect">
            <a:avLst/>
          </a:prstGeom>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58829" y="2232693"/>
            <a:ext cx="4207911" cy="3721490"/>
          </a:xfrm>
          <a:prstGeom prst="rect">
            <a:avLst/>
          </a:prstGeom>
        </p:spPr>
      </p:pic>
    </p:spTree>
    <p:extLst>
      <p:ext uri="{BB962C8B-B14F-4D97-AF65-F5344CB8AC3E}">
        <p14:creationId xmlns:p14="http://schemas.microsoft.com/office/powerpoint/2010/main" val="35732639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rcRect l="4617" r="4617"/>
          <a:stretch>
            <a:fillRect/>
          </a:stretch>
        </p:blipFill>
        <p:spPr>
          <a:xfrm>
            <a:off x="3689684" y="961190"/>
            <a:ext cx="5213683" cy="4775200"/>
          </a:xfrm>
        </p:spPr>
      </p:pic>
    </p:spTree>
    <p:extLst>
      <p:ext uri="{BB962C8B-B14F-4D97-AF65-F5344CB8AC3E}">
        <p14:creationId xmlns:p14="http://schemas.microsoft.com/office/powerpoint/2010/main" val="2861558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10000"/>
          </a:bodyPr>
          <a:lstStyle/>
          <a:p>
            <a:pPr lvl="0"/>
            <a:r>
              <a:rPr lang="en-GB" sz="2200" dirty="0"/>
              <a:t>Cheese, P., 2020. </a:t>
            </a:r>
            <a:r>
              <a:rPr lang="en-GB" sz="2200" i="1" dirty="0"/>
              <a:t>From crisis to opportunity</a:t>
            </a:r>
            <a:r>
              <a:rPr lang="en-GB" sz="2200" dirty="0"/>
              <a:t>. People Management, p.5.</a:t>
            </a:r>
          </a:p>
          <a:p>
            <a:pPr lvl="0"/>
            <a:r>
              <a:rPr lang="en-GB" sz="2200" dirty="0"/>
              <a:t>CIPD (2015)</a:t>
            </a:r>
            <a:r>
              <a:rPr lang="en-GB" sz="2200" u="sng" dirty="0"/>
              <a:t> </a:t>
            </a:r>
            <a:r>
              <a:rPr lang="en-GB" sz="2200" i="1" dirty="0"/>
              <a:t>Best to Good Practice HR: Developing the Principles</a:t>
            </a:r>
            <a:r>
              <a:rPr lang="en-GB" sz="2200" u="sng" dirty="0"/>
              <a:t> </a:t>
            </a:r>
            <a:r>
              <a:rPr lang="en-GB" sz="2200" dirty="0"/>
              <a:t>[online] Available at</a:t>
            </a:r>
            <a:r>
              <a:rPr lang="en-GB" sz="2200" u="sng" dirty="0"/>
              <a:t>: </a:t>
            </a:r>
            <a:r>
              <a:rPr lang="en-GB" sz="2200" u="sng" dirty="0">
                <a:hlinkClick r:id="rId2"/>
              </a:rPr>
              <a:t>https://www.cipd.co.uk/knowledge/strategy/hr/good-practice-report</a:t>
            </a:r>
            <a:r>
              <a:rPr lang="en-GB" sz="2200" u="sng" dirty="0"/>
              <a:t> </a:t>
            </a:r>
            <a:r>
              <a:rPr lang="en-GB" sz="2200" dirty="0"/>
              <a:t>(Accessed: 1 January 2021).</a:t>
            </a:r>
          </a:p>
          <a:p>
            <a:pPr lvl="0"/>
            <a:r>
              <a:rPr lang="en-GB" sz="2200" dirty="0"/>
              <a:t>CIPD Community (2017) </a:t>
            </a:r>
            <a:r>
              <a:rPr lang="en-GB" sz="2200" i="1" dirty="0"/>
              <a:t>what do we stand for as hr professional </a:t>
            </a:r>
            <a:r>
              <a:rPr lang="en-GB" sz="2200" dirty="0"/>
              <a:t>[online] Available at: </a:t>
            </a:r>
            <a:r>
              <a:rPr lang="en-GB" sz="2200" u="sng" dirty="0">
                <a:hlinkClick r:id="rId3"/>
              </a:rPr>
              <a:t>https://www.cipd.co.uk/Community/blogs/b/research-blog/posts/what-do-we-stand-for-as-hr-professionals</a:t>
            </a:r>
            <a:r>
              <a:rPr lang="en-GB" sz="2200" u="sng" dirty="0"/>
              <a:t> (Accessed: 1 January 2021).</a:t>
            </a:r>
            <a:endParaRPr lang="en-GB" sz="2200" dirty="0"/>
          </a:p>
          <a:p>
            <a:pPr lvl="0"/>
            <a:r>
              <a:rPr lang="en-GB" sz="2200" dirty="0"/>
              <a:t>CIPD (2020) </a:t>
            </a:r>
            <a:r>
              <a:rPr lang="en-GB" sz="2200" i="1" dirty="0"/>
              <a:t>Costing and benchmarking learning and development </a:t>
            </a:r>
            <a:r>
              <a:rPr lang="en-GB" sz="2200" dirty="0"/>
              <a:t>Available at: </a:t>
            </a:r>
            <a:r>
              <a:rPr lang="en-GB" sz="2200" u="sng" dirty="0">
                <a:hlinkClick r:id="rId4"/>
              </a:rPr>
              <a:t>Costing and Benchmarking Learning &amp; Development | Factsheets | CIPD</a:t>
            </a:r>
            <a:r>
              <a:rPr lang="en-GB" sz="2200" u="sng" dirty="0"/>
              <a:t> </a:t>
            </a:r>
            <a:r>
              <a:rPr lang="en-GB" sz="2200" dirty="0"/>
              <a:t>(Accessed: 5 January 2021).</a:t>
            </a:r>
          </a:p>
          <a:p>
            <a:endParaRPr lang="en-GB" dirty="0"/>
          </a:p>
        </p:txBody>
      </p:sp>
    </p:spTree>
    <p:extLst>
      <p:ext uri="{BB962C8B-B14F-4D97-AF65-F5344CB8AC3E}">
        <p14:creationId xmlns:p14="http://schemas.microsoft.com/office/powerpoint/2010/main" val="3914464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85000" lnSpcReduction="20000"/>
          </a:bodyPr>
          <a:lstStyle/>
          <a:p>
            <a:pPr lvl="0"/>
            <a:r>
              <a:rPr lang="en-GB" dirty="0"/>
              <a:t>CIPD </a:t>
            </a:r>
            <a:r>
              <a:rPr lang="en-GB" dirty="0" err="1"/>
              <a:t>Ahmetaj</a:t>
            </a:r>
            <a:r>
              <a:rPr lang="en-GB" dirty="0"/>
              <a:t> and Daly (2018) [internal report] </a:t>
            </a:r>
            <a:r>
              <a:rPr lang="en-GB" i="1" dirty="0"/>
              <a:t>Driving performance and productivity </a:t>
            </a:r>
            <a:r>
              <a:rPr lang="en-GB" dirty="0"/>
              <a:t>Available at: </a:t>
            </a:r>
            <a:r>
              <a:rPr lang="en-GB" u="sng" dirty="0">
                <a:hlinkClick r:id="rId2"/>
              </a:rPr>
              <a:t>Driving performance and productivity: Why Learning Organisations propel and sustain more impact | CIPD</a:t>
            </a:r>
            <a:r>
              <a:rPr lang="en-GB" u="sng" dirty="0"/>
              <a:t> </a:t>
            </a:r>
            <a:r>
              <a:rPr lang="en-GB" dirty="0"/>
              <a:t>(Accessed: 6 January 2021). </a:t>
            </a:r>
          </a:p>
          <a:p>
            <a:pPr lvl="0"/>
            <a:r>
              <a:rPr lang="en-GB" dirty="0"/>
              <a:t>CIPD Daly and Overton (2017) [report] </a:t>
            </a:r>
            <a:r>
              <a:rPr lang="en-GB" i="1" dirty="0"/>
              <a:t>Driving the New Learning Organisation </a:t>
            </a:r>
            <a:r>
              <a:rPr lang="en-GB" dirty="0"/>
              <a:t>Available at: </a:t>
            </a:r>
            <a:r>
              <a:rPr lang="en-GB" u="sng" dirty="0">
                <a:hlinkClick r:id="rId3"/>
              </a:rPr>
              <a:t>https://www.cipd.co.uk/Images/driving-the-new-learning-organisation_2017-how-to-unlock-the-potential-of-Land-d_tcm18-21557.pdf</a:t>
            </a:r>
            <a:r>
              <a:rPr lang="en-GB" dirty="0"/>
              <a:t> (Accessed: 6 January 2021). </a:t>
            </a:r>
          </a:p>
          <a:p>
            <a:pPr lvl="0"/>
            <a:r>
              <a:rPr lang="en-GB" dirty="0"/>
              <a:t>CIPD, (2017) </a:t>
            </a:r>
            <a:r>
              <a:rPr lang="en-GB" i="1" dirty="0"/>
              <a:t>Ethics a leadership imperative </a:t>
            </a:r>
            <a:r>
              <a:rPr lang="en-GB" dirty="0"/>
              <a:t>[YouTube].</a:t>
            </a:r>
            <a:r>
              <a:rPr lang="en-GB" i="1" dirty="0"/>
              <a:t> </a:t>
            </a:r>
            <a:r>
              <a:rPr lang="en-GB" dirty="0"/>
              <a:t>Available at: </a:t>
            </a:r>
            <a:r>
              <a:rPr lang="en-GB" u="sng" dirty="0">
                <a:hlinkClick r:id="rId4"/>
              </a:rPr>
              <a:t>https://www.cipd.co.uk/podcasts/ethics-leadership</a:t>
            </a:r>
            <a:r>
              <a:rPr lang="en-GB" u="sng" dirty="0"/>
              <a:t> </a:t>
            </a:r>
            <a:r>
              <a:rPr lang="en-GB" dirty="0"/>
              <a:t>(Accessed: 3 January 2021).</a:t>
            </a:r>
          </a:p>
          <a:p>
            <a:pPr lvl="0"/>
            <a:r>
              <a:rPr lang="en-GB" dirty="0"/>
              <a:t>CIPD (2020) </a:t>
            </a:r>
            <a:r>
              <a:rPr lang="en-GB" i="1" dirty="0"/>
              <a:t>Ethical practice and the role of HR </a:t>
            </a:r>
            <a:r>
              <a:rPr lang="en-GB" dirty="0"/>
              <a:t>[Online] Available at: </a:t>
            </a:r>
            <a:r>
              <a:rPr lang="en-GB" u="sng" dirty="0">
                <a:hlinkClick r:id="rId5"/>
              </a:rPr>
              <a:t>https://www.cipd.co.uk/knowledge/culture/ethics/role-hr-factsheet</a:t>
            </a:r>
            <a:r>
              <a:rPr lang="en-GB" u="sng" dirty="0"/>
              <a:t> </a:t>
            </a:r>
            <a:r>
              <a:rPr lang="en-GB" dirty="0"/>
              <a:t>(Accessed: 1 January 2021).</a:t>
            </a:r>
          </a:p>
          <a:p>
            <a:endParaRPr lang="en-GB" dirty="0"/>
          </a:p>
        </p:txBody>
      </p:sp>
    </p:spTree>
    <p:extLst>
      <p:ext uri="{BB962C8B-B14F-4D97-AF65-F5344CB8AC3E}">
        <p14:creationId xmlns:p14="http://schemas.microsoft.com/office/powerpoint/2010/main" val="21418415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pPr lvl="0"/>
            <a:r>
              <a:rPr lang="en-GB" sz="2200" dirty="0"/>
              <a:t>CIPD (2020) </a:t>
            </a:r>
            <a:r>
              <a:rPr lang="en-GB" sz="2200" i="1" dirty="0"/>
              <a:t>Evaluating learning and development </a:t>
            </a:r>
            <a:r>
              <a:rPr lang="en-GB" sz="2200" dirty="0"/>
              <a:t>Available at: </a:t>
            </a:r>
            <a:r>
              <a:rPr lang="en-GB" sz="2200" u="sng" dirty="0">
                <a:hlinkClick r:id="rId2"/>
              </a:rPr>
              <a:t>Evaluating Learning &amp; Development | Factsheets | CIPD</a:t>
            </a:r>
            <a:r>
              <a:rPr lang="en-GB" sz="2200" u="sng" dirty="0"/>
              <a:t> </a:t>
            </a:r>
            <a:r>
              <a:rPr lang="en-GB" sz="2200" dirty="0"/>
              <a:t>(Accessed: 5 January 2021).</a:t>
            </a:r>
          </a:p>
          <a:p>
            <a:pPr lvl="0"/>
            <a:r>
              <a:rPr lang="en-GB" sz="2200" dirty="0"/>
              <a:t>CIPD (2020) </a:t>
            </a:r>
            <a:r>
              <a:rPr lang="en-GB" sz="2200" i="1" dirty="0"/>
              <a:t>HR shared services </a:t>
            </a:r>
            <a:r>
              <a:rPr lang="en-GB" sz="2200" dirty="0"/>
              <a:t>Available at: </a:t>
            </a:r>
            <a:r>
              <a:rPr lang="en-GB" sz="2200" u="sng" dirty="0">
                <a:hlinkClick r:id="rId3"/>
              </a:rPr>
              <a:t>HR Shared Services | Factsheets | CIPD</a:t>
            </a:r>
            <a:r>
              <a:rPr lang="en-GB" sz="2200" u="sng" dirty="0"/>
              <a:t> </a:t>
            </a:r>
            <a:r>
              <a:rPr lang="en-GB" sz="2200" dirty="0"/>
              <a:t>(Accessed 6 January 2021).</a:t>
            </a:r>
          </a:p>
          <a:p>
            <a:pPr lvl="0"/>
            <a:r>
              <a:rPr lang="en-GB" sz="2200" dirty="0"/>
              <a:t>CIPD Blackwell, Daly and Lancaster (2019) </a:t>
            </a:r>
            <a:r>
              <a:rPr lang="en-GB" sz="2200" i="1" dirty="0"/>
              <a:t>Professionalising learning and development </a:t>
            </a:r>
            <a:r>
              <a:rPr lang="en-GB" sz="2200" u="sng" dirty="0">
                <a:hlinkClick r:id="rId4"/>
              </a:rPr>
              <a:t>professionalising-learning-development-report19_tcm18-53783.pdf (cipd.co.uk)</a:t>
            </a:r>
            <a:r>
              <a:rPr lang="en-GB" sz="2200" u="sng" dirty="0"/>
              <a:t> </a:t>
            </a:r>
            <a:r>
              <a:rPr lang="en-GB" sz="2200" dirty="0"/>
              <a:t>(Accessed: 5 January 2021). </a:t>
            </a:r>
          </a:p>
          <a:p>
            <a:r>
              <a:rPr lang="en-GB" sz="2200" dirty="0"/>
              <a:t>CIPD (2015) </a:t>
            </a:r>
            <a:r>
              <a:rPr lang="en-GB" sz="2200" i="1" dirty="0"/>
              <a:t>Research Report Ethical Decision Making: Eight Perspectives on workplace dilemmas </a:t>
            </a:r>
            <a:r>
              <a:rPr lang="en-GB" sz="2200" dirty="0"/>
              <a:t>[online] Available at:</a:t>
            </a:r>
            <a:r>
              <a:rPr lang="en-GB" sz="2200" u="sng" dirty="0"/>
              <a:t> </a:t>
            </a:r>
            <a:r>
              <a:rPr lang="en-GB" sz="2200" u="sng" dirty="0">
                <a:hlinkClick r:id="rId5"/>
              </a:rPr>
              <a:t>https://www.cipd.co.uk/Images/ethical-decision-making-2015-eight-perspectives-on-workplace-dilemmas_tcm18-9564.pdf</a:t>
            </a:r>
            <a:r>
              <a:rPr lang="en-GB" sz="2200" u="sng" dirty="0"/>
              <a:t> </a:t>
            </a:r>
            <a:r>
              <a:rPr lang="en-GB" sz="2200" dirty="0"/>
              <a:t>(Accessed: 1 January 2021).</a:t>
            </a:r>
          </a:p>
          <a:p>
            <a:endParaRPr lang="en-GB" dirty="0"/>
          </a:p>
        </p:txBody>
      </p:sp>
    </p:spTree>
    <p:extLst>
      <p:ext uri="{BB962C8B-B14F-4D97-AF65-F5344CB8AC3E}">
        <p14:creationId xmlns:p14="http://schemas.microsoft.com/office/powerpoint/2010/main" val="1469134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85000" lnSpcReduction="20000"/>
          </a:bodyPr>
          <a:lstStyle/>
          <a:p>
            <a:pPr lvl="0"/>
            <a:r>
              <a:rPr lang="en-GB" dirty="0"/>
              <a:t>CIPD (2019)</a:t>
            </a:r>
            <a:r>
              <a:rPr lang="en-GB" u="sng" dirty="0"/>
              <a:t> </a:t>
            </a:r>
            <a:r>
              <a:rPr lang="en-GB" i="1" dirty="0"/>
              <a:t>rotten apples, bad barrels, and sticky situations: unethical workplace behaviour </a:t>
            </a:r>
            <a:r>
              <a:rPr lang="en-GB" dirty="0"/>
              <a:t>[online] Available at:</a:t>
            </a:r>
          </a:p>
          <a:p>
            <a:r>
              <a:rPr lang="en-GB" u="sng" dirty="0">
                <a:hlinkClick r:id="rId2"/>
              </a:rPr>
              <a:t>https://www.cipd.co.uk/knowledge/culture/ethics/ethical-behaviour</a:t>
            </a:r>
            <a:r>
              <a:rPr lang="en-GB" dirty="0"/>
              <a:t> (Accessed: 1 January 2021).</a:t>
            </a:r>
          </a:p>
          <a:p>
            <a:pPr lvl="0"/>
            <a:r>
              <a:rPr lang="en-GB" dirty="0"/>
              <a:t>CIPD (2019) </a:t>
            </a:r>
            <a:r>
              <a:rPr lang="en-GB" i="1" dirty="0"/>
              <a:t>Rotten apple, bad barrels, and sticky situations: An evidence review of unethical workplace behaviour</a:t>
            </a:r>
            <a:r>
              <a:rPr lang="en-GB" dirty="0"/>
              <a:t> [online] Available at:</a:t>
            </a:r>
            <a:r>
              <a:rPr lang="en-GB" b="1" u="sng" dirty="0"/>
              <a:t> </a:t>
            </a:r>
            <a:r>
              <a:rPr lang="en-GB" u="sng" dirty="0">
                <a:hlinkClick r:id="rId3"/>
              </a:rPr>
              <a:t>unethical-behaviour-in-the-workplace_report-2_tcm18-57022.pdf (cipd.co.uk)</a:t>
            </a:r>
            <a:r>
              <a:rPr lang="en-GB" dirty="0"/>
              <a:t> Accessed: 2 January 2021).</a:t>
            </a:r>
          </a:p>
          <a:p>
            <a:pPr lvl="0"/>
            <a:r>
              <a:rPr lang="en-GB" dirty="0"/>
              <a:t>CIPD (2020) </a:t>
            </a:r>
            <a:r>
              <a:rPr lang="en-GB" i="1" dirty="0"/>
              <a:t>The CIPD Profession Map 	</a:t>
            </a:r>
            <a:r>
              <a:rPr lang="en-GB" dirty="0"/>
              <a:t>[online] Available at: </a:t>
            </a:r>
          </a:p>
          <a:p>
            <a:r>
              <a:rPr lang="en-GB" u="sng" dirty="0">
                <a:hlinkClick r:id="rId4"/>
              </a:rPr>
              <a:t>CIPD Profession Map for HR, L&amp;D and OD&amp;D | CIPD</a:t>
            </a:r>
            <a:endParaRPr lang="en-GB" dirty="0"/>
          </a:p>
          <a:p>
            <a:pPr lvl="0"/>
            <a:r>
              <a:rPr lang="en-GB" dirty="0"/>
              <a:t>Cookson, 2000. </a:t>
            </a:r>
            <a:r>
              <a:rPr lang="en-GB" i="1" dirty="0"/>
              <a:t>News &amp; analysis</a:t>
            </a:r>
            <a:r>
              <a:rPr lang="en-GB" dirty="0"/>
              <a:t>. People Management, p.9.</a:t>
            </a:r>
          </a:p>
          <a:p>
            <a:endParaRPr lang="en-GB" dirty="0"/>
          </a:p>
        </p:txBody>
      </p:sp>
    </p:spTree>
    <p:extLst>
      <p:ext uri="{BB962C8B-B14F-4D97-AF65-F5344CB8AC3E}">
        <p14:creationId xmlns:p14="http://schemas.microsoft.com/office/powerpoint/2010/main" val="1210767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lvl="0"/>
            <a:r>
              <a:rPr lang="en-GB" sz="2000" i="1" dirty="0"/>
              <a:t>Human Resources (HR) Business Partner 2.</a:t>
            </a:r>
            <a:r>
              <a:rPr lang="en-GB" sz="2000" dirty="0"/>
              <a:t>0 Available at: </a:t>
            </a:r>
            <a:r>
              <a:rPr lang="en-GB" sz="2000" u="sng" dirty="0">
                <a:hlinkClick r:id="rId2"/>
              </a:rPr>
              <a:t>https://moodle.uwtsd.ac.uk/</a:t>
            </a:r>
            <a:r>
              <a:rPr lang="en-GB" sz="2000" u="sng" dirty="0" err="1">
                <a:hlinkClick r:id="rId2"/>
              </a:rPr>
              <a:t>pluginfile.php</a:t>
            </a:r>
            <a:r>
              <a:rPr lang="en-GB" sz="2000" u="sng" dirty="0">
                <a:hlinkClick r:id="rId2"/>
              </a:rPr>
              <a:t>/206544/</a:t>
            </a:r>
            <a:r>
              <a:rPr lang="en-GB" sz="2000" u="sng" dirty="0" err="1">
                <a:hlinkClick r:id="rId2"/>
              </a:rPr>
              <a:t>mod_resource</a:t>
            </a:r>
            <a:r>
              <a:rPr lang="en-GB" sz="2000" u="sng" dirty="0">
                <a:hlinkClick r:id="rId2"/>
              </a:rPr>
              <a:t>/content/1/-HR%2BBusiness%2BPartner%2B2.0..pdf</a:t>
            </a:r>
            <a:r>
              <a:rPr lang="en-GB" sz="2000" dirty="0"/>
              <a:t> (Accessed: 28 December 2020).</a:t>
            </a:r>
          </a:p>
          <a:p>
            <a:pPr lvl="0"/>
            <a:r>
              <a:rPr lang="en-GB" sz="2000" dirty="0"/>
              <a:t>Hywel Dda University Health Board (2020) Available at: </a:t>
            </a:r>
            <a:r>
              <a:rPr lang="en-GB" sz="2000" u="sng" dirty="0">
                <a:hlinkClick r:id="rId3"/>
              </a:rPr>
              <a:t>http://howis.wales.nhs.uk/sitesplus/862/home</a:t>
            </a:r>
            <a:r>
              <a:rPr lang="en-GB" sz="2000" dirty="0"/>
              <a:t> (Accessed: 23 December 2020).</a:t>
            </a:r>
          </a:p>
          <a:p>
            <a:pPr lvl="0"/>
            <a:r>
              <a:rPr lang="en-GB" sz="2000" dirty="0"/>
              <a:t>Jon </a:t>
            </a:r>
            <a:r>
              <a:rPr lang="en-GB" sz="2000" dirty="0" err="1"/>
              <a:t>Ingham</a:t>
            </a:r>
            <a:r>
              <a:rPr lang="en-GB" sz="2000" dirty="0"/>
              <a:t> (2019) </a:t>
            </a:r>
            <a:r>
              <a:rPr lang="en-GB" sz="2000" i="1" dirty="0"/>
              <a:t>Updating the Ulrich (conceptual/outcomes) Model – part 1 </a:t>
            </a:r>
            <a:r>
              <a:rPr lang="en-GB" sz="2000" dirty="0"/>
              <a:t>[online] Available at: </a:t>
            </a:r>
            <a:r>
              <a:rPr lang="en-GB" sz="2000" u="sng" dirty="0">
                <a:hlinkClick r:id="rId4"/>
              </a:rPr>
              <a:t>https://www.thedigitaltransformationpeople.com/channels/people-and-change/updating-the-ulrich-conceptual-outcomes-model-part-1/</a:t>
            </a:r>
            <a:r>
              <a:rPr lang="en-GB" sz="2000" u="sng" dirty="0"/>
              <a:t> </a:t>
            </a:r>
            <a:r>
              <a:rPr lang="en-GB" sz="2000" dirty="0"/>
              <a:t>(Accessed: 28 December 2020).</a:t>
            </a:r>
          </a:p>
          <a:p>
            <a:endParaRPr lang="en-GB" dirty="0"/>
          </a:p>
        </p:txBody>
      </p:sp>
    </p:spTree>
    <p:extLst>
      <p:ext uri="{BB962C8B-B14F-4D97-AF65-F5344CB8AC3E}">
        <p14:creationId xmlns:p14="http://schemas.microsoft.com/office/powerpoint/2010/main" val="9309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pPr lvl="0"/>
            <a:r>
              <a:rPr lang="en-GB" sz="2200" dirty="0"/>
              <a:t>Jones, R., 2020. </a:t>
            </a:r>
            <a:r>
              <a:rPr lang="en-GB" sz="2200" i="1" dirty="0"/>
              <a:t>Understanding The Contemporary Human Resources Function </a:t>
            </a:r>
            <a:r>
              <a:rPr lang="en-GB" sz="2200" dirty="0"/>
              <a:t>Available at: </a:t>
            </a:r>
            <a:r>
              <a:rPr lang="en-GB" sz="2200" u="sng" dirty="0">
                <a:hlinkClick r:id="rId2"/>
              </a:rPr>
              <a:t>https://moodle.uwtsd.ac.uk/mod/folder/view.php?id=304864</a:t>
            </a:r>
            <a:r>
              <a:rPr lang="en-GB" sz="2200" dirty="0"/>
              <a:t> (Accessed: 28 November 2020).</a:t>
            </a:r>
          </a:p>
          <a:p>
            <a:pPr lvl="0"/>
            <a:r>
              <a:rPr lang="en-GB" sz="2200" dirty="0" err="1"/>
              <a:t>Marchington</a:t>
            </a:r>
            <a:r>
              <a:rPr lang="en-GB" sz="2200" dirty="0"/>
              <a:t>, M. and Wilkinson, A. (2008) reprinted 2009 </a:t>
            </a:r>
            <a:r>
              <a:rPr lang="en-GB" sz="2200" i="1" dirty="0"/>
              <a:t>Human Resource Management At Work. </a:t>
            </a:r>
            <a:r>
              <a:rPr lang="en-GB" sz="2200" dirty="0"/>
              <a:t>4</a:t>
            </a:r>
            <a:r>
              <a:rPr lang="en-GB" sz="2200" baseline="30000" dirty="0"/>
              <a:t>th</a:t>
            </a:r>
            <a:r>
              <a:rPr lang="en-GB" sz="2200" dirty="0"/>
              <a:t> </a:t>
            </a:r>
            <a:r>
              <a:rPr lang="en-GB" sz="2200" dirty="0" err="1"/>
              <a:t>edn</a:t>
            </a:r>
            <a:r>
              <a:rPr lang="en-GB" sz="2200" dirty="0"/>
              <a:t>. London: CIPD</a:t>
            </a:r>
          </a:p>
          <a:p>
            <a:pPr lvl="0"/>
            <a:r>
              <a:rPr lang="en-GB" sz="2200" dirty="0" err="1"/>
              <a:t>L'Etang</a:t>
            </a:r>
            <a:r>
              <a:rPr lang="en-GB" sz="2200" dirty="0"/>
              <a:t>, J. </a:t>
            </a:r>
            <a:r>
              <a:rPr lang="en-GB" sz="2200" i="1" dirty="0"/>
              <a:t>Ethical corporate social responsibility: A framework for managers</a:t>
            </a:r>
            <a:r>
              <a:rPr lang="en-GB" sz="2200" dirty="0"/>
              <a:t>. </a:t>
            </a:r>
            <a:r>
              <a:rPr lang="en-GB" sz="2200" i="1" dirty="0"/>
              <a:t>J Bus Ethics</a:t>
            </a:r>
            <a:r>
              <a:rPr lang="en-GB" sz="2200" dirty="0"/>
              <a:t> </a:t>
            </a:r>
            <a:r>
              <a:rPr lang="en-GB" sz="2200" b="1" dirty="0"/>
              <a:t>14, </a:t>
            </a:r>
            <a:r>
              <a:rPr lang="en-GB" sz="2200" dirty="0"/>
              <a:t>125–132 (1995). </a:t>
            </a:r>
            <a:r>
              <a:rPr lang="en-GB" sz="2200" u="sng" dirty="0">
                <a:hlinkClick r:id="rId3"/>
              </a:rPr>
              <a:t>https://doi.org/10.1007/BF00872017</a:t>
            </a:r>
            <a:endParaRPr lang="en-GB" sz="2200" dirty="0"/>
          </a:p>
          <a:p>
            <a:pPr lvl="0"/>
            <a:r>
              <a:rPr lang="en-GB" sz="2200" dirty="0"/>
              <a:t>Science for Work (2019) </a:t>
            </a:r>
            <a:r>
              <a:rPr lang="en-GB" sz="2200" i="1" dirty="0"/>
              <a:t>Training make change stick.</a:t>
            </a:r>
            <a:r>
              <a:rPr lang="en-GB" sz="2200" dirty="0"/>
              <a:t> Available at </a:t>
            </a:r>
            <a:r>
              <a:rPr lang="en-GB" sz="2200" u="sng" dirty="0">
                <a:hlinkClick r:id="rId4"/>
              </a:rPr>
              <a:t>https://scienceforwork.com/blog/training-make-change-stick/</a:t>
            </a:r>
            <a:r>
              <a:rPr lang="en-GB" sz="2200" dirty="0"/>
              <a:t> (Accessed: 23 December 2020).</a:t>
            </a:r>
          </a:p>
          <a:p>
            <a:endParaRPr lang="en-GB" dirty="0"/>
          </a:p>
        </p:txBody>
      </p:sp>
    </p:spTree>
    <p:extLst>
      <p:ext uri="{BB962C8B-B14F-4D97-AF65-F5344CB8AC3E}">
        <p14:creationId xmlns:p14="http://schemas.microsoft.com/office/powerpoint/2010/main" val="1990397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85000" lnSpcReduction="20000"/>
          </a:bodyPr>
          <a:lstStyle/>
          <a:p>
            <a:pPr lvl="0"/>
            <a:r>
              <a:rPr lang="en-GB" dirty="0"/>
              <a:t>Science for Work (2018) </a:t>
            </a:r>
            <a:r>
              <a:rPr lang="en-GB" i="1" dirty="0"/>
              <a:t>Trust-in-leadership-change</a:t>
            </a:r>
            <a:r>
              <a:rPr lang="en-GB" dirty="0"/>
              <a:t>. Available at: </a:t>
            </a:r>
            <a:r>
              <a:rPr lang="en-GB" u="sng" dirty="0">
                <a:hlinkClick r:id="rId2"/>
              </a:rPr>
              <a:t>https://scienceforwork.com/blog/trust-in-leadership-change/</a:t>
            </a:r>
            <a:r>
              <a:rPr lang="en-GB" u="sng" dirty="0"/>
              <a:t> (Accessed: 22 December 2020).</a:t>
            </a:r>
            <a:endParaRPr lang="en-GB" dirty="0"/>
          </a:p>
          <a:p>
            <a:pPr lvl="0"/>
            <a:r>
              <a:rPr lang="en-GB" dirty="0" err="1">
                <a:hlinkClick r:id="rId3"/>
              </a:rPr>
              <a:t>Siegle</a:t>
            </a:r>
            <a:r>
              <a:rPr lang="en-GB" dirty="0"/>
              <a:t> (2013) </a:t>
            </a:r>
            <a:r>
              <a:rPr lang="en-GB" i="1" dirty="0"/>
              <a:t>M&amp;S; How Ethical are your clothes? </a:t>
            </a:r>
            <a:r>
              <a:rPr lang="en-GB" dirty="0"/>
              <a:t>The Guardian 6</a:t>
            </a:r>
            <a:r>
              <a:rPr lang="en-GB" baseline="30000" dirty="0"/>
              <a:t>th</a:t>
            </a:r>
            <a:r>
              <a:rPr lang="en-GB" dirty="0"/>
              <a:t> October 2013. Available at: </a:t>
            </a:r>
            <a:r>
              <a:rPr lang="en-GB" b="1" u="sng" dirty="0">
                <a:hlinkClick r:id="rId4"/>
              </a:rPr>
              <a:t>https://www.theguardian.com/environment/2013/oct/06/ethical-high-street-clothes-mands</a:t>
            </a:r>
            <a:r>
              <a:rPr lang="en-GB" b="1" u="sng" dirty="0"/>
              <a:t> </a:t>
            </a:r>
            <a:r>
              <a:rPr lang="en-GB" dirty="0"/>
              <a:t>(Accessed: 3 January 2021).</a:t>
            </a:r>
          </a:p>
          <a:p>
            <a:pPr lvl="0"/>
            <a:r>
              <a:rPr lang="en-GB" dirty="0"/>
              <a:t>Taylor, S. and </a:t>
            </a:r>
            <a:r>
              <a:rPr lang="en-GB" dirty="0" err="1"/>
              <a:t>Woodhams</a:t>
            </a:r>
            <a:r>
              <a:rPr lang="en-GB" dirty="0"/>
              <a:t>, C., 2016b). </a:t>
            </a:r>
            <a:r>
              <a:rPr lang="en-GB" i="1" dirty="0"/>
              <a:t>Human Resource Management: People and </a:t>
            </a:r>
            <a:r>
              <a:rPr lang="en-GB" i="1" dirty="0" err="1"/>
              <a:t>Organsations</a:t>
            </a:r>
            <a:r>
              <a:rPr lang="en-GB" dirty="0"/>
              <a:t>. 2</a:t>
            </a:r>
            <a:r>
              <a:rPr lang="en-GB" baseline="30000" dirty="0"/>
              <a:t>nd  </a:t>
            </a:r>
            <a:r>
              <a:rPr lang="en-GB" dirty="0" err="1"/>
              <a:t>edn</a:t>
            </a:r>
            <a:r>
              <a:rPr lang="en-GB" dirty="0"/>
              <a:t>. London; CIPD.</a:t>
            </a:r>
          </a:p>
          <a:p>
            <a:pPr lvl="0"/>
            <a:r>
              <a:rPr lang="en-GB" dirty="0"/>
              <a:t>Taylor, S. and </a:t>
            </a:r>
            <a:r>
              <a:rPr lang="en-GB" dirty="0" err="1"/>
              <a:t>Woodhams</a:t>
            </a:r>
            <a:r>
              <a:rPr lang="en-GB" dirty="0"/>
              <a:t>, C., 2016a) </a:t>
            </a:r>
            <a:r>
              <a:rPr lang="en-GB" i="1" dirty="0"/>
              <a:t>Studying Human Resource Management</a:t>
            </a:r>
            <a:r>
              <a:rPr lang="en-GB" dirty="0"/>
              <a:t>. 2</a:t>
            </a:r>
            <a:r>
              <a:rPr lang="en-GB" baseline="30000" dirty="0"/>
              <a:t>nd</a:t>
            </a:r>
            <a:r>
              <a:rPr lang="en-GB" dirty="0"/>
              <a:t> </a:t>
            </a:r>
            <a:r>
              <a:rPr lang="en-GB" dirty="0" err="1"/>
              <a:t>edn</a:t>
            </a:r>
            <a:r>
              <a:rPr lang="en-GB" dirty="0"/>
              <a:t>. London: CIPD.</a:t>
            </a:r>
          </a:p>
          <a:p>
            <a:endParaRPr lang="en-GB" dirty="0"/>
          </a:p>
        </p:txBody>
      </p:sp>
    </p:spTree>
    <p:extLst>
      <p:ext uri="{BB962C8B-B14F-4D97-AF65-F5344CB8AC3E}">
        <p14:creationId xmlns:p14="http://schemas.microsoft.com/office/powerpoint/2010/main" val="9499316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and </a:t>
            </a:r>
            <a:r>
              <a:rPr lang="en-GB" dirty="0" err="1" smtClean="0"/>
              <a:t>Bibliograpy</a:t>
            </a:r>
            <a:endParaRPr lang="en-GB" dirty="0"/>
          </a:p>
        </p:txBody>
      </p:sp>
      <p:sp>
        <p:nvSpPr>
          <p:cNvPr id="4" name="Content Placeholder 3"/>
          <p:cNvSpPr>
            <a:spLocks noGrp="1"/>
          </p:cNvSpPr>
          <p:nvPr>
            <p:ph sz="half" idx="2"/>
          </p:nvPr>
        </p:nvSpPr>
        <p:spPr>
          <a:xfrm>
            <a:off x="1295400" y="2550696"/>
            <a:ext cx="4718304" cy="3325172"/>
          </a:xfrm>
        </p:spPr>
        <p:txBody>
          <a:bodyPr>
            <a:normAutofit/>
          </a:bodyPr>
          <a:lstStyle/>
          <a:p>
            <a:r>
              <a:rPr lang="en-GB" sz="2000" dirty="0">
                <a:hlinkClick r:id="rId3"/>
              </a:rPr>
              <a:t>Watts</a:t>
            </a:r>
            <a:r>
              <a:rPr lang="en-GB" sz="2000" dirty="0"/>
              <a:t>,</a:t>
            </a:r>
            <a:r>
              <a:rPr lang="en-GB" sz="2000" dirty="0">
                <a:hlinkClick r:id="rId4"/>
              </a:rPr>
              <a:t> </a:t>
            </a:r>
            <a:r>
              <a:rPr lang="en-GB" sz="2000" dirty="0" err="1">
                <a:hlinkClick r:id="rId4"/>
              </a:rPr>
              <a:t>Wasley</a:t>
            </a:r>
            <a:r>
              <a:rPr lang="en-GB" sz="2000" dirty="0"/>
              <a:t> et al (2020) ‘</a:t>
            </a:r>
            <a:r>
              <a:rPr lang="en-GB" sz="2000" i="1" dirty="0"/>
              <a:t>Revealed: UK Supermarket and fast food chicken linked to deforestation in Brazil’, </a:t>
            </a:r>
            <a:r>
              <a:rPr lang="en-GB" sz="2000" dirty="0"/>
              <a:t>The Guardian, 25</a:t>
            </a:r>
            <a:r>
              <a:rPr lang="en-GB" sz="2000" baseline="30000" dirty="0"/>
              <a:t>th</a:t>
            </a:r>
            <a:r>
              <a:rPr lang="en-GB" sz="2000" dirty="0"/>
              <a:t> November. Available at: </a:t>
            </a:r>
            <a:r>
              <a:rPr lang="en-GB" sz="2000" b="1" u="sng" dirty="0">
                <a:hlinkClick r:id="rId5"/>
              </a:rPr>
              <a:t>https://www.theguardian.com/environment/2020/nov/25/revealed-uk-supermarket-and-fast-food-chicken-linked-to-brazil-deforestation-soy-soya</a:t>
            </a:r>
            <a:r>
              <a:rPr lang="en-GB" sz="2000" b="1" u="sng" dirty="0"/>
              <a:t> </a:t>
            </a:r>
            <a:r>
              <a:rPr lang="en-GB" sz="2000" dirty="0"/>
              <a:t>(Accessed: 3 January 2020).</a:t>
            </a:r>
          </a:p>
          <a:p>
            <a:endParaRPr lang="en-GB" dirty="0"/>
          </a:p>
        </p:txBody>
      </p:sp>
      <p:sp>
        <p:nvSpPr>
          <p:cNvPr id="6" name="Content Placeholder 5"/>
          <p:cNvSpPr>
            <a:spLocks noGrp="1"/>
          </p:cNvSpPr>
          <p:nvPr>
            <p:ph sz="quarter" idx="4"/>
          </p:nvPr>
        </p:nvSpPr>
        <p:spPr>
          <a:xfrm>
            <a:off x="6180670" y="2550696"/>
            <a:ext cx="4718304" cy="3325171"/>
          </a:xfrm>
        </p:spPr>
        <p:txBody>
          <a:bodyPr>
            <a:normAutofit fontScale="70000" lnSpcReduction="20000"/>
          </a:bodyPr>
          <a:lstStyle/>
          <a:p>
            <a:r>
              <a:rPr lang="en-GB" sz="2600" b="1" u="sng" dirty="0"/>
              <a:t>Bibliography</a:t>
            </a:r>
            <a:endParaRPr lang="en-GB" sz="2600" dirty="0"/>
          </a:p>
          <a:p>
            <a:pPr lvl="0"/>
            <a:r>
              <a:rPr lang="en-GB" sz="2600" dirty="0" smtClean="0"/>
              <a:t>CIPD</a:t>
            </a:r>
            <a:r>
              <a:rPr lang="en-GB" sz="2600" dirty="0"/>
              <a:t>, (2020) </a:t>
            </a:r>
            <a:r>
              <a:rPr lang="en-GB" sz="2600" i="1" dirty="0"/>
              <a:t>The HR Function </a:t>
            </a:r>
            <a:r>
              <a:rPr lang="en-GB" sz="2600" dirty="0"/>
              <a:t>Available at: </a:t>
            </a:r>
            <a:r>
              <a:rPr lang="en-GB" sz="2600" u="sng" dirty="0">
                <a:hlinkClick r:id="rId6"/>
              </a:rPr>
              <a:t>https://www.cipd.co.uk/knowledge/fundamentals/people/hr</a:t>
            </a:r>
            <a:r>
              <a:rPr lang="en-GB" sz="2600" u="sng" dirty="0"/>
              <a:t> </a:t>
            </a:r>
            <a:r>
              <a:rPr lang="en-GB" sz="2600" dirty="0"/>
              <a:t>(Accessed: 28 December 2020).</a:t>
            </a:r>
          </a:p>
          <a:p>
            <a:pPr lvl="0"/>
            <a:r>
              <a:rPr lang="en-GB" sz="2600" dirty="0"/>
              <a:t>CIPD, (2020) </a:t>
            </a:r>
            <a:r>
              <a:rPr lang="en-GB" sz="2600" i="1" dirty="0"/>
              <a:t>Change Management and Agility </a:t>
            </a:r>
            <a:r>
              <a:rPr lang="en-GB" sz="2600" dirty="0"/>
              <a:t>Available at: </a:t>
            </a:r>
            <a:r>
              <a:rPr lang="en-GB" sz="2600" u="sng" dirty="0">
                <a:hlinkClick r:id="rId7"/>
              </a:rPr>
              <a:t>https://www.cipd.co.uk/knowledge/strategy/change</a:t>
            </a:r>
            <a:r>
              <a:rPr lang="en-GB" sz="2600" u="sng" dirty="0"/>
              <a:t> </a:t>
            </a:r>
            <a:r>
              <a:rPr lang="en-GB" sz="2600" dirty="0"/>
              <a:t>(Accessed: 28 December 2020).</a:t>
            </a:r>
          </a:p>
          <a:p>
            <a:pPr lvl="0"/>
            <a:r>
              <a:rPr lang="en-GB" sz="2600" dirty="0"/>
              <a:t>CIPD (2015) </a:t>
            </a:r>
            <a:r>
              <a:rPr lang="en-GB" sz="2600" i="1" dirty="0"/>
              <a:t>A collection of thought pieces</a:t>
            </a:r>
            <a:r>
              <a:rPr lang="en-GB" sz="2600" dirty="0"/>
              <a:t>, </a:t>
            </a:r>
            <a:r>
              <a:rPr lang="en-GB" sz="2600" i="1" dirty="0"/>
              <a:t>Changing HR operating models </a:t>
            </a:r>
            <a:r>
              <a:rPr lang="en-GB" sz="2600" dirty="0"/>
              <a:t>Available at: </a:t>
            </a:r>
            <a:r>
              <a:rPr lang="en-GB" sz="2600" i="1" dirty="0"/>
              <a:t> </a:t>
            </a:r>
            <a:r>
              <a:rPr lang="en-GB" sz="2600" u="sng" dirty="0">
                <a:hlinkClick r:id="rId8"/>
              </a:rPr>
              <a:t>changing-operating-models_tcm18-10976.pdf (cipd.co.uk)</a:t>
            </a:r>
            <a:r>
              <a:rPr lang="en-GB" sz="2600" dirty="0"/>
              <a:t> (Accessed: 29 December 2020).</a:t>
            </a:r>
          </a:p>
          <a:p>
            <a:endParaRPr lang="en-GB" dirty="0"/>
          </a:p>
        </p:txBody>
      </p:sp>
    </p:spTree>
    <p:extLst>
      <p:ext uri="{BB962C8B-B14F-4D97-AF65-F5344CB8AC3E}">
        <p14:creationId xmlns:p14="http://schemas.microsoft.com/office/powerpoint/2010/main" val="136839606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3193</TotalTime>
  <Words>3934</Words>
  <Application>Microsoft Office PowerPoint</Application>
  <PresentationFormat>Widescreen</PresentationFormat>
  <Paragraphs>267</Paragraphs>
  <Slides>32</Slides>
  <Notes>20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Garamond</vt:lpstr>
      <vt:lpstr>Guardian Egyptian Web</vt:lpstr>
      <vt:lpstr>Kristen ITC</vt:lpstr>
      <vt:lpstr>Symbol</vt:lpstr>
      <vt:lpstr>Wingdings</vt:lpstr>
      <vt:lpstr>Organic</vt:lpstr>
      <vt:lpstr>PowerPoint Presentation</vt:lpstr>
      <vt:lpstr>‘The Function of HR’</vt:lpstr>
      <vt:lpstr>Purpose of the HR Function</vt:lpstr>
      <vt:lpstr>Key Objectives of the HR Function</vt:lpstr>
      <vt:lpstr>Values &amp; Behaviours</vt:lpstr>
      <vt:lpstr>COVID-19 Current Objective for the Health Board</vt:lpstr>
      <vt:lpstr>Together we’ll keep our workforce safe - YouTube</vt:lpstr>
      <vt:lpstr>PowerPoint Presentation</vt:lpstr>
      <vt:lpstr>Staff Psychological Wellbeing Service </vt:lpstr>
      <vt:lpstr>Activities - Talent Profile</vt:lpstr>
      <vt:lpstr>Moving Eras</vt:lpstr>
      <vt:lpstr>DON’T RESIST CHANGE EMBRACE IT</vt:lpstr>
      <vt:lpstr> Comparison of Delivering HR Objectives </vt:lpstr>
      <vt:lpstr>Centralisation and Decentralisation  source David Ulrich</vt:lpstr>
      <vt:lpstr>HR Working with Line Managers</vt:lpstr>
      <vt:lpstr>PowerPoint Presentation</vt:lpstr>
      <vt:lpstr>Unethical Practices</vt:lpstr>
      <vt:lpstr>Ethical Practices</vt:lpstr>
      <vt:lpstr>Ethical Corporate Social Responsibility:  An outline for bosses</vt:lpstr>
      <vt:lpstr>Celebrating Diversity</vt:lpstr>
      <vt:lpstr>PowerPoint Presentation</vt:lpstr>
      <vt:lpstr>How HR’s Contribution can be evaluated </vt:lpstr>
      <vt:lpstr>Examples of published research</vt:lpstr>
      <vt:lpstr>PowerPoint Presentation</vt:lpstr>
      <vt:lpstr>References</vt:lpstr>
      <vt:lpstr>References</vt:lpstr>
      <vt:lpstr>References</vt:lpstr>
      <vt:lpstr>References</vt:lpstr>
      <vt:lpstr>References</vt:lpstr>
      <vt:lpstr>References</vt:lpstr>
      <vt:lpstr>References</vt:lpstr>
      <vt:lpstr>References and Bibliograpy</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Thomas (Hywel Dda UHB - Project Support Officer (ESR Self Service))</dc:creator>
  <cp:lastModifiedBy>Catherine Thomas (Hywel Dda UHB - Project Support Officer (ESR Self Service))</cp:lastModifiedBy>
  <cp:revision>370</cp:revision>
  <dcterms:created xsi:type="dcterms:W3CDTF">2020-12-17T14:08:32Z</dcterms:created>
  <dcterms:modified xsi:type="dcterms:W3CDTF">2021-01-07T17:04:17Z</dcterms:modified>
</cp:coreProperties>
</file>