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1"/>
  </p:sldMasterIdLst>
  <p:notesMasterIdLst>
    <p:notesMasterId r:id="rId23"/>
  </p:notesMasterIdLst>
  <p:sldIdLst>
    <p:sldId id="4809" r:id="rId2"/>
    <p:sldId id="4807" r:id="rId3"/>
    <p:sldId id="4810" r:id="rId4"/>
    <p:sldId id="4811" r:id="rId5"/>
    <p:sldId id="4825" r:id="rId6"/>
    <p:sldId id="4823" r:id="rId7"/>
    <p:sldId id="4824" r:id="rId8"/>
    <p:sldId id="4812" r:id="rId9"/>
    <p:sldId id="4815" r:id="rId10"/>
    <p:sldId id="4816" r:id="rId11"/>
    <p:sldId id="4818" r:id="rId12"/>
    <p:sldId id="4814" r:id="rId13"/>
    <p:sldId id="4813" r:id="rId14"/>
    <p:sldId id="4819" r:id="rId15"/>
    <p:sldId id="4808" r:id="rId16"/>
    <p:sldId id="4821" r:id="rId17"/>
    <p:sldId id="4822" r:id="rId18"/>
    <p:sldId id="4820" r:id="rId19"/>
    <p:sldId id="266" r:id="rId20"/>
    <p:sldId id="267" r:id="rId21"/>
    <p:sldId id="264" r:id="rId22"/>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ice Clayton" initials="AC" lastIdx="1" clrIdx="0">
    <p:extLst>
      <p:ext uri="{19B8F6BF-5375-455C-9EA6-DF929625EA0E}">
        <p15:presenceInfo xmlns:p15="http://schemas.microsoft.com/office/powerpoint/2012/main" userId="67f036f39133e98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99FF99"/>
    <a:srgbClr val="FFCC99"/>
    <a:srgbClr val="FFFF99"/>
    <a:srgbClr val="FFFFCC"/>
    <a:srgbClr val="FF6600"/>
    <a:srgbClr val="66FFCC"/>
    <a:srgbClr val="FF9999"/>
    <a:srgbClr val="66FFFF"/>
    <a:srgbClr val="33CCFF"/>
    <a:srgbClr val="FF7C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52" autoAdjust="0"/>
    <p:restoredTop sz="94660"/>
  </p:normalViewPr>
  <p:slideViewPr>
    <p:cSldViewPr snapToGrid="0">
      <p:cViewPr varScale="1">
        <p:scale>
          <a:sx n="114" d="100"/>
          <a:sy n="114" d="100"/>
        </p:scale>
        <p:origin x="33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7"/>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7"/>
          </a:xfrm>
          <a:prstGeom prst="rect">
            <a:avLst/>
          </a:prstGeom>
        </p:spPr>
        <p:txBody>
          <a:bodyPr vert="horz" lIns="91440" tIns="45720" rIns="91440" bIns="45720" rtlCol="0"/>
          <a:lstStyle>
            <a:lvl1pPr algn="r">
              <a:defRPr sz="1200"/>
            </a:lvl1pPr>
          </a:lstStyle>
          <a:p>
            <a:fld id="{4EBD18E9-616A-4A4C-9203-CFA666785C9B}" type="datetimeFigureOut">
              <a:rPr lang="en-GB" smtClean="0"/>
              <a:t>05/10/2023</a:t>
            </a:fld>
            <a:endParaRPr lang="en-GB"/>
          </a:p>
        </p:txBody>
      </p:sp>
      <p:sp>
        <p:nvSpPr>
          <p:cNvPr id="4" name="Slide Image Placeholder 3"/>
          <p:cNvSpPr>
            <a:spLocks noGrp="1" noRot="1" noChangeAspect="1"/>
          </p:cNvSpPr>
          <p:nvPr>
            <p:ph type="sldImg" idx="2"/>
          </p:nvPr>
        </p:nvSpPr>
        <p:spPr>
          <a:xfrm>
            <a:off x="422275" y="1239838"/>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5"/>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6"/>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6"/>
          </a:xfrm>
          <a:prstGeom prst="rect">
            <a:avLst/>
          </a:prstGeom>
        </p:spPr>
        <p:txBody>
          <a:bodyPr vert="horz" lIns="91440" tIns="45720" rIns="91440" bIns="45720" rtlCol="0" anchor="b"/>
          <a:lstStyle>
            <a:lvl1pPr algn="r">
              <a:defRPr sz="1200"/>
            </a:lvl1pPr>
          </a:lstStyle>
          <a:p>
            <a:fld id="{039E3367-5160-473E-B9C1-2746F964D21C}" type="slidenum">
              <a:rPr lang="en-GB" smtClean="0"/>
              <a:t>‹#›</a:t>
            </a:fld>
            <a:endParaRPr lang="en-GB"/>
          </a:p>
        </p:txBody>
      </p:sp>
    </p:spTree>
    <p:extLst>
      <p:ext uri="{BB962C8B-B14F-4D97-AF65-F5344CB8AC3E}">
        <p14:creationId xmlns:p14="http://schemas.microsoft.com/office/powerpoint/2010/main" val="6587505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90511-B301-49A4-B86D-19D77FE30C5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1ACC87-8C96-48B7-A523-DA4F590583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B690995-49AD-44E0-A084-C2A0D537125F}"/>
              </a:ext>
            </a:extLst>
          </p:cNvPr>
          <p:cNvSpPr>
            <a:spLocks noGrp="1"/>
          </p:cNvSpPr>
          <p:nvPr>
            <p:ph type="dt" sz="half" idx="10"/>
          </p:nvPr>
        </p:nvSpPr>
        <p:spPr/>
        <p:txBody>
          <a:bodyPr/>
          <a:lstStyle/>
          <a:p>
            <a:fld id="{33205898-4C55-4269-807D-4EE0C57D88CE}" type="datetimeFigureOut">
              <a:rPr lang="en-GB" smtClean="0"/>
              <a:t>05/10/2023</a:t>
            </a:fld>
            <a:endParaRPr lang="en-GB"/>
          </a:p>
        </p:txBody>
      </p:sp>
      <p:sp>
        <p:nvSpPr>
          <p:cNvPr id="5" name="Footer Placeholder 4">
            <a:extLst>
              <a:ext uri="{FF2B5EF4-FFF2-40B4-BE49-F238E27FC236}">
                <a16:creationId xmlns:a16="http://schemas.microsoft.com/office/drawing/2014/main" id="{41835F8C-C7FE-401D-9CEA-C6502174E3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B2C18A-AACA-45B9-B140-8A31630DE087}"/>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5775568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3A1A1-78EB-47A7-8674-6CEAB0468D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74374E-32CE-40F7-AC7F-169E0C16B9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83551D-722B-40F6-9057-833B5331EAB2}"/>
              </a:ext>
            </a:extLst>
          </p:cNvPr>
          <p:cNvSpPr>
            <a:spLocks noGrp="1"/>
          </p:cNvSpPr>
          <p:nvPr>
            <p:ph type="dt" sz="half" idx="10"/>
          </p:nvPr>
        </p:nvSpPr>
        <p:spPr/>
        <p:txBody>
          <a:bodyPr/>
          <a:lstStyle/>
          <a:p>
            <a:fld id="{33205898-4C55-4269-807D-4EE0C57D88CE}" type="datetimeFigureOut">
              <a:rPr lang="en-GB" smtClean="0"/>
              <a:t>05/10/2023</a:t>
            </a:fld>
            <a:endParaRPr lang="en-GB"/>
          </a:p>
        </p:txBody>
      </p:sp>
      <p:sp>
        <p:nvSpPr>
          <p:cNvPr id="5" name="Footer Placeholder 4">
            <a:extLst>
              <a:ext uri="{FF2B5EF4-FFF2-40B4-BE49-F238E27FC236}">
                <a16:creationId xmlns:a16="http://schemas.microsoft.com/office/drawing/2014/main" id="{2EF8578B-F1DF-42B7-BFCA-46A8CDCD23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9CFFE4-8B55-4C6A-964F-DBA2415F98F4}"/>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577443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9312F-4F66-475A-B492-9E15696F857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AA38E53-3226-460C-8B80-BAE28F6E7D8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5CD9B0-E059-47E8-8941-A30ED3BE658D}"/>
              </a:ext>
            </a:extLst>
          </p:cNvPr>
          <p:cNvSpPr>
            <a:spLocks noGrp="1"/>
          </p:cNvSpPr>
          <p:nvPr>
            <p:ph type="dt" sz="half" idx="10"/>
          </p:nvPr>
        </p:nvSpPr>
        <p:spPr/>
        <p:txBody>
          <a:bodyPr/>
          <a:lstStyle/>
          <a:p>
            <a:fld id="{33205898-4C55-4269-807D-4EE0C57D88CE}" type="datetimeFigureOut">
              <a:rPr lang="en-GB" smtClean="0"/>
              <a:t>05/10/2023</a:t>
            </a:fld>
            <a:endParaRPr lang="en-GB"/>
          </a:p>
        </p:txBody>
      </p:sp>
      <p:sp>
        <p:nvSpPr>
          <p:cNvPr id="5" name="Footer Placeholder 4">
            <a:extLst>
              <a:ext uri="{FF2B5EF4-FFF2-40B4-BE49-F238E27FC236}">
                <a16:creationId xmlns:a16="http://schemas.microsoft.com/office/drawing/2014/main" id="{B9F05284-0918-49C5-9D82-07CF61F3A8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3996E6-B644-45E2-AD4A-7ACA339300C2}"/>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0034579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D6C8C-C6C6-4E54-910D-134F64F725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ACB38A-BECB-4526-B67B-6C2DCC707F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394ED64-C4B1-4192-AD5A-8B2C35F4A45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6F02002-5D93-4C57-BBC4-A4A6C4CB345A}"/>
              </a:ext>
            </a:extLst>
          </p:cNvPr>
          <p:cNvSpPr>
            <a:spLocks noGrp="1"/>
          </p:cNvSpPr>
          <p:nvPr>
            <p:ph type="dt" sz="half" idx="10"/>
          </p:nvPr>
        </p:nvSpPr>
        <p:spPr/>
        <p:txBody>
          <a:bodyPr/>
          <a:lstStyle/>
          <a:p>
            <a:fld id="{33205898-4C55-4269-807D-4EE0C57D88CE}" type="datetimeFigureOut">
              <a:rPr lang="en-GB" smtClean="0"/>
              <a:t>05/10/2023</a:t>
            </a:fld>
            <a:endParaRPr lang="en-GB"/>
          </a:p>
        </p:txBody>
      </p:sp>
      <p:sp>
        <p:nvSpPr>
          <p:cNvPr id="6" name="Footer Placeholder 5">
            <a:extLst>
              <a:ext uri="{FF2B5EF4-FFF2-40B4-BE49-F238E27FC236}">
                <a16:creationId xmlns:a16="http://schemas.microsoft.com/office/drawing/2014/main" id="{3F0CFBD1-8B3D-40A9-BF1E-DDEE7089A5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A9E995-7B23-46F2-94B1-F37CAB7E52A2}"/>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37108735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97061-78E7-48B3-A54A-386BB097E1C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2385AC-A564-4BA8-B686-01D3BC5AC8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FA204F-6B71-41B7-B963-B83A37FE094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54C440-94AB-424E-A9AF-13CC9C40A5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2FDFE0-BA6C-43CE-9F49-8DC79895612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864578-186B-41D8-87DE-10FB1E87FE6B}"/>
              </a:ext>
            </a:extLst>
          </p:cNvPr>
          <p:cNvSpPr>
            <a:spLocks noGrp="1"/>
          </p:cNvSpPr>
          <p:nvPr>
            <p:ph type="dt" sz="half" idx="10"/>
          </p:nvPr>
        </p:nvSpPr>
        <p:spPr/>
        <p:txBody>
          <a:bodyPr/>
          <a:lstStyle/>
          <a:p>
            <a:fld id="{33205898-4C55-4269-807D-4EE0C57D88CE}" type="datetimeFigureOut">
              <a:rPr lang="en-GB" smtClean="0"/>
              <a:t>05/10/2023</a:t>
            </a:fld>
            <a:endParaRPr lang="en-GB"/>
          </a:p>
        </p:txBody>
      </p:sp>
      <p:sp>
        <p:nvSpPr>
          <p:cNvPr id="8" name="Footer Placeholder 7">
            <a:extLst>
              <a:ext uri="{FF2B5EF4-FFF2-40B4-BE49-F238E27FC236}">
                <a16:creationId xmlns:a16="http://schemas.microsoft.com/office/drawing/2014/main" id="{D475CA70-05F1-4CF2-970F-0F21B576C6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CBBB3C5-E2BF-4DCF-A6A0-9A82ACFD03BE}"/>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5281107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5815A-E604-4AF5-8916-DEA8FD43535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E6A9DC7-156B-40FF-9D4F-249C3AF481E7}"/>
              </a:ext>
            </a:extLst>
          </p:cNvPr>
          <p:cNvSpPr>
            <a:spLocks noGrp="1"/>
          </p:cNvSpPr>
          <p:nvPr>
            <p:ph type="dt" sz="half" idx="10"/>
          </p:nvPr>
        </p:nvSpPr>
        <p:spPr/>
        <p:txBody>
          <a:bodyPr/>
          <a:lstStyle/>
          <a:p>
            <a:fld id="{33205898-4C55-4269-807D-4EE0C57D88CE}" type="datetimeFigureOut">
              <a:rPr lang="en-GB" smtClean="0"/>
              <a:t>05/10/2023</a:t>
            </a:fld>
            <a:endParaRPr lang="en-GB"/>
          </a:p>
        </p:txBody>
      </p:sp>
      <p:sp>
        <p:nvSpPr>
          <p:cNvPr id="4" name="Footer Placeholder 3">
            <a:extLst>
              <a:ext uri="{FF2B5EF4-FFF2-40B4-BE49-F238E27FC236}">
                <a16:creationId xmlns:a16="http://schemas.microsoft.com/office/drawing/2014/main" id="{65ED3304-FC31-4934-8B15-28CEE451F1A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3B03444-194A-4B26-B467-AF3D91D8019F}"/>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3994210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96F374-906F-4B54-B0E7-2DB1C61A1C1D}"/>
              </a:ext>
            </a:extLst>
          </p:cNvPr>
          <p:cNvSpPr>
            <a:spLocks noGrp="1"/>
          </p:cNvSpPr>
          <p:nvPr>
            <p:ph type="dt" sz="half" idx="10"/>
          </p:nvPr>
        </p:nvSpPr>
        <p:spPr/>
        <p:txBody>
          <a:bodyPr/>
          <a:lstStyle/>
          <a:p>
            <a:fld id="{33205898-4C55-4269-807D-4EE0C57D88CE}" type="datetimeFigureOut">
              <a:rPr lang="en-GB" smtClean="0"/>
              <a:t>05/10/2023</a:t>
            </a:fld>
            <a:endParaRPr lang="en-GB"/>
          </a:p>
        </p:txBody>
      </p:sp>
      <p:sp>
        <p:nvSpPr>
          <p:cNvPr id="3" name="Footer Placeholder 2">
            <a:extLst>
              <a:ext uri="{FF2B5EF4-FFF2-40B4-BE49-F238E27FC236}">
                <a16:creationId xmlns:a16="http://schemas.microsoft.com/office/drawing/2014/main" id="{EB946DE2-0FEA-4A16-AA08-75CCEE3E02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E16A6E4-7705-4CD5-8114-EEA29C0E1880}"/>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791240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3640E-A07F-40C2-82A3-BEC14C9E78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365099E-6860-40AE-9886-3A903E2512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C9BE4B-4539-412B-835B-8113C186DE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4CE10-49E0-4088-A9D6-7B2D9DBD65BA}"/>
              </a:ext>
            </a:extLst>
          </p:cNvPr>
          <p:cNvSpPr>
            <a:spLocks noGrp="1"/>
          </p:cNvSpPr>
          <p:nvPr>
            <p:ph type="dt" sz="half" idx="10"/>
          </p:nvPr>
        </p:nvSpPr>
        <p:spPr/>
        <p:txBody>
          <a:bodyPr/>
          <a:lstStyle/>
          <a:p>
            <a:fld id="{33205898-4C55-4269-807D-4EE0C57D88CE}" type="datetimeFigureOut">
              <a:rPr lang="en-GB" smtClean="0"/>
              <a:t>05/10/2023</a:t>
            </a:fld>
            <a:endParaRPr lang="en-GB"/>
          </a:p>
        </p:txBody>
      </p:sp>
      <p:sp>
        <p:nvSpPr>
          <p:cNvPr id="6" name="Footer Placeholder 5">
            <a:extLst>
              <a:ext uri="{FF2B5EF4-FFF2-40B4-BE49-F238E27FC236}">
                <a16:creationId xmlns:a16="http://schemas.microsoft.com/office/drawing/2014/main" id="{08818D10-07D0-42A8-83D3-8727E035C9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E9BB51-4A55-4F8E-9BCF-FDA4554F9BB9}"/>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776696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64BB4-6E04-4755-8082-BB45EFAFB4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0F5245-F5D6-49CA-BE9C-8D7D416FB4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5B7738F-7766-43FB-8546-F70501BFDA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048CF3-A544-4FC5-BBDC-1AF4177BA598}"/>
              </a:ext>
            </a:extLst>
          </p:cNvPr>
          <p:cNvSpPr>
            <a:spLocks noGrp="1"/>
          </p:cNvSpPr>
          <p:nvPr>
            <p:ph type="dt" sz="half" idx="10"/>
          </p:nvPr>
        </p:nvSpPr>
        <p:spPr/>
        <p:txBody>
          <a:bodyPr/>
          <a:lstStyle/>
          <a:p>
            <a:fld id="{33205898-4C55-4269-807D-4EE0C57D88CE}" type="datetimeFigureOut">
              <a:rPr lang="en-GB" smtClean="0"/>
              <a:t>05/10/2023</a:t>
            </a:fld>
            <a:endParaRPr lang="en-GB"/>
          </a:p>
        </p:txBody>
      </p:sp>
      <p:sp>
        <p:nvSpPr>
          <p:cNvPr id="6" name="Footer Placeholder 5">
            <a:extLst>
              <a:ext uri="{FF2B5EF4-FFF2-40B4-BE49-F238E27FC236}">
                <a16:creationId xmlns:a16="http://schemas.microsoft.com/office/drawing/2014/main" id="{C5A0FED2-80C0-41EE-968F-A443BDA46E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56BC93-4484-441F-8BE0-BC36AF90D687}"/>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909502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B81DD-27D0-46E4-9311-4B6700BE6A8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A0E6F2-7514-41BD-9003-99E09AF33E7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F8DDE1-F6CB-442D-A275-8DA4EB80AB1A}"/>
              </a:ext>
            </a:extLst>
          </p:cNvPr>
          <p:cNvSpPr>
            <a:spLocks noGrp="1"/>
          </p:cNvSpPr>
          <p:nvPr>
            <p:ph type="dt" sz="half" idx="10"/>
          </p:nvPr>
        </p:nvSpPr>
        <p:spPr/>
        <p:txBody>
          <a:bodyPr/>
          <a:lstStyle/>
          <a:p>
            <a:fld id="{33205898-4C55-4269-807D-4EE0C57D88CE}" type="datetimeFigureOut">
              <a:rPr lang="en-GB" smtClean="0"/>
              <a:t>05/10/2023</a:t>
            </a:fld>
            <a:endParaRPr lang="en-GB"/>
          </a:p>
        </p:txBody>
      </p:sp>
      <p:sp>
        <p:nvSpPr>
          <p:cNvPr id="5" name="Footer Placeholder 4">
            <a:extLst>
              <a:ext uri="{FF2B5EF4-FFF2-40B4-BE49-F238E27FC236}">
                <a16:creationId xmlns:a16="http://schemas.microsoft.com/office/drawing/2014/main" id="{45D0007A-E4F2-454A-8818-B086506127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1E1814-2820-45A4-AC17-8034E89A9962}"/>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3468524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5A81AFA-BC60-4A55-BD4D-44726C46C66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A75BA4-904B-42C1-B6B6-8DC363F47E7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C710F4-D922-4D5B-A58A-4BC1BF998B0D}"/>
              </a:ext>
            </a:extLst>
          </p:cNvPr>
          <p:cNvSpPr>
            <a:spLocks noGrp="1"/>
          </p:cNvSpPr>
          <p:nvPr>
            <p:ph type="dt" sz="half" idx="10"/>
          </p:nvPr>
        </p:nvSpPr>
        <p:spPr/>
        <p:txBody>
          <a:bodyPr/>
          <a:lstStyle/>
          <a:p>
            <a:fld id="{33205898-4C55-4269-807D-4EE0C57D88CE}" type="datetimeFigureOut">
              <a:rPr lang="en-GB" smtClean="0"/>
              <a:t>05/10/2023</a:t>
            </a:fld>
            <a:endParaRPr lang="en-GB"/>
          </a:p>
        </p:txBody>
      </p:sp>
      <p:sp>
        <p:nvSpPr>
          <p:cNvPr id="5" name="Footer Placeholder 4">
            <a:extLst>
              <a:ext uri="{FF2B5EF4-FFF2-40B4-BE49-F238E27FC236}">
                <a16:creationId xmlns:a16="http://schemas.microsoft.com/office/drawing/2014/main" id="{3D60F365-4814-4F2F-A4BB-86DADAADB9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F37C95-8BA4-4D6A-9DB3-05701AC03B88}"/>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5025289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04CE-F336-4069-81B2-D8928A8B57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E35269-CB30-4845-901E-4D503CB164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424C19-8B8E-4318-9017-2E679D23C0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205898-4C55-4269-807D-4EE0C57D88CE}" type="datetimeFigureOut">
              <a:rPr lang="en-GB" smtClean="0"/>
              <a:t>05/10/2023</a:t>
            </a:fld>
            <a:endParaRPr lang="en-GB"/>
          </a:p>
        </p:txBody>
      </p:sp>
      <p:sp>
        <p:nvSpPr>
          <p:cNvPr id="5" name="Footer Placeholder 4">
            <a:extLst>
              <a:ext uri="{FF2B5EF4-FFF2-40B4-BE49-F238E27FC236}">
                <a16:creationId xmlns:a16="http://schemas.microsoft.com/office/drawing/2014/main" id="{CB965FE2-5325-4D79-99CC-F47A3C8588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3C38376-1BA1-4B87-99CC-029F703F88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B123FB-9594-4504-9271-31259DAAB380}" type="slidenum">
              <a:rPr lang="en-GB" smtClean="0"/>
              <a:t>‹#›</a:t>
            </a:fld>
            <a:endParaRPr lang="en-GB"/>
          </a:p>
        </p:txBody>
      </p:sp>
    </p:spTree>
    <p:extLst>
      <p:ext uri="{BB962C8B-B14F-4D97-AF65-F5344CB8AC3E}">
        <p14:creationId xmlns:p14="http://schemas.microsoft.com/office/powerpoint/2010/main" val="1954854702"/>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2"/>
              </a:gs>
              <a:gs pos="25000">
                <a:schemeClr val="accent2"/>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B837972-963B-4D4A-A621-5CDB94EB62A6}"/>
              </a:ext>
            </a:extLst>
          </p:cNvPr>
          <p:cNvSpPr>
            <a:spLocks noGrp="1"/>
          </p:cNvSpPr>
          <p:nvPr>
            <p:ph type="title"/>
          </p:nvPr>
        </p:nvSpPr>
        <p:spPr>
          <a:xfrm>
            <a:off x="3045368" y="2043663"/>
            <a:ext cx="6105194" cy="2753624"/>
          </a:xfrm>
        </p:spPr>
        <p:txBody>
          <a:bodyPr vert="horz" lIns="91440" tIns="45720" rIns="91440" bIns="45720" rtlCol="0" anchor="b">
            <a:normAutofit/>
          </a:bodyPr>
          <a:lstStyle/>
          <a:p>
            <a:pPr algn="ctr"/>
            <a:r>
              <a:rPr lang="en-US" sz="4800" kern="1200" dirty="0">
                <a:solidFill>
                  <a:srgbClr val="FFFFFF"/>
                </a:solidFill>
                <a:latin typeface="+mn-lt"/>
                <a:ea typeface="+mj-ea"/>
                <a:cs typeface="+mj-cs"/>
              </a:rPr>
              <a:t>Obsessive Compulsive Disorder </a:t>
            </a:r>
            <a:br>
              <a:rPr lang="en-US" sz="4800" kern="1200" dirty="0">
                <a:solidFill>
                  <a:srgbClr val="FFFFFF"/>
                </a:solidFill>
                <a:latin typeface="+mn-lt"/>
                <a:ea typeface="+mj-ea"/>
                <a:cs typeface="+mj-cs"/>
              </a:rPr>
            </a:br>
            <a:r>
              <a:rPr lang="en-US" sz="4800" kern="1200" dirty="0">
                <a:solidFill>
                  <a:srgbClr val="FFFFFF"/>
                </a:solidFill>
                <a:latin typeface="+mn-lt"/>
                <a:ea typeface="+mj-ea"/>
                <a:cs typeface="+mj-cs"/>
              </a:rPr>
              <a:t>(OCD)</a:t>
            </a:r>
          </a:p>
        </p:txBody>
      </p:sp>
    </p:spTree>
    <p:extLst>
      <p:ext uri="{BB962C8B-B14F-4D97-AF65-F5344CB8AC3E}">
        <p14:creationId xmlns:p14="http://schemas.microsoft.com/office/powerpoint/2010/main" val="28393038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643B5-8C26-4489-8090-97B3E33D79AD}"/>
              </a:ext>
            </a:extLst>
          </p:cNvPr>
          <p:cNvSpPr>
            <a:spLocks noGrp="1"/>
          </p:cNvSpPr>
          <p:nvPr>
            <p:ph type="title"/>
          </p:nvPr>
        </p:nvSpPr>
        <p:spPr>
          <a:xfrm>
            <a:off x="4965430" y="629268"/>
            <a:ext cx="6586491" cy="1286160"/>
          </a:xfrm>
        </p:spPr>
        <p:txBody>
          <a:bodyPr anchor="b">
            <a:normAutofit/>
          </a:bodyPr>
          <a:lstStyle/>
          <a:p>
            <a:pPr algn="ctr"/>
            <a:r>
              <a:rPr lang="en-GB" u="sng" dirty="0">
                <a:latin typeface="+mn-lt"/>
              </a:rPr>
              <a:t>Task</a:t>
            </a:r>
          </a:p>
        </p:txBody>
      </p:sp>
      <p:sp>
        <p:nvSpPr>
          <p:cNvPr id="3" name="Content Placeholder 2">
            <a:extLst>
              <a:ext uri="{FF2B5EF4-FFF2-40B4-BE49-F238E27FC236}">
                <a16:creationId xmlns:a16="http://schemas.microsoft.com/office/drawing/2014/main" id="{232E1DC9-D3FD-4CEB-B1C2-8FFDC5B07447}"/>
              </a:ext>
            </a:extLst>
          </p:cNvPr>
          <p:cNvSpPr>
            <a:spLocks noGrp="1"/>
          </p:cNvSpPr>
          <p:nvPr>
            <p:ph idx="1"/>
          </p:nvPr>
        </p:nvSpPr>
        <p:spPr>
          <a:xfrm>
            <a:off x="4965431" y="2438400"/>
            <a:ext cx="6586489" cy="3785419"/>
          </a:xfrm>
        </p:spPr>
        <p:txBody>
          <a:bodyPr>
            <a:normAutofit/>
          </a:bodyPr>
          <a:lstStyle/>
          <a:p>
            <a:pPr marL="0" indent="0">
              <a:buNone/>
            </a:pPr>
            <a:r>
              <a:rPr lang="en-GB" sz="3200" dirty="0"/>
              <a:t>Watch the video clip. </a:t>
            </a:r>
          </a:p>
          <a:p>
            <a:pPr marL="0" indent="0">
              <a:buNone/>
            </a:pPr>
            <a:endParaRPr lang="en-GB" sz="3200" dirty="0"/>
          </a:p>
          <a:p>
            <a:r>
              <a:rPr lang="en-GB" sz="3200" dirty="0"/>
              <a:t>Do you consider Alison’s behaviour abnormal?</a:t>
            </a:r>
          </a:p>
          <a:p>
            <a:r>
              <a:rPr lang="en-GB" sz="3200" dirty="0"/>
              <a:t>What is she obsessed with?</a:t>
            </a:r>
          </a:p>
          <a:p>
            <a:r>
              <a:rPr lang="en-GB" sz="3200" dirty="0"/>
              <a:t>How is this obsession affecting her life? </a:t>
            </a:r>
          </a:p>
        </p:txBody>
      </p:sp>
      <p:pic>
        <p:nvPicPr>
          <p:cNvPr id="3074" name="Picture 2" descr="The Hoarder Next Door (UK) Season 3 - ShareTV">
            <a:extLst>
              <a:ext uri="{FF2B5EF4-FFF2-40B4-BE49-F238E27FC236}">
                <a16:creationId xmlns:a16="http://schemas.microsoft.com/office/drawing/2014/main" id="{827CE6E5-D9BE-440B-9531-E0E14DDA9A1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275" r="25030"/>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71" name="Straight Connector 7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A57D3C"/>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70763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93898FF-D987-4B0E-BFB4-85F5EB356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C96C780-72CC-497D-9F8D-52DAACFC4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Picture 26">
            <a:extLst>
              <a:ext uri="{FF2B5EF4-FFF2-40B4-BE49-F238E27FC236}">
                <a16:creationId xmlns:a16="http://schemas.microsoft.com/office/drawing/2014/main" id="{5F6A6262-548C-4AD8-920B-7E0EB5CF31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29" name="Rectangle 28">
            <a:extLst>
              <a:ext uri="{FF2B5EF4-FFF2-40B4-BE49-F238E27FC236}">
                <a16:creationId xmlns:a16="http://schemas.microsoft.com/office/drawing/2014/main" id="{2483E7C2-E33D-4AC2-9E6A-5553B7049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0197B95C-A16A-4E80-BFE9-EFCCA337AF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38907"/>
            <a:ext cx="10981990" cy="3171424"/>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 name="Title 3">
            <a:extLst>
              <a:ext uri="{FF2B5EF4-FFF2-40B4-BE49-F238E27FC236}">
                <a16:creationId xmlns:a16="http://schemas.microsoft.com/office/drawing/2014/main" id="{A23D93AD-D61F-4071-97BB-2E5FEB0E7004}"/>
              </a:ext>
            </a:extLst>
          </p:cNvPr>
          <p:cNvSpPr>
            <a:spLocks noGrp="1"/>
          </p:cNvSpPr>
          <p:nvPr>
            <p:ph type="title"/>
          </p:nvPr>
        </p:nvSpPr>
        <p:spPr>
          <a:xfrm>
            <a:off x="3520467" y="2093752"/>
            <a:ext cx="4813580" cy="2400476"/>
          </a:xfrm>
        </p:spPr>
        <p:txBody>
          <a:bodyPr vert="horz" lIns="91440" tIns="45720" rIns="91440" bIns="45720" rtlCol="0" anchor="ctr">
            <a:normAutofit/>
          </a:bodyPr>
          <a:lstStyle/>
          <a:p>
            <a:pPr algn="ctr"/>
            <a:r>
              <a:rPr lang="en-US" sz="5400" kern="1200" dirty="0">
                <a:solidFill>
                  <a:schemeClr val="tx1"/>
                </a:solidFill>
                <a:latin typeface="+mn-lt"/>
                <a:ea typeface="+mj-ea"/>
                <a:cs typeface="+mj-cs"/>
              </a:rPr>
              <a:t>What is OCD?</a:t>
            </a:r>
          </a:p>
        </p:txBody>
      </p:sp>
    </p:spTree>
    <p:extLst>
      <p:ext uri="{BB962C8B-B14F-4D97-AF65-F5344CB8AC3E}">
        <p14:creationId xmlns:p14="http://schemas.microsoft.com/office/powerpoint/2010/main" val="17253312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bstract image of large maze">
            <a:extLst>
              <a:ext uri="{FF2B5EF4-FFF2-40B4-BE49-F238E27FC236}">
                <a16:creationId xmlns:a16="http://schemas.microsoft.com/office/drawing/2014/main" id="{6389FC07-781D-434A-ACA5-58259AC81821}"/>
              </a:ext>
            </a:extLst>
          </p:cNvPr>
          <p:cNvPicPr>
            <a:picLocks noChangeAspect="1"/>
          </p:cNvPicPr>
          <p:nvPr/>
        </p:nvPicPr>
        <p:blipFill rotWithShape="1">
          <a:blip r:embed="rId2"/>
          <a:srcRect t="10000"/>
          <a:stretch/>
        </p:blipFill>
        <p:spPr>
          <a:xfrm>
            <a:off x="-3047" y="10"/>
            <a:ext cx="12191999" cy="6857990"/>
          </a:xfrm>
          <a:prstGeom prst="rect">
            <a:avLst/>
          </a:prstGeom>
        </p:spPr>
      </p:pic>
      <p:sp>
        <p:nvSpPr>
          <p:cNvPr id="13" name="Rectangle 1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523E6CE-6A24-4975-A03E-1FC874070253}"/>
              </a:ext>
            </a:extLst>
          </p:cNvPr>
          <p:cNvSpPr>
            <a:spLocks noGrp="1"/>
          </p:cNvSpPr>
          <p:nvPr>
            <p:ph type="title"/>
          </p:nvPr>
        </p:nvSpPr>
        <p:spPr>
          <a:xfrm>
            <a:off x="1097280" y="325549"/>
            <a:ext cx="10058400" cy="6133307"/>
          </a:xfrm>
          <a:effectLst>
            <a:outerShdw blurRad="50800" dist="38100" dir="2700000" algn="tl" rotWithShape="0">
              <a:prstClr val="black">
                <a:alpha val="40000"/>
              </a:prstClr>
            </a:outerShdw>
          </a:effectLst>
        </p:spPr>
        <p:txBody>
          <a:bodyPr vert="horz" lIns="91440" tIns="45720" rIns="91440" bIns="45720" rtlCol="0" anchor="b">
            <a:normAutofit fontScale="90000"/>
          </a:bodyPr>
          <a:lstStyle/>
          <a:p>
            <a:pPr lvl="0" algn="ctr"/>
            <a:r>
              <a:rPr lang="en-US" sz="5300" u="sng" dirty="0">
                <a:latin typeface="+mn-lt"/>
              </a:rPr>
              <a:t>An </a:t>
            </a:r>
            <a:r>
              <a:rPr lang="en-US" sz="5300" b="1" u="sng" dirty="0">
                <a:latin typeface="+mn-lt"/>
              </a:rPr>
              <a:t>anxiety</a:t>
            </a:r>
            <a:r>
              <a:rPr lang="en-US" sz="5300" u="sng" dirty="0">
                <a:latin typeface="+mn-lt"/>
              </a:rPr>
              <a:t> disorder</a:t>
            </a:r>
            <a:br>
              <a:rPr lang="en-US" sz="5200" dirty="0">
                <a:solidFill>
                  <a:srgbClr val="FFFFFF"/>
                </a:solidFill>
              </a:rPr>
            </a:br>
            <a:br>
              <a:rPr lang="en-US" sz="5200" dirty="0">
                <a:solidFill>
                  <a:srgbClr val="FFFFFF"/>
                </a:solidFill>
              </a:rPr>
            </a:br>
            <a:r>
              <a:rPr lang="en-GB" sz="4000" dirty="0">
                <a:latin typeface="+mn-lt"/>
              </a:rPr>
              <a:t>OCD is an anxiety disorder.</a:t>
            </a:r>
            <a:br>
              <a:rPr lang="en-GB" sz="4000" dirty="0">
                <a:latin typeface="+mn-lt"/>
              </a:rPr>
            </a:br>
            <a:br>
              <a:rPr lang="en-GB" sz="4000" dirty="0">
                <a:latin typeface="+mn-lt"/>
              </a:rPr>
            </a:br>
            <a:r>
              <a:rPr lang="en-GB" sz="4000" dirty="0">
                <a:latin typeface="+mn-lt"/>
              </a:rPr>
              <a:t>Anxiety disorders include a group of disorders in which anxiety can be the main symptom.</a:t>
            </a:r>
            <a:br>
              <a:rPr lang="en-GB" sz="4000" dirty="0">
                <a:latin typeface="+mn-lt"/>
              </a:rPr>
            </a:br>
            <a:br>
              <a:rPr lang="en-GB" sz="4000" dirty="0">
                <a:latin typeface="+mn-lt"/>
              </a:rPr>
            </a:br>
            <a:r>
              <a:rPr lang="en-GB" sz="4000" dirty="0">
                <a:latin typeface="+mn-lt"/>
              </a:rPr>
              <a:t>Common anxiety disorders include:</a:t>
            </a:r>
            <a:br>
              <a:rPr lang="en-GB" sz="4000" dirty="0">
                <a:latin typeface="+mn-lt"/>
              </a:rPr>
            </a:br>
            <a:r>
              <a:rPr lang="en-GB" sz="4000" dirty="0">
                <a:latin typeface="+mn-lt"/>
              </a:rPr>
              <a:t> generalised anxiety disorders, phobias and</a:t>
            </a:r>
            <a:br>
              <a:rPr lang="en-GB" sz="4000" dirty="0">
                <a:latin typeface="+mn-lt"/>
              </a:rPr>
            </a:br>
            <a:r>
              <a:rPr lang="en-GB" sz="4000" dirty="0">
                <a:latin typeface="+mn-lt"/>
              </a:rPr>
              <a:t> post traumatic stress disorder. </a:t>
            </a:r>
            <a:br>
              <a:rPr lang="en-GB" sz="4000" dirty="0">
                <a:latin typeface="+mn-lt"/>
              </a:rPr>
            </a:br>
            <a:endParaRPr lang="en-US" sz="4000" dirty="0">
              <a:solidFill>
                <a:srgbClr val="FFFFFF"/>
              </a:solidFill>
              <a:latin typeface="+mn-lt"/>
            </a:endParaRPr>
          </a:p>
        </p:txBody>
      </p:sp>
    </p:spTree>
    <p:extLst>
      <p:ext uri="{BB962C8B-B14F-4D97-AF65-F5344CB8AC3E}">
        <p14:creationId xmlns:p14="http://schemas.microsoft.com/office/powerpoint/2010/main" val="37880506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4FB3674-D4D9-F56F-394A-56BA32D4DE06}"/>
              </a:ext>
            </a:extLst>
          </p:cNvPr>
          <p:cNvPicPr>
            <a:picLocks noChangeAspect="1"/>
          </p:cNvPicPr>
          <p:nvPr/>
        </p:nvPicPr>
        <p:blipFill rotWithShape="1">
          <a:blip r:embed="rId2"/>
          <a:srcRect l="689" t="8844" r="71607" b="25034"/>
          <a:stretch/>
        </p:blipFill>
        <p:spPr>
          <a:xfrm>
            <a:off x="2967135" y="328634"/>
            <a:ext cx="4618652" cy="6200732"/>
          </a:xfrm>
          <a:prstGeom prst="rect">
            <a:avLst/>
          </a:prstGeom>
        </p:spPr>
      </p:pic>
    </p:spTree>
    <p:extLst>
      <p:ext uri="{BB962C8B-B14F-4D97-AF65-F5344CB8AC3E}">
        <p14:creationId xmlns:p14="http://schemas.microsoft.com/office/powerpoint/2010/main" val="15921091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4FB3674-D4D9-F56F-394A-56BA32D4DE06}"/>
              </a:ext>
            </a:extLst>
          </p:cNvPr>
          <p:cNvPicPr>
            <a:picLocks noChangeAspect="1"/>
          </p:cNvPicPr>
          <p:nvPr/>
        </p:nvPicPr>
        <p:blipFill rotWithShape="1">
          <a:blip r:embed="rId2"/>
          <a:srcRect l="30077" t="27211" r="1352" b="45714"/>
          <a:stretch/>
        </p:blipFill>
        <p:spPr>
          <a:xfrm>
            <a:off x="180000" y="1866121"/>
            <a:ext cx="11847159" cy="2631233"/>
          </a:xfrm>
          <a:prstGeom prst="rect">
            <a:avLst/>
          </a:prstGeom>
        </p:spPr>
      </p:pic>
    </p:spTree>
    <p:extLst>
      <p:ext uri="{BB962C8B-B14F-4D97-AF65-F5344CB8AC3E}">
        <p14:creationId xmlns:p14="http://schemas.microsoft.com/office/powerpoint/2010/main" val="4318309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4FB3674-D4D9-F56F-394A-56BA32D4DE06}"/>
              </a:ext>
            </a:extLst>
          </p:cNvPr>
          <p:cNvPicPr>
            <a:picLocks noChangeAspect="1"/>
          </p:cNvPicPr>
          <p:nvPr/>
        </p:nvPicPr>
        <p:blipFill rotWithShape="1">
          <a:blip r:embed="rId2"/>
          <a:srcRect l="29837" t="54638" r="1521" b="13768"/>
          <a:stretch/>
        </p:blipFill>
        <p:spPr>
          <a:xfrm>
            <a:off x="184132" y="1898373"/>
            <a:ext cx="11823736" cy="3061253"/>
          </a:xfrm>
          <a:prstGeom prst="rect">
            <a:avLst/>
          </a:prstGeom>
        </p:spPr>
      </p:pic>
    </p:spTree>
    <p:extLst>
      <p:ext uri="{BB962C8B-B14F-4D97-AF65-F5344CB8AC3E}">
        <p14:creationId xmlns:p14="http://schemas.microsoft.com/office/powerpoint/2010/main" val="9511187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D4464D8-FD41-4EA2-9094-791BB1112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1" name="Picture 20">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23" name="Rectangle 22">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59DF772F-A79B-48F9-8B22-3B11AB306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745696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1D4B1ED7-7DC0-410E-967C-A803C9EFE272}"/>
              </a:ext>
            </a:extLst>
          </p:cNvPr>
          <p:cNvSpPr>
            <a:spLocks noGrp="1"/>
          </p:cNvSpPr>
          <p:nvPr>
            <p:ph type="title"/>
          </p:nvPr>
        </p:nvSpPr>
        <p:spPr>
          <a:xfrm>
            <a:off x="961517" y="900622"/>
            <a:ext cx="6611012" cy="1893524"/>
          </a:xfrm>
        </p:spPr>
        <p:txBody>
          <a:bodyPr anchor="b">
            <a:normAutofit/>
          </a:bodyPr>
          <a:lstStyle/>
          <a:p>
            <a:pPr algn="ctr"/>
            <a:r>
              <a:rPr lang="en-GB" dirty="0">
                <a:latin typeface="+mn-lt"/>
              </a:rPr>
              <a:t>Three elements to OCD</a:t>
            </a:r>
            <a:br>
              <a:rPr lang="en-GB" dirty="0">
                <a:latin typeface="+mn-lt"/>
              </a:rPr>
            </a:br>
            <a:endParaRPr lang="en-GB" dirty="0">
              <a:latin typeface="+mn-lt"/>
            </a:endParaRPr>
          </a:p>
        </p:txBody>
      </p:sp>
      <p:sp>
        <p:nvSpPr>
          <p:cNvPr id="3" name="Content Placeholder 2">
            <a:extLst>
              <a:ext uri="{FF2B5EF4-FFF2-40B4-BE49-F238E27FC236}">
                <a16:creationId xmlns:a16="http://schemas.microsoft.com/office/drawing/2014/main" id="{183C328A-41D4-40DA-B567-669EC83495B3}"/>
              </a:ext>
            </a:extLst>
          </p:cNvPr>
          <p:cNvSpPr>
            <a:spLocks noGrp="1"/>
          </p:cNvSpPr>
          <p:nvPr>
            <p:ph idx="1"/>
          </p:nvPr>
        </p:nvSpPr>
        <p:spPr>
          <a:xfrm>
            <a:off x="1191966" y="2965593"/>
            <a:ext cx="6611012" cy="2941544"/>
          </a:xfrm>
        </p:spPr>
        <p:txBody>
          <a:bodyPr>
            <a:normAutofit/>
          </a:bodyPr>
          <a:lstStyle/>
          <a:p>
            <a:r>
              <a:rPr lang="en-GB" dirty="0"/>
              <a:t>Cognitive characteristics </a:t>
            </a:r>
          </a:p>
          <a:p>
            <a:endParaRPr lang="en-GB" dirty="0"/>
          </a:p>
          <a:p>
            <a:r>
              <a:rPr lang="en-GB" dirty="0"/>
              <a:t>Behavioural components</a:t>
            </a:r>
          </a:p>
          <a:p>
            <a:endParaRPr lang="en-GB" dirty="0"/>
          </a:p>
          <a:p>
            <a:r>
              <a:rPr lang="en-GB" dirty="0"/>
              <a:t>Emotional characteristics </a:t>
            </a:r>
          </a:p>
        </p:txBody>
      </p:sp>
    </p:spTree>
    <p:extLst>
      <p:ext uri="{BB962C8B-B14F-4D97-AF65-F5344CB8AC3E}">
        <p14:creationId xmlns:p14="http://schemas.microsoft.com/office/powerpoint/2010/main" val="17672843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59CC5C-FD24-4ABE-8C52-CD7576B60EAB}"/>
              </a:ext>
            </a:extLst>
          </p:cNvPr>
          <p:cNvSpPr>
            <a:spLocks noGrp="1"/>
          </p:cNvSpPr>
          <p:nvPr>
            <p:ph type="title"/>
          </p:nvPr>
        </p:nvSpPr>
        <p:spPr>
          <a:xfrm>
            <a:off x="1075767" y="1188637"/>
            <a:ext cx="2988234" cy="4480726"/>
          </a:xfrm>
        </p:spPr>
        <p:txBody>
          <a:bodyPr>
            <a:normAutofit/>
          </a:bodyPr>
          <a:lstStyle/>
          <a:p>
            <a:pPr algn="ctr"/>
            <a:r>
              <a:rPr lang="en-GB" sz="3600" u="sng" dirty="0">
                <a:latin typeface="+mn-lt"/>
              </a:rPr>
              <a:t>Cognitive characteristics </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D374CA5-2F94-4B3E-AC2F-7977A7EDF7ED}"/>
              </a:ext>
            </a:extLst>
          </p:cNvPr>
          <p:cNvSpPr>
            <a:spLocks noGrp="1"/>
          </p:cNvSpPr>
          <p:nvPr>
            <p:ph idx="1"/>
          </p:nvPr>
        </p:nvSpPr>
        <p:spPr>
          <a:xfrm>
            <a:off x="5255260" y="1648870"/>
            <a:ext cx="4702848" cy="3560260"/>
          </a:xfrm>
        </p:spPr>
        <p:txBody>
          <a:bodyPr anchor="ctr">
            <a:normAutofit/>
          </a:bodyPr>
          <a:lstStyle/>
          <a:p>
            <a:pPr marL="0" indent="0" algn="ctr">
              <a:buNone/>
            </a:pPr>
            <a:r>
              <a:rPr lang="en-GB" sz="3600" b="1" dirty="0"/>
              <a:t>Obsessive thoughts </a:t>
            </a:r>
          </a:p>
          <a:p>
            <a:pPr marL="0" indent="0">
              <a:buNone/>
            </a:pPr>
            <a:endParaRPr lang="en-GB" sz="2400" dirty="0"/>
          </a:p>
          <a:p>
            <a:pPr marL="0" indent="0">
              <a:buNone/>
            </a:pPr>
            <a:r>
              <a:rPr lang="en-GB" sz="2400" dirty="0"/>
              <a:t>These thoughts are repetitive , persistent, unpleasant, irrational and unwanted. </a:t>
            </a:r>
          </a:p>
        </p:txBody>
      </p:sp>
    </p:spTree>
    <p:extLst>
      <p:ext uri="{BB962C8B-B14F-4D97-AF65-F5344CB8AC3E}">
        <p14:creationId xmlns:p14="http://schemas.microsoft.com/office/powerpoint/2010/main" val="40237819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BFCD7F-0552-4916-ABE6-78CE4300EB42}"/>
              </a:ext>
            </a:extLst>
          </p:cNvPr>
          <p:cNvSpPr>
            <a:spLocks noGrp="1"/>
          </p:cNvSpPr>
          <p:nvPr>
            <p:ph type="title"/>
          </p:nvPr>
        </p:nvSpPr>
        <p:spPr>
          <a:xfrm>
            <a:off x="1075767" y="1188637"/>
            <a:ext cx="2988234" cy="4480726"/>
          </a:xfrm>
        </p:spPr>
        <p:txBody>
          <a:bodyPr>
            <a:normAutofit/>
          </a:bodyPr>
          <a:lstStyle/>
          <a:p>
            <a:pPr algn="ctr"/>
            <a:r>
              <a:rPr lang="en-GB" sz="3600" u="sng" dirty="0">
                <a:latin typeface="+mn-lt"/>
              </a:rPr>
              <a:t>Behavioural components</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F15EADE-A9CE-4DC2-A060-63CA8E6EA414}"/>
              </a:ext>
            </a:extLst>
          </p:cNvPr>
          <p:cNvSpPr>
            <a:spLocks noGrp="1"/>
          </p:cNvSpPr>
          <p:nvPr>
            <p:ph idx="1"/>
          </p:nvPr>
        </p:nvSpPr>
        <p:spPr>
          <a:xfrm>
            <a:off x="5255259" y="914400"/>
            <a:ext cx="5028421" cy="4863548"/>
          </a:xfrm>
        </p:spPr>
        <p:txBody>
          <a:bodyPr anchor="ctr">
            <a:normAutofit/>
          </a:bodyPr>
          <a:lstStyle/>
          <a:p>
            <a:pPr marL="0" lvl="0" indent="0" algn="ctr">
              <a:buNone/>
            </a:pPr>
            <a:r>
              <a:rPr lang="en-GB" sz="3600" b="1" dirty="0"/>
              <a:t>Compulsions </a:t>
            </a:r>
          </a:p>
          <a:p>
            <a:pPr marL="0" lvl="0" indent="0" algn="ctr">
              <a:buNone/>
            </a:pPr>
            <a:endParaRPr lang="en-GB" sz="3600" b="1" dirty="0"/>
          </a:p>
          <a:p>
            <a:pPr lvl="0"/>
            <a:r>
              <a:rPr lang="en-GB" sz="2400" dirty="0"/>
              <a:t>These are repetitive behaviours that the sufferer feels driven to perform (often in response to an obsession) to reduce distress or to avoid an imagined catastrophe.</a:t>
            </a:r>
          </a:p>
          <a:p>
            <a:pPr lvl="0"/>
            <a:r>
              <a:rPr lang="en-GB" sz="2400" dirty="0"/>
              <a:t>These acts are excessive and not realistically linked with what the sufferer is trying to avoid. </a:t>
            </a:r>
          </a:p>
          <a:p>
            <a:endParaRPr lang="en-GB" sz="2400" dirty="0"/>
          </a:p>
        </p:txBody>
      </p:sp>
    </p:spTree>
    <p:extLst>
      <p:ext uri="{BB962C8B-B14F-4D97-AF65-F5344CB8AC3E}">
        <p14:creationId xmlns:p14="http://schemas.microsoft.com/office/powerpoint/2010/main" val="10262071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BFCD7F-0552-4916-ABE6-78CE4300EB42}"/>
              </a:ext>
            </a:extLst>
          </p:cNvPr>
          <p:cNvSpPr>
            <a:spLocks noGrp="1"/>
          </p:cNvSpPr>
          <p:nvPr>
            <p:ph type="title"/>
          </p:nvPr>
        </p:nvSpPr>
        <p:spPr>
          <a:xfrm>
            <a:off x="1075767" y="1188637"/>
            <a:ext cx="2988234" cy="4480726"/>
          </a:xfrm>
        </p:spPr>
        <p:txBody>
          <a:bodyPr>
            <a:normAutofit/>
          </a:bodyPr>
          <a:lstStyle/>
          <a:p>
            <a:pPr algn="ctr"/>
            <a:r>
              <a:rPr lang="en-GB" sz="3600" u="sng" dirty="0">
                <a:latin typeface="+mn-lt"/>
              </a:rPr>
              <a:t>Emotional characteristics</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F15EADE-A9CE-4DC2-A060-63CA8E6EA414}"/>
              </a:ext>
            </a:extLst>
          </p:cNvPr>
          <p:cNvSpPr>
            <a:spLocks noGrp="1"/>
          </p:cNvSpPr>
          <p:nvPr>
            <p:ph idx="1"/>
          </p:nvPr>
        </p:nvSpPr>
        <p:spPr>
          <a:xfrm>
            <a:off x="5255260" y="1648870"/>
            <a:ext cx="4702848" cy="3560260"/>
          </a:xfrm>
        </p:spPr>
        <p:txBody>
          <a:bodyPr anchor="ctr">
            <a:normAutofit/>
          </a:bodyPr>
          <a:lstStyle/>
          <a:p>
            <a:r>
              <a:rPr lang="en-GB" sz="3200" dirty="0"/>
              <a:t>Anxiety and distress</a:t>
            </a:r>
          </a:p>
          <a:p>
            <a:endParaRPr lang="en-GB" sz="3200" dirty="0"/>
          </a:p>
          <a:p>
            <a:r>
              <a:rPr lang="en-GB" sz="3200" dirty="0"/>
              <a:t>Accompanying depression</a:t>
            </a:r>
          </a:p>
          <a:p>
            <a:endParaRPr lang="en-GB" sz="3200" dirty="0"/>
          </a:p>
          <a:p>
            <a:r>
              <a:rPr lang="en-GB" sz="3200" dirty="0"/>
              <a:t>Guilt and depression</a:t>
            </a:r>
          </a:p>
        </p:txBody>
      </p:sp>
    </p:spTree>
    <p:extLst>
      <p:ext uri="{BB962C8B-B14F-4D97-AF65-F5344CB8AC3E}">
        <p14:creationId xmlns:p14="http://schemas.microsoft.com/office/powerpoint/2010/main" val="11184577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E11405-62CF-4069-9FBE-E044311014EB}"/>
              </a:ext>
            </a:extLst>
          </p:cNvPr>
          <p:cNvSpPr>
            <a:spLocks noGrp="1"/>
          </p:cNvSpPr>
          <p:nvPr>
            <p:ph idx="1"/>
          </p:nvPr>
        </p:nvSpPr>
        <p:spPr>
          <a:xfrm>
            <a:off x="838201" y="1320801"/>
            <a:ext cx="3799425" cy="4784720"/>
          </a:xfrm>
        </p:spPr>
        <p:txBody>
          <a:bodyPr>
            <a:normAutofit/>
          </a:bodyPr>
          <a:lstStyle/>
          <a:p>
            <a:pPr marL="0" indent="0" algn="ctr">
              <a:buNone/>
            </a:pPr>
            <a:r>
              <a:rPr lang="en-GB" sz="3200" dirty="0"/>
              <a:t>One person described his experience of OCD as like living in the never-ending staircase drawn by Escher – you just go round and round.</a:t>
            </a:r>
          </a:p>
        </p:txBody>
      </p:sp>
      <p:pic>
        <p:nvPicPr>
          <p:cNvPr id="1026" name="Picture 2" descr="See the source image">
            <a:extLst>
              <a:ext uri="{FF2B5EF4-FFF2-40B4-BE49-F238E27FC236}">
                <a16:creationId xmlns:a16="http://schemas.microsoft.com/office/drawing/2014/main" id="{E8739F99-7B82-462A-A96D-A27E4E00E00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6"/>
          <a:stretch/>
        </p:blipFill>
        <p:spPr bwMode="auto">
          <a:xfrm>
            <a:off x="5010386" y="10"/>
            <a:ext cx="7181613" cy="6857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58878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D4464D8-FD41-4EA2-9094-791BB1112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9DF772F-A79B-48F9-8B22-3B11AB306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745696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3" name="Content Placeholder 2">
            <a:extLst>
              <a:ext uri="{FF2B5EF4-FFF2-40B4-BE49-F238E27FC236}">
                <a16:creationId xmlns:a16="http://schemas.microsoft.com/office/drawing/2014/main" id="{7972610D-0967-4B34-9DFE-B103503FC42A}"/>
              </a:ext>
            </a:extLst>
          </p:cNvPr>
          <p:cNvSpPr>
            <a:spLocks noGrp="1"/>
          </p:cNvSpPr>
          <p:nvPr>
            <p:ph idx="1"/>
          </p:nvPr>
        </p:nvSpPr>
        <p:spPr>
          <a:xfrm>
            <a:off x="711199" y="899886"/>
            <a:ext cx="7170057" cy="5007251"/>
          </a:xfrm>
        </p:spPr>
        <p:txBody>
          <a:bodyPr>
            <a:normAutofit/>
          </a:bodyPr>
          <a:lstStyle/>
          <a:p>
            <a:pPr marL="0" indent="0">
              <a:buNone/>
            </a:pPr>
            <a:r>
              <a:rPr lang="en-GB" sz="3200" dirty="0"/>
              <a:t>‘You’ve just parked the car. You grab your bag and head towards the gym. But wait. Did you lock the car? You head back to make sure you did. Yup, it’s locked’. But a person with OCD doesn’t stop there. ‘Did I really check it? I’m looking at my hand turning the key in the lock, but is that perception really clear enough? Did I hear the click, or do I just remember hearing the click, or did I hear the click last time I checked this?’ (</a:t>
            </a:r>
            <a:r>
              <a:rPr lang="en-GB" sz="3200" u="sng" dirty="0"/>
              <a:t>Katz and </a:t>
            </a:r>
            <a:r>
              <a:rPr lang="en-GB" sz="3200" u="sng" dirty="0" err="1"/>
              <a:t>Hapak</a:t>
            </a:r>
            <a:r>
              <a:rPr lang="en-GB" sz="3200" u="sng" dirty="0"/>
              <a:t>, 2008</a:t>
            </a:r>
            <a:r>
              <a:rPr lang="en-GB" sz="3200" dirty="0"/>
              <a:t>). </a:t>
            </a:r>
          </a:p>
          <a:p>
            <a:pPr marL="0" indent="0">
              <a:buNone/>
            </a:pPr>
            <a:endParaRPr lang="en-GB" sz="1800" dirty="0"/>
          </a:p>
        </p:txBody>
      </p:sp>
    </p:spTree>
    <p:extLst>
      <p:ext uri="{BB962C8B-B14F-4D97-AF65-F5344CB8AC3E}">
        <p14:creationId xmlns:p14="http://schemas.microsoft.com/office/powerpoint/2010/main" val="18368646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45565F6B-2AD6-43CC-BF8D-B73C66E574FB}"/>
              </a:ext>
            </a:extLst>
          </p:cNvPr>
          <p:cNvSpPr/>
          <p:nvPr/>
        </p:nvSpPr>
        <p:spPr>
          <a:xfrm>
            <a:off x="795130" y="1374912"/>
            <a:ext cx="4585253" cy="3909391"/>
          </a:xfrm>
          <a:prstGeom prst="ellips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u="sng" dirty="0">
                <a:solidFill>
                  <a:schemeClr val="tx1"/>
                </a:solidFill>
              </a:rPr>
              <a:t>Obsessions </a:t>
            </a:r>
          </a:p>
          <a:p>
            <a:pPr algn="ctr"/>
            <a:endParaRPr lang="en-GB" sz="4400" dirty="0">
              <a:solidFill>
                <a:schemeClr val="tx1"/>
              </a:solidFill>
            </a:endParaRPr>
          </a:p>
          <a:p>
            <a:pPr algn="ctr"/>
            <a:r>
              <a:rPr lang="en-GB" sz="4400" dirty="0">
                <a:solidFill>
                  <a:schemeClr val="tx1"/>
                </a:solidFill>
              </a:rPr>
              <a:t>The </a:t>
            </a:r>
          </a:p>
          <a:p>
            <a:pPr algn="ctr"/>
            <a:r>
              <a:rPr lang="en-GB" sz="4400" dirty="0">
                <a:solidFill>
                  <a:schemeClr val="tx1"/>
                </a:solidFill>
              </a:rPr>
              <a:t>thoughts</a:t>
            </a:r>
          </a:p>
        </p:txBody>
      </p:sp>
      <p:sp>
        <p:nvSpPr>
          <p:cNvPr id="5" name="Oval 4">
            <a:extLst>
              <a:ext uri="{FF2B5EF4-FFF2-40B4-BE49-F238E27FC236}">
                <a16:creationId xmlns:a16="http://schemas.microsoft.com/office/drawing/2014/main" id="{52427C83-9ED8-4504-BDEF-FC0C02612816}"/>
              </a:ext>
            </a:extLst>
          </p:cNvPr>
          <p:cNvSpPr/>
          <p:nvPr/>
        </p:nvSpPr>
        <p:spPr>
          <a:xfrm>
            <a:off x="6354417" y="1374912"/>
            <a:ext cx="4585253" cy="3909391"/>
          </a:xfrm>
          <a:prstGeom prst="ellipse">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u="sng" dirty="0">
                <a:solidFill>
                  <a:schemeClr val="tx1"/>
                </a:solidFill>
              </a:rPr>
              <a:t>Compulsions </a:t>
            </a:r>
          </a:p>
          <a:p>
            <a:pPr algn="ctr"/>
            <a:endParaRPr lang="en-GB" sz="4400" dirty="0">
              <a:solidFill>
                <a:schemeClr val="tx1"/>
              </a:solidFill>
            </a:endParaRPr>
          </a:p>
          <a:p>
            <a:pPr algn="ctr"/>
            <a:r>
              <a:rPr lang="en-GB" sz="4400" dirty="0">
                <a:solidFill>
                  <a:schemeClr val="tx1"/>
                </a:solidFill>
              </a:rPr>
              <a:t>The behaviour</a:t>
            </a:r>
          </a:p>
        </p:txBody>
      </p:sp>
    </p:spTree>
    <p:extLst>
      <p:ext uri="{BB962C8B-B14F-4D97-AF65-F5344CB8AC3E}">
        <p14:creationId xmlns:p14="http://schemas.microsoft.com/office/powerpoint/2010/main" val="7570421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1CFB4054-ACCE-4D20-AA9A-3367021C30C3}"/>
              </a:ext>
            </a:extLst>
          </p:cNvPr>
          <p:cNvSpPr/>
          <p:nvPr/>
        </p:nvSpPr>
        <p:spPr>
          <a:xfrm>
            <a:off x="4373216" y="384314"/>
            <a:ext cx="3021495" cy="2372139"/>
          </a:xfrm>
          <a:prstGeom prst="ellips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Obsessive thought</a:t>
            </a:r>
          </a:p>
        </p:txBody>
      </p:sp>
      <p:sp>
        <p:nvSpPr>
          <p:cNvPr id="5" name="Oval 4">
            <a:extLst>
              <a:ext uri="{FF2B5EF4-FFF2-40B4-BE49-F238E27FC236}">
                <a16:creationId xmlns:a16="http://schemas.microsoft.com/office/drawing/2014/main" id="{CD6302E3-A108-438E-8376-5816406E6126}"/>
              </a:ext>
            </a:extLst>
          </p:cNvPr>
          <p:cNvSpPr/>
          <p:nvPr/>
        </p:nvSpPr>
        <p:spPr>
          <a:xfrm>
            <a:off x="8156711" y="2113722"/>
            <a:ext cx="3021495" cy="2372139"/>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Anxiety</a:t>
            </a:r>
          </a:p>
        </p:txBody>
      </p:sp>
      <p:sp>
        <p:nvSpPr>
          <p:cNvPr id="6" name="Oval 5">
            <a:extLst>
              <a:ext uri="{FF2B5EF4-FFF2-40B4-BE49-F238E27FC236}">
                <a16:creationId xmlns:a16="http://schemas.microsoft.com/office/drawing/2014/main" id="{D778AD80-5FDB-4335-A5D1-52F4373FB970}"/>
              </a:ext>
            </a:extLst>
          </p:cNvPr>
          <p:cNvSpPr/>
          <p:nvPr/>
        </p:nvSpPr>
        <p:spPr>
          <a:xfrm>
            <a:off x="4518991" y="4194314"/>
            <a:ext cx="3021496" cy="2372139"/>
          </a:xfrm>
          <a:prstGeom prst="ellipse">
            <a:avLst/>
          </a:prstGeom>
          <a:solidFill>
            <a:srgbClr val="FFCC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Compulsive behaviour</a:t>
            </a:r>
          </a:p>
        </p:txBody>
      </p:sp>
      <p:sp>
        <p:nvSpPr>
          <p:cNvPr id="7" name="Oval 6">
            <a:extLst>
              <a:ext uri="{FF2B5EF4-FFF2-40B4-BE49-F238E27FC236}">
                <a16:creationId xmlns:a16="http://schemas.microsoft.com/office/drawing/2014/main" id="{A3873DB3-9BFE-46DC-81F8-DAD9BDD337AF}"/>
              </a:ext>
            </a:extLst>
          </p:cNvPr>
          <p:cNvSpPr/>
          <p:nvPr/>
        </p:nvSpPr>
        <p:spPr>
          <a:xfrm>
            <a:off x="735495" y="2451653"/>
            <a:ext cx="3021496" cy="2372139"/>
          </a:xfrm>
          <a:prstGeom prst="ellipse">
            <a:avLst/>
          </a:prstGeom>
          <a:solidFill>
            <a:srgbClr val="99FF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Temporary relief</a:t>
            </a:r>
          </a:p>
        </p:txBody>
      </p:sp>
      <p:sp>
        <p:nvSpPr>
          <p:cNvPr id="8" name="Arrow: Right 7">
            <a:extLst>
              <a:ext uri="{FF2B5EF4-FFF2-40B4-BE49-F238E27FC236}">
                <a16:creationId xmlns:a16="http://schemas.microsoft.com/office/drawing/2014/main" id="{76CFC430-5D23-40C0-BC07-92A2457DD3A9}"/>
              </a:ext>
            </a:extLst>
          </p:cNvPr>
          <p:cNvSpPr/>
          <p:nvPr/>
        </p:nvSpPr>
        <p:spPr>
          <a:xfrm rot="1694657">
            <a:off x="7765143" y="1277257"/>
            <a:ext cx="899886" cy="836465"/>
          </a:xfrm>
          <a:prstGeom prst="rightArrow">
            <a:avLst>
              <a:gd name="adj1" fmla="val 50000"/>
              <a:gd name="adj2" fmla="val 37854"/>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0F666E0B-4DFD-4152-B022-8F21DA1E1AD6}"/>
              </a:ext>
            </a:extLst>
          </p:cNvPr>
          <p:cNvSpPr/>
          <p:nvPr/>
        </p:nvSpPr>
        <p:spPr>
          <a:xfrm rot="19345989">
            <a:off x="3231331" y="1535391"/>
            <a:ext cx="899886" cy="836465"/>
          </a:xfrm>
          <a:prstGeom prst="rightArrow">
            <a:avLst>
              <a:gd name="adj1" fmla="val 50000"/>
              <a:gd name="adj2" fmla="val 37854"/>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07CD984A-4984-4E8C-A772-ED8FC6B8A7DD}"/>
              </a:ext>
            </a:extLst>
          </p:cNvPr>
          <p:cNvSpPr/>
          <p:nvPr/>
        </p:nvSpPr>
        <p:spPr>
          <a:xfrm rot="12777964">
            <a:off x="3422619" y="4476039"/>
            <a:ext cx="899886" cy="836465"/>
          </a:xfrm>
          <a:prstGeom prst="rightArrow">
            <a:avLst>
              <a:gd name="adj1" fmla="val 50000"/>
              <a:gd name="adj2" fmla="val 37854"/>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C91146D0-356F-4D34-8591-B1DB2BE29631}"/>
              </a:ext>
            </a:extLst>
          </p:cNvPr>
          <p:cNvSpPr/>
          <p:nvPr/>
        </p:nvSpPr>
        <p:spPr>
          <a:xfrm rot="8346639">
            <a:off x="7591210" y="4175381"/>
            <a:ext cx="899886" cy="836465"/>
          </a:xfrm>
          <a:prstGeom prst="rightArrow">
            <a:avLst>
              <a:gd name="adj1" fmla="val 50000"/>
              <a:gd name="adj2" fmla="val 37854"/>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483566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C51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What Is OCD? Explore OCD Myths &amp; Treatments">
            <a:extLst>
              <a:ext uri="{FF2B5EF4-FFF2-40B4-BE49-F238E27FC236}">
                <a16:creationId xmlns:a16="http://schemas.microsoft.com/office/drawing/2014/main" id="{4A578C74-17BF-CF78-8974-66D622DDA3F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922917" y="643467"/>
            <a:ext cx="8346166"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74180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What is OCD and How Can You Treat It? Here's What Experts Say - Clear Mind  Treatment | Comprehensive Mental Healthcare">
            <a:extLst>
              <a:ext uri="{FF2B5EF4-FFF2-40B4-BE49-F238E27FC236}">
                <a16:creationId xmlns:a16="http://schemas.microsoft.com/office/drawing/2014/main" id="{525FBA56-5E73-CBF2-F6D5-1F470A417BD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467" y="809228"/>
            <a:ext cx="10905066" cy="5239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87258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476162B-10E8-49E5-8CFC-5C7671E1D840}"/>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5400" kern="1200" dirty="0">
                <a:solidFill>
                  <a:srgbClr val="FFFFFF"/>
                </a:solidFill>
                <a:latin typeface="+mn-lt"/>
                <a:ea typeface="+mj-ea"/>
                <a:cs typeface="+mj-cs"/>
              </a:rPr>
              <a:t>OCD worksheet</a:t>
            </a:r>
          </a:p>
        </p:txBody>
      </p:sp>
      <p:sp>
        <p:nvSpPr>
          <p:cNvPr id="3" name="Text Placeholder 2">
            <a:extLst>
              <a:ext uri="{FF2B5EF4-FFF2-40B4-BE49-F238E27FC236}">
                <a16:creationId xmlns:a16="http://schemas.microsoft.com/office/drawing/2014/main" id="{04B8130D-DBBB-44FD-8EF7-CB73764FED6B}"/>
              </a:ext>
            </a:extLst>
          </p:cNvPr>
          <p:cNvSpPr>
            <a:spLocks noGrp="1"/>
          </p:cNvSpPr>
          <p:nvPr>
            <p:ph type="body" idx="1"/>
          </p:nvPr>
        </p:nvSpPr>
        <p:spPr>
          <a:xfrm>
            <a:off x="3043403" y="4439444"/>
            <a:ext cx="6105194" cy="682079"/>
          </a:xfrm>
        </p:spPr>
        <p:txBody>
          <a:bodyPr vert="horz" lIns="91440" tIns="45720" rIns="91440" bIns="45720" rtlCol="0">
            <a:normAutofit/>
          </a:bodyPr>
          <a:lstStyle/>
          <a:p>
            <a:pPr algn="ctr"/>
            <a:r>
              <a:rPr lang="en-US" sz="3600" kern="1200" dirty="0">
                <a:solidFill>
                  <a:srgbClr val="FFFFFF"/>
                </a:solidFill>
                <a:latin typeface="+mn-lt"/>
                <a:ea typeface="+mn-ea"/>
                <a:cs typeface="+mn-cs"/>
              </a:rPr>
              <a:t>Tasks 1-7</a:t>
            </a:r>
          </a:p>
        </p:txBody>
      </p:sp>
    </p:spTree>
    <p:extLst>
      <p:ext uri="{BB962C8B-B14F-4D97-AF65-F5344CB8AC3E}">
        <p14:creationId xmlns:p14="http://schemas.microsoft.com/office/powerpoint/2010/main" val="29329092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1B1A31-B1A5-DBA0-A047-C6C2B6B8D544}"/>
              </a:ext>
            </a:extLst>
          </p:cNvPr>
          <p:cNvSpPr>
            <a:spLocks noGrp="1"/>
          </p:cNvSpPr>
          <p:nvPr>
            <p:ph type="title"/>
          </p:nvPr>
        </p:nvSpPr>
        <p:spPr>
          <a:xfrm>
            <a:off x="5354955" y="552182"/>
            <a:ext cx="5998840" cy="3343135"/>
          </a:xfrm>
          <a:noFill/>
        </p:spPr>
        <p:txBody>
          <a:bodyPr vert="horz" lIns="91440" tIns="45720" rIns="91440" bIns="45720" rtlCol="0" anchor="b">
            <a:normAutofit/>
          </a:bodyPr>
          <a:lstStyle/>
          <a:p>
            <a:pPr algn="ctr"/>
            <a:r>
              <a:rPr lang="en-US" sz="5200" dirty="0">
                <a:latin typeface="+mn-lt"/>
              </a:rPr>
              <a:t>The case studies</a:t>
            </a:r>
          </a:p>
        </p:txBody>
      </p:sp>
      <p:sp>
        <p:nvSpPr>
          <p:cNvPr id="5" name="Text Placeholder 4">
            <a:extLst>
              <a:ext uri="{FF2B5EF4-FFF2-40B4-BE49-F238E27FC236}">
                <a16:creationId xmlns:a16="http://schemas.microsoft.com/office/drawing/2014/main" id="{6BB69CCD-FF5B-B67D-9C8F-D6585145BFD4}"/>
              </a:ext>
            </a:extLst>
          </p:cNvPr>
          <p:cNvSpPr>
            <a:spLocks noGrp="1"/>
          </p:cNvSpPr>
          <p:nvPr>
            <p:ph type="body" idx="1"/>
          </p:nvPr>
        </p:nvSpPr>
        <p:spPr>
          <a:xfrm>
            <a:off x="5354955" y="4067032"/>
            <a:ext cx="5998840" cy="2067068"/>
          </a:xfrm>
          <a:noFill/>
        </p:spPr>
        <p:txBody>
          <a:bodyPr vert="horz" lIns="91440" tIns="45720" rIns="91440" bIns="45720" rtlCol="0">
            <a:normAutofit/>
          </a:bodyPr>
          <a:lstStyle/>
          <a:p>
            <a:endParaRPr lang="en-US">
              <a:solidFill>
                <a:schemeClr val="tx1"/>
              </a:solidFill>
            </a:endParaRPr>
          </a:p>
        </p:txBody>
      </p:sp>
      <p:pic>
        <p:nvPicPr>
          <p:cNvPr id="7" name="Picture 6" descr="Books on a briefcase">
            <a:extLst>
              <a:ext uri="{FF2B5EF4-FFF2-40B4-BE49-F238E27FC236}">
                <a16:creationId xmlns:a16="http://schemas.microsoft.com/office/drawing/2014/main" id="{700251B8-8F3B-B127-AF8C-824B3917D4B5}"/>
              </a:ext>
            </a:extLst>
          </p:cNvPr>
          <p:cNvPicPr>
            <a:picLocks noChangeAspect="1"/>
          </p:cNvPicPr>
          <p:nvPr/>
        </p:nvPicPr>
        <p:blipFill rotWithShape="1">
          <a:blip r:embed="rId2"/>
          <a:srcRect l="24443" r="24047" b="-1"/>
          <a:stretch/>
        </p:blipFill>
        <p:spPr>
          <a:xfrm>
            <a:off x="20" y="10"/>
            <a:ext cx="4992985" cy="6857990"/>
          </a:xfrm>
          <a:prstGeom prst="rect">
            <a:avLst/>
          </a:prstGeom>
        </p:spPr>
      </p:pic>
    </p:spTree>
    <p:extLst>
      <p:ext uri="{BB962C8B-B14F-4D97-AF65-F5344CB8AC3E}">
        <p14:creationId xmlns:p14="http://schemas.microsoft.com/office/powerpoint/2010/main" val="41603471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5625460-88D7-9DEA-3974-34A4AE8715D2}"/>
              </a:ext>
            </a:extLst>
          </p:cNvPr>
          <p:cNvSpPr>
            <a:spLocks noGrp="1"/>
          </p:cNvSpPr>
          <p:nvPr>
            <p:ph type="title"/>
          </p:nvPr>
        </p:nvSpPr>
        <p:spPr>
          <a:xfrm>
            <a:off x="5354954" y="552182"/>
            <a:ext cx="6718857" cy="6191517"/>
          </a:xfrm>
          <a:noFill/>
        </p:spPr>
        <p:txBody>
          <a:bodyPr vert="horz" lIns="91440" tIns="45720" rIns="91440" bIns="45720" rtlCol="0" anchor="b">
            <a:normAutofit fontScale="90000"/>
          </a:bodyPr>
          <a:lstStyle/>
          <a:p>
            <a:pPr lvl="0">
              <a:lnSpc>
                <a:spcPct val="150000"/>
              </a:lnSpc>
            </a:pPr>
            <a:r>
              <a:rPr lang="en-US" sz="4900" u="sng" dirty="0">
                <a:latin typeface="+mn-lt"/>
              </a:rPr>
              <a:t>For each case study</a:t>
            </a:r>
            <a:r>
              <a:rPr lang="en-US" sz="4900" dirty="0">
                <a:latin typeface="+mn-lt"/>
              </a:rPr>
              <a:t>:</a:t>
            </a:r>
            <a:br>
              <a:rPr lang="en-US" sz="4900" dirty="0">
                <a:latin typeface="+mn-lt"/>
              </a:rPr>
            </a:br>
            <a:br>
              <a:rPr lang="en-US" sz="2200" dirty="0">
                <a:latin typeface="+mn-lt"/>
              </a:rPr>
            </a:br>
            <a:r>
              <a:rPr lang="en-GB" sz="2200" dirty="0">
                <a:effectLst/>
                <a:latin typeface="+mn-lt"/>
                <a:ea typeface="Times New Roman" panose="02020603050405020304" pitchFamily="18" charset="0"/>
              </a:rPr>
              <a:t>Describe what changes have occurred in UK mental health legislation and how this can improve or impair the person in the case study. </a:t>
            </a:r>
            <a:br>
              <a:rPr lang="en-GB" sz="2200" dirty="0">
                <a:effectLst/>
                <a:latin typeface="+mn-lt"/>
                <a:ea typeface="Times New Roman" panose="02020603050405020304" pitchFamily="18" charset="0"/>
              </a:rPr>
            </a:br>
            <a:br>
              <a:rPr lang="en-GB" sz="2200" dirty="0">
                <a:effectLst/>
                <a:latin typeface="+mn-lt"/>
                <a:ea typeface="Times New Roman" panose="02020603050405020304" pitchFamily="18" charset="0"/>
              </a:rPr>
            </a:br>
            <a:r>
              <a:rPr lang="en-GB" sz="2200" dirty="0">
                <a:effectLst/>
                <a:latin typeface="+mn-lt"/>
                <a:ea typeface="Times New Roman" panose="02020603050405020304" pitchFamily="18" charset="0"/>
              </a:rPr>
              <a:t>Provide example of inclusion and exclusion on the case study for the chosen mental disorder. </a:t>
            </a:r>
            <a:br>
              <a:rPr lang="en-GB" sz="2200" dirty="0">
                <a:effectLst/>
                <a:latin typeface="+mn-lt"/>
                <a:ea typeface="Times New Roman" panose="02020603050405020304" pitchFamily="18" charset="0"/>
              </a:rPr>
            </a:br>
            <a:br>
              <a:rPr lang="en-GB" sz="2200" dirty="0">
                <a:effectLst/>
                <a:latin typeface="+mn-lt"/>
                <a:ea typeface="Times New Roman" panose="02020603050405020304" pitchFamily="18" charset="0"/>
              </a:rPr>
            </a:br>
            <a:r>
              <a:rPr lang="en-GB" sz="2200" dirty="0">
                <a:effectLst/>
                <a:latin typeface="+mn-lt"/>
                <a:ea typeface="Times New Roman" panose="02020603050405020304" pitchFamily="18" charset="0"/>
              </a:rPr>
              <a:t>Make recommendations on future improvements to mental health provision and to the service user </a:t>
            </a:r>
            <a:r>
              <a:rPr lang="en-GB" sz="2200" dirty="0">
                <a:latin typeface="+mn-lt"/>
                <a:ea typeface="Times New Roman" panose="02020603050405020304" pitchFamily="18" charset="0"/>
              </a:rPr>
              <a:t>in the case study. </a:t>
            </a:r>
            <a:endParaRPr lang="en-US" sz="5200" dirty="0">
              <a:latin typeface="+mn-lt"/>
            </a:endParaRPr>
          </a:p>
        </p:txBody>
      </p:sp>
      <p:pic>
        <p:nvPicPr>
          <p:cNvPr id="7" name="Picture 6" descr="Glasses on top of a book">
            <a:extLst>
              <a:ext uri="{FF2B5EF4-FFF2-40B4-BE49-F238E27FC236}">
                <a16:creationId xmlns:a16="http://schemas.microsoft.com/office/drawing/2014/main" id="{5315BAFF-EBA4-67D6-E3AA-214124CF51CA}"/>
              </a:ext>
            </a:extLst>
          </p:cNvPr>
          <p:cNvPicPr>
            <a:picLocks noChangeAspect="1"/>
          </p:cNvPicPr>
          <p:nvPr/>
        </p:nvPicPr>
        <p:blipFill rotWithShape="1">
          <a:blip r:embed="rId2"/>
          <a:srcRect l="13217" r="38549" b="-1"/>
          <a:stretch/>
        </p:blipFill>
        <p:spPr>
          <a:xfrm>
            <a:off x="20" y="10"/>
            <a:ext cx="4992985" cy="6857990"/>
          </a:xfrm>
          <a:prstGeom prst="rect">
            <a:avLst/>
          </a:prstGeom>
        </p:spPr>
      </p:pic>
    </p:spTree>
    <p:extLst>
      <p:ext uri="{BB962C8B-B14F-4D97-AF65-F5344CB8AC3E}">
        <p14:creationId xmlns:p14="http://schemas.microsoft.com/office/powerpoint/2010/main" val="33822693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5" name="Rectangle 3080">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99B97D-0C0C-1E5A-0E9D-9ED6404E8813}"/>
              </a:ext>
            </a:extLst>
          </p:cNvPr>
          <p:cNvSpPr>
            <a:spLocks noGrp="1"/>
          </p:cNvSpPr>
          <p:nvPr>
            <p:ph type="title"/>
          </p:nvPr>
        </p:nvSpPr>
        <p:spPr>
          <a:xfrm>
            <a:off x="399357" y="185744"/>
            <a:ext cx="6002110" cy="451820"/>
          </a:xfrm>
        </p:spPr>
        <p:txBody>
          <a:bodyPr>
            <a:normAutofit fontScale="90000"/>
          </a:bodyPr>
          <a:lstStyle/>
          <a:p>
            <a:pPr algn="ctr"/>
            <a:r>
              <a:rPr lang="en-GB" sz="4000" u="sng" dirty="0">
                <a:latin typeface="+mn-lt"/>
              </a:rPr>
              <a:t>Case study: OCD</a:t>
            </a:r>
          </a:p>
        </p:txBody>
      </p:sp>
      <p:sp>
        <p:nvSpPr>
          <p:cNvPr id="3" name="Content Placeholder 2">
            <a:extLst>
              <a:ext uri="{FF2B5EF4-FFF2-40B4-BE49-F238E27FC236}">
                <a16:creationId xmlns:a16="http://schemas.microsoft.com/office/drawing/2014/main" id="{8786B4C9-38DD-389B-4B49-3ED0826FF0CA}"/>
              </a:ext>
            </a:extLst>
          </p:cNvPr>
          <p:cNvSpPr>
            <a:spLocks noGrp="1"/>
          </p:cNvSpPr>
          <p:nvPr>
            <p:ph idx="1"/>
          </p:nvPr>
        </p:nvSpPr>
        <p:spPr>
          <a:xfrm>
            <a:off x="188843" y="823308"/>
            <a:ext cx="6857909" cy="5955179"/>
          </a:xfrm>
        </p:spPr>
        <p:txBody>
          <a:bodyPr>
            <a:normAutofit fontScale="92500" lnSpcReduction="10000"/>
          </a:bodyPr>
          <a:lstStyle/>
          <a:p>
            <a:pPr marL="0" indent="0">
              <a:spcAft>
                <a:spcPts val="800"/>
              </a:spcAft>
              <a:buNone/>
            </a:pPr>
            <a:r>
              <a:rPr lang="en-GB" sz="1900" dirty="0">
                <a:effectLst/>
                <a:ea typeface="DengXian" panose="020B0503020204020204" pitchFamily="2" charset="-122"/>
                <a:cs typeface="Arial" panose="020B0604020202020204" pitchFamily="34" charset="0"/>
              </a:rPr>
              <a:t>Sonya is a 17-year-old female who has been recently diagnosed with obsessive compulsive disorder. She is studying for her A-levels at a sixth form college. She has always performed very well academically and would like to go to university. </a:t>
            </a:r>
          </a:p>
          <a:p>
            <a:pPr marL="0" indent="0">
              <a:spcAft>
                <a:spcPts val="800"/>
              </a:spcAft>
              <a:buNone/>
            </a:pPr>
            <a:r>
              <a:rPr lang="en-GB" sz="1900" dirty="0">
                <a:effectLst/>
                <a:ea typeface="DengXian" panose="020B0503020204020204" pitchFamily="2" charset="-122"/>
                <a:cs typeface="Arial" panose="020B0604020202020204" pitchFamily="34" charset="0"/>
              </a:rPr>
              <a:t>Sonya takes a very perfectionist attitude towards her studies. She spends a long time arranging her stationery on the desk before she starts her work and if she makes a mistake then she starts the whole thing again. She is spending increasing amounts of time doing her college work so that it is ‘just right’ and as a consequence she is often up at night working and so is not getting enough sleep. </a:t>
            </a:r>
          </a:p>
          <a:p>
            <a:pPr marL="0" indent="0">
              <a:spcAft>
                <a:spcPts val="800"/>
              </a:spcAft>
              <a:buNone/>
            </a:pPr>
            <a:r>
              <a:rPr lang="en-GB" sz="1900" dirty="0">
                <a:effectLst/>
                <a:ea typeface="DengXian" panose="020B0503020204020204" pitchFamily="2" charset="-122"/>
                <a:cs typeface="Arial" panose="020B0604020202020204" pitchFamily="34" charset="0"/>
              </a:rPr>
              <a:t>Sonya has been very reluctant to talk to anyone and to seek her help and </a:t>
            </a:r>
            <a:r>
              <a:rPr lang="en-GB" sz="2200" dirty="0">
                <a:effectLst/>
                <a:ea typeface="DengXian" panose="020B0503020204020204" pitchFamily="2" charset="-122"/>
                <a:cs typeface="Arial" panose="020B0604020202020204" pitchFamily="34" charset="0"/>
              </a:rPr>
              <a:t>she</a:t>
            </a:r>
            <a:r>
              <a:rPr lang="en-GB" sz="1900" dirty="0">
                <a:effectLst/>
                <a:ea typeface="DengXian" panose="020B0503020204020204" pitchFamily="2" charset="-122"/>
                <a:cs typeface="Arial" panose="020B0604020202020204" pitchFamily="34" charset="0"/>
              </a:rPr>
              <a:t> still finds it very difficult to talk about the problems she is experiencing. She has had a number of panic attacks during her A-level mock exams. These have resulted in her parents and teachers becoming very worried about her and they have persuaded her to speak to her GP who has since referred her to CAMHS. She had to wait some time for an appointment and diagnosis and in this time she has become more withdrawn and anxious.  </a:t>
            </a:r>
          </a:p>
          <a:p>
            <a:pPr marL="0" indent="0">
              <a:spcAft>
                <a:spcPts val="800"/>
              </a:spcAft>
              <a:buNone/>
            </a:pPr>
            <a:r>
              <a:rPr lang="en-GB" sz="1900" dirty="0">
                <a:effectLst/>
                <a:ea typeface="DengXian" panose="020B0503020204020204" pitchFamily="2" charset="-122"/>
                <a:cs typeface="Arial" panose="020B0604020202020204" pitchFamily="34" charset="0"/>
              </a:rPr>
              <a:t>When Sonya has expressed her feelings she has spoken about a number of unpleasant thoughts in her head which are causing her a lot of distress including thoughts about the death of her loved ones.  </a:t>
            </a:r>
          </a:p>
          <a:p>
            <a:endParaRPr lang="en-GB" sz="1100" dirty="0"/>
          </a:p>
        </p:txBody>
      </p:sp>
      <p:pic>
        <p:nvPicPr>
          <p:cNvPr id="3076" name="Picture 4" descr="Understanding OCD and How it Can Affect Your Daily Life: The Soho Center  for Mental Health Counseling: Psychotherapists">
            <a:extLst>
              <a:ext uri="{FF2B5EF4-FFF2-40B4-BE49-F238E27FC236}">
                <a16:creationId xmlns:a16="http://schemas.microsoft.com/office/drawing/2014/main" id="{CD95044C-4F47-DA63-4991-5FF9DFA996C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001" r="22405" b="-1"/>
          <a:stretch/>
        </p:blipFill>
        <p:spPr bwMode="auto">
          <a:xfrm>
            <a:off x="7199440" y="10"/>
            <a:ext cx="4992560" cy="6857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59996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TotalTime>
  <Words>660</Words>
  <Application>Microsoft Office PowerPoint</Application>
  <PresentationFormat>Widescreen</PresentationFormat>
  <Paragraphs>52</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Obsessive Compulsive Disorder  (OCD)</vt:lpstr>
      <vt:lpstr>Task</vt:lpstr>
      <vt:lpstr>What is OCD?</vt:lpstr>
      <vt:lpstr>An anxiety disorder  OCD is an anxiety disorder.  Anxiety disorders include a group of disorders in which anxiety can be the main symptom.  Common anxiety disorders include:  generalised anxiety disorders, phobias and  post traumatic stress disorder.  </vt:lpstr>
      <vt:lpstr>PowerPoint Presentation</vt:lpstr>
      <vt:lpstr>PowerPoint Presentation</vt:lpstr>
      <vt:lpstr>PowerPoint Presentation</vt:lpstr>
      <vt:lpstr>Three elements to OCD </vt:lpstr>
      <vt:lpstr>Cognitive characteristics </vt:lpstr>
      <vt:lpstr>Behavioural components</vt:lpstr>
      <vt:lpstr>Emotional characteristics</vt:lpstr>
      <vt:lpstr>PowerPoint Presentation</vt:lpstr>
      <vt:lpstr>PowerPoint Presentation</vt:lpstr>
      <vt:lpstr>PowerPoint Presentation</vt:lpstr>
      <vt:lpstr>PowerPoint Presentation</vt:lpstr>
      <vt:lpstr>PowerPoint Presentation</vt:lpstr>
      <vt:lpstr>PowerPoint Presentation</vt:lpstr>
      <vt:lpstr>OCD worksheet</vt:lpstr>
      <vt:lpstr>The case studies</vt:lpstr>
      <vt:lpstr>For each case study:  Describe what changes have occurred in UK mental health legislation and how this can improve or impair the person in the case study.   Provide example of inclusion and exclusion on the case study for the chosen mental disorder.   Make recommendations on future improvements to mental health provision and to the service user in the case study. </vt:lpstr>
      <vt:lpstr>Case study: OCD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Aims and objectives</dc:title>
  <dc:creator>Alice Clayton</dc:creator>
  <cp:lastModifiedBy>Alice Clayton</cp:lastModifiedBy>
  <cp:revision>6</cp:revision>
  <dcterms:created xsi:type="dcterms:W3CDTF">2021-03-09T07:33:12Z</dcterms:created>
  <dcterms:modified xsi:type="dcterms:W3CDTF">2023-10-05T07:48:59Z</dcterms:modified>
</cp:coreProperties>
</file>