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80" r:id="rId1"/>
  </p:sldMasterIdLst>
  <p:notesMasterIdLst>
    <p:notesMasterId r:id="rId10"/>
  </p:notesMasterIdLst>
  <p:sldIdLst>
    <p:sldId id="265" r:id="rId2"/>
    <p:sldId id="260" r:id="rId3"/>
    <p:sldId id="256" r:id="rId4"/>
    <p:sldId id="264" r:id="rId5"/>
    <p:sldId id="262" r:id="rId6"/>
    <p:sldId id="261" r:id="rId7"/>
    <p:sldId id="263" r:id="rId8"/>
    <p:sldId id="258"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8BC752-6380-46DF-B4B9-CCBD736A907C}" v="29" dt="2026-02-23T04:20:35.0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690" autoAdjust="0"/>
    <p:restoredTop sz="86405" autoAdjust="0"/>
  </p:normalViewPr>
  <p:slideViewPr>
    <p:cSldViewPr snapToGrid="0">
      <p:cViewPr varScale="1">
        <p:scale>
          <a:sx n="67" d="100"/>
          <a:sy n="67" d="100"/>
        </p:scale>
        <p:origin x="38" y="67"/>
      </p:cViewPr>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A5092-D997-4603-9659-C3E03C251D1E}" type="datetimeFigureOut">
              <a:rPr lang="en-IN" smtClean="0"/>
              <a:t>23-02-2026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899605-30E2-4DCD-B1AB-3BA6A8EC446F}" type="slidenum">
              <a:rPr lang="en-IN" smtClean="0"/>
              <a:t>‹#›</a:t>
            </a:fld>
            <a:endParaRPr lang="en-IN"/>
          </a:p>
        </p:txBody>
      </p:sp>
    </p:spTree>
    <p:extLst>
      <p:ext uri="{BB962C8B-B14F-4D97-AF65-F5344CB8AC3E}">
        <p14:creationId xmlns:p14="http://schemas.microsoft.com/office/powerpoint/2010/main" val="4277815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8D899605-30E2-4DCD-B1AB-3BA6A8EC446F}" type="slidenum">
              <a:rPr lang="en-IN" smtClean="0"/>
              <a:t>3</a:t>
            </a:fld>
            <a:endParaRPr lang="en-IN"/>
          </a:p>
        </p:txBody>
      </p:sp>
    </p:spTree>
    <p:extLst>
      <p:ext uri="{BB962C8B-B14F-4D97-AF65-F5344CB8AC3E}">
        <p14:creationId xmlns:p14="http://schemas.microsoft.com/office/powerpoint/2010/main" val="2842397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4EDEC2F-B231-4532-9CA8-264F7B4C878D}" type="datetimeFigureOut">
              <a:rPr lang="en-IN" smtClean="0"/>
              <a:t>23-02-2026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EFB44F-13DD-4982-A1C9-759AE99ED954}" type="slidenum">
              <a:rPr lang="en-IN" smtClean="0"/>
              <a:t>‹#›</a:t>
            </a:fld>
            <a:endParaRPr lang="en-IN"/>
          </a:p>
        </p:txBody>
      </p:sp>
    </p:spTree>
    <p:extLst>
      <p:ext uri="{BB962C8B-B14F-4D97-AF65-F5344CB8AC3E}">
        <p14:creationId xmlns:p14="http://schemas.microsoft.com/office/powerpoint/2010/main" val="3520461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EDEC2F-B231-4532-9CA8-264F7B4C878D}" type="datetimeFigureOut">
              <a:rPr lang="en-IN" smtClean="0"/>
              <a:t>23-02-2026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EFB44F-13DD-4982-A1C9-759AE99ED954}" type="slidenum">
              <a:rPr lang="en-IN" smtClean="0"/>
              <a:t>‹#›</a:t>
            </a:fld>
            <a:endParaRPr lang="en-IN"/>
          </a:p>
        </p:txBody>
      </p:sp>
    </p:spTree>
    <p:extLst>
      <p:ext uri="{BB962C8B-B14F-4D97-AF65-F5344CB8AC3E}">
        <p14:creationId xmlns:p14="http://schemas.microsoft.com/office/powerpoint/2010/main" val="4053331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4EDEC2F-B231-4532-9CA8-264F7B4C878D}" type="datetimeFigureOut">
              <a:rPr lang="en-IN" smtClean="0"/>
              <a:t>23-02-2026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EFB44F-13DD-4982-A1C9-759AE99ED954}" type="slidenum">
              <a:rPr lang="en-IN" smtClean="0"/>
              <a:t>‹#›</a:t>
            </a:fld>
            <a:endParaRPr lang="en-IN"/>
          </a:p>
        </p:txBody>
      </p:sp>
    </p:spTree>
    <p:extLst>
      <p:ext uri="{BB962C8B-B14F-4D97-AF65-F5344CB8AC3E}">
        <p14:creationId xmlns:p14="http://schemas.microsoft.com/office/powerpoint/2010/main" val="159066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4EDEC2F-B231-4532-9CA8-264F7B4C878D}" type="datetimeFigureOut">
              <a:rPr lang="en-IN" smtClean="0"/>
              <a:t>23-02-2026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2EFB44F-13DD-4982-A1C9-759AE99ED954}" type="slidenum">
              <a:rPr lang="en-IN" smtClean="0"/>
              <a:t>‹#›</a:t>
            </a:fld>
            <a:endParaRPr lang="en-IN"/>
          </a:p>
        </p:txBody>
      </p:sp>
    </p:spTree>
    <p:extLst>
      <p:ext uri="{BB962C8B-B14F-4D97-AF65-F5344CB8AC3E}">
        <p14:creationId xmlns:p14="http://schemas.microsoft.com/office/powerpoint/2010/main" val="1922483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EDEC2F-B231-4532-9CA8-264F7B4C878D}" type="datetimeFigureOut">
              <a:rPr lang="en-IN" smtClean="0"/>
              <a:t>23-02-2026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2EFB44F-13DD-4982-A1C9-759AE99ED954}" type="slidenum">
              <a:rPr lang="en-IN" smtClean="0"/>
              <a:t>‹#›</a:t>
            </a:fld>
            <a:endParaRPr lang="en-IN"/>
          </a:p>
        </p:txBody>
      </p:sp>
    </p:spTree>
    <p:extLst>
      <p:ext uri="{BB962C8B-B14F-4D97-AF65-F5344CB8AC3E}">
        <p14:creationId xmlns:p14="http://schemas.microsoft.com/office/powerpoint/2010/main" val="1900695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4EDEC2F-B231-4532-9CA8-264F7B4C878D}" type="datetimeFigureOut">
              <a:rPr lang="en-IN" smtClean="0"/>
              <a:t>23-02-2026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2EFB44F-13DD-4982-A1C9-759AE99ED954}" type="slidenum">
              <a:rPr lang="en-IN" smtClean="0"/>
              <a:t>‹#›</a:t>
            </a:fld>
            <a:endParaRPr lang="en-IN"/>
          </a:p>
        </p:txBody>
      </p:sp>
    </p:spTree>
    <p:extLst>
      <p:ext uri="{BB962C8B-B14F-4D97-AF65-F5344CB8AC3E}">
        <p14:creationId xmlns:p14="http://schemas.microsoft.com/office/powerpoint/2010/main" val="4146222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EDEC2F-B231-4532-9CA8-264F7B4C878D}" type="datetimeFigureOut">
              <a:rPr lang="en-IN" smtClean="0"/>
              <a:t>23-02-2026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2EFB44F-13DD-4982-A1C9-759AE99ED954}" type="slidenum">
              <a:rPr lang="en-IN" smtClean="0"/>
              <a:t>‹#›</a:t>
            </a:fld>
            <a:endParaRPr lang="en-IN"/>
          </a:p>
        </p:txBody>
      </p:sp>
    </p:spTree>
    <p:extLst>
      <p:ext uri="{BB962C8B-B14F-4D97-AF65-F5344CB8AC3E}">
        <p14:creationId xmlns:p14="http://schemas.microsoft.com/office/powerpoint/2010/main" val="225341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4EDEC2F-B231-4532-9CA8-264F7B4C878D}" type="datetimeFigureOut">
              <a:rPr lang="en-IN" smtClean="0"/>
              <a:t>23-02-2026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2EFB44F-13DD-4982-A1C9-759AE99ED954}" type="slidenum">
              <a:rPr lang="en-IN" smtClean="0"/>
              <a:t>‹#›</a:t>
            </a:fld>
            <a:endParaRPr lang="en-IN"/>
          </a:p>
        </p:txBody>
      </p:sp>
    </p:spTree>
    <p:extLst>
      <p:ext uri="{BB962C8B-B14F-4D97-AF65-F5344CB8AC3E}">
        <p14:creationId xmlns:p14="http://schemas.microsoft.com/office/powerpoint/2010/main" val="3849633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4EDEC2F-B231-4532-9CA8-264F7B4C878D}" type="datetimeFigureOut">
              <a:rPr lang="en-IN" smtClean="0"/>
              <a:t>23-02-2026</a:t>
            </a:fld>
            <a:endParaRPr lang="en-IN"/>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2EFB44F-13DD-4982-A1C9-759AE99ED954}" type="slidenum">
              <a:rPr lang="en-IN" smtClean="0"/>
              <a:t>‹#›</a:t>
            </a:fld>
            <a:endParaRPr lang="en-IN"/>
          </a:p>
        </p:txBody>
      </p:sp>
    </p:spTree>
    <p:extLst>
      <p:ext uri="{BB962C8B-B14F-4D97-AF65-F5344CB8AC3E}">
        <p14:creationId xmlns:p14="http://schemas.microsoft.com/office/powerpoint/2010/main" val="1128425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EDEC2F-B231-4532-9CA8-264F7B4C878D}" type="datetimeFigureOut">
              <a:rPr lang="en-IN" smtClean="0"/>
              <a:t>23-02-2026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EFB44F-13DD-4982-A1C9-759AE99ED954}" type="slidenum">
              <a:rPr lang="en-IN" smtClean="0"/>
              <a:t>‹#›</a:t>
            </a:fld>
            <a:endParaRPr lang="en-IN"/>
          </a:p>
        </p:txBody>
      </p:sp>
    </p:spTree>
    <p:extLst>
      <p:ext uri="{BB962C8B-B14F-4D97-AF65-F5344CB8AC3E}">
        <p14:creationId xmlns:p14="http://schemas.microsoft.com/office/powerpoint/2010/main" val="202565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EDEC2F-B231-4532-9CA8-264F7B4C878D}" type="datetimeFigureOut">
              <a:rPr lang="en-IN" smtClean="0"/>
              <a:t>23-02-2026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EFB44F-13DD-4982-A1C9-759AE99ED954}" type="slidenum">
              <a:rPr lang="en-IN" smtClean="0"/>
              <a:t>‹#›</a:t>
            </a:fld>
            <a:endParaRPr lang="en-IN"/>
          </a:p>
        </p:txBody>
      </p:sp>
    </p:spTree>
    <p:extLst>
      <p:ext uri="{BB962C8B-B14F-4D97-AF65-F5344CB8AC3E}">
        <p14:creationId xmlns:p14="http://schemas.microsoft.com/office/powerpoint/2010/main" val="4119401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4EDEC2F-B231-4532-9CA8-264F7B4C878D}" type="datetimeFigureOut">
              <a:rPr lang="en-IN" smtClean="0"/>
              <a:t>23-02-2026</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2EFB44F-13DD-4982-A1C9-759AE99ED954}" type="slidenum">
              <a:rPr lang="en-IN" smtClean="0"/>
              <a:t>‹#›</a:t>
            </a:fld>
            <a:endParaRPr lang="en-IN"/>
          </a:p>
        </p:txBody>
      </p:sp>
    </p:spTree>
    <p:extLst>
      <p:ext uri="{BB962C8B-B14F-4D97-AF65-F5344CB8AC3E}">
        <p14:creationId xmlns:p14="http://schemas.microsoft.com/office/powerpoint/2010/main" val="785636836"/>
      </p:ext>
    </p:extLst>
  </p:cSld>
  <p:clrMap bg1="lt1" tx1="dk1" bg2="lt2" tx2="dk2" accent1="accent1" accent2="accent2" accent3="accent3" accent4="accent4" accent5="accent5" accent6="accent6" hlink="hlink" folHlink="folHlink"/>
  <p:sldLayoutIdLst>
    <p:sldLayoutId id="2147484181" r:id="rId1"/>
    <p:sldLayoutId id="2147484182" r:id="rId2"/>
    <p:sldLayoutId id="2147484183" r:id="rId3"/>
    <p:sldLayoutId id="2147484184" r:id="rId4"/>
    <p:sldLayoutId id="2147484185" r:id="rId5"/>
    <p:sldLayoutId id="2147484186" r:id="rId6"/>
    <p:sldLayoutId id="2147484187" r:id="rId7"/>
    <p:sldLayoutId id="2147484188" r:id="rId8"/>
    <p:sldLayoutId id="2147484189" r:id="rId9"/>
    <p:sldLayoutId id="2147484190" r:id="rId10"/>
    <p:sldLayoutId id="21474841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commons.wikimedia.org/wiki/File:India_Uttar_Pradesh_districts.svg" TargetMode="External"/><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hyperlink" Target="https://www.business-standard.com/article/current-affairs/gorakhpur-tragedy-brd-hospital-agency-denies-shortage-in-oxygen-supply-117081200363_1.html" TargetMode="External"/><Relationship Id="rId13" Type="http://schemas.openxmlformats.org/officeDocument/2006/relationships/hyperlink" Target="https://www.business-standard.com/article/current-affairs/gorakhpur-7-deaths-a-day-normal-says-up-govt-ignoring-there-were-23-117081200312_1.html" TargetMode="External"/><Relationship Id="rId3" Type="http://schemas.openxmlformats.org/officeDocument/2006/relationships/hyperlink" Target="https://indianexpress.com/" TargetMode="External"/><Relationship Id="rId7" Type="http://schemas.openxmlformats.org/officeDocument/2006/relationships/hyperlink" Target="https://en.wikipedia.org/wiki/2017_Gorakhpur_hospital_deaths" TargetMode="External"/><Relationship Id="rId12" Type="http://schemas.openxmlformats.org/officeDocument/2006/relationships/hyperlink" Target="https://timesofindia.indiatimes.com/city/lucknow/rti-query-reveals-there-was-oxygen-shortage-at-brd-hospital/articleshow/65395029.cms" TargetMode="External"/><Relationship Id="rId2" Type="http://schemas.openxmlformats.org/officeDocument/2006/relationships/hyperlink" Target="https://caravanmagazine.in/" TargetMode="External"/><Relationship Id="rId1" Type="http://schemas.openxmlformats.org/officeDocument/2006/relationships/slideLayout" Target="../slideLayouts/slideLayout7.xml"/><Relationship Id="rId6" Type="http://schemas.openxmlformats.org/officeDocument/2006/relationships/hyperlink" Target="https://en.wikipedia.org/" TargetMode="External"/><Relationship Id="rId11" Type="http://schemas.openxmlformats.org/officeDocument/2006/relationships/hyperlink" Target="https://timesofindia.indiatimes.com/city/lucknow/report-there-was-shortage-of-oxygen-on-aug-11-last-year/articleshow/65589675.cms" TargetMode="External"/><Relationship Id="rId5" Type="http://schemas.openxmlformats.org/officeDocument/2006/relationships/hyperlink" Target="https://timesofindia.indiatimes.com/" TargetMode="External"/><Relationship Id="rId10" Type="http://schemas.openxmlformats.org/officeDocument/2006/relationships/hyperlink" Target="https://indianexpress.com/article/india/gorakhpur-hospital-deaths-yogi-adityanath-brd-medical-college-uttar-pradesh-encephalitis-oxygen-firm-warned-it-would-cut-supply-4794370/" TargetMode="External"/><Relationship Id="rId4" Type="http://schemas.openxmlformats.org/officeDocument/2006/relationships/hyperlink" Target="https://ijme.in/" TargetMode="External"/><Relationship Id="rId9" Type="http://schemas.openxmlformats.org/officeDocument/2006/relationships/hyperlink" Target="https://timesofindia.indiatimes.com/india/30-kids-die-in-48-hrs-in-gorakhpur-hospital/articleshow/60028742.cm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93F2A08-8710-7BDC-134D-83E96B42B6C7}"/>
              </a:ext>
            </a:extLst>
          </p:cNvPr>
          <p:cNvPicPr>
            <a:picLocks noChangeAspect="1"/>
          </p:cNvPicPr>
          <p:nvPr/>
        </p:nvPicPr>
        <p:blipFill>
          <a:blip r:embed="rId2">
            <a:alphaModFix/>
          </a:blip>
          <a:srcRect b="8675"/>
          <a:stretch>
            <a:fillRect/>
          </a:stretch>
        </p:blipFill>
        <p:spPr>
          <a:xfrm>
            <a:off x="5579325" y="3523363"/>
            <a:ext cx="6404518" cy="3290032"/>
          </a:xfrm>
          <a:prstGeom prst="rect">
            <a:avLst/>
          </a:prstGeom>
          <a:effectLst>
            <a:softEdge rad="419100"/>
          </a:effectLst>
        </p:spPr>
      </p:pic>
      <p:pic>
        <p:nvPicPr>
          <p:cNvPr id="2" name="Picture 1">
            <a:extLst>
              <a:ext uri="{FF2B5EF4-FFF2-40B4-BE49-F238E27FC236}">
                <a16:creationId xmlns:a16="http://schemas.microsoft.com/office/drawing/2014/main" id="{76E61315-ECDA-CC36-302E-6F2BB816D12E}"/>
              </a:ext>
            </a:extLst>
          </p:cNvPr>
          <p:cNvPicPr>
            <a:picLocks noChangeAspect="1"/>
          </p:cNvPicPr>
          <p:nvPr/>
        </p:nvPicPr>
        <p:blipFill>
          <a:blip r:embed="rId3">
            <a:alphaModFix amt="66000"/>
          </a:blip>
          <a:stretch>
            <a:fillRect/>
          </a:stretch>
        </p:blipFill>
        <p:spPr>
          <a:xfrm>
            <a:off x="5208550" y="44605"/>
            <a:ext cx="6805961" cy="4315510"/>
          </a:xfrm>
          <a:prstGeom prst="rect">
            <a:avLst/>
          </a:prstGeom>
          <a:effectLst>
            <a:glow rad="1803400">
              <a:schemeClr val="bg1">
                <a:alpha val="0"/>
              </a:schemeClr>
            </a:glow>
            <a:reflection endPos="65000" dist="50800" dir="5400000" sy="-100000" algn="bl" rotWithShape="0"/>
            <a:softEdge rad="723900"/>
          </a:effectLst>
        </p:spPr>
      </p:pic>
      <p:sp>
        <p:nvSpPr>
          <p:cNvPr id="3" name="TextBox 2">
            <a:extLst>
              <a:ext uri="{FF2B5EF4-FFF2-40B4-BE49-F238E27FC236}">
                <a16:creationId xmlns:a16="http://schemas.microsoft.com/office/drawing/2014/main" id="{48019DE3-958C-2DC8-2984-F9A528F01FED}"/>
              </a:ext>
            </a:extLst>
          </p:cNvPr>
          <p:cNvSpPr txBox="1"/>
          <p:nvPr/>
        </p:nvSpPr>
        <p:spPr>
          <a:xfrm>
            <a:off x="245326" y="512955"/>
            <a:ext cx="11565673" cy="5186035"/>
          </a:xfrm>
          <a:prstGeom prst="rect">
            <a:avLst/>
          </a:prstGeom>
          <a:noFill/>
        </p:spPr>
        <p:txBody>
          <a:bodyPr wrap="square" rtlCol="0">
            <a:spAutoFit/>
          </a:bodyPr>
          <a:lstStyle/>
          <a:p>
            <a:r>
              <a:rPr lang="en-IN" sz="2500" b="1" dirty="0">
                <a:latin typeface="Times New Roman" panose="02020603050405020304" pitchFamily="18" charset="0"/>
                <a:cs typeface="Times New Roman" panose="02020603050405020304" pitchFamily="18" charset="0"/>
              </a:rPr>
              <a:t>Name: Melvita Da Silva</a:t>
            </a:r>
          </a:p>
          <a:p>
            <a:endParaRPr lang="en-IN" sz="2500" b="1" dirty="0">
              <a:latin typeface="Times New Roman" panose="02020603050405020304" pitchFamily="18" charset="0"/>
              <a:cs typeface="Times New Roman" panose="02020603050405020304" pitchFamily="18" charset="0"/>
            </a:endParaRPr>
          </a:p>
          <a:p>
            <a:r>
              <a:rPr lang="en-IN" sz="2500" b="1" dirty="0">
                <a:latin typeface="Times New Roman" panose="02020603050405020304" pitchFamily="18" charset="0"/>
                <a:cs typeface="Times New Roman" panose="02020603050405020304" pitchFamily="18" charset="0"/>
              </a:rPr>
              <a:t>Student ID: 2436452</a:t>
            </a:r>
          </a:p>
          <a:p>
            <a:endParaRPr lang="en-IN" sz="2500" b="1" dirty="0">
              <a:latin typeface="Times New Roman" panose="02020603050405020304" pitchFamily="18" charset="0"/>
              <a:cs typeface="Times New Roman" panose="02020603050405020304" pitchFamily="18" charset="0"/>
            </a:endParaRPr>
          </a:p>
          <a:p>
            <a:r>
              <a:rPr lang="en-IN" sz="2500" b="1" dirty="0">
                <a:latin typeface="Times New Roman" panose="02020603050405020304" pitchFamily="18" charset="0"/>
                <a:cs typeface="Times New Roman" panose="02020603050405020304" pitchFamily="18" charset="0"/>
              </a:rPr>
              <a:t>Topic: </a:t>
            </a:r>
            <a:r>
              <a:rPr lang="en-US" sz="2800" b="1" dirty="0">
                <a:latin typeface="Times New Roman" panose="02020603050405020304" pitchFamily="18" charset="0"/>
                <a:cs typeface="Times New Roman" panose="02020603050405020304" pitchFamily="18" charset="0"/>
              </a:rPr>
              <a:t>Oxygen Supply Chain Failure and Governance Gaps: Lessons from the Gorakhpur BRD Hospital Tragedy</a:t>
            </a:r>
          </a:p>
          <a:p>
            <a:endParaRPr lang="en-IN" sz="2500" b="1" dirty="0">
              <a:latin typeface="Times New Roman" panose="02020603050405020304" pitchFamily="18" charset="0"/>
              <a:cs typeface="Times New Roman" panose="02020603050405020304" pitchFamily="18" charset="0"/>
            </a:endParaRPr>
          </a:p>
          <a:p>
            <a:r>
              <a:rPr lang="en-IN" sz="2500" b="1" dirty="0">
                <a:latin typeface="Times New Roman" panose="02020603050405020304" pitchFamily="18" charset="0"/>
                <a:cs typeface="Times New Roman" panose="02020603050405020304" pitchFamily="18" charset="0"/>
              </a:rPr>
              <a:t>Programme: MSc Public Health and Social Care in Practice</a:t>
            </a:r>
          </a:p>
          <a:p>
            <a:endParaRPr lang="en-IN" sz="2500" b="1" dirty="0">
              <a:latin typeface="Times New Roman" panose="02020603050405020304" pitchFamily="18" charset="0"/>
              <a:cs typeface="Times New Roman" panose="02020603050405020304" pitchFamily="18" charset="0"/>
            </a:endParaRPr>
          </a:p>
          <a:p>
            <a:r>
              <a:rPr lang="en-IN" sz="2500" b="1" dirty="0">
                <a:latin typeface="Times New Roman" panose="02020603050405020304" pitchFamily="18" charset="0"/>
                <a:cs typeface="Times New Roman" panose="02020603050405020304" pitchFamily="18" charset="0"/>
              </a:rPr>
              <a:t>Module Code: LCHS7006</a:t>
            </a:r>
          </a:p>
          <a:p>
            <a:endParaRPr lang="en-IN" sz="2500" b="1" dirty="0">
              <a:latin typeface="Times New Roman" panose="02020603050405020304" pitchFamily="18" charset="0"/>
              <a:cs typeface="Times New Roman" panose="02020603050405020304" pitchFamily="18" charset="0"/>
            </a:endParaRPr>
          </a:p>
          <a:p>
            <a:r>
              <a:rPr lang="en-IN" sz="2500" b="1" dirty="0">
                <a:latin typeface="Times New Roman" panose="02020603050405020304" pitchFamily="18" charset="0"/>
                <a:cs typeface="Times New Roman" panose="02020603050405020304" pitchFamily="18" charset="0"/>
              </a:rPr>
              <a:t>Lecturer: Dr Fahad Khan</a:t>
            </a:r>
          </a:p>
          <a:p>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496206A7-2346-F0E9-AA4F-2824C82B0EDC}"/>
              </a:ext>
            </a:extLst>
          </p:cNvPr>
          <p:cNvSpPr/>
          <p:nvPr/>
        </p:nvSpPr>
        <p:spPr>
          <a:xfrm>
            <a:off x="156117" y="211873"/>
            <a:ext cx="11790557" cy="6400800"/>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2860202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56318DB-A93C-952D-B08D-FB5B790ACF5B}"/>
              </a:ext>
            </a:extLst>
          </p:cNvPr>
          <p:cNvSpPr/>
          <p:nvPr/>
        </p:nvSpPr>
        <p:spPr>
          <a:xfrm>
            <a:off x="182880" y="236667"/>
            <a:ext cx="11790381" cy="64976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IN"/>
          </a:p>
        </p:txBody>
      </p:sp>
      <p:sp>
        <p:nvSpPr>
          <p:cNvPr id="3" name="Title 2">
            <a:extLst>
              <a:ext uri="{FF2B5EF4-FFF2-40B4-BE49-F238E27FC236}">
                <a16:creationId xmlns:a16="http://schemas.microsoft.com/office/drawing/2014/main" id="{D332F896-5FC9-B1D3-FD76-90A2EB1134D3}"/>
              </a:ext>
            </a:extLst>
          </p:cNvPr>
          <p:cNvSpPr>
            <a:spLocks noGrp="1"/>
          </p:cNvSpPr>
          <p:nvPr>
            <p:ph type="title"/>
          </p:nvPr>
        </p:nvSpPr>
        <p:spPr>
          <a:xfrm>
            <a:off x="412377" y="1081104"/>
            <a:ext cx="3141430" cy="473418"/>
          </a:xfrm>
        </p:spPr>
        <p:txBody>
          <a:bodyPr vert="horz" lIns="91440" tIns="45720" rIns="91440" bIns="45720" rtlCol="0" anchor="ctr">
            <a:normAutofit fontScale="90000"/>
          </a:bodyPr>
          <a:lstStyle/>
          <a:p>
            <a:pPr algn="r"/>
            <a:r>
              <a:rPr lang="en-US" sz="4600" kern="1200" dirty="0">
                <a:solidFill>
                  <a:schemeClr val="tx1"/>
                </a:solidFill>
                <a:latin typeface="+mj-lt"/>
                <a:ea typeface="+mj-ea"/>
                <a:cs typeface="+mj-cs"/>
              </a:rPr>
              <a:t>Background</a:t>
            </a:r>
          </a:p>
        </p:txBody>
      </p:sp>
      <p:pic>
        <p:nvPicPr>
          <p:cNvPr id="5" name="Picture 4">
            <a:extLst>
              <a:ext uri="{FF2B5EF4-FFF2-40B4-BE49-F238E27FC236}">
                <a16:creationId xmlns:a16="http://schemas.microsoft.com/office/drawing/2014/main" id="{DBBD1810-A321-6A53-4B3A-69D1B0C5C5FF}"/>
              </a:ext>
            </a:extLst>
          </p:cNvPr>
          <p:cNvPicPr>
            <a:picLocks noChangeAspect="1"/>
          </p:cNvPicPr>
          <p:nvPr/>
        </p:nvPicPr>
        <p:blipFill>
          <a:blip r:embed="rId2"/>
          <a:srcRect l="-921" r="922"/>
          <a:stretch>
            <a:fillRect/>
          </a:stretch>
        </p:blipFill>
        <p:spPr>
          <a:xfrm>
            <a:off x="182880" y="1747578"/>
            <a:ext cx="3889855" cy="3792609"/>
          </a:xfrm>
          <a:prstGeom prst="rect">
            <a:avLst/>
          </a:prstGeom>
        </p:spPr>
      </p:pic>
      <p:sp>
        <p:nvSpPr>
          <p:cNvPr id="4" name="TextBox 3">
            <a:extLst>
              <a:ext uri="{FF2B5EF4-FFF2-40B4-BE49-F238E27FC236}">
                <a16:creationId xmlns:a16="http://schemas.microsoft.com/office/drawing/2014/main" id="{FAFCB338-4247-ECC4-AE3F-14D325664E89}"/>
              </a:ext>
            </a:extLst>
          </p:cNvPr>
          <p:cNvSpPr txBox="1"/>
          <p:nvPr/>
        </p:nvSpPr>
        <p:spPr>
          <a:xfrm>
            <a:off x="4108593" y="236668"/>
            <a:ext cx="7864667" cy="6142618"/>
          </a:xfrm>
          <a:prstGeom prst="rect">
            <a:avLst/>
          </a:prstGeom>
        </p:spPr>
        <p:txBody>
          <a:bodyPr vert="horz" lIns="91440" tIns="45720" rIns="91440" bIns="45720" rtlCol="0" anchor="ctr">
            <a:normAutofit/>
          </a:bodyPr>
          <a:lstStyle/>
          <a:p>
            <a:pPr>
              <a:lnSpc>
                <a:spcPct val="90000"/>
              </a:lnSpc>
              <a:spcAft>
                <a:spcPts val="600"/>
              </a:spcAft>
              <a:buClr>
                <a:schemeClr val="accent6"/>
              </a:buClr>
              <a:buSzPct val="90000"/>
            </a:pPr>
            <a:r>
              <a:rPr lang="en-US" sz="2000" dirty="0">
                <a:latin typeface="+mj-lt"/>
                <a:cs typeface="Times New Roman" panose="02020603050405020304" pitchFamily="18" charset="0"/>
              </a:rPr>
              <a:t>The Gorakhpur hospital oxygen crisis occurred in August 2017 at BRD Medical College and Hospital in Gorakhpur, Uttar Pradesh, India, a major tertiary care Centre serving a large population, particularly children with acute encephalitis syndrome (AES) (Khan, 2018). The immediate cause was the failure of the hospital’s piped liquid oxygen system, compounded by delays in delivery of supplementary oxygen cylinders due to administrative and bureaucratic lapses, including delayed payments to suppliers and inadequate contingency planning (Indian Journal of Medical Ethics, 2018). The hospital’s high patient load, particularly in neonatal and AES wards, amplified the impact, as many critically ill children require continuous oxygen support. Over a 48-hour period, 81 patients died, including 63 children, highlighting the severe consequences of systemic failures in hospital infrastructure and supply chain management (Indian Journal of Medical Ethics, 2018; Khan, 2018). The incident led to national outrage, policy reviews on oxygen supply in hospitals, and recognition of the necessity of emergency backup systems in high-demand wards (Khan, 2018).</a:t>
            </a:r>
          </a:p>
          <a:p>
            <a:pPr indent="-228600">
              <a:lnSpc>
                <a:spcPct val="90000"/>
              </a:lnSpc>
              <a:spcAft>
                <a:spcPts val="600"/>
              </a:spcAft>
              <a:buClr>
                <a:schemeClr val="accent6"/>
              </a:buClr>
              <a:buSzPct val="90000"/>
              <a:buFont typeface="Arial" panose="020B0604020202020204" pitchFamily="34" charset="0"/>
              <a:buChar char="•"/>
            </a:pPr>
            <a:endParaRPr lang="en-US" sz="14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389AE2B-A69E-5D27-9AF7-55486FD69469}"/>
              </a:ext>
            </a:extLst>
          </p:cNvPr>
          <p:cNvSpPr txBox="1"/>
          <p:nvPr/>
        </p:nvSpPr>
        <p:spPr>
          <a:xfrm>
            <a:off x="182880" y="5540187"/>
            <a:ext cx="3889855" cy="923330"/>
          </a:xfrm>
          <a:prstGeom prst="rect">
            <a:avLst/>
          </a:prstGeom>
          <a:noFill/>
        </p:spPr>
        <p:txBody>
          <a:bodyPr wrap="square" rtlCol="0">
            <a:spAutoFit/>
          </a:bodyPr>
          <a:lstStyle/>
          <a:p>
            <a:r>
              <a:rPr lang="en-US" dirty="0"/>
              <a:t>Source:</a:t>
            </a:r>
            <a:r>
              <a:rPr lang="en-IN" dirty="0" err="1">
                <a:hlinkClick r:id="rId3" tooltip="File:India Uttar Pradesh districts.svg"/>
              </a:rPr>
              <a:t>India_Uttar_Pradesh_districts.svg</a:t>
            </a:r>
            <a:endParaRPr lang="en-IN" dirty="0"/>
          </a:p>
          <a:p>
            <a:endParaRPr lang="en-IN" dirty="0"/>
          </a:p>
        </p:txBody>
      </p:sp>
    </p:spTree>
    <p:extLst>
      <p:ext uri="{BB962C8B-B14F-4D97-AF65-F5344CB8AC3E}">
        <p14:creationId xmlns:p14="http://schemas.microsoft.com/office/powerpoint/2010/main" val="12134900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8" name="Rectangle 107">
            <a:extLst>
              <a:ext uri="{FF2B5EF4-FFF2-40B4-BE49-F238E27FC236}">
                <a16:creationId xmlns:a16="http://schemas.microsoft.com/office/drawing/2014/main" id="{8B4CCFEE-78C3-492E-93EB-649F7548F3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CE3F7554-FB5D-0659-2E6E-67D8C18CD566}"/>
              </a:ext>
            </a:extLst>
          </p:cNvPr>
          <p:cNvSpPr>
            <a:spLocks noGrp="1"/>
          </p:cNvSpPr>
          <p:nvPr>
            <p:ph type="title"/>
          </p:nvPr>
        </p:nvSpPr>
        <p:spPr>
          <a:xfrm>
            <a:off x="97394" y="139389"/>
            <a:ext cx="3816095" cy="747131"/>
          </a:xfrm>
        </p:spPr>
        <p:txBody>
          <a:bodyPr vert="horz" lIns="91440" tIns="45720" rIns="91440" bIns="45720" rtlCol="0" anchor="ctr">
            <a:normAutofit/>
          </a:bodyPr>
          <a:lstStyle/>
          <a:p>
            <a:r>
              <a:rPr lang="en-US" kern="1200" dirty="0">
                <a:solidFill>
                  <a:schemeClr val="tx1"/>
                </a:solidFill>
                <a:latin typeface="+mj-lt"/>
                <a:ea typeface="+mj-ea"/>
                <a:cs typeface="+mj-cs"/>
              </a:rPr>
              <a:t>System Failure</a:t>
            </a:r>
          </a:p>
        </p:txBody>
      </p:sp>
      <p:sp>
        <p:nvSpPr>
          <p:cNvPr id="54" name="TextBox 53">
            <a:extLst>
              <a:ext uri="{FF2B5EF4-FFF2-40B4-BE49-F238E27FC236}">
                <a16:creationId xmlns:a16="http://schemas.microsoft.com/office/drawing/2014/main" id="{74D35266-18EF-9A16-0777-7C73F60F7791}"/>
              </a:ext>
            </a:extLst>
          </p:cNvPr>
          <p:cNvSpPr txBox="1"/>
          <p:nvPr/>
        </p:nvSpPr>
        <p:spPr>
          <a:xfrm>
            <a:off x="-9156" y="933553"/>
            <a:ext cx="9924585" cy="5084956"/>
          </a:xfrm>
          <a:prstGeom prst="rect">
            <a:avLst/>
          </a:prstGeom>
        </p:spPr>
        <p:txBody>
          <a:bodyPr vert="horz" lIns="91440" tIns="45720" rIns="91440" bIns="45720" rtlCol="0">
            <a:noAutofit/>
          </a:bodyPr>
          <a:lstStyle/>
          <a:p>
            <a:r>
              <a:rPr lang="en-US" sz="1500" dirty="0">
                <a:latin typeface="Times New Roman" panose="02020603050405020304" pitchFamily="18" charset="0"/>
                <a:cs typeface="Times New Roman" panose="02020603050405020304" pitchFamily="18" charset="0"/>
              </a:rPr>
              <a:t>1. Oxygen Supply Chain Failures </a:t>
            </a:r>
          </a:p>
          <a:p>
            <a:r>
              <a:rPr lang="en-US" sz="1500" dirty="0">
                <a:latin typeface="Times New Roman" panose="02020603050405020304" pitchFamily="18" charset="0"/>
                <a:cs typeface="Times New Roman" panose="02020603050405020304" pitchFamily="18" charset="0"/>
              </a:rPr>
              <a:t>Non-payment of dues to supplier → interruption of liquid oxygen supply (Times of India, 2017) </a:t>
            </a:r>
          </a:p>
          <a:p>
            <a:r>
              <a:rPr lang="en-US" sz="1500" dirty="0">
                <a:latin typeface="Times New Roman" panose="02020603050405020304" pitchFamily="18" charset="0"/>
                <a:cs typeface="Times New Roman" panose="02020603050405020304" pitchFamily="18" charset="0"/>
              </a:rPr>
              <a:t>Inadequate emergency reserves: Only ~57 cylinders available vs. ~350 required </a:t>
            </a:r>
          </a:p>
          <a:p>
            <a:r>
              <a:rPr lang="en-US" sz="1500" dirty="0">
                <a:latin typeface="Times New Roman" panose="02020603050405020304" pitchFamily="18" charset="0"/>
                <a:cs typeface="Times New Roman" panose="02020603050405020304" pitchFamily="18" charset="0"/>
              </a:rPr>
              <a:t>(Indian Express, 2017) </a:t>
            </a:r>
          </a:p>
          <a:p>
            <a:r>
              <a:rPr lang="en-US" sz="1500" dirty="0">
                <a:latin typeface="Times New Roman" panose="02020603050405020304" pitchFamily="18" charset="0"/>
                <a:cs typeface="Times New Roman" panose="02020603050405020304" pitchFamily="18" charset="0"/>
              </a:rPr>
              <a:t>Supplier located far away (~300 km), delaying emergency delivery (Times of India, 2017) </a:t>
            </a:r>
          </a:p>
          <a:p>
            <a:r>
              <a:rPr lang="en-US" sz="1500" dirty="0">
                <a:latin typeface="Times New Roman" panose="02020603050405020304" pitchFamily="18" charset="0"/>
                <a:cs typeface="Times New Roman" panose="02020603050405020304" pitchFamily="18" charset="0"/>
              </a:rPr>
              <a:t>2. Hospital Administration &amp; Clinical Failures </a:t>
            </a:r>
          </a:p>
          <a:p>
            <a:r>
              <a:rPr lang="en-US" sz="1500" dirty="0">
                <a:latin typeface="Times New Roman" panose="02020603050405020304" pitchFamily="18" charset="0"/>
                <a:cs typeface="Times New Roman" panose="02020603050405020304" pitchFamily="18" charset="0"/>
              </a:rPr>
              <a:t>Understaffing and insufficient training: vacancies in senior resident roles; few trained neonatal nurses (Wikipedia, 2017) </a:t>
            </a:r>
          </a:p>
          <a:p>
            <a:r>
              <a:rPr lang="en-US" sz="1500" dirty="0">
                <a:latin typeface="Times New Roman" panose="02020603050405020304" pitchFamily="18" charset="0"/>
                <a:cs typeface="Times New Roman" panose="02020603050405020304" pitchFamily="18" charset="0"/>
              </a:rPr>
              <a:t>Poor record-keeping: overwritten logbooks and no systematic monitoring (Times of India, 2017) </a:t>
            </a:r>
          </a:p>
          <a:p>
            <a:r>
              <a:rPr lang="en-US" sz="1500" dirty="0">
                <a:latin typeface="Times New Roman" panose="02020603050405020304" pitchFamily="18" charset="0"/>
                <a:cs typeface="Times New Roman" panose="02020603050405020304" pitchFamily="18" charset="0"/>
              </a:rPr>
              <a:t>Delayed escalation to authorities, leading to unaddressed shortages (Indian Express, 2017) </a:t>
            </a:r>
          </a:p>
          <a:p>
            <a:r>
              <a:rPr lang="en-US" sz="1500" dirty="0">
                <a:latin typeface="Times New Roman" panose="02020603050405020304" pitchFamily="18" charset="0"/>
                <a:cs typeface="Times New Roman" panose="02020603050405020304" pitchFamily="18" charset="0"/>
              </a:rPr>
              <a:t>3. Inadequate Infrastructure &amp; Equipment </a:t>
            </a:r>
          </a:p>
          <a:p>
            <a:r>
              <a:rPr lang="en-US" sz="1500" dirty="0">
                <a:latin typeface="Times New Roman" panose="02020603050405020304" pitchFamily="18" charset="0"/>
                <a:cs typeface="Times New Roman" panose="02020603050405020304" pitchFamily="18" charset="0"/>
              </a:rPr>
              <a:t>Overcrowded wards: Neonatal and pediatric ICUs exceeded capacity, limiting ability to provide timely oxygen therapy (IJME, 2018). </a:t>
            </a:r>
          </a:p>
          <a:p>
            <a:r>
              <a:rPr lang="en-US" sz="1500" dirty="0">
                <a:latin typeface="Times New Roman" panose="02020603050405020304" pitchFamily="18" charset="0"/>
                <a:cs typeface="Times New Roman" panose="02020603050405020304" pitchFamily="18" charset="0"/>
              </a:rPr>
              <a:t>Non-functional backup oxygen systems: Backup oxygen pipelines and cylinders were either insufficient or poorly maintained (Caravan, 2018). </a:t>
            </a:r>
          </a:p>
          <a:p>
            <a:r>
              <a:rPr lang="en-US" sz="1500" dirty="0">
                <a:latin typeface="Times New Roman" panose="02020603050405020304" pitchFamily="18" charset="0"/>
                <a:cs typeface="Times New Roman" panose="02020603050405020304" pitchFamily="18" charset="0"/>
              </a:rPr>
              <a:t>4. Poor Crisis Management &amp; Emergency Preparedness </a:t>
            </a:r>
          </a:p>
          <a:p>
            <a:r>
              <a:rPr lang="en-US" sz="1500" dirty="0">
                <a:latin typeface="Times New Roman" panose="02020603050405020304" pitchFamily="18" charset="0"/>
                <a:cs typeface="Times New Roman" panose="02020603050405020304" pitchFamily="18" charset="0"/>
              </a:rPr>
              <a:t>No contingency plan for sudden oxygen supply interruption. </a:t>
            </a:r>
          </a:p>
          <a:p>
            <a:r>
              <a:rPr lang="en-US" sz="1500" dirty="0">
                <a:latin typeface="Times New Roman" panose="02020603050405020304" pitchFamily="18" charset="0"/>
                <a:cs typeface="Times New Roman" panose="02020603050405020304" pitchFamily="18" charset="0"/>
              </a:rPr>
              <a:t>Delayed response in reallocating oxygen to critical wards, even when shortage was reported (Indian Express, 2017). </a:t>
            </a:r>
          </a:p>
          <a:p>
            <a:r>
              <a:rPr lang="en-US" sz="1500" dirty="0">
                <a:latin typeface="Times New Roman" panose="02020603050405020304" pitchFamily="18" charset="0"/>
                <a:cs typeface="Times New Roman" panose="02020603050405020304" pitchFamily="18" charset="0"/>
              </a:rPr>
              <a:t>5. Weak Administrative Oversight </a:t>
            </a:r>
          </a:p>
          <a:p>
            <a:r>
              <a:rPr lang="en-US" sz="1500" dirty="0">
                <a:latin typeface="Times New Roman" panose="02020603050405020304" pitchFamily="18" charset="0"/>
                <a:cs typeface="Times New Roman" panose="02020603050405020304" pitchFamily="18" charset="0"/>
              </a:rPr>
              <a:t>Multiple layers of bureaucracy slowed decision-making in urgent situations. </a:t>
            </a:r>
          </a:p>
          <a:p>
            <a:r>
              <a:rPr lang="en-US" sz="1500" dirty="0">
                <a:latin typeface="Times New Roman" panose="02020603050405020304" pitchFamily="18" charset="0"/>
                <a:cs typeface="Times New Roman" panose="02020603050405020304" pitchFamily="18" charset="0"/>
              </a:rPr>
              <a:t>Absence of accountability mechanisms: Hospital leadership failed to enforce standard operating procedures for critical supply management (</a:t>
            </a:r>
            <a:r>
              <a:rPr lang="en-US" sz="1500" dirty="0" err="1">
                <a:latin typeface="Times New Roman" panose="02020603050405020304" pitchFamily="18" charset="0"/>
                <a:cs typeface="Times New Roman" panose="02020603050405020304" pitchFamily="18" charset="0"/>
              </a:rPr>
              <a:t>OpIndia</a:t>
            </a:r>
            <a:r>
              <a:rPr lang="en-US" sz="1500" dirty="0">
                <a:latin typeface="Times New Roman" panose="02020603050405020304" pitchFamily="18" charset="0"/>
                <a:cs typeface="Times New Roman" panose="02020603050405020304" pitchFamily="18" charset="0"/>
              </a:rPr>
              <a:t>, 2017). </a:t>
            </a:r>
          </a:p>
          <a:p>
            <a:r>
              <a:rPr lang="en-US" sz="1500" dirty="0">
                <a:latin typeface="Times New Roman" panose="02020603050405020304" pitchFamily="18" charset="0"/>
                <a:cs typeface="Times New Roman" panose="02020603050405020304" pitchFamily="18" charset="0"/>
              </a:rPr>
              <a:t>6. Financial Mismanagement </a:t>
            </a:r>
          </a:p>
          <a:p>
            <a:r>
              <a:rPr lang="en-US" sz="1500" dirty="0">
                <a:latin typeface="Times New Roman" panose="02020603050405020304" pitchFamily="18" charset="0"/>
                <a:cs typeface="Times New Roman" panose="02020603050405020304" pitchFamily="18" charset="0"/>
              </a:rPr>
              <a:t>Delay in payments to suppliers, despite availability of government funds. </a:t>
            </a:r>
          </a:p>
          <a:p>
            <a:r>
              <a:rPr lang="en-US" sz="1500" dirty="0">
                <a:latin typeface="Times New Roman" panose="02020603050405020304" pitchFamily="18" charset="0"/>
                <a:cs typeface="Times New Roman" panose="02020603050405020304" pitchFamily="18" charset="0"/>
              </a:rPr>
              <a:t>Inefficient budgeting: funds not earmarked for essential life-support resources like oxygen cylinders and ventilators (Times of India, 2017). </a:t>
            </a:r>
          </a:p>
        </p:txBody>
      </p:sp>
      <p:pic>
        <p:nvPicPr>
          <p:cNvPr id="8" name="Picture 7">
            <a:extLst>
              <a:ext uri="{FF2B5EF4-FFF2-40B4-BE49-F238E27FC236}">
                <a16:creationId xmlns:a16="http://schemas.microsoft.com/office/drawing/2014/main" id="{BFABE994-4979-44C9-1EA6-958F2D7C4C85}"/>
              </a:ext>
            </a:extLst>
          </p:cNvPr>
          <p:cNvPicPr>
            <a:picLocks noChangeAspect="1"/>
          </p:cNvPicPr>
          <p:nvPr/>
        </p:nvPicPr>
        <p:blipFill>
          <a:blip r:embed="rId3"/>
          <a:srcRect l="18557" r="17057" b="-3"/>
          <a:stretch>
            <a:fillRect/>
          </a:stretch>
        </p:blipFill>
        <p:spPr>
          <a:xfrm>
            <a:off x="7426936" y="-3"/>
            <a:ext cx="2684318" cy="2345170"/>
          </a:xfrm>
          <a:custGeom>
            <a:avLst/>
            <a:gdLst/>
            <a:ahLst/>
            <a:cxnLst/>
            <a:rect l="l" t="t" r="r" b="b"/>
            <a:pathLst>
              <a:path w="4228635" h="3694372">
                <a:moveTo>
                  <a:pt x="1225911" y="0"/>
                </a:moveTo>
                <a:lnTo>
                  <a:pt x="4228635" y="0"/>
                </a:lnTo>
                <a:lnTo>
                  <a:pt x="4228635" y="3694372"/>
                </a:lnTo>
                <a:lnTo>
                  <a:pt x="649353" y="3694372"/>
                </a:lnTo>
                <a:lnTo>
                  <a:pt x="648934" y="3686621"/>
                </a:lnTo>
                <a:cubicBezTo>
                  <a:pt x="636941" y="3642419"/>
                  <a:pt x="605849" y="3602236"/>
                  <a:pt x="554325" y="3554015"/>
                </a:cubicBezTo>
                <a:cubicBezTo>
                  <a:pt x="493918" y="3500438"/>
                  <a:pt x="433510" y="3454003"/>
                  <a:pt x="348230" y="3407569"/>
                </a:cubicBezTo>
                <a:cubicBezTo>
                  <a:pt x="543665" y="3382565"/>
                  <a:pt x="341123" y="3296841"/>
                  <a:pt x="408637" y="3243263"/>
                </a:cubicBezTo>
                <a:cubicBezTo>
                  <a:pt x="547218" y="3221831"/>
                  <a:pt x="657373" y="3393282"/>
                  <a:pt x="845701" y="3343275"/>
                </a:cubicBezTo>
                <a:cubicBezTo>
                  <a:pt x="618286" y="3196828"/>
                  <a:pt x="362443" y="3150393"/>
                  <a:pt x="195435" y="2953940"/>
                </a:cubicBezTo>
                <a:cubicBezTo>
                  <a:pt x="234522" y="2911078"/>
                  <a:pt x="273609" y="2953940"/>
                  <a:pt x="305589" y="2936081"/>
                </a:cubicBezTo>
                <a:cubicBezTo>
                  <a:pt x="305589" y="2925365"/>
                  <a:pt x="678693" y="2993232"/>
                  <a:pt x="700013" y="2714625"/>
                </a:cubicBezTo>
                <a:cubicBezTo>
                  <a:pt x="707120" y="2714625"/>
                  <a:pt x="714227" y="2714625"/>
                  <a:pt x="721333" y="2703909"/>
                </a:cubicBezTo>
                <a:cubicBezTo>
                  <a:pt x="760420" y="2664619"/>
                  <a:pt x="724887" y="2571750"/>
                  <a:pt x="788847" y="2564606"/>
                </a:cubicBezTo>
                <a:cubicBezTo>
                  <a:pt x="859915" y="2557462"/>
                  <a:pt x="927429" y="2525315"/>
                  <a:pt x="1002049" y="2543175"/>
                </a:cubicBezTo>
                <a:cubicBezTo>
                  <a:pt x="1058903" y="2557462"/>
                  <a:pt x="1119310" y="2575322"/>
                  <a:pt x="1179718" y="2575322"/>
                </a:cubicBezTo>
                <a:cubicBezTo>
                  <a:pt x="1243678" y="2575322"/>
                  <a:pt x="1332512" y="2696766"/>
                  <a:pt x="1371600" y="2536031"/>
                </a:cubicBezTo>
                <a:cubicBezTo>
                  <a:pt x="1371600" y="2528888"/>
                  <a:pt x="1481754" y="2546747"/>
                  <a:pt x="1542161" y="2553891"/>
                </a:cubicBezTo>
                <a:cubicBezTo>
                  <a:pt x="1591908" y="2561035"/>
                  <a:pt x="1652316" y="2593181"/>
                  <a:pt x="1687849" y="2528888"/>
                </a:cubicBezTo>
                <a:cubicBezTo>
                  <a:pt x="1705616" y="2489596"/>
                  <a:pt x="1620335" y="2418159"/>
                  <a:pt x="1545714" y="2411015"/>
                </a:cubicBezTo>
                <a:cubicBezTo>
                  <a:pt x="1478201" y="2403872"/>
                  <a:pt x="1410687" y="2396728"/>
                  <a:pt x="1346726" y="2411015"/>
                </a:cubicBezTo>
                <a:cubicBezTo>
                  <a:pt x="1268552" y="2428875"/>
                  <a:pt x="1225911" y="2400300"/>
                  <a:pt x="1204591" y="2336007"/>
                </a:cubicBezTo>
                <a:cubicBezTo>
                  <a:pt x="1179718" y="2268141"/>
                  <a:pt x="1133524" y="2232422"/>
                  <a:pt x="1069563" y="2200275"/>
                </a:cubicBezTo>
                <a:cubicBezTo>
                  <a:pt x="913215" y="2121694"/>
                  <a:pt x="763974" y="2028825"/>
                  <a:pt x="593412" y="1982390"/>
                </a:cubicBezTo>
                <a:cubicBezTo>
                  <a:pt x="561432" y="1975246"/>
                  <a:pt x="522345" y="1960959"/>
                  <a:pt x="508131" y="1900238"/>
                </a:cubicBezTo>
                <a:cubicBezTo>
                  <a:pt x="970069" y="1993106"/>
                  <a:pt x="1389366" y="2232422"/>
                  <a:pt x="1865518" y="2218135"/>
                </a:cubicBezTo>
                <a:cubicBezTo>
                  <a:pt x="1737596" y="2143125"/>
                  <a:pt x="1584802" y="2139554"/>
                  <a:pt x="1446220" y="2085975"/>
                </a:cubicBezTo>
                <a:cubicBezTo>
                  <a:pt x="1545714" y="2046685"/>
                  <a:pt x="1638102" y="2089547"/>
                  <a:pt x="1730490" y="2110978"/>
                </a:cubicBezTo>
                <a:cubicBezTo>
                  <a:pt x="1808664" y="2128837"/>
                  <a:pt x="1879731" y="2132410"/>
                  <a:pt x="1886838" y="2021681"/>
                </a:cubicBezTo>
                <a:cubicBezTo>
                  <a:pt x="1886838" y="2010965"/>
                  <a:pt x="1886838" y="2003821"/>
                  <a:pt x="1886838" y="1993106"/>
                </a:cubicBezTo>
                <a:cubicBezTo>
                  <a:pt x="1858411" y="1946672"/>
                  <a:pt x="1819324" y="1925240"/>
                  <a:pt x="1769577" y="1910953"/>
                </a:cubicBezTo>
                <a:cubicBezTo>
                  <a:pt x="1741150" y="1903809"/>
                  <a:pt x="1702063" y="1889522"/>
                  <a:pt x="1702063" y="1857375"/>
                </a:cubicBezTo>
                <a:cubicBezTo>
                  <a:pt x="1705616" y="1735931"/>
                  <a:pt x="1609675" y="1700212"/>
                  <a:pt x="1517288" y="1664493"/>
                </a:cubicBezTo>
                <a:cubicBezTo>
                  <a:pt x="1567035" y="1603772"/>
                  <a:pt x="1609675" y="1646635"/>
                  <a:pt x="1648762" y="1643062"/>
                </a:cubicBezTo>
                <a:cubicBezTo>
                  <a:pt x="1673636" y="1639491"/>
                  <a:pt x="1698509" y="1635919"/>
                  <a:pt x="1698509" y="1603772"/>
                </a:cubicBezTo>
                <a:cubicBezTo>
                  <a:pt x="1698509" y="1578769"/>
                  <a:pt x="1687849" y="1546622"/>
                  <a:pt x="1662976" y="1546622"/>
                </a:cubicBezTo>
                <a:cubicBezTo>
                  <a:pt x="1506628" y="1543050"/>
                  <a:pt x="1417793" y="1371600"/>
                  <a:pt x="1254338" y="1371600"/>
                </a:cubicBezTo>
                <a:cubicBezTo>
                  <a:pt x="1154844" y="1371600"/>
                  <a:pt x="1304086" y="1275159"/>
                  <a:pt x="1222358" y="1235869"/>
                </a:cubicBezTo>
                <a:cubicBezTo>
                  <a:pt x="1204591" y="1225153"/>
                  <a:pt x="1272105" y="1210866"/>
                  <a:pt x="1300532" y="1214437"/>
                </a:cubicBezTo>
                <a:cubicBezTo>
                  <a:pt x="1328959" y="1218009"/>
                  <a:pt x="1353833" y="1243013"/>
                  <a:pt x="1389366" y="1225153"/>
                </a:cubicBezTo>
                <a:cubicBezTo>
                  <a:pt x="1407133" y="1160860"/>
                  <a:pt x="1360939" y="1135856"/>
                  <a:pt x="1318299" y="1117997"/>
                </a:cubicBezTo>
                <a:cubicBezTo>
                  <a:pt x="1225911" y="1075135"/>
                  <a:pt x="1133524" y="1025129"/>
                  <a:pt x="1030476" y="1010841"/>
                </a:cubicBezTo>
                <a:cubicBezTo>
                  <a:pt x="994943" y="1007269"/>
                  <a:pt x="973622" y="989409"/>
                  <a:pt x="977176" y="953690"/>
                </a:cubicBezTo>
                <a:cubicBezTo>
                  <a:pt x="984282" y="907256"/>
                  <a:pt x="1019816" y="921544"/>
                  <a:pt x="1048243" y="925115"/>
                </a:cubicBezTo>
                <a:cubicBezTo>
                  <a:pt x="1066010" y="928688"/>
                  <a:pt x="1083777" y="939403"/>
                  <a:pt x="1101544" y="914400"/>
                </a:cubicBezTo>
                <a:cubicBezTo>
                  <a:pt x="685800" y="660797"/>
                  <a:pt x="465491" y="675085"/>
                  <a:pt x="0" y="467915"/>
                </a:cubicBezTo>
                <a:cubicBezTo>
                  <a:pt x="103047" y="428625"/>
                  <a:pt x="177668" y="457200"/>
                  <a:pt x="248735" y="464344"/>
                </a:cubicBezTo>
                <a:cubicBezTo>
                  <a:pt x="426404" y="482203"/>
                  <a:pt x="316249" y="514350"/>
                  <a:pt x="493918" y="535781"/>
                </a:cubicBezTo>
                <a:cubicBezTo>
                  <a:pt x="579199" y="546497"/>
                  <a:pt x="657373" y="582216"/>
                  <a:pt x="753314" y="525066"/>
                </a:cubicBezTo>
                <a:cubicBezTo>
                  <a:pt x="817274" y="485775"/>
                  <a:pt x="920322" y="528637"/>
                  <a:pt x="998496" y="560785"/>
                </a:cubicBezTo>
                <a:cubicBezTo>
                  <a:pt x="1062457" y="589360"/>
                  <a:pt x="1126417" y="596503"/>
                  <a:pt x="1211698" y="560785"/>
                </a:cubicBezTo>
                <a:cubicBezTo>
                  <a:pt x="1133524" y="539354"/>
                  <a:pt x="1073117" y="521494"/>
                  <a:pt x="1012709" y="507206"/>
                </a:cubicBezTo>
                <a:cubicBezTo>
                  <a:pt x="962962" y="496491"/>
                  <a:pt x="934535" y="471488"/>
                  <a:pt x="938089" y="417909"/>
                </a:cubicBezTo>
                <a:cubicBezTo>
                  <a:pt x="938089" y="389334"/>
                  <a:pt x="927429" y="350044"/>
                  <a:pt x="962962" y="335757"/>
                </a:cubicBezTo>
                <a:cubicBezTo>
                  <a:pt x="991389" y="321469"/>
                  <a:pt x="1030476" y="335757"/>
                  <a:pt x="1044690" y="360759"/>
                </a:cubicBezTo>
                <a:cubicBezTo>
                  <a:pt x="1062457" y="407194"/>
                  <a:pt x="1080223" y="450056"/>
                  <a:pt x="1140631" y="453629"/>
                </a:cubicBezTo>
                <a:cubicBezTo>
                  <a:pt x="1222358" y="460771"/>
                  <a:pt x="1176164" y="432197"/>
                  <a:pt x="1161951" y="396478"/>
                </a:cubicBezTo>
                <a:cubicBezTo>
                  <a:pt x="1147737" y="357188"/>
                  <a:pt x="1190378" y="346472"/>
                  <a:pt x="1218805" y="353615"/>
                </a:cubicBezTo>
                <a:cubicBezTo>
                  <a:pt x="1325406" y="385763"/>
                  <a:pt x="1435560" y="328613"/>
                  <a:pt x="1545714" y="375047"/>
                </a:cubicBezTo>
                <a:cubicBezTo>
                  <a:pt x="1517288" y="260747"/>
                  <a:pt x="1456880" y="210741"/>
                  <a:pt x="1328959" y="192881"/>
                </a:cubicBezTo>
                <a:cubicBezTo>
                  <a:pt x="1282765" y="189310"/>
                  <a:pt x="1233018" y="196453"/>
                  <a:pt x="1190378" y="164306"/>
                </a:cubicBezTo>
                <a:cubicBezTo>
                  <a:pt x="1165504" y="146447"/>
                  <a:pt x="1140631" y="125016"/>
                  <a:pt x="1158398" y="89297"/>
                </a:cubicBezTo>
                <a:cubicBezTo>
                  <a:pt x="1169058" y="64294"/>
                  <a:pt x="1197484" y="64294"/>
                  <a:pt x="1222358" y="71437"/>
                </a:cubicBezTo>
                <a:cubicBezTo>
                  <a:pt x="1325406" y="110728"/>
                  <a:pt x="1435560" y="121444"/>
                  <a:pt x="1542161" y="135731"/>
                </a:cubicBezTo>
                <a:cubicBezTo>
                  <a:pt x="1559928" y="139303"/>
                  <a:pt x="1577695" y="146447"/>
                  <a:pt x="1595462" y="110728"/>
                </a:cubicBezTo>
                <a:cubicBezTo>
                  <a:pt x="1471094" y="78581"/>
                  <a:pt x="1350279" y="35719"/>
                  <a:pt x="1225911" y="0"/>
                </a:cubicBezTo>
                <a:close/>
              </a:path>
            </a:pathLst>
          </a:custGeom>
        </p:spPr>
      </p:pic>
      <p:pic>
        <p:nvPicPr>
          <p:cNvPr id="3" name="Picture 2">
            <a:extLst>
              <a:ext uri="{FF2B5EF4-FFF2-40B4-BE49-F238E27FC236}">
                <a16:creationId xmlns:a16="http://schemas.microsoft.com/office/drawing/2014/main" id="{61376D98-13D8-2646-17C1-27EE9C76E9EB}"/>
              </a:ext>
            </a:extLst>
          </p:cNvPr>
          <p:cNvPicPr>
            <a:picLocks noChangeAspect="1"/>
          </p:cNvPicPr>
          <p:nvPr/>
        </p:nvPicPr>
        <p:blipFill>
          <a:blip r:embed="rId4"/>
          <a:srcRect r="15834" b="28176"/>
          <a:stretch>
            <a:fillRect/>
          </a:stretch>
        </p:blipFill>
        <p:spPr>
          <a:xfrm>
            <a:off x="10114305" y="-3"/>
            <a:ext cx="2077698" cy="1773047"/>
          </a:xfrm>
          <a:prstGeom prst="rect">
            <a:avLst/>
          </a:prstGeom>
        </p:spPr>
      </p:pic>
      <p:pic>
        <p:nvPicPr>
          <p:cNvPr id="5" name="Picture 4">
            <a:extLst>
              <a:ext uri="{FF2B5EF4-FFF2-40B4-BE49-F238E27FC236}">
                <a16:creationId xmlns:a16="http://schemas.microsoft.com/office/drawing/2014/main" id="{8B9FA50C-45DD-4E72-BF97-239B1F0D580E}"/>
              </a:ext>
            </a:extLst>
          </p:cNvPr>
          <p:cNvPicPr>
            <a:picLocks noChangeAspect="1"/>
          </p:cNvPicPr>
          <p:nvPr/>
        </p:nvPicPr>
        <p:blipFill>
          <a:blip r:embed="rId5"/>
          <a:srcRect l="20041" r="26327"/>
          <a:stretch>
            <a:fillRect/>
          </a:stretch>
        </p:blipFill>
        <p:spPr>
          <a:xfrm>
            <a:off x="9559498" y="3817406"/>
            <a:ext cx="2638610" cy="1906464"/>
          </a:xfrm>
          <a:custGeom>
            <a:avLst/>
            <a:gdLst/>
            <a:ahLst/>
            <a:cxnLst/>
            <a:rect l="l" t="t" r="r" b="b"/>
            <a:pathLst>
              <a:path w="4228282" h="3055043">
                <a:moveTo>
                  <a:pt x="638975" y="0"/>
                </a:moveTo>
                <a:lnTo>
                  <a:pt x="4228282" y="0"/>
                </a:lnTo>
                <a:lnTo>
                  <a:pt x="4228282"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pic>
        <p:nvPicPr>
          <p:cNvPr id="6" name="Picture 5">
            <a:extLst>
              <a:ext uri="{FF2B5EF4-FFF2-40B4-BE49-F238E27FC236}">
                <a16:creationId xmlns:a16="http://schemas.microsoft.com/office/drawing/2014/main" id="{E3B8856F-DD13-8355-56A4-BC099376932A}"/>
              </a:ext>
            </a:extLst>
          </p:cNvPr>
          <p:cNvPicPr>
            <a:picLocks noChangeAspect="1"/>
          </p:cNvPicPr>
          <p:nvPr/>
        </p:nvPicPr>
        <p:blipFill>
          <a:blip r:embed="rId6"/>
          <a:srcRect l="25250" r="17499"/>
          <a:stretch>
            <a:fillRect/>
          </a:stretch>
        </p:blipFill>
        <p:spPr>
          <a:xfrm>
            <a:off x="10114308" y="1773044"/>
            <a:ext cx="2080746" cy="2044362"/>
          </a:xfrm>
          <a:prstGeom prst="rect">
            <a:avLst/>
          </a:prstGeom>
        </p:spPr>
      </p:pic>
    </p:spTree>
    <p:extLst>
      <p:ext uri="{BB962C8B-B14F-4D97-AF65-F5344CB8AC3E}">
        <p14:creationId xmlns:p14="http://schemas.microsoft.com/office/powerpoint/2010/main" val="22319291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E1BCE11-AEFA-A1F6-6159-F42AAC4088D4}"/>
              </a:ext>
            </a:extLst>
          </p:cNvPr>
          <p:cNvPicPr>
            <a:picLocks noChangeAspect="1"/>
          </p:cNvPicPr>
          <p:nvPr/>
        </p:nvPicPr>
        <p:blipFill>
          <a:blip r:embed="rId2"/>
          <a:srcRect t="9860" b="12061"/>
          <a:stretch>
            <a:fillRect/>
          </a:stretch>
        </p:blipFill>
        <p:spPr>
          <a:xfrm>
            <a:off x="14878" y="527125"/>
            <a:ext cx="12162243" cy="6330875"/>
          </a:xfrm>
          <a:prstGeom prst="rect">
            <a:avLst/>
          </a:prstGeom>
        </p:spPr>
      </p:pic>
    </p:spTree>
    <p:extLst>
      <p:ext uri="{BB962C8B-B14F-4D97-AF65-F5344CB8AC3E}">
        <p14:creationId xmlns:p14="http://schemas.microsoft.com/office/powerpoint/2010/main" val="1957398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3829C9-FD4D-4FA5-59C4-5B4CC03C46BA}"/>
              </a:ext>
            </a:extLst>
          </p:cNvPr>
          <p:cNvSpPr>
            <a:spLocks noGrp="1"/>
          </p:cNvSpPr>
          <p:nvPr>
            <p:ph type="title"/>
          </p:nvPr>
        </p:nvSpPr>
        <p:spPr>
          <a:xfrm>
            <a:off x="822923" y="506414"/>
            <a:ext cx="10725597" cy="558594"/>
          </a:xfrm>
        </p:spPr>
        <p:txBody>
          <a:bodyPr vert="horz" lIns="91440" tIns="45720" rIns="91440" bIns="45720" rtlCol="0" anchor="ctr">
            <a:noAutofit/>
          </a:bodyPr>
          <a:lstStyle/>
          <a:p>
            <a:pPr algn="ctr"/>
            <a:r>
              <a:rPr lang="en-US" sz="4000" b="1" kern="1200" dirty="0">
                <a:solidFill>
                  <a:schemeClr val="tx1"/>
                </a:solidFill>
                <a:latin typeface="Times New Roman" panose="02020603050405020304" pitchFamily="18" charset="0"/>
                <a:cs typeface="Times New Roman" panose="02020603050405020304" pitchFamily="18" charset="0"/>
              </a:rPr>
              <a:t>Swiss Cheese Model</a:t>
            </a:r>
          </a:p>
        </p:txBody>
      </p:sp>
      <p:sp>
        <p:nvSpPr>
          <p:cNvPr id="11"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sX0" fmla="*/ 0 w 4572000"/>
              <a:gd name="csY0" fmla="*/ 0 h 18288"/>
              <a:gd name="csX1" fmla="*/ 515983 w 4572000"/>
              <a:gd name="csY1" fmla="*/ 0 h 18288"/>
              <a:gd name="csX2" fmla="*/ 1031966 w 4572000"/>
              <a:gd name="csY2" fmla="*/ 0 h 18288"/>
              <a:gd name="csX3" fmla="*/ 1639389 w 4572000"/>
              <a:gd name="csY3" fmla="*/ 0 h 18288"/>
              <a:gd name="csX4" fmla="*/ 2383971 w 4572000"/>
              <a:gd name="csY4" fmla="*/ 0 h 18288"/>
              <a:gd name="csX5" fmla="*/ 2945674 w 4572000"/>
              <a:gd name="csY5" fmla="*/ 0 h 18288"/>
              <a:gd name="csX6" fmla="*/ 3507377 w 4572000"/>
              <a:gd name="csY6" fmla="*/ 0 h 18288"/>
              <a:gd name="csX7" fmla="*/ 4572000 w 4572000"/>
              <a:gd name="csY7" fmla="*/ 0 h 18288"/>
              <a:gd name="csX8" fmla="*/ 4572000 w 4572000"/>
              <a:gd name="csY8" fmla="*/ 18288 h 18288"/>
              <a:gd name="csX9" fmla="*/ 3873137 w 4572000"/>
              <a:gd name="csY9" fmla="*/ 18288 h 18288"/>
              <a:gd name="csX10" fmla="*/ 3311434 w 4572000"/>
              <a:gd name="csY10" fmla="*/ 18288 h 18288"/>
              <a:gd name="csX11" fmla="*/ 2749731 w 4572000"/>
              <a:gd name="csY11" fmla="*/ 18288 h 18288"/>
              <a:gd name="csX12" fmla="*/ 2050869 w 4572000"/>
              <a:gd name="csY12" fmla="*/ 18288 h 18288"/>
              <a:gd name="csX13" fmla="*/ 1306286 w 4572000"/>
              <a:gd name="csY13" fmla="*/ 18288 h 18288"/>
              <a:gd name="csX14" fmla="*/ 790303 w 4572000"/>
              <a:gd name="csY14" fmla="*/ 18288 h 18288"/>
              <a:gd name="csX15" fmla="*/ 0 w 4572000"/>
              <a:gd name="csY15" fmla="*/ 18288 h 18288"/>
              <a:gd name="csX16" fmla="*/ 0 w 457200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37790F9-3E39-4C65-AD29-1D30C82083DC}"/>
              </a:ext>
            </a:extLst>
          </p:cNvPr>
          <p:cNvSpPr txBox="1"/>
          <p:nvPr/>
        </p:nvSpPr>
        <p:spPr>
          <a:xfrm flipV="1">
            <a:off x="2388198" y="1302480"/>
            <a:ext cx="6884894" cy="134471"/>
          </a:xfrm>
          <a:prstGeom prst="rect">
            <a:avLst/>
          </a:prstGeom>
          <a:noFill/>
        </p:spPr>
        <p:txBody>
          <a:bodyPr wrap="square" rtlCol="0">
            <a:spAutoFit/>
          </a:bodyPr>
          <a:lstStyle/>
          <a:p>
            <a:endParaRPr lang="en-IN" dirty="0"/>
          </a:p>
        </p:txBody>
      </p:sp>
      <p:graphicFrame>
        <p:nvGraphicFramePr>
          <p:cNvPr id="4" name="Table 3">
            <a:extLst>
              <a:ext uri="{FF2B5EF4-FFF2-40B4-BE49-F238E27FC236}">
                <a16:creationId xmlns:a16="http://schemas.microsoft.com/office/drawing/2014/main" id="{68114D04-DB19-662D-98CA-B391DD766590}"/>
              </a:ext>
            </a:extLst>
          </p:cNvPr>
          <p:cNvGraphicFramePr>
            <a:graphicFrameLocks noGrp="1"/>
          </p:cNvGraphicFramePr>
          <p:nvPr>
            <p:extLst>
              <p:ext uri="{D42A27DB-BD31-4B8C-83A1-F6EECF244321}">
                <p14:modId xmlns:p14="http://schemas.microsoft.com/office/powerpoint/2010/main" val="1289319094"/>
              </p:ext>
            </p:extLst>
          </p:nvPr>
        </p:nvGraphicFramePr>
        <p:xfrm>
          <a:off x="462579" y="1436951"/>
          <a:ext cx="11275807" cy="4788494"/>
        </p:xfrm>
        <a:graphic>
          <a:graphicData uri="http://schemas.openxmlformats.org/drawingml/2006/table">
            <a:tbl>
              <a:tblPr>
                <a:solidFill>
                  <a:schemeClr val="bg1"/>
                </a:solidFill>
                <a:tableStyleId>{5C22544A-7EE6-4342-B048-85BDC9FD1C3A}</a:tableStyleId>
              </a:tblPr>
              <a:tblGrid>
                <a:gridCol w="3344941">
                  <a:extLst>
                    <a:ext uri="{9D8B030D-6E8A-4147-A177-3AD203B41FA5}">
                      <a16:colId xmlns:a16="http://schemas.microsoft.com/office/drawing/2014/main" val="49819507"/>
                    </a:ext>
                  </a:extLst>
                </a:gridCol>
                <a:gridCol w="3841046">
                  <a:extLst>
                    <a:ext uri="{9D8B030D-6E8A-4147-A177-3AD203B41FA5}">
                      <a16:colId xmlns:a16="http://schemas.microsoft.com/office/drawing/2014/main" val="4242851584"/>
                    </a:ext>
                  </a:extLst>
                </a:gridCol>
                <a:gridCol w="4089820">
                  <a:extLst>
                    <a:ext uri="{9D8B030D-6E8A-4147-A177-3AD203B41FA5}">
                      <a16:colId xmlns:a16="http://schemas.microsoft.com/office/drawing/2014/main" val="3146282085"/>
                    </a:ext>
                  </a:extLst>
                </a:gridCol>
              </a:tblGrid>
              <a:tr h="418676">
                <a:tc>
                  <a:txBody>
                    <a:bodyPr/>
                    <a:lstStyle/>
                    <a:p>
                      <a:pPr>
                        <a:lnSpc>
                          <a:spcPct val="115000"/>
                        </a:lnSpc>
                        <a:spcAft>
                          <a:spcPts val="1000"/>
                        </a:spcAft>
                        <a:buNone/>
                      </a:pPr>
                      <a:r>
                        <a:rPr lang="en-US" sz="1600" b="1" cap="none" spc="0" dirty="0">
                          <a:solidFill>
                            <a:schemeClr val="tx1"/>
                          </a:solidFill>
                          <a:effectLst/>
                          <a:latin typeface="Times New Roman" panose="02020603050405020304" pitchFamily="18" charset="0"/>
                          <a:cs typeface="Times New Roman" panose="02020603050405020304" pitchFamily="18" charset="0"/>
                        </a:rPr>
                        <a:t>Layer of </a:t>
                      </a:r>
                      <a:r>
                        <a:rPr lang="en-US" sz="1600" b="1" cap="none" spc="0" dirty="0" err="1">
                          <a:solidFill>
                            <a:schemeClr val="tx1"/>
                          </a:solidFill>
                          <a:effectLst/>
                          <a:latin typeface="Times New Roman" panose="02020603050405020304" pitchFamily="18" charset="0"/>
                          <a:cs typeface="Times New Roman" panose="02020603050405020304" pitchFamily="18" charset="0"/>
                        </a:rPr>
                        <a:t>Defence</a:t>
                      </a:r>
                      <a:r>
                        <a:rPr lang="en-US" sz="1600" b="1" cap="none" spc="0" dirty="0">
                          <a:solidFill>
                            <a:schemeClr val="tx1"/>
                          </a:solidFill>
                          <a:effectLst/>
                          <a:latin typeface="Times New Roman" panose="02020603050405020304" pitchFamily="18" charset="0"/>
                          <a:cs typeface="Times New Roman" panose="02020603050405020304" pitchFamily="18" charset="0"/>
                        </a:rPr>
                        <a:t> (Slice of Cheese)</a:t>
                      </a:r>
                      <a:endParaRPr lang="en-IN" sz="1600" b="1"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19050" cap="flat" cmpd="sng" algn="ctr">
                      <a:solidFill>
                        <a:schemeClr val="tx1"/>
                      </a:solidFill>
                      <a:prstDash val="solid"/>
                    </a:lnL>
                    <a:lnR w="6350" cap="flat" cmpd="sng" algn="ctr">
                      <a:solidFill>
                        <a:schemeClr val="tx1">
                          <a:lumMod val="50000"/>
                          <a:lumOff val="50000"/>
                        </a:schemeClr>
                      </a:solidFill>
                      <a:prstDash val="solid"/>
                    </a:lnR>
                    <a:lnT w="19050" cap="flat" cmpd="sng" algn="ctr">
                      <a:solidFill>
                        <a:schemeClr val="tx1"/>
                      </a:solidFill>
                      <a:prstDash val="solid"/>
                    </a:lnT>
                    <a:lnB w="6350" cap="flat" cmpd="sng" algn="ctr">
                      <a:solidFill>
                        <a:schemeClr val="tx1">
                          <a:lumMod val="50000"/>
                          <a:lumOff val="50000"/>
                        </a:schemeClr>
                      </a:solidFill>
                      <a:prstDash val="solid"/>
                    </a:lnB>
                    <a:noFill/>
                  </a:tcPr>
                </a:tc>
                <a:tc>
                  <a:txBody>
                    <a:bodyPr/>
                    <a:lstStyle/>
                    <a:p>
                      <a:pPr>
                        <a:lnSpc>
                          <a:spcPct val="115000"/>
                        </a:lnSpc>
                        <a:spcAft>
                          <a:spcPts val="1000"/>
                        </a:spcAft>
                        <a:buNone/>
                      </a:pPr>
                      <a:r>
                        <a:rPr lang="en-IN" sz="1600" b="1" cap="none" spc="0" dirty="0">
                          <a:solidFill>
                            <a:schemeClr val="tx1"/>
                          </a:solidFill>
                          <a:effectLst/>
                          <a:latin typeface="Times New Roman" panose="02020603050405020304" pitchFamily="18" charset="0"/>
                          <a:cs typeface="Times New Roman" panose="02020603050405020304" pitchFamily="18" charset="0"/>
                        </a:rPr>
                        <a:t>Intended Function</a:t>
                      </a:r>
                      <a:endParaRPr lang="en-IN" sz="1600" b="1"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19050" cap="flat" cmpd="sng" algn="ctr">
                      <a:solidFill>
                        <a:schemeClr val="tx1"/>
                      </a:solidFill>
                      <a:prstDash val="solid"/>
                    </a:lnT>
                    <a:lnB w="6350" cap="flat" cmpd="sng" algn="ctr">
                      <a:solidFill>
                        <a:schemeClr val="tx1">
                          <a:lumMod val="50000"/>
                          <a:lumOff val="50000"/>
                        </a:schemeClr>
                      </a:solidFill>
                      <a:prstDash val="solid"/>
                    </a:lnB>
                    <a:noFill/>
                  </a:tcPr>
                </a:tc>
                <a:tc>
                  <a:txBody>
                    <a:bodyPr/>
                    <a:lstStyle/>
                    <a:p>
                      <a:pPr>
                        <a:lnSpc>
                          <a:spcPct val="115000"/>
                        </a:lnSpc>
                        <a:spcAft>
                          <a:spcPts val="1000"/>
                        </a:spcAft>
                        <a:buNone/>
                      </a:pPr>
                      <a:r>
                        <a:rPr lang="en-IN" sz="1600" b="1" cap="none" spc="0" dirty="0">
                          <a:solidFill>
                            <a:schemeClr val="tx1"/>
                          </a:solidFill>
                          <a:effectLst/>
                          <a:latin typeface="Times New Roman" panose="02020603050405020304" pitchFamily="18" charset="0"/>
                          <a:cs typeface="Times New Roman" panose="02020603050405020304" pitchFamily="18" charset="0"/>
                        </a:rPr>
                        <a:t>Hole (Weakness)</a:t>
                      </a:r>
                      <a:endParaRPr lang="en-IN" sz="1600" b="1"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19050" cap="flat" cmpd="sng" algn="ctr">
                      <a:solidFill>
                        <a:schemeClr val="tx1"/>
                      </a:solidFill>
                      <a:prstDash val="solid"/>
                    </a:lnR>
                    <a:lnT w="19050" cap="flat" cmpd="sng" algn="ctr">
                      <a:solidFill>
                        <a:schemeClr val="tx1"/>
                      </a:solid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3445632212"/>
                  </a:ext>
                </a:extLst>
              </a:tr>
              <a:tr h="667067">
                <a:tc>
                  <a:txBody>
                    <a:bodyPr/>
                    <a:lstStyle/>
                    <a:p>
                      <a:pPr>
                        <a:lnSpc>
                          <a:spcPct val="115000"/>
                        </a:lnSpc>
                        <a:spcAft>
                          <a:spcPts val="1000"/>
                        </a:spcAft>
                        <a:buNone/>
                      </a:pPr>
                      <a:r>
                        <a:rPr lang="en-IN" sz="1600" cap="none" spc="0" dirty="0">
                          <a:solidFill>
                            <a:schemeClr val="tx1"/>
                          </a:solidFill>
                          <a:effectLst/>
                          <a:latin typeface="Times New Roman" panose="02020603050405020304" pitchFamily="18" charset="0"/>
                          <a:cs typeface="Times New Roman" panose="02020603050405020304" pitchFamily="18" charset="0"/>
                        </a:rPr>
                        <a:t>1. Financial &amp; Procurement Management</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a:lnSpc>
                          <a:spcPct val="115000"/>
                        </a:lnSpc>
                        <a:spcAft>
                          <a:spcPts val="1000"/>
                        </a:spcAft>
                        <a:buNone/>
                      </a:pPr>
                      <a:r>
                        <a:rPr lang="en-US" sz="1600" cap="none" spc="0" dirty="0">
                          <a:solidFill>
                            <a:schemeClr val="tx1"/>
                          </a:solidFill>
                          <a:effectLst/>
                          <a:latin typeface="Times New Roman" panose="02020603050405020304" pitchFamily="18" charset="0"/>
                          <a:cs typeface="Times New Roman" panose="02020603050405020304" pitchFamily="18" charset="0"/>
                        </a:rPr>
                        <a:t>Ensure timely payment to oxygen suppliers; secure uninterrupted life-support supply</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a:lnSpc>
                          <a:spcPct val="115000"/>
                        </a:lnSpc>
                        <a:spcAft>
                          <a:spcPts val="1000"/>
                        </a:spcAft>
                        <a:buNone/>
                      </a:pPr>
                      <a:r>
                        <a:rPr lang="en-US" sz="1600" cap="none" spc="0" dirty="0">
                          <a:solidFill>
                            <a:schemeClr val="tx1"/>
                          </a:solidFill>
                          <a:effectLst/>
                          <a:latin typeface="Times New Roman" panose="02020603050405020304" pitchFamily="18" charset="0"/>
                          <a:cs typeface="Times New Roman" panose="02020603050405020304" pitchFamily="18" charset="0"/>
                        </a:rPr>
                        <a:t>Delayed payments to supplier; no protected budget for oxygen; poor financial escalation</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2109245976"/>
                  </a:ext>
                </a:extLst>
              </a:tr>
              <a:tr h="667067">
                <a:tc>
                  <a:txBody>
                    <a:bodyPr/>
                    <a:lstStyle/>
                    <a:p>
                      <a:pPr>
                        <a:lnSpc>
                          <a:spcPct val="115000"/>
                        </a:lnSpc>
                        <a:spcAft>
                          <a:spcPts val="1000"/>
                        </a:spcAft>
                        <a:buNone/>
                      </a:pPr>
                      <a:r>
                        <a:rPr lang="en-US" sz="1600" cap="none" spc="0" dirty="0">
                          <a:solidFill>
                            <a:schemeClr val="tx1"/>
                          </a:solidFill>
                          <a:effectLst/>
                          <a:latin typeface="Times New Roman" panose="02020603050405020304" pitchFamily="18" charset="0"/>
                          <a:cs typeface="Times New Roman" panose="02020603050405020304" pitchFamily="18" charset="0"/>
                        </a:rPr>
                        <a:t>2. Oxygen Supply Chain &amp; Logistics</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a:lnSpc>
                          <a:spcPct val="115000"/>
                        </a:lnSpc>
                        <a:spcAft>
                          <a:spcPts val="1000"/>
                        </a:spcAft>
                        <a:buNone/>
                      </a:pPr>
                      <a:r>
                        <a:rPr lang="en-US" sz="1600" cap="none" spc="0" dirty="0">
                          <a:solidFill>
                            <a:schemeClr val="tx1"/>
                          </a:solidFill>
                          <a:effectLst/>
                          <a:latin typeface="Times New Roman" panose="02020603050405020304" pitchFamily="18" charset="0"/>
                          <a:cs typeface="Times New Roman" panose="02020603050405020304" pitchFamily="18" charset="0"/>
                        </a:rPr>
                        <a:t>Maintain adequate oxygen reserves and emergency backup cylinders</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a:lnSpc>
                          <a:spcPct val="115000"/>
                        </a:lnSpc>
                        <a:spcAft>
                          <a:spcPts val="1000"/>
                        </a:spcAft>
                        <a:buNone/>
                      </a:pPr>
                      <a:r>
                        <a:rPr lang="en-US" sz="1600" cap="none" spc="0">
                          <a:solidFill>
                            <a:schemeClr val="tx1"/>
                          </a:solidFill>
                          <a:effectLst/>
                          <a:latin typeface="Times New Roman" panose="02020603050405020304" pitchFamily="18" charset="0"/>
                          <a:cs typeface="Times New Roman" panose="02020603050405020304" pitchFamily="18" charset="0"/>
                        </a:rPr>
                        <a:t>Only ~57 cylinders available vs. ~350 required; supplier ~300 km away; no real-time stock monitoring</a:t>
                      </a:r>
                      <a:endParaRPr lang="en-IN" sz="1600" cap="none" spc="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2075054824"/>
                  </a:ext>
                </a:extLst>
              </a:tr>
              <a:tr h="667067">
                <a:tc>
                  <a:txBody>
                    <a:bodyPr/>
                    <a:lstStyle/>
                    <a:p>
                      <a:pPr>
                        <a:lnSpc>
                          <a:spcPct val="115000"/>
                        </a:lnSpc>
                        <a:spcAft>
                          <a:spcPts val="1000"/>
                        </a:spcAft>
                        <a:buNone/>
                      </a:pPr>
                      <a:r>
                        <a:rPr lang="en-IN" sz="1600" cap="none" spc="0" dirty="0">
                          <a:solidFill>
                            <a:schemeClr val="tx1"/>
                          </a:solidFill>
                          <a:effectLst/>
                          <a:latin typeface="Times New Roman" panose="02020603050405020304" pitchFamily="18" charset="0"/>
                          <a:cs typeface="Times New Roman" panose="02020603050405020304" pitchFamily="18" charset="0"/>
                        </a:rPr>
                        <a:t>3. Infrastructure &amp; Equipment Backup</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a:lnSpc>
                          <a:spcPct val="115000"/>
                        </a:lnSpc>
                        <a:spcAft>
                          <a:spcPts val="1000"/>
                        </a:spcAft>
                        <a:buNone/>
                      </a:pPr>
                      <a:r>
                        <a:rPr lang="en-US" sz="1600" cap="none" spc="0" dirty="0">
                          <a:solidFill>
                            <a:schemeClr val="tx1"/>
                          </a:solidFill>
                          <a:effectLst/>
                          <a:latin typeface="Times New Roman" panose="02020603050405020304" pitchFamily="18" charset="0"/>
                          <a:cs typeface="Times New Roman" panose="02020603050405020304" pitchFamily="18" charset="0"/>
                        </a:rPr>
                        <a:t>Functional backup oxygen pipelines and reserve systems; adequate ICU equipment</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a:lnSpc>
                          <a:spcPct val="115000"/>
                        </a:lnSpc>
                        <a:spcAft>
                          <a:spcPts val="1000"/>
                        </a:spcAft>
                        <a:buNone/>
                      </a:pPr>
                      <a:r>
                        <a:rPr lang="en-US" sz="1600" cap="none" spc="0" dirty="0">
                          <a:solidFill>
                            <a:schemeClr val="tx1"/>
                          </a:solidFill>
                          <a:effectLst/>
                          <a:latin typeface="Times New Roman" panose="02020603050405020304" pitchFamily="18" charset="0"/>
                          <a:cs typeface="Times New Roman" panose="02020603050405020304" pitchFamily="18" charset="0"/>
                        </a:rPr>
                        <a:t>Non-functional/poorly maintained backup systems; overcrowded wards; limited ventilators</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2420997607"/>
                  </a:ext>
                </a:extLst>
              </a:tr>
              <a:tr h="667067">
                <a:tc>
                  <a:txBody>
                    <a:bodyPr/>
                    <a:lstStyle/>
                    <a:p>
                      <a:pPr>
                        <a:lnSpc>
                          <a:spcPct val="115000"/>
                        </a:lnSpc>
                        <a:spcAft>
                          <a:spcPts val="1000"/>
                        </a:spcAft>
                        <a:buNone/>
                      </a:pPr>
                      <a:r>
                        <a:rPr lang="en-IN" sz="1600" cap="none" spc="0" dirty="0">
                          <a:solidFill>
                            <a:schemeClr val="tx1"/>
                          </a:solidFill>
                          <a:effectLst/>
                          <a:latin typeface="Times New Roman" panose="02020603050405020304" pitchFamily="18" charset="0"/>
                          <a:cs typeface="Times New Roman" panose="02020603050405020304" pitchFamily="18" charset="0"/>
                        </a:rPr>
                        <a:t>4. Hospital Administration &amp; Workforce</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a:lnSpc>
                          <a:spcPct val="115000"/>
                        </a:lnSpc>
                        <a:spcAft>
                          <a:spcPts val="1000"/>
                        </a:spcAft>
                        <a:buNone/>
                      </a:pPr>
                      <a:r>
                        <a:rPr lang="en-IN" sz="1600" cap="none" spc="0" dirty="0">
                          <a:solidFill>
                            <a:schemeClr val="tx1"/>
                          </a:solidFill>
                          <a:effectLst/>
                          <a:latin typeface="Times New Roman" panose="02020603050405020304" pitchFamily="18" charset="0"/>
                          <a:cs typeface="Times New Roman" panose="02020603050405020304" pitchFamily="18" charset="0"/>
                        </a:rPr>
                        <a:t>Adequate staffing; proper clinical monitoring; accurate documentation</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a:lnSpc>
                          <a:spcPct val="115000"/>
                        </a:lnSpc>
                        <a:spcAft>
                          <a:spcPts val="1000"/>
                        </a:spcAft>
                        <a:buNone/>
                      </a:pPr>
                      <a:r>
                        <a:rPr lang="en-US" sz="1600" cap="none" spc="0" dirty="0">
                          <a:solidFill>
                            <a:schemeClr val="tx1"/>
                          </a:solidFill>
                          <a:effectLst/>
                          <a:latin typeface="Times New Roman" panose="02020603050405020304" pitchFamily="18" charset="0"/>
                          <a:cs typeface="Times New Roman" panose="02020603050405020304" pitchFamily="18" charset="0"/>
                        </a:rPr>
                        <a:t>Vacant senior resident posts; limited trained neonatal nurses; overwritten logbooks</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367357595"/>
                  </a:ext>
                </a:extLst>
              </a:tr>
              <a:tr h="667067">
                <a:tc>
                  <a:txBody>
                    <a:bodyPr/>
                    <a:lstStyle/>
                    <a:p>
                      <a:pPr>
                        <a:lnSpc>
                          <a:spcPct val="115000"/>
                        </a:lnSpc>
                        <a:spcAft>
                          <a:spcPts val="1000"/>
                        </a:spcAft>
                        <a:buNone/>
                      </a:pPr>
                      <a:r>
                        <a:rPr lang="en-US" sz="1600" cap="none" spc="0">
                          <a:solidFill>
                            <a:schemeClr val="tx1"/>
                          </a:solidFill>
                          <a:effectLst/>
                          <a:latin typeface="Times New Roman" panose="02020603050405020304" pitchFamily="18" charset="0"/>
                          <a:cs typeface="Times New Roman" panose="02020603050405020304" pitchFamily="18" charset="0"/>
                        </a:rPr>
                        <a:t>5. Crisis Management &amp; Emergency Preparedness</a:t>
                      </a:r>
                      <a:endParaRPr lang="en-IN" sz="1600" cap="none" spc="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a:lnSpc>
                          <a:spcPct val="115000"/>
                        </a:lnSpc>
                        <a:spcAft>
                          <a:spcPts val="1000"/>
                        </a:spcAft>
                        <a:buNone/>
                      </a:pPr>
                      <a:r>
                        <a:rPr lang="en-US" sz="1600" cap="none" spc="0" dirty="0">
                          <a:solidFill>
                            <a:schemeClr val="tx1"/>
                          </a:solidFill>
                          <a:effectLst/>
                          <a:latin typeface="Times New Roman" panose="02020603050405020304" pitchFamily="18" charset="0"/>
                          <a:cs typeface="Times New Roman" panose="02020603050405020304" pitchFamily="18" charset="0"/>
                        </a:rPr>
                        <a:t>Contingency plan for oxygen interruption; rapid escalation and redistribution</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tc>
                  <a:txBody>
                    <a:bodyPr/>
                    <a:lstStyle/>
                    <a:p>
                      <a:pPr>
                        <a:lnSpc>
                          <a:spcPct val="115000"/>
                        </a:lnSpc>
                        <a:spcAft>
                          <a:spcPts val="1000"/>
                        </a:spcAft>
                        <a:buNone/>
                      </a:pPr>
                      <a:r>
                        <a:rPr lang="en-US" sz="1600" cap="none" spc="0" dirty="0">
                          <a:solidFill>
                            <a:schemeClr val="tx1"/>
                          </a:solidFill>
                          <a:effectLst/>
                          <a:latin typeface="Times New Roman" panose="02020603050405020304" pitchFamily="18" charset="0"/>
                          <a:cs typeface="Times New Roman" panose="02020603050405020304" pitchFamily="18" charset="0"/>
                        </a:rPr>
                        <a:t>No emergency oxygen contingency plan; delayed escalation; slow oxygen reallocation</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3580968724"/>
                  </a:ext>
                </a:extLst>
              </a:tr>
              <a:tr h="667067">
                <a:tc>
                  <a:txBody>
                    <a:bodyPr/>
                    <a:lstStyle/>
                    <a:p>
                      <a:pPr>
                        <a:lnSpc>
                          <a:spcPct val="115000"/>
                        </a:lnSpc>
                        <a:spcAft>
                          <a:spcPts val="1000"/>
                        </a:spcAft>
                        <a:buNone/>
                      </a:pPr>
                      <a:r>
                        <a:rPr lang="en-IN" sz="1600" cap="none" spc="0">
                          <a:solidFill>
                            <a:schemeClr val="tx1"/>
                          </a:solidFill>
                          <a:effectLst/>
                          <a:latin typeface="Times New Roman" panose="02020603050405020304" pitchFamily="18" charset="0"/>
                          <a:cs typeface="Times New Roman" panose="02020603050405020304" pitchFamily="18" charset="0"/>
                        </a:rPr>
                        <a:t>6. Governance &amp; Administrative Oversight</a:t>
                      </a:r>
                      <a:endParaRPr lang="en-IN" sz="1600" cap="none" spc="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19050" cap="flat" cmpd="sng" algn="ctr">
                      <a:solidFill>
                        <a:schemeClr val="tx1"/>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9050" cap="flat" cmpd="sng" algn="ctr">
                      <a:solidFill>
                        <a:schemeClr val="tx1"/>
                      </a:solidFill>
                      <a:prstDash val="solid"/>
                    </a:lnB>
                    <a:noFill/>
                  </a:tcPr>
                </a:tc>
                <a:tc>
                  <a:txBody>
                    <a:bodyPr/>
                    <a:lstStyle/>
                    <a:p>
                      <a:pPr>
                        <a:lnSpc>
                          <a:spcPct val="115000"/>
                        </a:lnSpc>
                        <a:spcAft>
                          <a:spcPts val="1000"/>
                        </a:spcAft>
                        <a:buNone/>
                      </a:pPr>
                      <a:r>
                        <a:rPr lang="en-US" sz="1600" cap="none" spc="0" dirty="0">
                          <a:solidFill>
                            <a:schemeClr val="tx1"/>
                          </a:solidFill>
                          <a:effectLst/>
                          <a:latin typeface="Times New Roman" panose="02020603050405020304" pitchFamily="18" charset="0"/>
                          <a:cs typeface="Times New Roman" panose="02020603050405020304" pitchFamily="18" charset="0"/>
                        </a:rPr>
                        <a:t>Accountability, audits, and enforcement of SOPs</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9050" cap="flat" cmpd="sng" algn="ctr">
                      <a:solidFill>
                        <a:schemeClr val="tx1"/>
                      </a:solidFill>
                      <a:prstDash val="solid"/>
                    </a:lnB>
                    <a:noFill/>
                  </a:tcPr>
                </a:tc>
                <a:tc>
                  <a:txBody>
                    <a:bodyPr/>
                    <a:lstStyle/>
                    <a:p>
                      <a:pPr>
                        <a:lnSpc>
                          <a:spcPct val="115000"/>
                        </a:lnSpc>
                        <a:spcAft>
                          <a:spcPts val="1000"/>
                        </a:spcAft>
                        <a:buNone/>
                      </a:pPr>
                      <a:r>
                        <a:rPr lang="en-US" sz="1600" cap="none" spc="0" dirty="0">
                          <a:solidFill>
                            <a:schemeClr val="tx1"/>
                          </a:solidFill>
                          <a:effectLst/>
                          <a:latin typeface="Times New Roman" panose="02020603050405020304" pitchFamily="18" charset="0"/>
                          <a:cs typeface="Times New Roman" panose="02020603050405020304" pitchFamily="18" charset="0"/>
                        </a:rPr>
                        <a:t>Bureaucratic delays; weak accountability; failure to enforce supply protocols</a:t>
                      </a:r>
                      <a:endParaRPr lang="en-IN" sz="1600" cap="none" spc="0" dirty="0">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endParaRPr>
                    </a:p>
                  </a:txBody>
                  <a:tcPr marL="93089" marR="32540" marT="71607" marB="71607" anchor="ctr">
                    <a:lnL w="6350" cap="flat" cmpd="sng" algn="ctr">
                      <a:solidFill>
                        <a:schemeClr val="tx1">
                          <a:lumMod val="50000"/>
                          <a:lumOff val="50000"/>
                        </a:schemeClr>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19050" cap="flat" cmpd="sng" algn="ctr">
                      <a:solidFill>
                        <a:schemeClr val="tx1"/>
                      </a:solidFill>
                      <a:prstDash val="solid"/>
                    </a:lnB>
                    <a:noFill/>
                  </a:tcPr>
                </a:tc>
                <a:extLst>
                  <a:ext uri="{0D108BD9-81ED-4DB2-BD59-A6C34878D82A}">
                    <a16:rowId xmlns:a16="http://schemas.microsoft.com/office/drawing/2014/main" val="1209095746"/>
                  </a:ext>
                </a:extLst>
              </a:tr>
            </a:tbl>
          </a:graphicData>
        </a:graphic>
      </p:graphicFrame>
      <p:sp>
        <p:nvSpPr>
          <p:cNvPr id="5" name="Rectangle 4">
            <a:extLst>
              <a:ext uri="{FF2B5EF4-FFF2-40B4-BE49-F238E27FC236}">
                <a16:creationId xmlns:a16="http://schemas.microsoft.com/office/drawing/2014/main" id="{9D64E663-54FB-6685-61E5-24D58F1A7CB4}"/>
              </a:ext>
            </a:extLst>
          </p:cNvPr>
          <p:cNvSpPr/>
          <p:nvPr/>
        </p:nvSpPr>
        <p:spPr>
          <a:xfrm>
            <a:off x="121920" y="134471"/>
            <a:ext cx="11948160" cy="65890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3504417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042CD-C218-CEEF-15ED-051D4EE2903A}"/>
              </a:ext>
            </a:extLst>
          </p:cNvPr>
          <p:cNvSpPr>
            <a:spLocks noGrp="1"/>
          </p:cNvSpPr>
          <p:nvPr>
            <p:ph type="title"/>
          </p:nvPr>
        </p:nvSpPr>
        <p:spPr>
          <a:xfrm>
            <a:off x="207981" y="96820"/>
            <a:ext cx="11984019" cy="559396"/>
          </a:xfrm>
        </p:spPr>
        <p:txBody>
          <a:bodyPr>
            <a:normAutofit fontScale="90000"/>
          </a:bodyPr>
          <a:lstStyle/>
          <a:p>
            <a:r>
              <a:rPr lang="en-US" sz="2400" b="1" dirty="0">
                <a:latin typeface="Times New Roman" panose="02020603050405020304" pitchFamily="18" charset="0"/>
                <a:cs typeface="Times New Roman" panose="02020603050405020304" pitchFamily="18" charset="0"/>
              </a:rPr>
              <a:t>Benchmarking Chart: Oxygen Supply &amp; Inspection Norms vs BRD Hospital Performance (2017)</a:t>
            </a:r>
            <a:endParaRPr lang="en-IN" sz="2400" b="1" dirty="0">
              <a:latin typeface="Times New Roman" panose="02020603050405020304" pitchFamily="18" charset="0"/>
              <a:cs typeface="Times New Roman" panose="02020603050405020304" pitchFamily="18" charset="0"/>
            </a:endParaRPr>
          </a:p>
        </p:txBody>
      </p:sp>
      <p:graphicFrame>
        <p:nvGraphicFramePr>
          <p:cNvPr id="7" name="Table 6">
            <a:extLst>
              <a:ext uri="{FF2B5EF4-FFF2-40B4-BE49-F238E27FC236}">
                <a16:creationId xmlns:a16="http://schemas.microsoft.com/office/drawing/2014/main" id="{673A03DC-719F-747E-09EB-B617ECFC5297}"/>
              </a:ext>
            </a:extLst>
          </p:cNvPr>
          <p:cNvGraphicFramePr>
            <a:graphicFrameLocks noGrp="1"/>
          </p:cNvGraphicFramePr>
          <p:nvPr>
            <p:extLst>
              <p:ext uri="{D42A27DB-BD31-4B8C-83A1-F6EECF244321}">
                <p14:modId xmlns:p14="http://schemas.microsoft.com/office/powerpoint/2010/main" val="720115532"/>
              </p:ext>
            </p:extLst>
          </p:nvPr>
        </p:nvGraphicFramePr>
        <p:xfrm>
          <a:off x="376517" y="656217"/>
          <a:ext cx="11596743" cy="6173947"/>
        </p:xfrm>
        <a:graphic>
          <a:graphicData uri="http://schemas.openxmlformats.org/drawingml/2006/table">
            <a:tbl>
              <a:tblPr firstRow="1" bandRow="1">
                <a:tableStyleId>{616DA210-FB5B-4158-B5E0-FEB733F419BA}</a:tableStyleId>
              </a:tblPr>
              <a:tblGrid>
                <a:gridCol w="2910894">
                  <a:extLst>
                    <a:ext uri="{9D8B030D-6E8A-4147-A177-3AD203B41FA5}">
                      <a16:colId xmlns:a16="http://schemas.microsoft.com/office/drawing/2014/main" val="1699625938"/>
                    </a:ext>
                  </a:extLst>
                </a:gridCol>
                <a:gridCol w="2895283">
                  <a:extLst>
                    <a:ext uri="{9D8B030D-6E8A-4147-A177-3AD203B41FA5}">
                      <a16:colId xmlns:a16="http://schemas.microsoft.com/office/drawing/2014/main" val="2851934796"/>
                    </a:ext>
                  </a:extLst>
                </a:gridCol>
                <a:gridCol w="2895283">
                  <a:extLst>
                    <a:ext uri="{9D8B030D-6E8A-4147-A177-3AD203B41FA5}">
                      <a16:colId xmlns:a16="http://schemas.microsoft.com/office/drawing/2014/main" val="2323038616"/>
                    </a:ext>
                  </a:extLst>
                </a:gridCol>
                <a:gridCol w="2895283">
                  <a:extLst>
                    <a:ext uri="{9D8B030D-6E8A-4147-A177-3AD203B41FA5}">
                      <a16:colId xmlns:a16="http://schemas.microsoft.com/office/drawing/2014/main" val="841823394"/>
                    </a:ext>
                  </a:extLst>
                </a:gridCol>
              </a:tblGrid>
              <a:tr h="638378">
                <a:tc>
                  <a:txBody>
                    <a:bodyPr/>
                    <a:lstStyle/>
                    <a:p>
                      <a:r>
                        <a:rPr lang="en-IN" sz="1200" b="1" dirty="0">
                          <a:latin typeface="Times New Roman" panose="02020603050405020304" pitchFamily="18" charset="0"/>
                          <a:cs typeface="Times New Roman" panose="02020603050405020304" pitchFamily="18" charset="0"/>
                        </a:rPr>
                        <a:t>Benchmark Parameter</a:t>
                      </a:r>
                    </a:p>
                  </a:txBody>
                  <a:tcPr/>
                </a:tc>
                <a:tc>
                  <a:txBody>
                    <a:bodyPr/>
                    <a:lstStyle/>
                    <a:p>
                      <a:r>
                        <a:rPr lang="en-US" sz="1200" b="1" dirty="0">
                          <a:latin typeface="Times New Roman" panose="02020603050405020304" pitchFamily="18" charset="0"/>
                          <a:cs typeface="Times New Roman" panose="02020603050405020304" pitchFamily="18" charset="0"/>
                        </a:rPr>
                        <a:t>Hospital Standard (NABH / GOI / WHO)</a:t>
                      </a:r>
                      <a:endParaRPr lang="en-IN" sz="1200" b="1" dirty="0">
                        <a:latin typeface="Times New Roman" panose="02020603050405020304" pitchFamily="18" charset="0"/>
                        <a:cs typeface="Times New Roman" panose="02020603050405020304" pitchFamily="18" charset="0"/>
                      </a:endParaRPr>
                    </a:p>
                  </a:txBody>
                  <a:tcPr/>
                </a:tc>
                <a:tc>
                  <a:txBody>
                    <a:bodyPr/>
                    <a:lstStyle/>
                    <a:p>
                      <a:r>
                        <a:rPr lang="en-IN" sz="1200" b="1" dirty="0">
                          <a:latin typeface="Times New Roman" panose="02020603050405020304" pitchFamily="18" charset="0"/>
                          <a:cs typeface="Times New Roman" panose="02020603050405020304" pitchFamily="18" charset="0"/>
                        </a:rPr>
                        <a:t>BRD Hospital Performance (Aug 2017)</a:t>
                      </a:r>
                    </a:p>
                  </a:txBody>
                  <a:tcPr/>
                </a:tc>
                <a:tc>
                  <a:txBody>
                    <a:bodyPr/>
                    <a:lstStyle/>
                    <a:p>
                      <a:r>
                        <a:rPr lang="en-IN" sz="1200" b="1" dirty="0">
                          <a:latin typeface="Times New Roman" panose="02020603050405020304" pitchFamily="18" charset="0"/>
                          <a:cs typeface="Times New Roman" panose="02020603050405020304" pitchFamily="18" charset="0"/>
                        </a:rPr>
                        <a:t>Compliance % (Estimated Benchmark (gap)</a:t>
                      </a:r>
                    </a:p>
                    <a:p>
                      <a:endParaRPr lang="en-IN" sz="12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943575785"/>
                  </a:ext>
                </a:extLst>
              </a:tr>
              <a:tr h="598257">
                <a:tc>
                  <a:txBody>
                    <a:bodyPr/>
                    <a:lstStyle/>
                    <a:p>
                      <a:r>
                        <a:rPr lang="en-IN" sz="1200" dirty="0">
                          <a:latin typeface="Times New Roman" panose="02020603050405020304" pitchFamily="18" charset="0"/>
                          <a:cs typeface="Times New Roman" panose="02020603050405020304" pitchFamily="18" charset="0"/>
                        </a:rPr>
                        <a:t> Primary Oxygen Source</a:t>
                      </a:r>
                    </a:p>
                  </a:txBody>
                  <a:tcPr/>
                </a:tc>
                <a:tc>
                  <a:txBody>
                    <a:bodyPr/>
                    <a:lstStyle/>
                    <a:p>
                      <a:r>
                        <a:rPr lang="en-US" sz="1200" dirty="0">
                          <a:latin typeface="Times New Roman" panose="02020603050405020304" pitchFamily="18" charset="0"/>
                          <a:cs typeface="Times New Roman" panose="02020603050405020304" pitchFamily="18" charset="0"/>
                        </a:rPr>
                        <a:t>Central Liquid Medical Oxygen (LMO) or PSA plant with continuous piped supply</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US" sz="1200" dirty="0">
                          <a:latin typeface="Times New Roman" panose="02020603050405020304" pitchFamily="18" charset="0"/>
                          <a:cs typeface="Times New Roman" panose="02020603050405020304" pitchFamily="18" charset="0"/>
                        </a:rPr>
                        <a:t>LMO installed but supply disrupted due to unpaid dues</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US" sz="1200" dirty="0">
                          <a:latin typeface="Times New Roman" panose="02020603050405020304" pitchFamily="18" charset="0"/>
                          <a:cs typeface="Times New Roman" panose="02020603050405020304" pitchFamily="18" charset="0"/>
                        </a:rPr>
                        <a:t>~50% (System existed, continuity failed)</a:t>
                      </a:r>
                    </a:p>
                    <a:p>
                      <a:endParaRPr lang="en-IN"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115974661"/>
                  </a:ext>
                </a:extLst>
              </a:tr>
              <a:tr h="874376">
                <a:tc>
                  <a:txBody>
                    <a:bodyPr/>
                    <a:lstStyle/>
                    <a:p>
                      <a:r>
                        <a:rPr lang="en-IN" sz="1200" dirty="0">
                          <a:latin typeface="Times New Roman" panose="02020603050405020304" pitchFamily="18" charset="0"/>
                          <a:cs typeface="Times New Roman" panose="02020603050405020304" pitchFamily="18" charset="0"/>
                        </a:rPr>
                        <a:t>Secondary / Backup Source</a:t>
                      </a:r>
                    </a:p>
                  </a:txBody>
                  <a:tcPr/>
                </a:tc>
                <a:tc>
                  <a:txBody>
                    <a:bodyPr/>
                    <a:lstStyle/>
                    <a:p>
                      <a:r>
                        <a:rPr lang="en-US" sz="1200" dirty="0">
                          <a:latin typeface="Times New Roman" panose="02020603050405020304" pitchFamily="18" charset="0"/>
                          <a:cs typeface="Times New Roman" panose="02020603050405020304" pitchFamily="18" charset="0"/>
                        </a:rPr>
                        <a:t>Functional manifold with adequate D-type cylinders (≥ 24–48 </a:t>
                      </a:r>
                      <a:r>
                        <a:rPr lang="en-US" sz="1200" dirty="0" err="1">
                          <a:latin typeface="Times New Roman" panose="02020603050405020304" pitchFamily="18" charset="0"/>
                          <a:cs typeface="Times New Roman" panose="02020603050405020304" pitchFamily="18" charset="0"/>
                        </a:rPr>
                        <a:t>hr</a:t>
                      </a:r>
                      <a:r>
                        <a:rPr lang="en-US" sz="1200" dirty="0">
                          <a:latin typeface="Times New Roman" panose="02020603050405020304" pitchFamily="18" charset="0"/>
                          <a:cs typeface="Times New Roman" panose="02020603050405020304" pitchFamily="18" charset="0"/>
                        </a:rPr>
                        <a:t> reserve)</a:t>
                      </a:r>
                    </a:p>
                    <a:p>
                      <a:endParaRPr lang="en-IN" sz="1200" dirty="0">
                        <a:latin typeface="Times New Roman" panose="02020603050405020304" pitchFamily="18" charset="0"/>
                        <a:cs typeface="Times New Roman" panose="02020603050405020304" pitchFamily="18" charset="0"/>
                      </a:endParaRPr>
                    </a:p>
                  </a:txBody>
                  <a:tcPr/>
                </a:tc>
                <a:tc>
                  <a:txBody>
                    <a:bodyPr/>
                    <a:lstStyle/>
                    <a:p>
                      <a:r>
                        <a:rPr lang="en-US" sz="1200" dirty="0">
                          <a:latin typeface="Times New Roman" panose="02020603050405020304" pitchFamily="18" charset="0"/>
                          <a:cs typeface="Times New Roman" panose="02020603050405020304" pitchFamily="18" charset="0"/>
                        </a:rPr>
                        <a:t>Cylinders arranged ad-hoc; shortage reported during crisis	</a:t>
                      </a:r>
                    </a:p>
                    <a:p>
                      <a:endParaRPr lang="en-IN" sz="1200" dirty="0">
                        <a:latin typeface="Times New Roman" panose="02020603050405020304" pitchFamily="18" charset="0"/>
                        <a:cs typeface="Times New Roman" panose="02020603050405020304" pitchFamily="18" charset="0"/>
                      </a:endParaRPr>
                    </a:p>
                  </a:txBody>
                  <a:tcPr/>
                </a:tc>
                <a:tc>
                  <a:txBody>
                    <a:bodyPr/>
                    <a:lstStyle/>
                    <a:p>
                      <a:r>
                        <a:rPr lang="en-IN" sz="1200" dirty="0">
                          <a:latin typeface="Times New Roman" panose="02020603050405020304" pitchFamily="18" charset="0"/>
                          <a:cs typeface="Times New Roman" panose="02020603050405020304" pitchFamily="18" charset="0"/>
                        </a:rPr>
                        <a:t>~30–40%</a:t>
                      </a:r>
                    </a:p>
                  </a:txBody>
                  <a:tcPr/>
                </a:tc>
                <a:extLst>
                  <a:ext uri="{0D108BD9-81ED-4DB2-BD59-A6C34878D82A}">
                    <a16:rowId xmlns:a16="http://schemas.microsoft.com/office/drawing/2014/main" val="1383790984"/>
                  </a:ext>
                </a:extLst>
              </a:tr>
              <a:tr h="598257">
                <a:tc>
                  <a:txBody>
                    <a:bodyPr/>
                    <a:lstStyle/>
                    <a:p>
                      <a:r>
                        <a:rPr lang="en-IN" sz="1200" dirty="0">
                          <a:latin typeface="Times New Roman" panose="02020603050405020304" pitchFamily="18" charset="0"/>
                          <a:cs typeface="Times New Roman" panose="02020603050405020304" pitchFamily="18" charset="0"/>
                        </a:rPr>
                        <a:t>Daily Oxygen Requirement Planning	</a:t>
                      </a:r>
                    </a:p>
                  </a:txBody>
                  <a:tcPr/>
                </a:tc>
                <a:tc>
                  <a:txBody>
                    <a:bodyPr/>
                    <a:lstStyle/>
                    <a:p>
                      <a:r>
                        <a:rPr lang="en-IN" sz="1200" dirty="0">
                          <a:latin typeface="Times New Roman" panose="02020603050405020304" pitchFamily="18" charset="0"/>
                          <a:cs typeface="Times New Roman" panose="02020603050405020304" pitchFamily="18" charset="0"/>
                        </a:rPr>
                        <a:t>For 200-bed hospital: ~90 D-type cylinders/day equivalent (GOI normative guide)</a:t>
                      </a:r>
                    </a:p>
                  </a:txBody>
                  <a:tcPr/>
                </a:tc>
                <a:tc>
                  <a:txBody>
                    <a:bodyPr/>
                    <a:lstStyle/>
                    <a:p>
                      <a:r>
                        <a:rPr lang="en-US" sz="1200" dirty="0">
                          <a:latin typeface="Times New Roman" panose="02020603050405020304" pitchFamily="18" charset="0"/>
                          <a:cs typeface="Times New Roman" panose="02020603050405020304" pitchFamily="18" charset="0"/>
                        </a:rPr>
                        <a:t>Estimated ~250 cylinders/day required in encephalitis season; reserve inadequate</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IN" sz="1200" dirty="0">
                          <a:latin typeface="Times New Roman" panose="02020603050405020304" pitchFamily="18" charset="0"/>
                          <a:cs typeface="Times New Roman" panose="02020603050405020304" pitchFamily="18" charset="0"/>
                        </a:rPr>
                        <a:t>~40% compliance (~60% gap)</a:t>
                      </a:r>
                    </a:p>
                    <a:p>
                      <a:endParaRPr lang="en-IN"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68969131"/>
                  </a:ext>
                </a:extLst>
              </a:tr>
              <a:tr h="429518">
                <a:tc>
                  <a:txBody>
                    <a:bodyPr/>
                    <a:lstStyle/>
                    <a:p>
                      <a:r>
                        <a:rPr lang="en-IN" sz="1200" dirty="0">
                          <a:latin typeface="Times New Roman" panose="02020603050405020304" pitchFamily="18" charset="0"/>
                          <a:cs typeface="Times New Roman" panose="02020603050405020304" pitchFamily="18" charset="0"/>
                        </a:rPr>
                        <a:t>Minimum Reserve Stock</a:t>
                      </a:r>
                    </a:p>
                  </a:txBody>
                  <a:tcPr/>
                </a:tc>
                <a:tc>
                  <a:txBody>
                    <a:bodyPr/>
                    <a:lstStyle/>
                    <a:p>
                      <a:r>
                        <a:rPr lang="en-US" sz="1200" dirty="0">
                          <a:latin typeface="Times New Roman" panose="02020603050405020304" pitchFamily="18" charset="0"/>
                          <a:cs typeface="Times New Roman" panose="02020603050405020304" pitchFamily="18" charset="0"/>
                        </a:rPr>
                        <a:t>At least 2× daily consumption (24–48 </a:t>
                      </a:r>
                      <a:r>
                        <a:rPr lang="en-US" sz="1200" dirty="0" err="1">
                          <a:latin typeface="Times New Roman" panose="02020603050405020304" pitchFamily="18" charset="0"/>
                          <a:cs typeface="Times New Roman" panose="02020603050405020304" pitchFamily="18" charset="0"/>
                        </a:rPr>
                        <a:t>hr</a:t>
                      </a:r>
                      <a:r>
                        <a:rPr lang="en-US" sz="1200" dirty="0">
                          <a:latin typeface="Times New Roman" panose="02020603050405020304" pitchFamily="18" charset="0"/>
                          <a:cs typeface="Times New Roman" panose="02020603050405020304" pitchFamily="18" charset="0"/>
                        </a:rPr>
                        <a:t> buffer)</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US" sz="1200" dirty="0">
                          <a:latin typeface="Times New Roman" panose="02020603050405020304" pitchFamily="18" charset="0"/>
                          <a:cs typeface="Times New Roman" panose="02020603050405020304" pitchFamily="18" charset="0"/>
                        </a:rPr>
                        <a:t>Stock reportedly fell below critical level (&lt;12 </a:t>
                      </a:r>
                      <a:r>
                        <a:rPr lang="en-US" sz="1200" dirty="0" err="1">
                          <a:latin typeface="Times New Roman" panose="02020603050405020304" pitchFamily="18" charset="0"/>
                          <a:cs typeface="Times New Roman" panose="02020603050405020304" pitchFamily="18" charset="0"/>
                        </a:rPr>
                        <a:t>hr</a:t>
                      </a:r>
                      <a:r>
                        <a:rPr lang="en-US" sz="1200" dirty="0">
                          <a:latin typeface="Times New Roman" panose="02020603050405020304" pitchFamily="18" charset="0"/>
                          <a:cs typeface="Times New Roman" panose="02020603050405020304" pitchFamily="18" charset="0"/>
                        </a:rPr>
                        <a:t> buffer at crisis peak)</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IN" sz="1200" dirty="0">
                          <a:latin typeface="Times New Roman" panose="02020603050405020304" pitchFamily="18" charset="0"/>
                          <a:cs typeface="Times New Roman" panose="02020603050405020304" pitchFamily="18" charset="0"/>
                        </a:rPr>
                        <a:t>~25% compliance</a:t>
                      </a:r>
                    </a:p>
                  </a:txBody>
                  <a:tcPr/>
                </a:tc>
                <a:extLst>
                  <a:ext uri="{0D108BD9-81ED-4DB2-BD59-A6C34878D82A}">
                    <a16:rowId xmlns:a16="http://schemas.microsoft.com/office/drawing/2014/main" val="3238276915"/>
                  </a:ext>
                </a:extLst>
              </a:tr>
              <a:tr h="598257">
                <a:tc>
                  <a:txBody>
                    <a:bodyPr/>
                    <a:lstStyle/>
                    <a:p>
                      <a:r>
                        <a:rPr lang="en-IN" sz="1200" dirty="0">
                          <a:latin typeface="Times New Roman" panose="02020603050405020304" pitchFamily="18" charset="0"/>
                          <a:cs typeface="Times New Roman" panose="02020603050405020304" pitchFamily="18" charset="0"/>
                        </a:rPr>
                        <a:t>Payment &amp; Vendor Management</a:t>
                      </a:r>
                    </a:p>
                  </a:txBody>
                  <a:tcPr/>
                </a:tc>
                <a:tc>
                  <a:txBody>
                    <a:bodyPr/>
                    <a:lstStyle/>
                    <a:p>
                      <a:r>
                        <a:rPr lang="en-US" sz="1200" dirty="0">
                          <a:latin typeface="Times New Roman" panose="02020603050405020304" pitchFamily="18" charset="0"/>
                          <a:cs typeface="Times New Roman" panose="02020603050405020304" pitchFamily="18" charset="0"/>
                        </a:rPr>
                        <a:t>Timely payment; documented procurement system (NABH FMS.6)</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US" sz="1200" dirty="0">
                          <a:latin typeface="Times New Roman" panose="02020603050405020304" pitchFamily="18" charset="0"/>
                          <a:cs typeface="Times New Roman" panose="02020603050405020304" pitchFamily="18" charset="0"/>
                        </a:rPr>
                        <a:t>Vendor repeatedly warned about unpaid dues	 </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IN" sz="1200" dirty="0">
                          <a:latin typeface="Times New Roman" panose="02020603050405020304" pitchFamily="18" charset="0"/>
                          <a:cs typeface="Times New Roman" panose="02020603050405020304" pitchFamily="18" charset="0"/>
                        </a:rPr>
                        <a:t>~20% compliance</a:t>
                      </a:r>
                    </a:p>
                  </a:txBody>
                  <a:tcPr/>
                </a:tc>
                <a:extLst>
                  <a:ext uri="{0D108BD9-81ED-4DB2-BD59-A6C34878D82A}">
                    <a16:rowId xmlns:a16="http://schemas.microsoft.com/office/drawing/2014/main" val="877868607"/>
                  </a:ext>
                </a:extLst>
              </a:tr>
              <a:tr h="429518">
                <a:tc>
                  <a:txBody>
                    <a:bodyPr/>
                    <a:lstStyle/>
                    <a:p>
                      <a:r>
                        <a:rPr lang="en-IN" sz="1200" dirty="0">
                          <a:latin typeface="Times New Roman" panose="02020603050405020304" pitchFamily="18" charset="0"/>
                          <a:cs typeface="Times New Roman" panose="02020603050405020304" pitchFamily="18" charset="0"/>
                        </a:rPr>
                        <a:t>Daily Stock Monitoring Log</a:t>
                      </a:r>
                    </a:p>
                  </a:txBody>
                  <a:tcPr/>
                </a:tc>
                <a:tc>
                  <a:txBody>
                    <a:bodyPr/>
                    <a:lstStyle/>
                    <a:p>
                      <a:r>
                        <a:rPr lang="en-US" sz="1200" dirty="0">
                          <a:latin typeface="Times New Roman" panose="02020603050405020304" pitchFamily="18" charset="0"/>
                          <a:cs typeface="Times New Roman" panose="02020603050405020304" pitchFamily="18" charset="0"/>
                        </a:rPr>
                        <a:t>Mandatory logbook for medical gas monitoring (NABH FMS)</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US" sz="1200" dirty="0">
                          <a:latin typeface="Times New Roman" panose="02020603050405020304" pitchFamily="18" charset="0"/>
                          <a:cs typeface="Times New Roman" panose="02020603050405020304" pitchFamily="18" charset="0"/>
                        </a:rPr>
                        <a:t>Warnings issued; records suggest inadequate escalation</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IN" sz="1200" dirty="0">
                          <a:latin typeface="Times New Roman" panose="02020603050405020304" pitchFamily="18" charset="0"/>
                          <a:cs typeface="Times New Roman" panose="02020603050405020304" pitchFamily="18" charset="0"/>
                        </a:rPr>
                        <a:t>~40% compliance</a:t>
                      </a:r>
                    </a:p>
                  </a:txBody>
                  <a:tcPr/>
                </a:tc>
                <a:extLst>
                  <a:ext uri="{0D108BD9-81ED-4DB2-BD59-A6C34878D82A}">
                    <a16:rowId xmlns:a16="http://schemas.microsoft.com/office/drawing/2014/main" val="2876261856"/>
                  </a:ext>
                </a:extLst>
              </a:tr>
              <a:tr h="429518">
                <a:tc>
                  <a:txBody>
                    <a:bodyPr/>
                    <a:lstStyle/>
                    <a:p>
                      <a:r>
                        <a:rPr lang="en-IN" sz="1200" dirty="0">
                          <a:latin typeface="Times New Roman" panose="02020603050405020304" pitchFamily="18" charset="0"/>
                          <a:cs typeface="Times New Roman" panose="02020603050405020304" pitchFamily="18" charset="0"/>
                        </a:rPr>
                        <a:t>Alarm &amp; Early Warning System</a:t>
                      </a:r>
                    </a:p>
                  </a:txBody>
                  <a:tcPr/>
                </a:tc>
                <a:tc>
                  <a:txBody>
                    <a:bodyPr/>
                    <a:lstStyle/>
                    <a:p>
                      <a:r>
                        <a:rPr lang="en-IN" sz="1200" dirty="0">
                          <a:latin typeface="Times New Roman" panose="02020603050405020304" pitchFamily="18" charset="0"/>
                          <a:cs typeface="Times New Roman" panose="02020603050405020304" pitchFamily="18" charset="0"/>
                        </a:rPr>
                        <a:t>Pipeline low-pressure alarms &amp; escalation SOP</a:t>
                      </a:r>
                    </a:p>
                  </a:txBody>
                  <a:tcPr/>
                </a:tc>
                <a:tc>
                  <a:txBody>
                    <a:bodyPr/>
                    <a:lstStyle/>
                    <a:p>
                      <a:r>
                        <a:rPr lang="en-US" sz="1200" dirty="0">
                          <a:latin typeface="Times New Roman" panose="02020603050405020304" pitchFamily="18" charset="0"/>
                          <a:cs typeface="Times New Roman" panose="02020603050405020304" pitchFamily="18" charset="0"/>
                        </a:rPr>
                        <a:t>Low pressure noticed but response delayed</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IN" sz="1200" dirty="0">
                          <a:latin typeface="Times New Roman" panose="02020603050405020304" pitchFamily="18" charset="0"/>
                          <a:cs typeface="Times New Roman" panose="02020603050405020304" pitchFamily="18" charset="0"/>
                        </a:rPr>
                        <a:t>~50% compliance</a:t>
                      </a:r>
                    </a:p>
                  </a:txBody>
                  <a:tcPr/>
                </a:tc>
                <a:extLst>
                  <a:ext uri="{0D108BD9-81ED-4DB2-BD59-A6C34878D82A}">
                    <a16:rowId xmlns:a16="http://schemas.microsoft.com/office/drawing/2014/main" val="1765942940"/>
                  </a:ext>
                </a:extLst>
              </a:tr>
              <a:tr h="536897">
                <a:tc>
                  <a:txBody>
                    <a:bodyPr/>
                    <a:lstStyle/>
                    <a:p>
                      <a:r>
                        <a:rPr lang="en-IN" sz="1200" dirty="0">
                          <a:latin typeface="Times New Roman" panose="02020603050405020304" pitchFamily="18" charset="0"/>
                          <a:cs typeface="Times New Roman" panose="02020603050405020304" pitchFamily="18" charset="0"/>
                        </a:rPr>
                        <a:t>Emergency Escalation Protocol</a:t>
                      </a:r>
                    </a:p>
                  </a:txBody>
                  <a:tcPr/>
                </a:tc>
                <a:tc>
                  <a:txBody>
                    <a:bodyPr/>
                    <a:lstStyle/>
                    <a:p>
                      <a:r>
                        <a:rPr lang="en-US" sz="1200" dirty="0">
                          <a:latin typeface="Times New Roman" panose="02020603050405020304" pitchFamily="18" charset="0"/>
                          <a:cs typeface="Times New Roman" panose="02020603050405020304" pitchFamily="18" charset="0"/>
                        </a:rPr>
                        <a:t>Defined chain of command &amp; disaster management plan	</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IN" sz="1200" dirty="0">
                          <a:latin typeface="Times New Roman" panose="02020603050405020304" pitchFamily="18" charset="0"/>
                          <a:cs typeface="Times New Roman" panose="02020603050405020304" pitchFamily="18" charset="0"/>
                        </a:rPr>
                        <a:t>Delayed administrative response</a:t>
                      </a:r>
                    </a:p>
                  </a:txBody>
                  <a:tcPr/>
                </a:tc>
                <a:tc>
                  <a:txBody>
                    <a:bodyPr/>
                    <a:lstStyle/>
                    <a:p>
                      <a:r>
                        <a:rPr lang="en-IN" sz="1200" dirty="0">
                          <a:latin typeface="Times New Roman" panose="02020603050405020304" pitchFamily="18" charset="0"/>
                          <a:cs typeface="Times New Roman" panose="02020603050405020304" pitchFamily="18" charset="0"/>
                        </a:rPr>
                        <a:t>~30% compliance</a:t>
                      </a:r>
                    </a:p>
                    <a:p>
                      <a:endParaRPr lang="en-IN"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565258014"/>
                  </a:ext>
                </a:extLst>
              </a:tr>
              <a:tr h="429518">
                <a:tc>
                  <a:txBody>
                    <a:bodyPr/>
                    <a:lstStyle/>
                    <a:p>
                      <a:r>
                        <a:rPr lang="en-IN" sz="1200" dirty="0">
                          <a:latin typeface="Times New Roman" panose="02020603050405020304" pitchFamily="18" charset="0"/>
                          <a:cs typeface="Times New Roman" panose="02020603050405020304" pitchFamily="18" charset="0"/>
                        </a:rPr>
                        <a:t>Regulatory Inspection &amp; Audit</a:t>
                      </a:r>
                    </a:p>
                  </a:txBody>
                  <a:tcPr/>
                </a:tc>
                <a:tc>
                  <a:txBody>
                    <a:bodyPr/>
                    <a:lstStyle/>
                    <a:p>
                      <a:r>
                        <a:rPr lang="en-IN" sz="1200" dirty="0">
                          <a:latin typeface="Times New Roman" panose="02020603050405020304" pitchFamily="18" charset="0"/>
                          <a:cs typeface="Times New Roman" panose="02020603050405020304" pitchFamily="18" charset="0"/>
                        </a:rPr>
                        <a:t>Periodic inspection, preventive maintenance, internal audit	</a:t>
                      </a:r>
                    </a:p>
                  </a:txBody>
                  <a:tcPr/>
                </a:tc>
                <a:tc>
                  <a:txBody>
                    <a:bodyPr/>
                    <a:lstStyle/>
                    <a:p>
                      <a:r>
                        <a:rPr lang="en-US" sz="1200" dirty="0">
                          <a:latin typeface="Times New Roman" panose="02020603050405020304" pitchFamily="18" charset="0"/>
                          <a:cs typeface="Times New Roman" panose="02020603050405020304" pitchFamily="18" charset="0"/>
                        </a:rPr>
                        <a:t>System failure despite prior warnings</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IN" sz="1200" dirty="0">
                          <a:latin typeface="Times New Roman" panose="02020603050405020304" pitchFamily="18" charset="0"/>
                          <a:cs typeface="Times New Roman" panose="02020603050405020304" pitchFamily="18" charset="0"/>
                        </a:rPr>
                        <a:t>~40% compliance</a:t>
                      </a:r>
                    </a:p>
                  </a:txBody>
                  <a:tcPr/>
                </a:tc>
                <a:extLst>
                  <a:ext uri="{0D108BD9-81ED-4DB2-BD59-A6C34878D82A}">
                    <a16:rowId xmlns:a16="http://schemas.microsoft.com/office/drawing/2014/main" val="2694786747"/>
                  </a:ext>
                </a:extLst>
              </a:tr>
              <a:tr h="429518">
                <a:tc>
                  <a:txBody>
                    <a:bodyPr/>
                    <a:lstStyle/>
                    <a:p>
                      <a:r>
                        <a:rPr lang="en-US" sz="1200" dirty="0">
                          <a:latin typeface="Times New Roman" panose="02020603050405020304" pitchFamily="18" charset="0"/>
                          <a:cs typeface="Times New Roman" panose="02020603050405020304" pitchFamily="18" charset="0"/>
                        </a:rPr>
                        <a:t>WHO Oxygen System Reliability Principle</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US" sz="1200" dirty="0">
                          <a:latin typeface="Times New Roman" panose="02020603050405020304" pitchFamily="18" charset="0"/>
                          <a:cs typeface="Times New Roman" panose="02020603050405020304" pitchFamily="18" charset="0"/>
                        </a:rPr>
                        <a:t>Multi-source redundancy (Primary + Secondary + Reserve)	</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US" sz="1200" dirty="0">
                          <a:latin typeface="Times New Roman" panose="02020603050405020304" pitchFamily="18" charset="0"/>
                          <a:cs typeface="Times New Roman" panose="02020603050405020304" pitchFamily="18" charset="0"/>
                        </a:rPr>
                        <a:t>Reliance mainly on single LMO vendor; backup insufficient</a:t>
                      </a:r>
                      <a:endParaRPr lang="en-IN" sz="1200" dirty="0">
                        <a:latin typeface="Times New Roman" panose="02020603050405020304" pitchFamily="18" charset="0"/>
                        <a:cs typeface="Times New Roman" panose="02020603050405020304" pitchFamily="18" charset="0"/>
                      </a:endParaRPr>
                    </a:p>
                  </a:txBody>
                  <a:tcPr/>
                </a:tc>
                <a:tc>
                  <a:txBody>
                    <a:bodyPr/>
                    <a:lstStyle/>
                    <a:p>
                      <a:r>
                        <a:rPr lang="en-IN" sz="1200" dirty="0">
                          <a:latin typeface="Times New Roman" panose="02020603050405020304" pitchFamily="18" charset="0"/>
                          <a:cs typeface="Times New Roman" panose="02020603050405020304" pitchFamily="18" charset="0"/>
                        </a:rPr>
                        <a:t>~35% compliance</a:t>
                      </a:r>
                    </a:p>
                  </a:txBody>
                  <a:tcPr/>
                </a:tc>
                <a:extLst>
                  <a:ext uri="{0D108BD9-81ED-4DB2-BD59-A6C34878D82A}">
                    <a16:rowId xmlns:a16="http://schemas.microsoft.com/office/drawing/2014/main" val="309725992"/>
                  </a:ext>
                </a:extLst>
              </a:tr>
            </a:tbl>
          </a:graphicData>
        </a:graphic>
      </p:graphicFrame>
    </p:spTree>
    <p:extLst>
      <p:ext uri="{BB962C8B-B14F-4D97-AF65-F5344CB8AC3E}">
        <p14:creationId xmlns:p14="http://schemas.microsoft.com/office/powerpoint/2010/main" val="16985477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01FC25-878B-5B56-B157-1FA55DBAC016}"/>
              </a:ext>
            </a:extLst>
          </p:cNvPr>
          <p:cNvSpPr txBox="1"/>
          <p:nvPr/>
        </p:nvSpPr>
        <p:spPr>
          <a:xfrm>
            <a:off x="387275" y="1207349"/>
            <a:ext cx="11435379" cy="5416868"/>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Introduction:</a:t>
            </a:r>
            <a:br>
              <a:rPr lang="en-US" sz="2000"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Exploring safety and quality issues in healthcare using a systems-based approach, examining system failures and policy impacts on service delivery, efficiency, and equity.</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Identifying Root Causes:</a:t>
            </a:r>
            <a:br>
              <a:rPr lang="en-US" b="1"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Swiss Cheese Model – highlights gaps where multiple defenses fail, showing errors are often systemic.</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Key Theories &amp; Models:</a:t>
            </a:r>
          </a:p>
          <a:p>
            <a:r>
              <a:rPr lang="en-US" dirty="0">
                <a:latin typeface="Times New Roman" panose="02020603050405020304" pitchFamily="18" charset="0"/>
                <a:cs typeface="Times New Roman" panose="02020603050405020304" pitchFamily="18" charset="0"/>
              </a:rPr>
              <a:t>Root Cause Analysis: Identifies underlying causes of adverse events.</a:t>
            </a:r>
          </a:p>
          <a:p>
            <a:r>
              <a:rPr lang="en-US" dirty="0">
                <a:latin typeface="Times New Roman" panose="02020603050405020304" pitchFamily="18" charset="0"/>
                <a:cs typeface="Times New Roman" panose="02020603050405020304" pitchFamily="18" charset="0"/>
              </a:rPr>
              <a:t>Fishbone Diagram: Categorizes factors like people, processes, equipment, environment.</a:t>
            </a:r>
          </a:p>
          <a:p>
            <a:r>
              <a:rPr lang="en-US" dirty="0">
                <a:latin typeface="Times New Roman" panose="02020603050405020304" pitchFamily="18" charset="0"/>
                <a:cs typeface="Times New Roman" panose="02020603050405020304" pitchFamily="18" charset="0"/>
              </a:rPr>
              <a:t>Systems Theory: Shows how small failures cascade through the system.</a:t>
            </a:r>
          </a:p>
          <a:p>
            <a:r>
              <a:rPr lang="en-US" dirty="0">
                <a:latin typeface="Times New Roman" panose="02020603050405020304" pitchFamily="18" charset="0"/>
                <a:cs typeface="Times New Roman" panose="02020603050405020304" pitchFamily="18" charset="0"/>
              </a:rPr>
              <a:t>Donabedian Model: Evaluates quality via structure, process, and outcomes.</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Policy Issues: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Staffing, funding, and procedural policies influence root causes, affecting healthcare delivery.</a:t>
            </a:r>
          </a:p>
          <a:p>
            <a:endParaRPr lang="en-US"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Impact on Services: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Root causes and policy issues affect quality, efficiency, and equity, guiding improvements for better patient outcomes.</a:t>
            </a:r>
          </a:p>
          <a:p>
            <a:endParaRPr lang="en-IN" sz="2000" dirty="0">
              <a:latin typeface="Times New Roman" panose="02020603050405020304" pitchFamily="18" charset="0"/>
              <a:cs typeface="Times New Roman" panose="02020603050405020304" pitchFamily="18" charset="0"/>
            </a:endParaRPr>
          </a:p>
        </p:txBody>
      </p:sp>
      <p:sp>
        <p:nvSpPr>
          <p:cNvPr id="3" name="Title 2">
            <a:extLst>
              <a:ext uri="{FF2B5EF4-FFF2-40B4-BE49-F238E27FC236}">
                <a16:creationId xmlns:a16="http://schemas.microsoft.com/office/drawing/2014/main" id="{72D8C71F-C8DD-BA32-AFD0-35DA77105F50}"/>
              </a:ext>
            </a:extLst>
          </p:cNvPr>
          <p:cNvSpPr>
            <a:spLocks noGrp="1"/>
          </p:cNvSpPr>
          <p:nvPr>
            <p:ph type="title"/>
          </p:nvPr>
        </p:nvSpPr>
        <p:spPr>
          <a:xfrm>
            <a:off x="369346" y="130338"/>
            <a:ext cx="10975490" cy="1129553"/>
          </a:xfrm>
        </p:spPr>
        <p:txBody>
          <a:bodyPr>
            <a:normAutofit/>
          </a:bodyPr>
          <a:lstStyle/>
          <a:p>
            <a:r>
              <a:rPr lang="en-US" sz="4000" b="1" dirty="0">
                <a:latin typeface="Times New Roman" panose="02020603050405020304" pitchFamily="18" charset="0"/>
                <a:cs typeface="Times New Roman" panose="02020603050405020304" pitchFamily="18" charset="0"/>
              </a:rPr>
              <a:t>Report Summary of Component 2</a:t>
            </a:r>
            <a:endParaRPr lang="en-IN" sz="40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02D93DB4-30D3-7BA4-4EC0-4D5C80D83CE8}"/>
              </a:ext>
            </a:extLst>
          </p:cNvPr>
          <p:cNvSpPr/>
          <p:nvPr/>
        </p:nvSpPr>
        <p:spPr>
          <a:xfrm>
            <a:off x="193638" y="182880"/>
            <a:ext cx="11822654" cy="651913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1167026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5D3ED1-CBFC-B2F0-A9B4-6D99F3CC8F72}"/>
              </a:ext>
            </a:extLst>
          </p:cNvPr>
          <p:cNvSpPr txBox="1"/>
          <p:nvPr/>
        </p:nvSpPr>
        <p:spPr>
          <a:xfrm>
            <a:off x="656216" y="1075765"/>
            <a:ext cx="10230523" cy="5647764"/>
          </a:xfrm>
          <a:prstGeom prst="rect">
            <a:avLst/>
          </a:prstGeom>
        </p:spPr>
        <p:txBody>
          <a:bodyPr vert="horz" lIns="91440" tIns="45720" rIns="91440" bIns="45720" rtlCol="0" anchor="t">
            <a:normAutofit/>
          </a:bodyPr>
          <a:lstStyle/>
          <a:p>
            <a:pPr>
              <a:lnSpc>
                <a:spcPct val="90000"/>
              </a:lnSpc>
              <a:spcAft>
                <a:spcPts val="600"/>
              </a:spcAft>
            </a:pPr>
            <a:r>
              <a:rPr lang="en-US" sz="1300" dirty="0">
                <a:latin typeface="Times New Roman" panose="02020603050405020304" pitchFamily="18" charset="0"/>
                <a:cs typeface="Times New Roman" panose="02020603050405020304" pitchFamily="18" charset="0"/>
              </a:rPr>
              <a:t>The Caravan (2018) </a:t>
            </a:r>
            <a:r>
              <a:rPr lang="en-US" sz="1300" i="1" dirty="0">
                <a:latin typeface="Times New Roman" panose="02020603050405020304" pitchFamily="18" charset="0"/>
                <a:cs typeface="Times New Roman" panose="02020603050405020304" pitchFamily="18" charset="0"/>
              </a:rPr>
              <a:t>How the Gorakhpur oxygen tragedy unfolded</a:t>
            </a:r>
            <a:r>
              <a:rPr lang="en-US" sz="1300" dirty="0">
                <a:latin typeface="Times New Roman" panose="02020603050405020304" pitchFamily="18" charset="0"/>
                <a:cs typeface="Times New Roman" panose="02020603050405020304" pitchFamily="18" charset="0"/>
              </a:rPr>
              <a:t>. The Caravan Magazine. Available at: </a:t>
            </a:r>
            <a:r>
              <a:rPr lang="en-US" sz="1300" dirty="0">
                <a:latin typeface="Times New Roman" panose="02020603050405020304" pitchFamily="18" charset="0"/>
                <a:cs typeface="Times New Roman" panose="02020603050405020304" pitchFamily="18" charset="0"/>
                <a:hlinkClick r:id="rId2"/>
              </a:rPr>
              <a:t>https://caravanmagazine.in</a:t>
            </a:r>
            <a:r>
              <a:rPr lang="en-US" sz="1300" dirty="0">
                <a:latin typeface="Times New Roman" panose="02020603050405020304" pitchFamily="18" charset="0"/>
                <a:cs typeface="Times New Roman" panose="02020603050405020304" pitchFamily="18" charset="0"/>
              </a:rPr>
              <a:t> (Accessed: 22 February 2026).</a:t>
            </a:r>
          </a:p>
          <a:p>
            <a:pPr>
              <a:lnSpc>
                <a:spcPct val="90000"/>
              </a:lnSpc>
              <a:spcAft>
                <a:spcPts val="600"/>
              </a:spcAft>
            </a:pPr>
            <a:r>
              <a:rPr lang="en-US" sz="1300" dirty="0">
                <a:latin typeface="Times New Roman" panose="02020603050405020304" pitchFamily="18" charset="0"/>
                <a:cs typeface="Times New Roman" panose="02020603050405020304" pitchFamily="18" charset="0"/>
              </a:rPr>
              <a:t>Indian Express (2017) </a:t>
            </a:r>
            <a:r>
              <a:rPr lang="en-US" sz="1300" i="1" dirty="0">
                <a:latin typeface="Times New Roman" panose="02020603050405020304" pitchFamily="18" charset="0"/>
                <a:cs typeface="Times New Roman" panose="02020603050405020304" pitchFamily="18" charset="0"/>
              </a:rPr>
              <a:t>Gorakhpur tragedy: Oxygen supply crisis and hospital lapses explained</a:t>
            </a:r>
            <a:r>
              <a:rPr lang="en-US" sz="1300" dirty="0">
                <a:latin typeface="Times New Roman" panose="02020603050405020304" pitchFamily="18" charset="0"/>
                <a:cs typeface="Times New Roman" panose="02020603050405020304" pitchFamily="18" charset="0"/>
              </a:rPr>
              <a:t>. The Indian Express. Available at: </a:t>
            </a:r>
            <a:r>
              <a:rPr lang="en-US" sz="1300" dirty="0">
                <a:latin typeface="Times New Roman" panose="02020603050405020304" pitchFamily="18" charset="0"/>
                <a:cs typeface="Times New Roman" panose="02020603050405020304" pitchFamily="18" charset="0"/>
                <a:hlinkClick r:id="rId3"/>
              </a:rPr>
              <a:t>https://indianexpress.com</a:t>
            </a:r>
            <a:r>
              <a:rPr lang="en-US" sz="1300" dirty="0">
                <a:latin typeface="Times New Roman" panose="02020603050405020304" pitchFamily="18" charset="0"/>
                <a:cs typeface="Times New Roman" panose="02020603050405020304" pitchFamily="18" charset="0"/>
              </a:rPr>
              <a:t> (Accessed: 22 February 2026).</a:t>
            </a:r>
          </a:p>
          <a:p>
            <a:pPr>
              <a:lnSpc>
                <a:spcPct val="90000"/>
              </a:lnSpc>
              <a:spcAft>
                <a:spcPts val="600"/>
              </a:spcAft>
            </a:pPr>
            <a:r>
              <a:rPr lang="en-US" sz="1300" dirty="0">
                <a:latin typeface="Times New Roman" panose="02020603050405020304" pitchFamily="18" charset="0"/>
                <a:cs typeface="Times New Roman" panose="02020603050405020304" pitchFamily="18" charset="0"/>
              </a:rPr>
              <a:t>Indian Journal of Medical Ethics (IJME) (2018) </a:t>
            </a:r>
            <a:r>
              <a:rPr lang="en-US" sz="1300" i="1" dirty="0">
                <a:latin typeface="Times New Roman" panose="02020603050405020304" pitchFamily="18" charset="0"/>
                <a:cs typeface="Times New Roman" panose="02020603050405020304" pitchFamily="18" charset="0"/>
              </a:rPr>
              <a:t>The Gorakhpur hospital tragedy: Systemic failures in public health care</a:t>
            </a:r>
            <a:r>
              <a:rPr lang="en-US" sz="1300" dirty="0">
                <a:latin typeface="Times New Roman" panose="02020603050405020304" pitchFamily="18" charset="0"/>
                <a:cs typeface="Times New Roman" panose="02020603050405020304" pitchFamily="18" charset="0"/>
              </a:rPr>
              <a:t>. Indian Journal of Medical Ethics, 3(2). Available at: </a:t>
            </a:r>
            <a:r>
              <a:rPr lang="en-US" sz="1300" dirty="0">
                <a:latin typeface="Times New Roman" panose="02020603050405020304" pitchFamily="18" charset="0"/>
                <a:cs typeface="Times New Roman" panose="02020603050405020304" pitchFamily="18" charset="0"/>
                <a:hlinkClick r:id="rId4"/>
              </a:rPr>
              <a:t>https://ijme.in</a:t>
            </a:r>
            <a:r>
              <a:rPr lang="en-US" sz="1300" dirty="0">
                <a:latin typeface="Times New Roman" panose="02020603050405020304" pitchFamily="18" charset="0"/>
                <a:cs typeface="Times New Roman" panose="02020603050405020304" pitchFamily="18" charset="0"/>
              </a:rPr>
              <a:t> (Accessed: 22 February 2026).</a:t>
            </a:r>
          </a:p>
          <a:p>
            <a:pPr>
              <a:lnSpc>
                <a:spcPct val="90000"/>
              </a:lnSpc>
              <a:spcAft>
                <a:spcPts val="600"/>
              </a:spcAft>
            </a:pPr>
            <a:r>
              <a:rPr lang="en-US" sz="1300" dirty="0" err="1">
                <a:latin typeface="Times New Roman" panose="02020603050405020304" pitchFamily="18" charset="0"/>
                <a:cs typeface="Times New Roman" panose="02020603050405020304" pitchFamily="18" charset="0"/>
              </a:rPr>
              <a:t>OpIndia</a:t>
            </a:r>
            <a:r>
              <a:rPr lang="en-US" sz="1300" dirty="0">
                <a:latin typeface="Times New Roman" panose="02020603050405020304" pitchFamily="18" charset="0"/>
                <a:cs typeface="Times New Roman" panose="02020603050405020304" pitchFamily="18" charset="0"/>
              </a:rPr>
              <a:t> (2017) </a:t>
            </a:r>
            <a:r>
              <a:rPr lang="en-US" sz="1300" i="1" dirty="0">
                <a:latin typeface="Times New Roman" panose="02020603050405020304" pitchFamily="18" charset="0"/>
                <a:cs typeface="Times New Roman" panose="02020603050405020304" pitchFamily="18" charset="0"/>
              </a:rPr>
              <a:t>BRD Medical College tragedy: Administrative accountability and financial lapses</a:t>
            </a:r>
            <a:r>
              <a:rPr lang="en-US" sz="1300" dirty="0">
                <a:latin typeface="Times New Roman" panose="02020603050405020304" pitchFamily="18" charset="0"/>
                <a:cs typeface="Times New Roman" panose="02020603050405020304" pitchFamily="18" charset="0"/>
              </a:rPr>
              <a:t>. </a:t>
            </a:r>
            <a:r>
              <a:rPr lang="en-US" sz="1300" dirty="0" err="1">
                <a:latin typeface="Times New Roman" panose="02020603050405020304" pitchFamily="18" charset="0"/>
                <a:cs typeface="Times New Roman" panose="02020603050405020304" pitchFamily="18" charset="0"/>
              </a:rPr>
              <a:t>OpIndia</a:t>
            </a:r>
            <a:r>
              <a:rPr lang="en-US" sz="1300" dirty="0">
                <a:latin typeface="Times New Roman" panose="02020603050405020304" pitchFamily="18" charset="0"/>
                <a:cs typeface="Times New Roman" panose="02020603050405020304" pitchFamily="18" charset="0"/>
              </a:rPr>
              <a:t>. Available at: https://opindia.com (Accessed: 22 February 2026).</a:t>
            </a:r>
          </a:p>
          <a:p>
            <a:pPr>
              <a:lnSpc>
                <a:spcPct val="90000"/>
              </a:lnSpc>
              <a:spcAft>
                <a:spcPts val="600"/>
              </a:spcAft>
            </a:pPr>
            <a:r>
              <a:rPr lang="en-US" sz="1300" dirty="0">
                <a:latin typeface="Times New Roman" panose="02020603050405020304" pitchFamily="18" charset="0"/>
                <a:cs typeface="Times New Roman" panose="02020603050405020304" pitchFamily="18" charset="0"/>
              </a:rPr>
              <a:t>Times of India (2017) </a:t>
            </a:r>
            <a:r>
              <a:rPr lang="en-US" sz="1300" i="1" dirty="0">
                <a:latin typeface="Times New Roman" panose="02020603050405020304" pitchFamily="18" charset="0"/>
                <a:cs typeface="Times New Roman" panose="02020603050405020304" pitchFamily="18" charset="0"/>
              </a:rPr>
              <a:t>Gorakhpur deaths: Oxygen supply stopped over non-payment of dues</a:t>
            </a:r>
            <a:r>
              <a:rPr lang="en-US" sz="1300" dirty="0">
                <a:latin typeface="Times New Roman" panose="02020603050405020304" pitchFamily="18" charset="0"/>
                <a:cs typeface="Times New Roman" panose="02020603050405020304" pitchFamily="18" charset="0"/>
              </a:rPr>
              <a:t>. The Times of India. Available at: </a:t>
            </a:r>
            <a:r>
              <a:rPr lang="en-US" sz="1300" dirty="0">
                <a:latin typeface="Times New Roman" panose="02020603050405020304" pitchFamily="18" charset="0"/>
                <a:cs typeface="Times New Roman" panose="02020603050405020304" pitchFamily="18" charset="0"/>
                <a:hlinkClick r:id="rId5"/>
              </a:rPr>
              <a:t>https://timesofindia.indiatimes.com</a:t>
            </a:r>
            <a:r>
              <a:rPr lang="en-US" sz="1300" dirty="0">
                <a:latin typeface="Times New Roman" panose="02020603050405020304" pitchFamily="18" charset="0"/>
                <a:cs typeface="Times New Roman" panose="02020603050405020304" pitchFamily="18" charset="0"/>
              </a:rPr>
              <a:t> (Accessed: 22 February 2026).</a:t>
            </a:r>
          </a:p>
          <a:p>
            <a:pPr>
              <a:lnSpc>
                <a:spcPct val="90000"/>
              </a:lnSpc>
              <a:spcAft>
                <a:spcPts val="600"/>
              </a:spcAft>
            </a:pPr>
            <a:r>
              <a:rPr lang="en-US" sz="1300" dirty="0">
                <a:latin typeface="Times New Roman" panose="02020603050405020304" pitchFamily="18" charset="0"/>
                <a:cs typeface="Times New Roman" panose="02020603050405020304" pitchFamily="18" charset="0"/>
              </a:rPr>
              <a:t>Wikipedia (2017) </a:t>
            </a:r>
            <a:r>
              <a:rPr lang="en-US" sz="1300" i="1" dirty="0">
                <a:latin typeface="Times New Roman" panose="02020603050405020304" pitchFamily="18" charset="0"/>
                <a:cs typeface="Times New Roman" panose="02020603050405020304" pitchFamily="18" charset="0"/>
              </a:rPr>
              <a:t>2017 Gorakhpur hospital deaths</a:t>
            </a:r>
            <a:r>
              <a:rPr lang="en-US" sz="1300" dirty="0">
                <a:latin typeface="Times New Roman" panose="02020603050405020304" pitchFamily="18" charset="0"/>
                <a:cs typeface="Times New Roman" panose="02020603050405020304" pitchFamily="18" charset="0"/>
              </a:rPr>
              <a:t>. Wikipedia. Available at: </a:t>
            </a:r>
            <a:r>
              <a:rPr lang="en-US" sz="1300" dirty="0">
                <a:latin typeface="Times New Roman" panose="02020603050405020304" pitchFamily="18" charset="0"/>
                <a:cs typeface="Times New Roman" panose="02020603050405020304" pitchFamily="18" charset="0"/>
                <a:hlinkClick r:id="rId6"/>
              </a:rPr>
              <a:t>https://en.wikipedia.org</a:t>
            </a:r>
            <a:r>
              <a:rPr lang="en-US" sz="1300" dirty="0">
                <a:latin typeface="Times New Roman" panose="02020603050405020304" pitchFamily="18" charset="0"/>
                <a:cs typeface="Times New Roman" panose="02020603050405020304" pitchFamily="18" charset="0"/>
              </a:rPr>
              <a:t> (Accessed: 22 February 2026).</a:t>
            </a:r>
          </a:p>
          <a:p>
            <a:pPr>
              <a:lnSpc>
                <a:spcPct val="90000"/>
              </a:lnSpc>
              <a:spcAft>
                <a:spcPts val="600"/>
              </a:spcAft>
            </a:pPr>
            <a:r>
              <a:rPr lang="en-US" sz="1300" dirty="0">
                <a:latin typeface="Times New Roman" panose="02020603050405020304" pitchFamily="18" charset="0"/>
                <a:cs typeface="Times New Roman" panose="02020603050405020304" pitchFamily="18" charset="0"/>
                <a:hlinkClick r:id="rId7"/>
              </a:rPr>
              <a:t>https://en.wikipedia.org/wiki/2017_Gorakhpur_hospital_deaths</a:t>
            </a:r>
            <a:endParaRPr lang="en-US" sz="1300" dirty="0">
              <a:latin typeface="Times New Roman" panose="02020603050405020304" pitchFamily="18" charset="0"/>
              <a:cs typeface="Times New Roman" panose="02020603050405020304" pitchFamily="18" charset="0"/>
            </a:endParaRPr>
          </a:p>
          <a:p>
            <a:pPr>
              <a:lnSpc>
                <a:spcPct val="90000"/>
              </a:lnSpc>
              <a:spcAft>
                <a:spcPts val="600"/>
              </a:spcAft>
            </a:pPr>
            <a:r>
              <a:rPr lang="en-US" sz="1300" dirty="0">
                <a:latin typeface="Times New Roman" panose="02020603050405020304" pitchFamily="18" charset="0"/>
                <a:cs typeface="Times New Roman" panose="02020603050405020304" pitchFamily="18" charset="0"/>
              </a:rPr>
              <a:t>Wikipedia Contributors (2026). 2017 Gorakhpur hospital </a:t>
            </a:r>
            <a:r>
              <a:rPr lang="en-US" sz="1300" dirty="0" err="1">
                <a:latin typeface="Times New Roman" panose="02020603050405020304" pitchFamily="18" charset="0"/>
                <a:cs typeface="Times New Roman" panose="02020603050405020304" pitchFamily="18" charset="0"/>
              </a:rPr>
              <a:t>deaths.</a:t>
            </a:r>
            <a:r>
              <a:rPr lang="en-US" sz="1300" dirty="0" err="1">
                <a:latin typeface="Times New Roman" panose="02020603050405020304" pitchFamily="18" charset="0"/>
                <a:cs typeface="Times New Roman" panose="02020603050405020304" pitchFamily="18" charset="0"/>
                <a:hlinkClick r:id="rId7"/>
              </a:rPr>
              <a:t>https</a:t>
            </a:r>
            <a:r>
              <a:rPr lang="en-US" sz="1300" dirty="0">
                <a:latin typeface="Times New Roman" panose="02020603050405020304" pitchFamily="18" charset="0"/>
                <a:cs typeface="Times New Roman" panose="02020603050405020304" pitchFamily="18" charset="0"/>
                <a:hlinkClick r:id="rId7"/>
              </a:rPr>
              <a:t>://en.wikipedia.org/wiki/2017_Gorakhpur_hospital_deaths</a:t>
            </a:r>
            <a:endParaRPr lang="en-US" sz="1300" dirty="0">
              <a:latin typeface="Times New Roman" panose="02020603050405020304" pitchFamily="18" charset="0"/>
              <a:cs typeface="Times New Roman" panose="02020603050405020304" pitchFamily="18" charset="0"/>
            </a:endParaRPr>
          </a:p>
          <a:p>
            <a:pPr>
              <a:lnSpc>
                <a:spcPct val="90000"/>
              </a:lnSpc>
              <a:spcAft>
                <a:spcPts val="600"/>
              </a:spcAft>
            </a:pPr>
            <a:r>
              <a:rPr lang="en-US" sz="1300" dirty="0">
                <a:latin typeface="Times New Roman" panose="02020603050405020304" pitchFamily="18" charset="0"/>
                <a:cs typeface="Times New Roman" panose="02020603050405020304" pitchFamily="18" charset="0"/>
              </a:rPr>
              <a:t>Gorakhpur tragedy: BRD Hospital agency denies shortage in oxygen supply. (2017). </a:t>
            </a:r>
            <a:r>
              <a:rPr lang="en-US" sz="1300" dirty="0">
                <a:latin typeface="Times New Roman" panose="02020603050405020304" pitchFamily="18" charset="0"/>
                <a:cs typeface="Times New Roman" panose="02020603050405020304" pitchFamily="18" charset="0"/>
                <a:hlinkClick r:id="rId8"/>
              </a:rPr>
              <a:t>https://www.business-standard.com/article/current-affairs/gorakhpur-tragedy-brd-hospital-agency-denies-shortage-in-oxygen-supply-117081200363_1.html</a:t>
            </a:r>
            <a:endParaRPr lang="en-US" sz="1300" dirty="0">
              <a:latin typeface="Times New Roman" panose="02020603050405020304" pitchFamily="18" charset="0"/>
              <a:cs typeface="Times New Roman" panose="02020603050405020304" pitchFamily="18" charset="0"/>
            </a:endParaRPr>
          </a:p>
          <a:p>
            <a:pPr>
              <a:lnSpc>
                <a:spcPct val="90000"/>
              </a:lnSpc>
              <a:spcAft>
                <a:spcPts val="600"/>
              </a:spcAft>
            </a:pPr>
            <a:r>
              <a:rPr lang="en-US" sz="1300" dirty="0">
                <a:latin typeface="Times New Roman" panose="02020603050405020304" pitchFamily="18" charset="0"/>
                <a:cs typeface="Times New Roman" panose="02020603050405020304" pitchFamily="18" charset="0"/>
              </a:rPr>
              <a:t> 30 kids die in 48 </a:t>
            </a:r>
            <a:r>
              <a:rPr lang="en-US" sz="1300" dirty="0" err="1">
                <a:latin typeface="Times New Roman" panose="02020603050405020304" pitchFamily="18" charset="0"/>
                <a:cs typeface="Times New Roman" panose="02020603050405020304" pitchFamily="18" charset="0"/>
              </a:rPr>
              <a:t>hrs</a:t>
            </a:r>
            <a:r>
              <a:rPr lang="en-US" sz="1300" dirty="0">
                <a:latin typeface="Times New Roman" panose="02020603050405020304" pitchFamily="18" charset="0"/>
                <a:cs typeface="Times New Roman" panose="02020603050405020304" pitchFamily="18" charset="0"/>
              </a:rPr>
              <a:t> in Gorakhpur hospital. (2017). Times of India. </a:t>
            </a:r>
            <a:r>
              <a:rPr lang="en-US" sz="1300" dirty="0">
                <a:latin typeface="Times New Roman" panose="02020603050405020304" pitchFamily="18" charset="0"/>
                <a:cs typeface="Times New Roman" panose="02020603050405020304" pitchFamily="18" charset="0"/>
                <a:hlinkClick r:id="rId9"/>
              </a:rPr>
              <a:t>https://timesofindia.indiatimes.com/india/30-kids-die-in-48-hrs-in-gorakhpur-hospital/articleshow/60028742.cms</a:t>
            </a:r>
            <a:endParaRPr lang="en-US" sz="1300" dirty="0">
              <a:latin typeface="Times New Roman" panose="02020603050405020304" pitchFamily="18" charset="0"/>
              <a:cs typeface="Times New Roman" panose="02020603050405020304" pitchFamily="18" charset="0"/>
            </a:endParaRPr>
          </a:p>
          <a:p>
            <a:pPr>
              <a:lnSpc>
                <a:spcPct val="90000"/>
              </a:lnSpc>
              <a:spcAft>
                <a:spcPts val="600"/>
              </a:spcAft>
            </a:pPr>
            <a:r>
              <a:rPr lang="en-US" sz="1300" dirty="0">
                <a:latin typeface="Times New Roman" panose="02020603050405020304" pitchFamily="18" charset="0"/>
                <a:cs typeface="Times New Roman" panose="02020603050405020304" pitchFamily="18" charset="0"/>
              </a:rPr>
              <a:t> Gorakhpur hospital deaths: Supplier warned it would cut supply. (2017). The Indian Express. </a:t>
            </a:r>
            <a:r>
              <a:rPr lang="en-US" sz="1300" dirty="0">
                <a:latin typeface="Times New Roman" panose="02020603050405020304" pitchFamily="18" charset="0"/>
                <a:cs typeface="Times New Roman" panose="02020603050405020304" pitchFamily="18" charset="0"/>
                <a:hlinkClick r:id="rId10"/>
              </a:rPr>
              <a:t>https://indianexpress.com/article/india/gorakhpur-hospital-deaths-yogi-adityanath-brd-medical-college-uttar-pradesh-encephalitis-oxygen-firm-warned-it-would-cut-supply-4794370/</a:t>
            </a:r>
            <a:endParaRPr lang="en-US" sz="1300" dirty="0">
              <a:latin typeface="Times New Roman" panose="02020603050405020304" pitchFamily="18" charset="0"/>
              <a:cs typeface="Times New Roman" panose="02020603050405020304" pitchFamily="18" charset="0"/>
            </a:endParaRPr>
          </a:p>
          <a:p>
            <a:pPr>
              <a:lnSpc>
                <a:spcPct val="90000"/>
              </a:lnSpc>
              <a:spcAft>
                <a:spcPts val="600"/>
              </a:spcAft>
            </a:pPr>
            <a:r>
              <a:rPr lang="en-US" sz="1300" dirty="0">
                <a:latin typeface="Times New Roman" panose="02020603050405020304" pitchFamily="18" charset="0"/>
                <a:cs typeface="Times New Roman" panose="02020603050405020304" pitchFamily="18" charset="0"/>
              </a:rPr>
              <a:t>Report: There was shortage of oxygen on Aug 11 last year. (2017). Times of India. </a:t>
            </a:r>
            <a:r>
              <a:rPr lang="en-US" sz="1300" dirty="0">
                <a:latin typeface="Times New Roman" panose="02020603050405020304" pitchFamily="18" charset="0"/>
                <a:cs typeface="Times New Roman" panose="02020603050405020304" pitchFamily="18" charset="0"/>
                <a:hlinkClick r:id="rId11"/>
              </a:rPr>
              <a:t>https://timesofindia.indiatimes.com/city/lucknow/report-there-was-shortage-of-oxygen-on-aug-11-last-year/articleshow/65589675.cms</a:t>
            </a:r>
            <a:endParaRPr lang="en-US" sz="1300" dirty="0">
              <a:latin typeface="Times New Roman" panose="02020603050405020304" pitchFamily="18" charset="0"/>
              <a:cs typeface="Times New Roman" panose="02020603050405020304" pitchFamily="18" charset="0"/>
            </a:endParaRPr>
          </a:p>
          <a:p>
            <a:pPr>
              <a:lnSpc>
                <a:spcPct val="90000"/>
              </a:lnSpc>
              <a:spcAft>
                <a:spcPts val="600"/>
              </a:spcAft>
            </a:pPr>
            <a:r>
              <a:rPr lang="en-US" sz="1300" dirty="0">
                <a:latin typeface="Times New Roman" panose="02020603050405020304" pitchFamily="18" charset="0"/>
                <a:cs typeface="Times New Roman" panose="02020603050405020304" pitchFamily="18" charset="0"/>
              </a:rPr>
              <a:t>RTI query reveals there was oxygen shortage at BRD Hospital. (2018). Times of India. </a:t>
            </a:r>
            <a:r>
              <a:rPr lang="en-US" sz="1300" dirty="0">
                <a:latin typeface="Times New Roman" panose="02020603050405020304" pitchFamily="18" charset="0"/>
                <a:cs typeface="Times New Roman" panose="02020603050405020304" pitchFamily="18" charset="0"/>
                <a:hlinkClick r:id="rId12"/>
              </a:rPr>
              <a:t>https://timesofindia.indiatimes.com/city/lucknow/rti-query-reveals-there-was-oxygen-shortage-at-brd-hospital/articleshow/65395029.cms</a:t>
            </a:r>
            <a:endParaRPr lang="en-US" sz="1300" dirty="0">
              <a:latin typeface="Times New Roman" panose="02020603050405020304" pitchFamily="18" charset="0"/>
              <a:cs typeface="Times New Roman" panose="02020603050405020304" pitchFamily="18" charset="0"/>
            </a:endParaRPr>
          </a:p>
          <a:p>
            <a:pPr>
              <a:lnSpc>
                <a:spcPct val="90000"/>
              </a:lnSpc>
              <a:spcAft>
                <a:spcPts val="600"/>
              </a:spcAft>
            </a:pPr>
            <a:r>
              <a:rPr lang="en-US" sz="1300" dirty="0">
                <a:latin typeface="Times New Roman" panose="02020603050405020304" pitchFamily="18" charset="0"/>
                <a:cs typeface="Times New Roman" panose="02020603050405020304" pitchFamily="18" charset="0"/>
              </a:rPr>
              <a:t>Gorakhpur tragedy: 7 deaths a day 'normal', says UP govt. (2017). Business Standard. </a:t>
            </a:r>
            <a:r>
              <a:rPr lang="en-US" sz="1300" dirty="0">
                <a:latin typeface="Times New Roman" panose="02020603050405020304" pitchFamily="18" charset="0"/>
                <a:cs typeface="Times New Roman" panose="02020603050405020304" pitchFamily="18" charset="0"/>
                <a:hlinkClick r:id="rId13"/>
              </a:rPr>
              <a:t>https://www.business-standard.com/article/current-affairs/gorakhpur-7-deaths-a-day-normal-says-up-govt-ignoring-there-were-23-117081200312_1.html</a:t>
            </a:r>
            <a:endParaRPr lang="en-US" sz="1300" dirty="0">
              <a:latin typeface="Times New Roman" panose="02020603050405020304" pitchFamily="18" charset="0"/>
              <a:cs typeface="Times New Roman" panose="02020603050405020304" pitchFamily="18" charset="0"/>
            </a:endParaRPr>
          </a:p>
          <a:p>
            <a:pPr>
              <a:lnSpc>
                <a:spcPct val="90000"/>
              </a:lnSpc>
              <a:spcAft>
                <a:spcPts val="600"/>
              </a:spcAft>
            </a:pPr>
            <a:endParaRPr lang="en-US" sz="1300" dirty="0">
              <a:latin typeface="Times New Roman" panose="02020603050405020304" pitchFamily="18" charset="0"/>
              <a:cs typeface="Times New Roman" panose="02020603050405020304" pitchFamily="18" charset="0"/>
            </a:endParaRPr>
          </a:p>
          <a:p>
            <a:pPr>
              <a:lnSpc>
                <a:spcPct val="90000"/>
              </a:lnSpc>
              <a:spcAft>
                <a:spcPts val="600"/>
              </a:spcAft>
            </a:pPr>
            <a:endParaRPr lang="en-US" sz="1300" dirty="0">
              <a:latin typeface="Times New Roman" panose="02020603050405020304" pitchFamily="18" charset="0"/>
              <a:cs typeface="Times New Roman" panose="02020603050405020304" pitchFamily="18" charset="0"/>
            </a:endParaRPr>
          </a:p>
          <a:p>
            <a:pPr indent="-228600">
              <a:lnSpc>
                <a:spcPct val="90000"/>
              </a:lnSpc>
              <a:spcAft>
                <a:spcPts val="600"/>
              </a:spcAft>
              <a:buFont typeface="Arial" panose="020B0604020202020204" pitchFamily="34" charset="0"/>
              <a:buChar char="•"/>
            </a:pPr>
            <a:endParaRPr lang="en-US" sz="13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A00FF94-D1AF-55C3-89DB-4E4DCCFCEEF7}"/>
              </a:ext>
            </a:extLst>
          </p:cNvPr>
          <p:cNvSpPr txBox="1"/>
          <p:nvPr/>
        </p:nvSpPr>
        <p:spPr>
          <a:xfrm>
            <a:off x="731520" y="353216"/>
            <a:ext cx="6841864" cy="630942"/>
          </a:xfrm>
          <a:prstGeom prst="rect">
            <a:avLst/>
          </a:prstGeom>
          <a:noFill/>
        </p:spPr>
        <p:txBody>
          <a:bodyPr wrap="square" rtlCol="0">
            <a:spAutoFit/>
          </a:bodyPr>
          <a:lstStyle/>
          <a:p>
            <a:r>
              <a:rPr lang="en-US" sz="3500" dirty="0">
                <a:latin typeface="Times New Roman" panose="02020603050405020304" pitchFamily="18" charset="0"/>
                <a:cs typeface="Times New Roman" panose="02020603050405020304" pitchFamily="18" charset="0"/>
              </a:rPr>
              <a:t>References</a:t>
            </a:r>
            <a:endParaRPr lang="en-IN" sz="3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AD93E070-C330-B5A9-B60B-38D39E761BDE}"/>
              </a:ext>
            </a:extLst>
          </p:cNvPr>
          <p:cNvSpPr/>
          <p:nvPr/>
        </p:nvSpPr>
        <p:spPr>
          <a:xfrm>
            <a:off x="204395" y="150607"/>
            <a:ext cx="11736593" cy="657292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53842887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96B24"/>
      </a:accent1>
      <a:accent2>
        <a:srgbClr val="4EA72E"/>
      </a:accent2>
      <a:accent3>
        <a:srgbClr val="156082"/>
      </a:accent3>
      <a:accent4>
        <a:srgbClr val="0F9ED5"/>
      </a:accent4>
      <a:accent5>
        <a:srgbClr val="A02B93"/>
      </a:accent5>
      <a:accent6>
        <a:srgbClr val="E97132"/>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97E0A228-C590-4D20-B05F-A6BF04A0544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1655</TotalTime>
  <Words>1671</Words>
  <Application>Microsoft Office PowerPoint</Application>
  <PresentationFormat>Widescreen</PresentationFormat>
  <Paragraphs>134</Paragraphs>
  <Slides>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Aptos Display</vt:lpstr>
      <vt:lpstr>Arial</vt:lpstr>
      <vt:lpstr>Times New Roman</vt:lpstr>
      <vt:lpstr>Office Theme</vt:lpstr>
      <vt:lpstr>PowerPoint Presentation</vt:lpstr>
      <vt:lpstr>Background</vt:lpstr>
      <vt:lpstr>System Failure</vt:lpstr>
      <vt:lpstr>PowerPoint Presentation</vt:lpstr>
      <vt:lpstr>Swiss Cheese Model</vt:lpstr>
      <vt:lpstr>Benchmarking Chart: Oxygen Supply &amp; Inspection Norms vs BRD Hospital Performance (2017)</vt:lpstr>
      <vt:lpstr>Report Summary of Component 2</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dasilvamelu62@gmail.com</dc:creator>
  <cp:lastModifiedBy>dasilvamelu62@gmail.com</cp:lastModifiedBy>
  <cp:revision>4</cp:revision>
  <dcterms:created xsi:type="dcterms:W3CDTF">2026-02-21T23:29:52Z</dcterms:created>
  <dcterms:modified xsi:type="dcterms:W3CDTF">2026-02-23T04:25:31Z</dcterms:modified>
</cp:coreProperties>
</file>