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9"/>
  </p:notesMasterIdLst>
  <p:sldIdLst>
    <p:sldId id="258" r:id="rId2"/>
    <p:sldId id="260" r:id="rId3"/>
    <p:sldId id="262" r:id="rId4"/>
    <p:sldId id="263" r:id="rId5"/>
    <p:sldId id="264" r:id="rId6"/>
    <p:sldId id="265" r:id="rId7"/>
    <p:sldId id="266" r:id="rId8"/>
    <p:sldId id="300" r:id="rId9"/>
    <p:sldId id="268" r:id="rId10"/>
    <p:sldId id="269" r:id="rId11"/>
    <p:sldId id="270" r:id="rId12"/>
    <p:sldId id="271" r:id="rId13"/>
    <p:sldId id="272" r:id="rId14"/>
    <p:sldId id="286" r:id="rId15"/>
    <p:sldId id="289" r:id="rId16"/>
    <p:sldId id="301" r:id="rId17"/>
    <p:sldId id="319" r:id="rId18"/>
    <p:sldId id="306" r:id="rId19"/>
    <p:sldId id="307" r:id="rId20"/>
    <p:sldId id="267" r:id="rId21"/>
    <p:sldId id="302" r:id="rId22"/>
    <p:sldId id="274" r:id="rId23"/>
    <p:sldId id="313" r:id="rId24"/>
    <p:sldId id="310" r:id="rId25"/>
    <p:sldId id="303" r:id="rId26"/>
    <p:sldId id="304" r:id="rId27"/>
    <p:sldId id="290" r:id="rId2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6" autoAdjust="0"/>
    <p:restoredTop sz="82314" autoAdjust="0"/>
  </p:normalViewPr>
  <p:slideViewPr>
    <p:cSldViewPr>
      <p:cViewPr varScale="1">
        <p:scale>
          <a:sx n="79" d="100"/>
          <a:sy n="79" d="100"/>
        </p:scale>
        <p:origin x="692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28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Academic%202020\Academcy%2021\Modules%2020-21\L5%20BI&amp;R\Week%208\Health%20data%20set%20Wk%20test.xlsx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'Health Data'!$C$2:$C$96</cx:f>
        <cx:lvl ptCount="95" formatCode="General">
          <cx:pt idx="0">80</cx:pt>
          <cx:pt idx="1">95</cx:pt>
          <cx:pt idx="2">66</cx:pt>
          <cx:pt idx="3">60</cx:pt>
          <cx:pt idx="4">56</cx:pt>
          <cx:pt idx="5">58</cx:pt>
          <cx:pt idx="6">92</cx:pt>
          <cx:pt idx="7">78</cx:pt>
          <cx:pt idx="8">64</cx:pt>
          <cx:pt idx="9">88</cx:pt>
          <cx:pt idx="10">112</cx:pt>
          <cx:pt idx="11">101</cx:pt>
          <cx:pt idx="12">60</cx:pt>
          <cx:pt idx="13">74</cx:pt>
          <cx:pt idx="14">66</cx:pt>
          <cx:pt idx="15">80</cx:pt>
          <cx:pt idx="16">70</cx:pt>
          <cx:pt idx="17">65</cx:pt>
          <cx:pt idx="18">64</cx:pt>
          <cx:pt idx="19">64</cx:pt>
          <cx:pt idx="20">83</cx:pt>
          <cx:pt idx="21">78</cx:pt>
          <cx:pt idx="22">70</cx:pt>
          <cx:pt idx="23">84</cx:pt>
          <cx:pt idx="24">88</cx:pt>
          <cx:pt idx="25">88</cx:pt>
          <cx:pt idx="26">92</cx:pt>
          <cx:pt idx="27">110</cx:pt>
          <cx:pt idx="28">76</cx:pt>
          <cx:pt idx="29">90</cx:pt>
          <cx:pt idx="30">78</cx:pt>
          <cx:pt idx="31">78</cx:pt>
          <cx:pt idx="32">62</cx:pt>
          <cx:pt idx="33">57</cx:pt>
          <cx:pt idx="34">61</cx:pt>
          <cx:pt idx="35">62</cx:pt>
          <cx:pt idx="36">61</cx:pt>
          <cx:pt idx="37">62</cx:pt>
          <cx:pt idx="38">63</cx:pt>
          <cx:pt idx="39">112</cx:pt>
          <cx:pt idx="40">101</cx:pt>
          <cx:pt idx="41">78</cx:pt>
          <cx:pt idx="42">67</cx:pt>
          <cx:pt idx="43">67</cx:pt>
          <cx:pt idx="44">62</cx:pt>
          <cx:pt idx="45">70</cx:pt>
          <cx:pt idx="46">66</cx:pt>
          <cx:pt idx="47">88</cx:pt>
          <cx:pt idx="48">70</cx:pt>
          <cx:pt idx="49">112</cx:pt>
          <cx:pt idx="50">101</cx:pt>
          <cx:pt idx="51">61</cx:pt>
          <cx:pt idx="52">74</cx:pt>
          <cx:pt idx="53">66</cx:pt>
          <cx:pt idx="54">80</cx:pt>
          <cx:pt idx="55">70</cx:pt>
          <cx:pt idx="56">65</cx:pt>
          <cx:pt idx="57">64</cx:pt>
          <cx:pt idx="58">64</cx:pt>
          <cx:pt idx="59">83</cx:pt>
          <cx:pt idx="60">88</cx:pt>
          <cx:pt idx="61">90</cx:pt>
          <cx:pt idx="62">84</cx:pt>
          <cx:pt idx="63">88</cx:pt>
          <cx:pt idx="64">88</cx:pt>
          <cx:pt idx="65">92</cx:pt>
          <cx:pt idx="66">110</cx:pt>
          <cx:pt idx="67">106</cx:pt>
          <cx:pt idx="68">90</cx:pt>
          <cx:pt idx="69">78</cx:pt>
          <cx:pt idx="70">101</cx:pt>
          <cx:pt idx="71">78</cx:pt>
          <cx:pt idx="72">67</cx:pt>
          <cx:pt idx="73">67</cx:pt>
          <cx:pt idx="74">62</cx:pt>
          <cx:pt idx="75">70</cx:pt>
          <cx:pt idx="76">66</cx:pt>
          <cx:pt idx="77">88</cx:pt>
          <cx:pt idx="78">70</cx:pt>
          <cx:pt idx="79">112</cx:pt>
          <cx:pt idx="80">101</cx:pt>
          <cx:pt idx="81">65</cx:pt>
          <cx:pt idx="82">64</cx:pt>
          <cx:pt idx="83">64</cx:pt>
          <cx:pt idx="84">83</cx:pt>
          <cx:pt idx="85">88</cx:pt>
          <cx:pt idx="86">90</cx:pt>
          <cx:pt idx="87">84</cx:pt>
          <cx:pt idx="88">88</cx:pt>
          <cx:pt idx="89">88</cx:pt>
          <cx:pt idx="90">92</cx:pt>
          <cx:pt idx="91">110</cx:pt>
          <cx:pt idx="92">106</cx:pt>
          <cx:pt idx="93">90</cx:pt>
          <cx:pt idx="94">78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algn="ctr" rtl="0">
              <a:defRPr/>
            </a:pPr>
            <a:r>
              <a:rPr lang="en-US" sz="1800" b="0" i="0" u="none" strike="noStrike" baseline="0" dirty="0">
                <a:solidFill>
                  <a:schemeClr val="tx1"/>
                </a:solidFill>
                <a:latin typeface="Calibri" panose="020F0502020204030204"/>
              </a:rPr>
              <a:t>Frequency of </a:t>
            </a:r>
            <a:r>
              <a:rPr lang="en-GB" sz="1800" b="1" i="0" u="none" strike="noStrike" baseline="0" dirty="0">
                <a:solidFill>
                  <a:schemeClr val="tx1"/>
                </a:solidFill>
                <a:effectLst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Body weight (kg) 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endParaRPr lang="en-US" sz="1800" b="0" i="0" u="none" strike="noStrike" baseline="0" dirty="0">
              <a:solidFill>
                <a:schemeClr val="tx1"/>
              </a:solidFill>
              <a:latin typeface="Calibri" panose="020F0502020204030204"/>
            </a:endParaRPr>
          </a:p>
        </cx:rich>
      </cx:tx>
    </cx:title>
    <cx:plotArea>
      <cx:plotAreaRegion>
        <cx:series layoutId="clusteredColumn" uniqueId="{8EB7A08C-A495-4408-A789-39BA7E8FFCC8}">
          <cx:dataLabels pos="inEnd">
            <cx:visibility seriesName="0" categoryName="0" value="1"/>
          </cx:dataLabels>
          <cx:dataId val="0"/>
          <cx:layoutPr>
            <cx:binning intervalClosed="r">
              <cx:binSize val="1"/>
            </cx:binning>
          </cx:layoutPr>
        </cx:series>
      </cx:plotAreaRegion>
      <cx:axis id="0">
        <cx:catScaling gapWidth="0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371">
  <cs:axisTitle>
    <cs:lnRef idx="0"/>
    <cs:fillRef idx="0"/>
    <cs:effectRef idx="0"/>
    <cs:fontRef idx="minor">
      <a:schemeClr val="lt1"/>
    </cs:fontRef>
    <cs:defRPr sz="1197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064"/>
    <cs:bodyPr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330"/>
  </cs:chartArea>
  <cs:dataLabel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  <a:ln w="9525"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/>
      </a:solidFill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lt1">
            <a:alpha val="25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1197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197"/>
    <cs:bodyPr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995" b="1" cap="all" spc="100"/>
    <cs:bodyPr/>
  </cs:title>
  <cs:trendline>
    <cs:lnRef idx="0"/>
    <cs:fillRef idx="0"/>
    <cs:effectRef idx="0"/>
    <cs:fontRef idx="minor">
      <a:schemeClr val="dk1"/>
    </cs:fontRef>
    <cs:spPr>
      <a:ln w="19050" cap="rnd">
        <a:solidFill>
          <a:schemeClr val="lt1"/>
        </a:solidFill>
        <a:prstDash val="sysDash"/>
      </a:ln>
    </cs:spPr>
  </cs:trendline>
  <cs:trendlineLabel>
    <cs:lnRef idx="0"/>
    <cs:fillRef idx="0"/>
    <cs:effectRef idx="0"/>
    <cs:fontRef idx="minor">
      <a:schemeClr val="lt1"/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</cs:spPr>
  </cs:upBar>
  <cs:valueAxis>
    <cs:lnRef idx="0"/>
    <cs:fillRef idx="0"/>
    <cs:effectRef idx="0"/>
    <cs:fontRef idx="minor">
      <a:schemeClr val="lt1"/>
    </cs:fontRef>
    <cs:defRPr sz="1197"/>
    <cs:bodyPr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process of transforming data captured as categories into data for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22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541648CB-11CD-4D6F-ABB9-81D8C5E01B74}" type="slidenum">
              <a:rPr lang="en-GB"/>
              <a:pPr eaLnBrk="1" hangingPunct="1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18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Drawing conclusions about a large group of individuals based on a subset of the large group</a:t>
            </a:r>
            <a:r>
              <a:rPr lang="en-US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29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Statistics is full of symbols – mathematical notation, but I will refrain from using too much, and instead concentrate on its use, and how it is referred to as a function using software such as Excel.</a:t>
            </a:r>
          </a:p>
          <a:p>
            <a:r>
              <a:rPr lang="en-GB" dirty="0"/>
              <a:t>Mean = Average across the sample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INTERVAL</a:t>
            </a:r>
            <a:r>
              <a:rPr lang="en-US" sz="1200" dirty="0"/>
              <a:t> data can be displayed using a </a:t>
            </a:r>
            <a:r>
              <a:rPr lang="en-US" sz="1200" b="1" dirty="0"/>
              <a:t>histogram</a:t>
            </a:r>
          </a:p>
          <a:p>
            <a:r>
              <a:rPr lang="en-US" dirty="0"/>
              <a:t>Remember, this is where responses are measured</a:t>
            </a:r>
            <a:r>
              <a:rPr lang="en-US" baseline="0" dirty="0"/>
              <a:t> on a continuous scale with rank order – (Age , Salary…)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77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If there were just the first five data points then 15 would be the median.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In this example the Temperature is the important data, so it is ordered / sorted into ascending order, lowest to highest 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MEDIAN  -  </a:t>
            </a:r>
            <a:r>
              <a:rPr lang="en-US" sz="1200" dirty="0"/>
              <a:t>the middle value of the ordered sample data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If the sample size if odd, the median is the middle </a:t>
            </a:r>
            <a:endParaRPr lang="en-US" sz="1200" dirty="0"/>
          </a:p>
          <a:p>
            <a:r>
              <a:rPr lang="en-GB" dirty="0"/>
              <a:t>The median tends to ignore outliers – those extreme values at either end of the scale.</a:t>
            </a:r>
          </a:p>
          <a:p>
            <a:r>
              <a:rPr lang="en-US" sz="1200" u="none" dirty="0"/>
              <a:t>The median </a:t>
            </a:r>
            <a:r>
              <a:rPr lang="en-US" sz="1200" dirty="0"/>
              <a:t>are useful for thinking about ORDINAL data.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ORDINAL</a:t>
            </a:r>
            <a:r>
              <a:rPr lang="en-US" sz="1200" dirty="0"/>
              <a:t> data can also be displayed using a </a:t>
            </a:r>
            <a:r>
              <a:rPr lang="en-US" sz="1200" b="1" dirty="0"/>
              <a:t>bar chart</a:t>
            </a:r>
            <a:r>
              <a:rPr lang="en-US" sz="1200" dirty="0"/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Response categories can be placed in rank order</a:t>
            </a:r>
            <a:r>
              <a:rPr lang="en-US" baseline="0" dirty="0"/>
              <a:t>  - </a:t>
            </a:r>
            <a:r>
              <a:rPr lang="en-US" dirty="0"/>
              <a:t>Likert (Disagree/Neutral/Agree)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82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previous data example, dates and temperature, 12 occurs most often.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 mode is useful for thinking about </a:t>
            </a:r>
            <a:r>
              <a:rPr lang="en-US" sz="1200" b="1" dirty="0"/>
              <a:t>NOMINAL</a:t>
            </a:r>
            <a:r>
              <a:rPr lang="en-US" sz="1200" dirty="0"/>
              <a:t> data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NOMINAL data can be displayed using a </a:t>
            </a:r>
            <a:r>
              <a:rPr lang="en-US" sz="1200" b="1" dirty="0"/>
              <a:t>bar chart</a:t>
            </a:r>
            <a:endParaRPr lang="en-US" sz="1200" b="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Response</a:t>
            </a:r>
            <a:r>
              <a:rPr lang="en-US" b="0" baseline="0" dirty="0"/>
              <a:t> are </a:t>
            </a:r>
            <a:r>
              <a:rPr lang="en-US" b="1" baseline="0" dirty="0"/>
              <a:t>nominal</a:t>
            </a:r>
            <a:r>
              <a:rPr lang="en-US" b="0" baseline="0" dirty="0"/>
              <a:t> where </a:t>
            </a:r>
            <a:r>
              <a:rPr lang="en-US" b="1" baseline="0" dirty="0"/>
              <a:t>categories</a:t>
            </a:r>
            <a:r>
              <a:rPr lang="en-US" b="0" baseline="0" dirty="0"/>
              <a:t> cannot be placed in a specific order – </a:t>
            </a:r>
            <a:r>
              <a:rPr lang="en-US" sz="1200" b="0" baseline="0" dirty="0"/>
              <a:t>Gender (F/M)</a:t>
            </a:r>
            <a:endParaRPr lang="en-US" sz="1200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86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I spend £20, Monday, £40 , Tuesday, £60 Wed, 80 Thursday £100 Friday, the range is the </a:t>
            </a:r>
            <a:r>
              <a:rPr lang="en-GB" b="1" dirty="0"/>
              <a:t>dispersion of the values </a:t>
            </a:r>
            <a:r>
              <a:rPr lang="en-GB" dirty="0"/>
              <a:t>- £100-20 = £80.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Measures of central tendency are heuristics, in the sense that they are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not guaranteed to be optimal, they are rule of thumb.</a:t>
            </a:r>
            <a:endParaRPr lang="en-GB" dirty="0"/>
          </a:p>
          <a:p>
            <a:r>
              <a:rPr lang="en-GB" dirty="0"/>
              <a:t>Just a </a:t>
            </a:r>
            <a:r>
              <a:rPr lang="en-GB" b="1" dirty="0"/>
              <a:t>what  Question </a:t>
            </a:r>
            <a:r>
              <a:rPr lang="en-GB" dirty="0"/>
              <a:t>– </a:t>
            </a:r>
            <a:r>
              <a:rPr lang="en-GB" b="1" dirty="0"/>
              <a:t>what is the dispersion </a:t>
            </a:r>
            <a:r>
              <a:rPr lang="en-GB" dirty="0"/>
              <a:t>of values in the data set. Not about </a:t>
            </a:r>
            <a:r>
              <a:rPr lang="en-GB" b="1" dirty="0"/>
              <a:t>how or where they are dispersed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04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range </a:t>
            </a:r>
            <a:r>
              <a:rPr lang="en-US" dirty="0"/>
              <a:t>can hide important details in the data, so important to know the variance of the data around the mean – STDEV (</a:t>
            </a:r>
            <a:r>
              <a:rPr lang="en-US" dirty="0" err="1"/>
              <a:t>Standarrd</a:t>
            </a:r>
            <a:r>
              <a:rPr lang="en-US" dirty="0"/>
              <a:t> deviation very useful to calculate the spread of the points away from the mean)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variance and Standard deviation tells us tells us how and where they are dispersed around the mean.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can understand if the sample experiment was undertaken well, captured the samples, missed some, found some extreme samples </a:t>
            </a:r>
            <a:r>
              <a:rPr lang="en-US" dirty="0" err="1"/>
              <a:t>etc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5622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far are the values spread from each other.  </a:t>
            </a:r>
          </a:p>
          <a:p>
            <a:r>
              <a:rPr lang="en-GB" dirty="0"/>
              <a:t>The average spend would be £20+£40+£60+£80+£100=£300/5=£60, </a:t>
            </a:r>
          </a:p>
          <a:p>
            <a:r>
              <a:rPr lang="en-GB" dirty="0"/>
              <a:t>so we ca see how each daily spend differs from the average spend.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8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STDEV.S(range) for sample or STDEV.P(range) for population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887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D218AD3-302B-45BB-8C7A-4109C574FE44}" type="slidenum">
              <a:rPr lang="en-US"/>
              <a:pPr eaLnBrk="1" hangingPunct="1"/>
              <a:t>14</a:t>
            </a:fld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197350"/>
            <a:ext cx="5029200" cy="4260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3" tIns="44448" rIns="90483" bIns="44448"/>
          <a:lstStyle/>
          <a:p>
            <a:pPr eaLnBrk="1" hangingPunct="1"/>
            <a:endParaRPr lang="en-US" dirty="0"/>
          </a:p>
        </p:txBody>
      </p:sp>
      <p:sp>
        <p:nvSpPr>
          <p:cNvPr id="39940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12507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/>
              <a:t>Histograms are useful for viewing the data captured as a frequency table, counts of the number of times something is recorded in a category (categories are called </a:t>
            </a:r>
            <a:r>
              <a:rPr lang="en-GB" b="1" dirty="0"/>
              <a:t>bins</a:t>
            </a:r>
            <a:r>
              <a:rPr lang="en-GB" dirty="0"/>
              <a:t> in statistics and Excel).  The bins are on the x axis – horizontal axis. </a:t>
            </a: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7D01A9-A6FA-4764-9E29-02F4D9334E0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8862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modes, but 88 value appears most often.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b="1" dirty="0"/>
              <a:t>The Range </a:t>
            </a:r>
            <a:r>
              <a:rPr lang="en-US" dirty="0"/>
              <a:t>reveal outliers – we will know when we calculate the mean </a:t>
            </a:r>
            <a:endParaRPr lang="en-GB" b="1" dirty="0"/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b="1" dirty="0"/>
              <a:t>The STANDARD DEVIATION (SD)</a:t>
            </a:r>
            <a:r>
              <a:rPr lang="en-US" dirty="0"/>
              <a:t> measures the distance (deviation) of each value from the mean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large SD occur when data points are a long way from the mean (wide range of different values)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small SD occur when data points are close to the mean (values do not differ very much)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182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67 responses  fall between 63-95 (71%) , so the majority of the data points fall within 1 standard dev from the mean i.e. representing 68% of the data. The rest of the points fall within 2 standards deviation representing 95% of the population.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low SOD calculated at 1.5 shows the results are precise enough to represent the population.</a:t>
            </a:r>
          </a:p>
          <a:p>
            <a:r>
              <a:rPr lang="en-GB" dirty="0"/>
              <a:t>Meaning if more data is collected, it would be expected that the weight captured for the individual either female or male, would fall between 64-95Kg.</a:t>
            </a:r>
          </a:p>
          <a:p>
            <a:endParaRPr lang="en-GB" dirty="0"/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Confidence Interval</a:t>
            </a:r>
            <a:r>
              <a:rPr lang="en-GB" dirty="0"/>
              <a:t>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79.4 ± 1.960 × 16√95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So + 1.96  =  82.617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And – 1.96 = 76.183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@95% confidence interval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This says the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true mean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of ALL men and women (if we could measure all their weights) is likely to be between 76.2 and 82.6kg.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However,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 "95%" says that 95% of experiments like we just did will include the true mean, but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5% won't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there is a 1-in-20 chance (5%) that our Confidence Interval does NOT include the true mean.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 true mean (of all the men and women weights ) is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likely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to be between 76.2 and 82.6kg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2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during research design to think through the variable you want to include on your survey for responses so that you can test the variables.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91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So how do we test hypotheses?...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is possible to continue to dissect the hypothesis and to specify the relationship with further hypotheses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</a:t>
            </a:r>
            <a:r>
              <a:rPr lang="en-US" sz="1200" baseline="0" dirty="0"/>
              <a:t> </a:t>
            </a:r>
            <a:r>
              <a:rPr lang="en-US" b="1" dirty="0">
                <a:solidFill>
                  <a:srgbClr val="FFFF00"/>
                </a:solidFill>
              </a:rPr>
              <a:t>H</a:t>
            </a:r>
            <a:r>
              <a:rPr lang="en-US" b="1" baseline="-25000" dirty="0">
                <a:solidFill>
                  <a:srgbClr val="FFFF00"/>
                </a:solidFill>
              </a:rPr>
              <a:t>1</a:t>
            </a:r>
            <a:r>
              <a:rPr lang="en-US" b="1" baseline="0" dirty="0">
                <a:solidFill>
                  <a:srgbClr val="FFFF00"/>
                </a:solidFill>
              </a:rPr>
              <a:t> </a:t>
            </a:r>
            <a:r>
              <a:rPr lang="en-US" sz="1200" baseline="0" dirty="0"/>
              <a:t>statement made by the researcher i</a:t>
            </a:r>
            <a:r>
              <a:rPr lang="en-US" sz="1200" dirty="0"/>
              <a:t>s </a:t>
            </a:r>
            <a:r>
              <a:rPr lang="en-US" sz="1200" u="none" dirty="0"/>
              <a:t>the hypothesis that the researcher is trying to prove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r>
              <a:rPr lang="en-GB" dirty="0"/>
              <a:t>We set up appropriate tests – say Chi Squared, or correlation etc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552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Much statistical analysis is inferential, (infers the characteristics / properties of a population / make decisions based on uncertainty) </a:t>
            </a:r>
          </a:p>
          <a:p>
            <a:r>
              <a:rPr lang="en-GB" sz="1200" dirty="0"/>
              <a:t>and </a:t>
            </a:r>
            <a:r>
              <a:rPr lang="en-GB" sz="1200" b="1" dirty="0"/>
              <a:t>probability</a:t>
            </a:r>
            <a:r>
              <a:rPr lang="en-GB" sz="1200" dirty="0"/>
              <a:t> is the </a:t>
            </a:r>
            <a:r>
              <a:rPr lang="en-GB" sz="1200" b="1" dirty="0"/>
              <a:t>basis for inferential statistics</a:t>
            </a:r>
            <a:r>
              <a:rPr lang="en-GB" sz="1200" dirty="0"/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The true value of the parameter is unknown. Since it is unknown, we conduct the inferential process under uncertainty. However, by applying rules and laws, we can often assign a probability of obtaining results that are within a given range around the ‘true’ value.  </a:t>
            </a:r>
          </a:p>
          <a:p>
            <a:r>
              <a:rPr lang="en-GB" sz="1200" dirty="0"/>
              <a:t>Remember that inferential statistics involves taking a </a:t>
            </a:r>
            <a:r>
              <a:rPr lang="en-GB" sz="1200" b="1" dirty="0"/>
              <a:t>sample</a:t>
            </a:r>
            <a:r>
              <a:rPr lang="en-GB" sz="1200" dirty="0"/>
              <a:t> from a population, calculating a </a:t>
            </a:r>
            <a:r>
              <a:rPr lang="en-GB" sz="1200" b="1" dirty="0"/>
              <a:t>statistic</a:t>
            </a:r>
            <a:r>
              <a:rPr lang="en-GB" sz="1200" dirty="0"/>
              <a:t> on the sample, and inferring from the statistic the value of the corresponding parameter of the population.</a:t>
            </a:r>
          </a:p>
          <a:p>
            <a:r>
              <a:rPr lang="en-GB" sz="1200" dirty="0"/>
              <a:t>So we take this a step further and think about the chance of something happening by random chance.  Can we determine this?</a:t>
            </a:r>
          </a:p>
          <a:p>
            <a:r>
              <a:rPr lang="en-GB" sz="1200" dirty="0"/>
              <a:t>Yes, we can, we can measure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probabilities using ‘p’ values.  See in the table.</a:t>
            </a: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2984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  <a:p>
            <a:r>
              <a:rPr lang="en-GB" dirty="0"/>
              <a:t>It means the relationship is significant,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are 96% confident that any difference in low income and poor diet is not due to random chance.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8482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So far we have only considered measures of a single variable.  </a:t>
            </a:r>
          </a:p>
          <a:p>
            <a:r>
              <a:rPr lang="en-GB" sz="1200" dirty="0"/>
              <a:t>But often what we are really interested in is how changes in one variable that we can measure might relate to something else.  </a:t>
            </a:r>
          </a:p>
          <a:p>
            <a:r>
              <a:rPr lang="en-GB" sz="1200" dirty="0"/>
              <a:t>In Excel Use the Menu  - Select  -  </a:t>
            </a:r>
            <a:r>
              <a:rPr lang="en-GB" sz="1200" dirty="0">
                <a:solidFill>
                  <a:srgbClr val="FFFF00"/>
                </a:solidFill>
              </a:rPr>
              <a:t>Data | Data Analysis.  You will see Correlation as an option to choose, and highlight the columns you want to test the strength of the relationship.</a:t>
            </a:r>
            <a:endParaRPr lang="en-GB" sz="1200" b="1" dirty="0">
              <a:solidFill>
                <a:srgbClr val="FFFF00"/>
              </a:solidFill>
            </a:endParaRPr>
          </a:p>
          <a:p>
            <a:endParaRPr lang="en-GB" sz="1200" dirty="0"/>
          </a:p>
          <a:p>
            <a:r>
              <a:rPr lang="en-GB" sz="1200" dirty="0"/>
              <a:t>For example, we might  measure people’s self-reported job satisfaction, and ask whether there is any relationship between job satisfaction and salary. </a:t>
            </a:r>
          </a:p>
          <a:p>
            <a:r>
              <a:rPr lang="en-GB" sz="1200" dirty="0"/>
              <a:t>We might measure is there any relationship between age and weight? </a:t>
            </a:r>
          </a:p>
          <a:p>
            <a:r>
              <a:rPr lang="en-GB" sz="1200" dirty="0"/>
              <a:t>(Might notice that as the age increase so does weight gain!)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217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</a:t>
            </a:r>
            <a:r>
              <a:rPr lang="en-US" dirty="0" err="1"/>
              <a:t>Correclation</a:t>
            </a:r>
            <a:r>
              <a:rPr lang="en-US" dirty="0"/>
              <a:t>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273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Independent variable (X)   Nominal  - Gender ( M / F )</a:t>
            </a:r>
          </a:p>
          <a:p>
            <a:r>
              <a:rPr lang="en-GB" dirty="0"/>
              <a:t>Dependent variable (Y)  Ordinal -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Jet ski ownership ( Y / N 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605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stated as 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Chi square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5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14/relationships/chartEx" Target="../charts/chartEx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image" Target="../media/image18.png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12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473007"/>
            <a:ext cx="8208912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61516" y="4005064"/>
            <a:ext cx="6620968" cy="1872208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 Analysis Principles</a:t>
            </a:r>
          </a:p>
          <a:p>
            <a:pPr algn="ctr" eaLnBrk="1" hangingPunct="1">
              <a:defRPr/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10637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110538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is meant by descriptive statistics and inferential statistics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central tendency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Calculate the arithmetic mean, the weighted mean, the geometric mean, the median, and the mode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Compute and interpret the range, the variance, the standard deviation, and correlation coefficient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basic probability and distribution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Hypothesis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Correlation and Chi-Squared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seminar task - Get started using SPSS</a:t>
            </a: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3568" y="217025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Types of Statistics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700808"/>
            <a:ext cx="7637462" cy="134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branch of mathematics that transforms data into useful information for decision makers. </a:t>
            </a:r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1005830" y="3780895"/>
            <a:ext cx="3352800" cy="176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Descriptive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Collecting, </a:t>
            </a:r>
            <a:r>
              <a:rPr lang="en-US" sz="2400" dirty="0" err="1"/>
              <a:t>summarising</a:t>
            </a:r>
            <a:r>
              <a:rPr lang="en-US" sz="2400" dirty="0"/>
              <a:t>, and describing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4739630" y="3780895"/>
            <a:ext cx="3581400" cy="256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Inferential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Drawing conclusions and/or making decisions concerning a population based only on sample data</a:t>
            </a:r>
          </a:p>
        </p:txBody>
      </p:sp>
      <p:sp>
        <p:nvSpPr>
          <p:cNvPr id="17415" name="AutoShape 6"/>
          <p:cNvSpPr>
            <a:spLocks noChangeArrowheads="1"/>
          </p:cNvSpPr>
          <p:nvPr/>
        </p:nvSpPr>
        <p:spPr bwMode="auto">
          <a:xfrm>
            <a:off x="24536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17416" name="AutoShape 7"/>
          <p:cNvSpPr>
            <a:spLocks noChangeArrowheads="1"/>
          </p:cNvSpPr>
          <p:nvPr/>
        </p:nvSpPr>
        <p:spPr bwMode="auto">
          <a:xfrm>
            <a:off x="64160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24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47675" y="1916907"/>
            <a:ext cx="8077200" cy="4532312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Collect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Survey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Present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Tables and graphs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Sample mean = </a:t>
            </a:r>
          </a:p>
        </p:txBody>
      </p:sp>
      <p:sp>
        <p:nvSpPr>
          <p:cNvPr id="10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75469" y="304006"/>
            <a:ext cx="7383462" cy="990600"/>
          </a:xfrm>
        </p:spPr>
        <p:txBody>
          <a:bodyPr/>
          <a:lstStyle/>
          <a:p>
            <a:pPr>
              <a:defRPr/>
            </a:pPr>
            <a:r>
              <a:rPr lang="en-US" b="1" dirty="0"/>
              <a:t>Descriptive Statistics</a:t>
            </a:r>
          </a:p>
        </p:txBody>
      </p:sp>
      <p:graphicFrame>
        <p:nvGraphicFramePr>
          <p:cNvPr id="1026" name="Object 6">
            <a:hlinkClick r:id="" action="ppaction://ole?verb=0"/>
          </p:cNvPr>
          <p:cNvGraphicFramePr>
            <a:graphicFrameLocks/>
          </p:cNvGraphicFramePr>
          <p:nvPr/>
        </p:nvGraphicFramePr>
        <p:xfrm>
          <a:off x="4929188" y="3725863"/>
          <a:ext cx="1803400" cy="1274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00275" imgH="1272553" progId="">
                  <p:embed/>
                </p:oleObj>
              </mc:Choice>
              <mc:Fallback>
                <p:oleObj name="Clip" r:id="rId2" imgW="1800275" imgH="1272553" progId="">
                  <p:embed/>
                  <p:pic>
                    <p:nvPicPr>
                      <p:cNvPr id="0" name="Picture 2"/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88" y="3725863"/>
                        <a:ext cx="1803400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Line 7"/>
          <p:cNvSpPr>
            <a:spLocks noChangeShapeType="1"/>
          </p:cNvSpPr>
          <p:nvPr/>
        </p:nvSpPr>
        <p:spPr bwMode="auto">
          <a:xfrm>
            <a:off x="6300788" y="3497263"/>
            <a:ext cx="1587" cy="9906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" name="Line 8"/>
          <p:cNvSpPr>
            <a:spLocks noChangeShapeType="1"/>
          </p:cNvSpPr>
          <p:nvPr/>
        </p:nvSpPr>
        <p:spPr bwMode="auto">
          <a:xfrm>
            <a:off x="6300788" y="4487863"/>
            <a:ext cx="1600200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65293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3" name="Rectangle 10"/>
          <p:cNvSpPr>
            <a:spLocks noChangeArrowheads="1"/>
          </p:cNvSpPr>
          <p:nvPr/>
        </p:nvSpPr>
        <p:spPr bwMode="auto">
          <a:xfrm>
            <a:off x="6681788" y="4106863"/>
            <a:ext cx="152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4" name="Rectangle 11"/>
          <p:cNvSpPr>
            <a:spLocks noChangeArrowheads="1"/>
          </p:cNvSpPr>
          <p:nvPr/>
        </p:nvSpPr>
        <p:spPr bwMode="auto">
          <a:xfrm>
            <a:off x="6834188" y="3802063"/>
            <a:ext cx="152400" cy="685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Rectangle 12"/>
          <p:cNvSpPr>
            <a:spLocks noChangeArrowheads="1"/>
          </p:cNvSpPr>
          <p:nvPr/>
        </p:nvSpPr>
        <p:spPr bwMode="auto">
          <a:xfrm>
            <a:off x="6986588" y="3878263"/>
            <a:ext cx="1524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6" name="Rectangle 13"/>
          <p:cNvSpPr>
            <a:spLocks noChangeArrowheads="1"/>
          </p:cNvSpPr>
          <p:nvPr/>
        </p:nvSpPr>
        <p:spPr bwMode="auto">
          <a:xfrm>
            <a:off x="71389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7" name="Rectangle 14"/>
          <p:cNvSpPr>
            <a:spLocks noChangeArrowheads="1"/>
          </p:cNvSpPr>
          <p:nvPr/>
        </p:nvSpPr>
        <p:spPr bwMode="auto">
          <a:xfrm>
            <a:off x="72913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8" name="Rectangle 15"/>
          <p:cNvSpPr>
            <a:spLocks noChangeArrowheads="1"/>
          </p:cNvSpPr>
          <p:nvPr/>
        </p:nvSpPr>
        <p:spPr bwMode="auto">
          <a:xfrm>
            <a:off x="63769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9" name="Rectangle 16"/>
          <p:cNvSpPr>
            <a:spLocks noChangeArrowheads="1"/>
          </p:cNvSpPr>
          <p:nvPr/>
        </p:nvSpPr>
        <p:spPr bwMode="auto">
          <a:xfrm>
            <a:off x="7443788" y="4335463"/>
            <a:ext cx="152400" cy="15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1040" name="Picture 17" descr="j0283537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968210"/>
            <a:ext cx="99060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20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7432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21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8956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22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908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7" name="Object 4"/>
          <p:cNvGraphicFramePr>
            <a:graphicFrameLocks noChangeAspect="1"/>
          </p:cNvGraphicFramePr>
          <p:nvPr/>
        </p:nvGraphicFramePr>
        <p:xfrm>
          <a:off x="4429125" y="5000625"/>
          <a:ext cx="887413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18918" imgH="431613" progId="">
                  <p:embed/>
                </p:oleObj>
              </mc:Choice>
              <mc:Fallback>
                <p:oleObj name="Equation" r:id="rId6" imgW="418918" imgH="431613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5" y="5000625"/>
                        <a:ext cx="887413" cy="9144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47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359296"/>
            <a:ext cx="69342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Inferential Statistics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772816"/>
            <a:ext cx="5029200" cy="45323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Estimation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Estimate the population mean weight using the </a:t>
            </a:r>
            <a:r>
              <a:rPr lang="en-US" sz="2300" dirty="0">
                <a:solidFill>
                  <a:srgbClr val="FFFF00"/>
                </a:solidFill>
              </a:rPr>
              <a:t>sample mean </a:t>
            </a:r>
            <a:r>
              <a:rPr lang="en-US" sz="2300" dirty="0"/>
              <a:t>weight</a:t>
            </a:r>
          </a:p>
          <a:p>
            <a:pPr marL="0" indent="0" eaLnBrk="1" hangingPunct="1">
              <a:lnSpc>
                <a:spcPct val="110000"/>
              </a:lnSpc>
              <a:buNone/>
              <a:defRPr/>
            </a:pPr>
            <a:endParaRPr lang="en-US" sz="2400" dirty="0"/>
          </a:p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Hypothesis testing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Test the claim that the population mean weight is 73Kg / 120 pounds</a:t>
            </a:r>
          </a:p>
        </p:txBody>
      </p:sp>
      <p:pic>
        <p:nvPicPr>
          <p:cNvPr id="18437" name="Picture 5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05000"/>
            <a:ext cx="3124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479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8064896" cy="864096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 of </a:t>
            </a:r>
            <a:r>
              <a:rPr lang="en-GB" b="1" u="sng" dirty="0"/>
              <a:t>Central Tendency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568952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Measure of Central Tendency: A single value that summarises a set of data. It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centre of the values.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central tendency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the extent to which all the data values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around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typical or central value.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There is not just one measure of central tendency; in fact, there are many. i.e. the arithmetic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weighted mean,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and the geometric mean.</a:t>
            </a:r>
          </a:p>
        </p:txBody>
      </p:sp>
    </p:spTree>
    <p:extLst>
      <p:ext uri="{BB962C8B-B14F-4D97-AF65-F5344CB8AC3E}">
        <p14:creationId xmlns:p14="http://schemas.microsoft.com/office/powerpoint/2010/main" val="904831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14311"/>
            <a:ext cx="7383462" cy="9906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b="1" dirty="0"/>
              <a:t>Arithmetic Mean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8071" y="885030"/>
            <a:ext cx="8513688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arithmetic mean (often just called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”) is the most common measure of central tendency</a:t>
            </a:r>
          </a:p>
          <a:p>
            <a:pPr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Mean is the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=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sum of the value divided by the number of cases</a:t>
            </a:r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>
            <a:off x="7696200" y="4800600"/>
            <a:ext cx="0" cy="990600"/>
          </a:xfrm>
          <a:prstGeom prst="line">
            <a:avLst/>
          </a:prstGeom>
          <a:noFill/>
          <a:ln w="1905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261423" y="2881312"/>
            <a:ext cx="8534400" cy="3133725"/>
            <a:chOff x="228600" y="3124200"/>
            <a:chExt cx="8534400" cy="3133725"/>
          </a:xfrm>
        </p:grpSpPr>
        <p:sp>
          <p:nvSpPr>
            <p:cNvPr id="1030" name="Text Box 4"/>
            <p:cNvSpPr txBox="1">
              <a:spLocks noChangeArrowheads="1"/>
            </p:cNvSpPr>
            <p:nvPr/>
          </p:nvSpPr>
          <p:spPr bwMode="auto">
            <a:xfrm>
              <a:off x="838200" y="5781675"/>
              <a:ext cx="19050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Sample size</a:t>
              </a:r>
            </a:p>
          </p:txBody>
        </p:sp>
        <p:sp>
          <p:nvSpPr>
            <p:cNvPr id="2054" name="Line 5"/>
            <p:cNvSpPr>
              <a:spLocks noChangeShapeType="1"/>
            </p:cNvSpPr>
            <p:nvPr/>
          </p:nvSpPr>
          <p:spPr bwMode="auto">
            <a:xfrm flipH="1">
              <a:off x="4357688" y="3581400"/>
              <a:ext cx="1509712" cy="70485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graphicFrame>
          <p:nvGraphicFramePr>
            <p:cNvPr id="2050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76960650"/>
                </p:ext>
              </p:extLst>
            </p:nvPr>
          </p:nvGraphicFramePr>
          <p:xfrm>
            <a:off x="2428875" y="4286250"/>
            <a:ext cx="4643438" cy="12144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3" imgW="1955800" imgH="609600" progId="Equation.3">
                    <p:embed/>
                  </p:oleObj>
                </mc:Choice>
                <mc:Fallback>
                  <p:oleObj name="Equation" r:id="rId3" imgW="1955800" imgH="60960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28875" y="4286250"/>
                          <a:ext cx="4643438" cy="1214438"/>
                        </a:xfrm>
                        <a:prstGeom prst="rect">
                          <a:avLst/>
                        </a:prstGeom>
                        <a:solidFill>
                          <a:srgbClr val="CC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2" name="Text Box 7"/>
            <p:cNvSpPr txBox="1">
              <a:spLocks noChangeArrowheads="1"/>
            </p:cNvSpPr>
            <p:nvPr/>
          </p:nvSpPr>
          <p:spPr bwMode="auto">
            <a:xfrm>
              <a:off x="6248400" y="5791200"/>
              <a:ext cx="25146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Observed values</a:t>
              </a:r>
            </a:p>
          </p:txBody>
        </p:sp>
        <p:sp>
          <p:nvSpPr>
            <p:cNvPr id="2056" name="Line 8"/>
            <p:cNvSpPr>
              <a:spLocks noChangeShapeType="1"/>
            </p:cNvSpPr>
            <p:nvPr/>
          </p:nvSpPr>
          <p:spPr bwMode="auto">
            <a:xfrm flipH="1" flipV="1">
              <a:off x="7072313" y="4754563"/>
              <a:ext cx="623887" cy="46037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5" name="Rectangle 10"/>
            <p:cNvSpPr>
              <a:spLocks noChangeArrowheads="1"/>
            </p:cNvSpPr>
            <p:nvPr/>
          </p:nvSpPr>
          <p:spPr bwMode="auto">
            <a:xfrm>
              <a:off x="5867400" y="3352800"/>
              <a:ext cx="1846263" cy="4572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>
                  <a:latin typeface="Arial" pitchFamily="34" charset="0"/>
                </a:rPr>
                <a:t>The i</a:t>
              </a:r>
              <a:r>
                <a:rPr lang="en-US" baseline="30000">
                  <a:latin typeface="Arial" pitchFamily="34" charset="0"/>
                </a:rPr>
                <a:t>th</a:t>
              </a:r>
              <a:r>
                <a:rPr lang="en-US">
                  <a:latin typeface="Arial" pitchFamily="34" charset="0"/>
                </a:rPr>
                <a:t> value</a:t>
              </a:r>
            </a:p>
          </p:txBody>
        </p:sp>
        <p:sp>
          <p:nvSpPr>
            <p:cNvPr id="2059" name="Line 11"/>
            <p:cNvSpPr>
              <a:spLocks noChangeShapeType="1"/>
            </p:cNvSpPr>
            <p:nvPr/>
          </p:nvSpPr>
          <p:spPr bwMode="auto">
            <a:xfrm flipV="1">
              <a:off x="2743200" y="5562600"/>
              <a:ext cx="533400" cy="22860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7" name="Text Box 12"/>
            <p:cNvSpPr txBox="1">
              <a:spLocks noChangeArrowheads="1"/>
            </p:cNvSpPr>
            <p:nvPr/>
          </p:nvSpPr>
          <p:spPr bwMode="auto">
            <a:xfrm>
              <a:off x="228600" y="3124200"/>
              <a:ext cx="2286000" cy="37623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dirty="0">
                  <a:latin typeface="Arial" pitchFamily="34" charset="0"/>
                </a:rPr>
                <a:t>Pronounced x-bar</a:t>
              </a:r>
            </a:p>
          </p:txBody>
        </p:sp>
        <p:sp>
          <p:nvSpPr>
            <p:cNvPr id="2061" name="Line 13"/>
            <p:cNvSpPr>
              <a:spLocks noChangeShapeType="1"/>
            </p:cNvSpPr>
            <p:nvPr/>
          </p:nvSpPr>
          <p:spPr bwMode="auto">
            <a:xfrm>
              <a:off x="1143000" y="3581400"/>
              <a:ext cx="1214438" cy="1062038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031D3B-06C2-4E66-AF67-241E69E00F4D}"/>
              </a:ext>
            </a:extLst>
          </p:cNvPr>
          <p:cNvSpPr txBox="1"/>
          <p:nvPr/>
        </p:nvSpPr>
        <p:spPr>
          <a:xfrm>
            <a:off x="143678" y="624887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AVERAGE(range)</a:t>
            </a:r>
          </a:p>
        </p:txBody>
      </p:sp>
    </p:spTree>
    <p:extLst>
      <p:ext uri="{BB962C8B-B14F-4D97-AF65-F5344CB8AC3E}">
        <p14:creationId xmlns:p14="http://schemas.microsoft.com/office/powerpoint/2010/main" val="3123437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483CD-27E3-4C89-BD42-0B58224E5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533429-515E-4B0A-97FC-673C319B5C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650555"/>
              </p:ext>
            </p:extLst>
          </p:nvPr>
        </p:nvGraphicFramePr>
        <p:xfrm>
          <a:off x="179512" y="1518150"/>
          <a:ext cx="3456383" cy="4824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5847">
                  <a:extLst>
                    <a:ext uri="{9D8B030D-6E8A-4147-A177-3AD203B41FA5}">
                      <a16:colId xmlns:a16="http://schemas.microsoft.com/office/drawing/2014/main" val="3589447768"/>
                    </a:ext>
                  </a:extLst>
                </a:gridCol>
                <a:gridCol w="2060536">
                  <a:extLst>
                    <a:ext uri="{9D8B030D-6E8A-4147-A177-3AD203B41FA5}">
                      <a16:colId xmlns:a16="http://schemas.microsoft.com/office/drawing/2014/main" val="864287740"/>
                    </a:ext>
                  </a:extLst>
                </a:gridCol>
              </a:tblGrid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Temperature ‘C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16556564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marL="0" marR="0" lvl="0" indent="0" algn="ctr" defTabSz="457207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04-Jul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38003352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09-Jul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57863423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487261432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2792478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076849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21840616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08-Jul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01920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05-Jul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415852361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91837209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51935442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EF8380B3-87B9-4397-861F-8C1557EC1BFA}"/>
              </a:ext>
            </a:extLst>
          </p:cNvPr>
          <p:cNvSpPr txBox="1">
            <a:spLocks noChangeArrowheads="1"/>
          </p:cNvSpPr>
          <p:nvPr/>
        </p:nvSpPr>
        <p:spPr>
          <a:xfrm>
            <a:off x="496777" y="184279"/>
            <a:ext cx="7383462" cy="9906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 b="1" dirty="0"/>
              <a:t>The Median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4A3E1B62-0935-4D8C-8803-32716C36E1F6}"/>
              </a:ext>
            </a:extLst>
          </p:cNvPr>
          <p:cNvSpPr txBox="1">
            <a:spLocks noChangeArrowheads="1"/>
          </p:cNvSpPr>
          <p:nvPr/>
        </p:nvSpPr>
        <p:spPr>
          <a:xfrm>
            <a:off x="3635895" y="1315244"/>
            <a:ext cx="5149329" cy="5029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an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array, the median is the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 number (50% above, 50% below) </a:t>
            </a:r>
          </a:p>
          <a:p>
            <a:pPr marL="0" indent="0" fontAlgn="auto"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not affected by extremely large or small values and is therefore a valuable measure of central tendency when such values occur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9D861-BA15-4ACD-B1C4-9D294459DC8E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MEDIAN(range)</a:t>
            </a:r>
          </a:p>
        </p:txBody>
      </p:sp>
    </p:spTree>
    <p:extLst>
      <p:ext uri="{BB962C8B-B14F-4D97-AF65-F5344CB8AC3E}">
        <p14:creationId xmlns:p14="http://schemas.microsoft.com/office/powerpoint/2010/main" val="121529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73050" y="176213"/>
            <a:ext cx="7793038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Mode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477963"/>
            <a:ext cx="8556501" cy="2538412"/>
          </a:xfrm>
        </p:spPr>
        <p:txBody>
          <a:bodyPr>
            <a:normAutofit/>
          </a:bodyPr>
          <a:lstStyle/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Value that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occurs most often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Not affected by extreme values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Used for either numerical or categorical (nominal) data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no mode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several modes</a:t>
            </a:r>
          </a:p>
          <a:p>
            <a:pPr eaLnBrk="1" hangingPunct="1"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Line 4"/>
          <p:cNvSpPr>
            <a:spLocks noChangeShapeType="1"/>
          </p:cNvSpPr>
          <p:nvPr/>
        </p:nvSpPr>
        <p:spPr bwMode="auto">
          <a:xfrm>
            <a:off x="578575" y="4729163"/>
            <a:ext cx="33543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419825" y="4722813"/>
            <a:ext cx="541020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>
                <a:latin typeface="Arial" charset="0"/>
              </a:rPr>
              <a:t>0   1   2   3   4   5   6   7   8   9   10   11   12   13   14</a:t>
            </a:r>
            <a:r>
              <a:rPr lang="en-US" b="1">
                <a:latin typeface="Arial" charset="0"/>
              </a:rPr>
              <a:t>   </a:t>
            </a:r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7246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1323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2" name="Oval 8"/>
          <p:cNvSpPr>
            <a:spLocks noChangeArrowheads="1"/>
          </p:cNvSpPr>
          <p:nvPr/>
        </p:nvSpPr>
        <p:spPr bwMode="auto">
          <a:xfrm>
            <a:off x="1856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2466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4" name="Oval 10"/>
          <p:cNvSpPr>
            <a:spLocks noChangeArrowheads="1"/>
          </p:cNvSpPr>
          <p:nvPr/>
        </p:nvSpPr>
        <p:spPr bwMode="auto">
          <a:xfrm>
            <a:off x="1856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5" name="Oval 11"/>
          <p:cNvSpPr>
            <a:spLocks noChangeArrowheads="1"/>
          </p:cNvSpPr>
          <p:nvPr/>
        </p:nvSpPr>
        <p:spPr bwMode="auto">
          <a:xfrm>
            <a:off x="2999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6" name="Oval 12"/>
          <p:cNvSpPr>
            <a:spLocks noChangeArrowheads="1"/>
          </p:cNvSpPr>
          <p:nvPr/>
        </p:nvSpPr>
        <p:spPr bwMode="auto">
          <a:xfrm>
            <a:off x="2999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2999513" y="40433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15" name="Rectangle 14"/>
          <p:cNvSpPr>
            <a:spLocks noChangeArrowheads="1"/>
          </p:cNvSpPr>
          <p:nvPr/>
        </p:nvSpPr>
        <p:spPr bwMode="auto">
          <a:xfrm>
            <a:off x="2150200" y="5736429"/>
            <a:ext cx="1698625" cy="36671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Mode = 9</a:t>
            </a:r>
          </a:p>
        </p:txBody>
      </p:sp>
      <p:sp>
        <p:nvSpPr>
          <p:cNvPr id="21519" name="Oval 15"/>
          <p:cNvSpPr>
            <a:spLocks noChangeArrowheads="1"/>
          </p:cNvSpPr>
          <p:nvPr/>
        </p:nvSpPr>
        <p:spPr bwMode="auto">
          <a:xfrm>
            <a:off x="3380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0" name="AutoShape 16"/>
          <p:cNvSpPr>
            <a:spLocks noChangeArrowheads="1"/>
          </p:cNvSpPr>
          <p:nvPr/>
        </p:nvSpPr>
        <p:spPr bwMode="auto">
          <a:xfrm rot="-5400000">
            <a:off x="2828857" y="5125243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>
            <a:off x="3778975" y="4729163"/>
            <a:ext cx="12969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Oval 18"/>
          <p:cNvSpPr>
            <a:spLocks noChangeArrowheads="1"/>
          </p:cNvSpPr>
          <p:nvPr/>
        </p:nvSpPr>
        <p:spPr bwMode="auto">
          <a:xfrm>
            <a:off x="4142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142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4" name="Oval 20"/>
          <p:cNvSpPr>
            <a:spLocks noChangeArrowheads="1"/>
          </p:cNvSpPr>
          <p:nvPr/>
        </p:nvSpPr>
        <p:spPr bwMode="auto">
          <a:xfrm>
            <a:off x="4599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5" name="Oval 21"/>
          <p:cNvSpPr>
            <a:spLocks noChangeArrowheads="1"/>
          </p:cNvSpPr>
          <p:nvPr/>
        </p:nvSpPr>
        <p:spPr bwMode="auto">
          <a:xfrm>
            <a:off x="4980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6" name="Line 22"/>
          <p:cNvSpPr>
            <a:spLocks noChangeShapeType="1"/>
          </p:cNvSpPr>
          <p:nvPr/>
        </p:nvSpPr>
        <p:spPr bwMode="auto">
          <a:xfrm flipV="1">
            <a:off x="6133330" y="4908551"/>
            <a:ext cx="2209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477000" y="4614863"/>
            <a:ext cx="25368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0   1   2   3   4   5   6</a:t>
            </a:r>
          </a:p>
        </p:txBody>
      </p:sp>
      <p:sp>
        <p:nvSpPr>
          <p:cNvPr id="21528" name="Oval 24"/>
          <p:cNvSpPr>
            <a:spLocks noChangeArrowheads="1"/>
          </p:cNvSpPr>
          <p:nvPr/>
        </p:nvSpPr>
        <p:spPr bwMode="auto">
          <a:xfrm>
            <a:off x="63634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9" name="Oval 25"/>
          <p:cNvSpPr>
            <a:spLocks noChangeArrowheads="1"/>
          </p:cNvSpPr>
          <p:nvPr/>
        </p:nvSpPr>
        <p:spPr bwMode="auto">
          <a:xfrm>
            <a:off x="66682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0" name="Oval 26"/>
          <p:cNvSpPr>
            <a:spLocks noChangeArrowheads="1"/>
          </p:cNvSpPr>
          <p:nvPr/>
        </p:nvSpPr>
        <p:spPr bwMode="auto">
          <a:xfrm>
            <a:off x="69730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1" name="Oval 27"/>
          <p:cNvSpPr>
            <a:spLocks noChangeArrowheads="1"/>
          </p:cNvSpPr>
          <p:nvPr/>
        </p:nvSpPr>
        <p:spPr bwMode="auto">
          <a:xfrm>
            <a:off x="72778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2" name="Oval 28"/>
          <p:cNvSpPr>
            <a:spLocks noChangeArrowheads="1"/>
          </p:cNvSpPr>
          <p:nvPr/>
        </p:nvSpPr>
        <p:spPr bwMode="auto">
          <a:xfrm>
            <a:off x="78763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3" name="Oval 29"/>
          <p:cNvSpPr>
            <a:spLocks noChangeArrowheads="1"/>
          </p:cNvSpPr>
          <p:nvPr/>
        </p:nvSpPr>
        <p:spPr bwMode="auto">
          <a:xfrm>
            <a:off x="8181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31" name="Rectangle 30"/>
          <p:cNvSpPr>
            <a:spLocks noChangeArrowheads="1"/>
          </p:cNvSpPr>
          <p:nvPr/>
        </p:nvSpPr>
        <p:spPr bwMode="auto">
          <a:xfrm>
            <a:off x="6668225" y="5162550"/>
            <a:ext cx="1622425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No Mode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B61FBCF-8A9E-4A91-AC80-A4EC25F717DD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MODE(range)</a:t>
            </a:r>
          </a:p>
        </p:txBody>
      </p:sp>
    </p:spTree>
    <p:extLst>
      <p:ext uri="{BB962C8B-B14F-4D97-AF65-F5344CB8AC3E}">
        <p14:creationId xmlns:p14="http://schemas.microsoft.com/office/powerpoint/2010/main" val="2082992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88938" y="177577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Range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9700" y="1130300"/>
            <a:ext cx="8804275" cy="466090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Range is the simplest measure of dispersion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Range =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largest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smallest</a:t>
            </a:r>
            <a:endParaRPr lang="en-US" sz="220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Range can be misleading</a:t>
            </a: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Ignores the way in which data are distributed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Sensitive to outliers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>
            <a:off x="1160463" y="4114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1219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2209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3886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6" name="Oval 8"/>
          <p:cNvSpPr>
            <a:spLocks noChangeArrowheads="1"/>
          </p:cNvSpPr>
          <p:nvPr/>
        </p:nvSpPr>
        <p:spPr bwMode="auto">
          <a:xfrm>
            <a:off x="2743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 bwMode="auto">
          <a:xfrm>
            <a:off x="3352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8" name="Oval 10"/>
          <p:cNvSpPr>
            <a:spLocks noChangeArrowheads="1"/>
          </p:cNvSpPr>
          <p:nvPr/>
        </p:nvSpPr>
        <p:spPr bwMode="auto">
          <a:xfrm>
            <a:off x="17526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1143000" y="4114800"/>
            <a:ext cx="3276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7     8     9     10    11    12</a:t>
            </a:r>
          </a:p>
        </p:txBody>
      </p:sp>
      <p:sp>
        <p:nvSpPr>
          <p:cNvPr id="27661" name="Rectangle 12"/>
          <p:cNvSpPr>
            <a:spLocks noChangeArrowheads="1"/>
          </p:cNvSpPr>
          <p:nvPr/>
        </p:nvSpPr>
        <p:spPr bwMode="auto">
          <a:xfrm>
            <a:off x="1219200" y="4508500"/>
            <a:ext cx="2752725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41" name="Line 13"/>
          <p:cNvSpPr>
            <a:spLocks noChangeShapeType="1"/>
          </p:cNvSpPr>
          <p:nvPr/>
        </p:nvSpPr>
        <p:spPr bwMode="auto">
          <a:xfrm>
            <a:off x="5051425" y="4119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5029200" y="4114800"/>
            <a:ext cx="3429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7     8     9    10     11    12</a:t>
            </a:r>
          </a:p>
        </p:txBody>
      </p:sp>
      <p:sp>
        <p:nvSpPr>
          <p:cNvPr id="22543" name="Oval 15"/>
          <p:cNvSpPr>
            <a:spLocks noChangeArrowheads="1"/>
          </p:cNvSpPr>
          <p:nvPr/>
        </p:nvSpPr>
        <p:spPr bwMode="auto">
          <a:xfrm>
            <a:off x="5110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4" name="Oval 16"/>
          <p:cNvSpPr>
            <a:spLocks noChangeArrowheads="1"/>
          </p:cNvSpPr>
          <p:nvPr/>
        </p:nvSpPr>
        <p:spPr bwMode="auto">
          <a:xfrm>
            <a:off x="6634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66" name="Oval 17"/>
          <p:cNvSpPr>
            <a:spLocks noChangeArrowheads="1"/>
          </p:cNvSpPr>
          <p:nvPr/>
        </p:nvSpPr>
        <p:spPr bwMode="auto">
          <a:xfrm>
            <a:off x="7777163" y="3967163"/>
            <a:ext cx="152400" cy="1524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2546" name="Oval 18"/>
          <p:cNvSpPr>
            <a:spLocks noChangeArrowheads="1"/>
          </p:cNvSpPr>
          <p:nvPr/>
        </p:nvSpPr>
        <p:spPr bwMode="auto">
          <a:xfrm>
            <a:off x="72437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7" name="Oval 19"/>
          <p:cNvSpPr>
            <a:spLocks noChangeArrowheads="1"/>
          </p:cNvSpPr>
          <p:nvPr/>
        </p:nvSpPr>
        <p:spPr bwMode="auto">
          <a:xfrm>
            <a:off x="7772400" y="38100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8" name="Oval 20"/>
          <p:cNvSpPr>
            <a:spLocks noChangeArrowheads="1"/>
          </p:cNvSpPr>
          <p:nvPr/>
        </p:nvSpPr>
        <p:spPr bwMode="auto">
          <a:xfrm>
            <a:off x="7777163" y="36750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>
            <a:off x="5186363" y="4360863"/>
            <a:ext cx="2381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71" name="Rectangle 22"/>
          <p:cNvSpPr>
            <a:spLocks noChangeArrowheads="1"/>
          </p:cNvSpPr>
          <p:nvPr/>
        </p:nvSpPr>
        <p:spPr bwMode="auto">
          <a:xfrm>
            <a:off x="5181600" y="4508500"/>
            <a:ext cx="2895600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51" name="Line 23"/>
          <p:cNvSpPr>
            <a:spLocks noChangeShapeType="1"/>
          </p:cNvSpPr>
          <p:nvPr/>
        </p:nvSpPr>
        <p:spPr bwMode="auto">
          <a:xfrm>
            <a:off x="1066800" y="4114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2" name="Line 24"/>
          <p:cNvSpPr>
            <a:spLocks noChangeShapeType="1"/>
          </p:cNvSpPr>
          <p:nvPr/>
        </p:nvSpPr>
        <p:spPr bwMode="auto">
          <a:xfrm>
            <a:off x="5033963" y="4119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3" name="Text Box 25"/>
          <p:cNvSpPr txBox="1">
            <a:spLocks noChangeArrowheads="1"/>
          </p:cNvSpPr>
          <p:nvPr/>
        </p:nvSpPr>
        <p:spPr bwMode="auto">
          <a:xfrm>
            <a:off x="1057275" y="5357813"/>
            <a:ext cx="5086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,1,1,1,1,1,1,1,1,2,2,2,2,2,2,3,3,3,3,4,</a:t>
            </a:r>
            <a:r>
              <a:rPr lang="en-US" b="1"/>
              <a:t>5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1066800" y="5916613"/>
            <a:ext cx="5148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,1,1,1,1,1,1,1,1,2,2,2,2,2,3,3,3,3,4,</a:t>
            </a:r>
            <a:r>
              <a:rPr lang="en-US" b="1"/>
              <a:t>120</a:t>
            </a:r>
          </a:p>
        </p:txBody>
      </p:sp>
      <p:sp>
        <p:nvSpPr>
          <p:cNvPr id="27676" name="Rectangle 27"/>
          <p:cNvSpPr>
            <a:spLocks noChangeArrowheads="1"/>
          </p:cNvSpPr>
          <p:nvPr/>
        </p:nvSpPr>
        <p:spPr bwMode="auto">
          <a:xfrm>
            <a:off x="6143625" y="5314950"/>
            <a:ext cx="2832100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 dirty="0"/>
              <a:t>Range = 5 - 1 = 4</a:t>
            </a:r>
          </a:p>
        </p:txBody>
      </p:sp>
      <p:sp>
        <p:nvSpPr>
          <p:cNvPr id="27677" name="Rectangle 28"/>
          <p:cNvSpPr>
            <a:spLocks noChangeArrowheads="1"/>
          </p:cNvSpPr>
          <p:nvPr/>
        </p:nvSpPr>
        <p:spPr bwMode="auto">
          <a:xfrm>
            <a:off x="6143625" y="5949950"/>
            <a:ext cx="2800350" cy="336550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b="1" dirty="0"/>
              <a:t>Range = 120 - 1 = 119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4E3BD7-299A-4EDE-8079-CDCFB693FA35}"/>
              </a:ext>
            </a:extLst>
          </p:cNvPr>
          <p:cNvSpPr txBox="1"/>
          <p:nvPr/>
        </p:nvSpPr>
        <p:spPr>
          <a:xfrm>
            <a:off x="143678" y="6248874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dirty="0">
                <a:solidFill>
                  <a:srgbClr val="FFFF00"/>
                </a:solidFill>
              </a:rPr>
              <a:t>MAX(range) – MIN(range)</a:t>
            </a:r>
          </a:p>
        </p:txBody>
      </p:sp>
    </p:spTree>
    <p:extLst>
      <p:ext uri="{BB962C8B-B14F-4D97-AF65-F5344CB8AC3E}">
        <p14:creationId xmlns:p14="http://schemas.microsoft.com/office/powerpoint/2010/main" val="114715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18810" y="199670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Measures of Dispersion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18810" y="1752600"/>
            <a:ext cx="8467990" cy="453231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Several measures of dispersion or variation. </a:t>
            </a: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of variation give information on the spread or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variability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or dispersion of the data values.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556" name="Group 19"/>
          <p:cNvGrpSpPr>
            <a:grpSpLocks/>
          </p:cNvGrpSpPr>
          <p:nvPr/>
        </p:nvGrpSpPr>
        <p:grpSpPr bwMode="auto">
          <a:xfrm>
            <a:off x="393700" y="2425700"/>
            <a:ext cx="7988300" cy="1701800"/>
            <a:chOff x="248" y="1528"/>
            <a:chExt cx="5032" cy="1072"/>
          </a:xfrm>
        </p:grpSpPr>
        <p:sp>
          <p:nvSpPr>
            <p:cNvPr id="23557" name="Line 6"/>
            <p:cNvSpPr>
              <a:spLocks noChangeShapeType="1"/>
            </p:cNvSpPr>
            <p:nvPr/>
          </p:nvSpPr>
          <p:spPr bwMode="auto">
            <a:xfrm>
              <a:off x="536" y="1960"/>
              <a:ext cx="427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8" name="Line 8"/>
            <p:cNvSpPr>
              <a:spLocks noChangeShapeType="1"/>
            </p:cNvSpPr>
            <p:nvPr/>
          </p:nvSpPr>
          <p:spPr bwMode="auto">
            <a:xfrm flipH="1">
              <a:off x="2907" y="1816"/>
              <a:ext cx="0" cy="37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1" name="Rectangle 10"/>
            <p:cNvSpPr>
              <a:spLocks noChangeArrowheads="1"/>
            </p:cNvSpPr>
            <p:nvPr/>
          </p:nvSpPr>
          <p:spPr bwMode="auto">
            <a:xfrm>
              <a:off x="2360" y="1528"/>
              <a:ext cx="1152" cy="29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latin typeface="Arial" pitchFamily="34" charset="0"/>
                </a:rPr>
                <a:t>Dispersion</a:t>
              </a:r>
            </a:p>
          </p:txBody>
        </p:sp>
        <p:sp>
          <p:nvSpPr>
            <p:cNvPr id="23560" name="Line 4"/>
            <p:cNvSpPr>
              <a:spLocks noChangeShapeType="1"/>
            </p:cNvSpPr>
            <p:nvPr/>
          </p:nvSpPr>
          <p:spPr bwMode="auto">
            <a:xfrm>
              <a:off x="4815" y="1960"/>
              <a:ext cx="0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3" name="Rectangle 12"/>
            <p:cNvSpPr>
              <a:spLocks noChangeArrowheads="1"/>
            </p:cNvSpPr>
            <p:nvPr/>
          </p:nvSpPr>
          <p:spPr bwMode="auto">
            <a:xfrm>
              <a:off x="4320" y="2152"/>
              <a:ext cx="960" cy="44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Standard Deviation</a:t>
              </a:r>
            </a:p>
          </p:txBody>
        </p:sp>
        <p:sp>
          <p:nvSpPr>
            <p:cNvPr id="23562" name="Line 14"/>
            <p:cNvSpPr>
              <a:spLocks noChangeShapeType="1"/>
            </p:cNvSpPr>
            <p:nvPr/>
          </p:nvSpPr>
          <p:spPr bwMode="auto">
            <a:xfrm>
              <a:off x="536" y="1960"/>
              <a:ext cx="0" cy="24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7" name="Rectangle 15"/>
            <p:cNvSpPr>
              <a:spLocks noChangeArrowheads="1"/>
            </p:cNvSpPr>
            <p:nvPr/>
          </p:nvSpPr>
          <p:spPr bwMode="auto">
            <a:xfrm>
              <a:off x="248" y="2152"/>
              <a:ext cx="766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Range</a:t>
              </a:r>
            </a:p>
          </p:txBody>
        </p:sp>
        <p:sp>
          <p:nvSpPr>
            <p:cNvPr id="26638" name="Rectangle 11"/>
            <p:cNvSpPr>
              <a:spLocks noChangeArrowheads="1"/>
            </p:cNvSpPr>
            <p:nvPr/>
          </p:nvSpPr>
          <p:spPr bwMode="auto">
            <a:xfrm>
              <a:off x="2511" y="2152"/>
              <a:ext cx="864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Variance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280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-180528" y="868150"/>
            <a:ext cx="8982744" cy="57606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The </a:t>
            </a:r>
            <a:r>
              <a:rPr lang="en-GB" b="1" dirty="0"/>
              <a:t>variance</a:t>
            </a:r>
            <a:r>
              <a:rPr lang="en-GB" dirty="0"/>
              <a:t> in statistics is a way to measure </a:t>
            </a:r>
            <a:r>
              <a:rPr lang="en-GB" b="1" dirty="0">
                <a:solidFill>
                  <a:srgbClr val="FFFF00"/>
                </a:solidFill>
              </a:rPr>
              <a:t>how</a:t>
            </a:r>
            <a:r>
              <a:rPr lang="en-GB" b="1" dirty="0"/>
              <a:t> </a:t>
            </a:r>
            <a:r>
              <a:rPr lang="en-GB" b="1" dirty="0">
                <a:solidFill>
                  <a:srgbClr val="FFFF00"/>
                </a:solidFill>
              </a:rPr>
              <a:t>far a set of numbers is spread out</a:t>
            </a:r>
            <a:r>
              <a:rPr lang="en-GB" dirty="0"/>
              <a:t>. </a:t>
            </a:r>
            <a:r>
              <a:rPr lang="en-GB" b="1" dirty="0"/>
              <a:t>Variance</a:t>
            </a:r>
            <a:r>
              <a:rPr lang="en-GB" dirty="0"/>
              <a:t> describes how much a random variable differs from its expected value.</a:t>
            </a: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Average of squared deviations of values from the mean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85444"/>
            <a:ext cx="3977330" cy="672316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/>
              <a:t>The Variance</a:t>
            </a:r>
            <a:endParaRPr lang="en-US" sz="4000" b="1" baseline="30000" dirty="0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2827074"/>
              </p:ext>
            </p:extLst>
          </p:nvPr>
        </p:nvGraphicFramePr>
        <p:xfrm>
          <a:off x="1192264" y="3036148"/>
          <a:ext cx="2289538" cy="12218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43000" imgH="609600" progId="Equation.3">
                  <p:embed/>
                </p:oleObj>
              </mc:Choice>
              <mc:Fallback>
                <p:oleObj name="Equation" r:id="rId3" imgW="1143000" imgH="609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92264" y="3036148"/>
                        <a:ext cx="2289538" cy="1221805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9" name="Text Box 5"/>
          <p:cNvSpPr txBox="1">
            <a:spLocks noChangeArrowheads="1"/>
          </p:cNvSpPr>
          <p:nvPr/>
        </p:nvSpPr>
        <p:spPr bwMode="auto">
          <a:xfrm>
            <a:off x="4213176" y="3462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5229261" y="3202981"/>
            <a:ext cx="309341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 =  arithmetic mean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n = sample size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</a:t>
            </a:r>
            <a:r>
              <a:rPr lang="en-US" sz="1800" baseline="-25000">
                <a:latin typeface="Arial" charset="0"/>
              </a:rPr>
              <a:t>i</a:t>
            </a:r>
            <a:r>
              <a:rPr lang="en-US" sz="1800">
                <a:latin typeface="Arial" charset="0"/>
              </a:rPr>
              <a:t> = i</a:t>
            </a:r>
            <a:r>
              <a:rPr lang="en-US" sz="1800" baseline="30000">
                <a:latin typeface="Arial" charset="0"/>
              </a:rPr>
              <a:t>th</a:t>
            </a:r>
            <a:r>
              <a:rPr lang="en-US" sz="1800">
                <a:latin typeface="Arial" charset="0"/>
              </a:rPr>
              <a:t> value of the variable X</a:t>
            </a: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7822251"/>
              </p:ext>
            </p:extLst>
          </p:nvPr>
        </p:nvGraphicFramePr>
        <p:xfrm>
          <a:off x="1371117" y="4959019"/>
          <a:ext cx="1931831" cy="10655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04900" imgH="609600" progId="Equation.3">
                  <p:embed/>
                </p:oleObj>
              </mc:Choice>
              <mc:Fallback>
                <p:oleObj name="Equation" r:id="rId5" imgW="1104900" imgH="609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117" y="4959019"/>
                        <a:ext cx="1931831" cy="1065577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1" name="Text Box 8"/>
          <p:cNvSpPr txBox="1">
            <a:spLocks noChangeArrowheads="1"/>
          </p:cNvSpPr>
          <p:nvPr/>
        </p:nvSpPr>
        <p:spPr bwMode="auto">
          <a:xfrm>
            <a:off x="4214508" y="5054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5077652" y="5054385"/>
            <a:ext cx="321619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l-GR" sz="1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μ</a:t>
            </a:r>
            <a:r>
              <a:rPr lang="en-US" sz="1800" dirty="0">
                <a:latin typeface="Arial" pitchFamily="34" charset="0"/>
              </a:rPr>
              <a:t>  = population mean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N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population size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X</a:t>
            </a:r>
            <a:r>
              <a:rPr lang="en-US" sz="1800" baseline="-25000" dirty="0">
                <a:latin typeface="Arial" pitchFamily="34" charset="0"/>
              </a:rPr>
              <a:t>i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</a:t>
            </a:r>
            <a:r>
              <a:rPr lang="en-US" sz="1800" dirty="0" err="1">
                <a:latin typeface="Arial" pitchFamily="34" charset="0"/>
              </a:rPr>
              <a:t>i</a:t>
            </a:r>
            <a:r>
              <a:rPr lang="en-US" sz="1800" baseline="30000" dirty="0" err="1">
                <a:latin typeface="Arial" pitchFamily="34" charset="0"/>
              </a:rPr>
              <a:t>th</a:t>
            </a:r>
            <a:r>
              <a:rPr lang="en-US" sz="1800" dirty="0">
                <a:latin typeface="Arial" pitchFamily="34" charset="0"/>
              </a:rPr>
              <a:t> value of the variable X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6317494" y="3261718"/>
            <a:ext cx="129038" cy="1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3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277788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Standard Deviation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419" y="1162843"/>
            <a:ext cx="8382000" cy="4532313"/>
          </a:xfrm>
        </p:spPr>
        <p:txBody>
          <a:bodyPr/>
          <a:lstStyle/>
          <a:p>
            <a:pPr eaLnBrk="1" hangingPunct="1">
              <a:defRPr/>
            </a:pPr>
            <a:r>
              <a:rPr lang="en-US" sz="2000" dirty="0"/>
              <a:t>Is the square root of the variance</a:t>
            </a:r>
          </a:p>
          <a:p>
            <a:pPr eaLnBrk="1" hangingPunct="1">
              <a:defRPr/>
            </a:pPr>
            <a:r>
              <a:rPr lang="en-US" sz="2000" dirty="0"/>
              <a:t>Has the same units as the original data</a:t>
            </a:r>
          </a:p>
          <a:p>
            <a:pPr>
              <a:defRPr/>
            </a:pPr>
            <a:r>
              <a:rPr lang="en-US" dirty="0"/>
              <a:t>Most commonly used measure of variation – </a:t>
            </a:r>
            <a:r>
              <a:rPr lang="en-US" b="1" dirty="0">
                <a:solidFill>
                  <a:srgbClr val="FFFF00"/>
                </a:solidFill>
              </a:rPr>
              <a:t>how far away, on average are our data points from the mean</a:t>
            </a:r>
          </a:p>
          <a:p>
            <a:pPr>
              <a:defRPr/>
            </a:pPr>
            <a:r>
              <a:rPr lang="en-US" dirty="0"/>
              <a:t>Shows </a:t>
            </a:r>
            <a:r>
              <a:rPr lang="en-US" dirty="0">
                <a:solidFill>
                  <a:srgbClr val="FFFF00"/>
                </a:solidFill>
              </a:rPr>
              <a:t>variation about the mean</a:t>
            </a:r>
          </a:p>
          <a:p>
            <a:pPr marL="0" indent="0" eaLnBrk="1" hangingPunct="1">
              <a:buNone/>
              <a:defRPr/>
            </a:pPr>
            <a:endParaRPr lang="en-US" sz="2000" dirty="0"/>
          </a:p>
          <a:p>
            <a:pPr eaLnBrk="1" hangingPunct="1">
              <a:defRPr/>
            </a:pPr>
            <a:endParaRPr lang="en-US" sz="1400" dirty="0"/>
          </a:p>
          <a:p>
            <a:pPr lvl="1" eaLnBrk="1" hangingPunct="1">
              <a:defRPr/>
            </a:pPr>
            <a:r>
              <a:rPr lang="en-US" sz="2000" dirty="0">
                <a:solidFill>
                  <a:srgbClr val="FFFF00"/>
                </a:solidFill>
              </a:rPr>
              <a:t>Sample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r>
              <a:rPr lang="en-US" sz="2000" dirty="0">
                <a:solidFill>
                  <a:schemeClr val="folHlink"/>
                </a:solidFill>
              </a:rPr>
              <a:t>Population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7775994"/>
              </p:ext>
            </p:extLst>
          </p:nvPr>
        </p:nvGraphicFramePr>
        <p:xfrm>
          <a:off x="5724622" y="2831558"/>
          <a:ext cx="254635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80588" imgH="660113" progId="Equation.3">
                  <p:embed/>
                </p:oleObj>
              </mc:Choice>
              <mc:Fallback>
                <p:oleObj name="Equation" r:id="rId3" imgW="1180588" imgH="660113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622" y="2831558"/>
                        <a:ext cx="2546350" cy="1423988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8136555"/>
              </p:ext>
            </p:extLst>
          </p:nvPr>
        </p:nvGraphicFramePr>
        <p:xfrm>
          <a:off x="5728385" y="4594192"/>
          <a:ext cx="2509837" cy="143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55700" imgH="660400" progId="Equation.3">
                  <p:embed/>
                </p:oleObj>
              </mc:Choice>
              <mc:Fallback>
                <p:oleObj name="Equation" r:id="rId5" imgW="1155700" imgH="660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8385" y="4594192"/>
                        <a:ext cx="2509837" cy="1435100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ABC6B2D-1967-4BC5-9F77-58C17B8048C0}"/>
              </a:ext>
            </a:extLst>
          </p:cNvPr>
          <p:cNvSpPr txBox="1"/>
          <p:nvPr/>
        </p:nvSpPr>
        <p:spPr>
          <a:xfrm>
            <a:off x="226263" y="6056991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b="1" dirty="0">
                <a:solidFill>
                  <a:srgbClr val="FFFF00"/>
                </a:solidFill>
              </a:rPr>
              <a:t>STDEV.S(range)</a:t>
            </a:r>
          </a:p>
        </p:txBody>
      </p:sp>
    </p:spTree>
    <p:extLst>
      <p:ext uri="{BB962C8B-B14F-4D97-AF65-F5344CB8AC3E}">
        <p14:creationId xmlns:p14="http://schemas.microsoft.com/office/powerpoint/2010/main" val="50189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96193" y="288777"/>
            <a:ext cx="7010400" cy="838200"/>
          </a:xfrm>
        </p:spPr>
        <p:txBody>
          <a:bodyPr lIns="90488" tIns="44450" rIns="90488" bIns="44450"/>
          <a:lstStyle/>
          <a:p>
            <a:pPr>
              <a:lnSpc>
                <a:spcPct val="95000"/>
              </a:lnSpc>
              <a:defRPr/>
            </a:pPr>
            <a:r>
              <a:rPr lang="en-US" b="1" dirty="0"/>
              <a:t>The Normal Distribution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9088" y="2451159"/>
            <a:ext cx="4800600" cy="3327693"/>
          </a:xfrm>
        </p:spPr>
        <p:txBody>
          <a:bodyPr lIns="90488" tIns="44450" rIns="90488" bIns="44450">
            <a:normAutofit/>
          </a:bodyPr>
          <a:lstStyle/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‘Bell Shaped’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Symmetrical    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Mean, Median and Mode</a:t>
            </a:r>
          </a:p>
          <a:p>
            <a:pPr marL="0" indent="0">
              <a:lnSpc>
                <a:spcPct val="3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 are Equal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Location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μ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deviation,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σ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6324600" y="4800600"/>
            <a:ext cx="1533525" cy="64229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Median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Mode</a:t>
            </a:r>
          </a:p>
        </p:txBody>
      </p:sp>
      <p:sp>
        <p:nvSpPr>
          <p:cNvPr id="33797" name="Line 5"/>
          <p:cNvSpPr>
            <a:spLocks noChangeShapeType="1"/>
          </p:cNvSpPr>
          <p:nvPr/>
        </p:nvSpPr>
        <p:spPr bwMode="auto">
          <a:xfrm>
            <a:off x="7010400" y="4419600"/>
            <a:ext cx="0" cy="35083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798" name="Freeform 6"/>
          <p:cNvSpPr>
            <a:spLocks/>
          </p:cNvSpPr>
          <p:nvPr/>
        </p:nvSpPr>
        <p:spPr bwMode="auto">
          <a:xfrm>
            <a:off x="7010400" y="2743200"/>
            <a:ext cx="1430338" cy="1144588"/>
          </a:xfrm>
          <a:custGeom>
            <a:avLst/>
            <a:gdLst>
              <a:gd name="T0" fmla="*/ 2147483647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0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900" y="720"/>
                </a:moveTo>
                <a:lnTo>
                  <a:pt x="805" y="712"/>
                </a:lnTo>
                <a:lnTo>
                  <a:pt x="758" y="704"/>
                </a:lnTo>
                <a:lnTo>
                  <a:pt x="711" y="691"/>
                </a:lnTo>
                <a:lnTo>
                  <a:pt x="663" y="675"/>
                </a:lnTo>
                <a:lnTo>
                  <a:pt x="615" y="653"/>
                </a:lnTo>
                <a:lnTo>
                  <a:pt x="568" y="623"/>
                </a:lnTo>
                <a:lnTo>
                  <a:pt x="473" y="540"/>
                </a:lnTo>
                <a:lnTo>
                  <a:pt x="378" y="422"/>
                </a:lnTo>
                <a:lnTo>
                  <a:pt x="284" y="281"/>
                </a:lnTo>
                <a:lnTo>
                  <a:pt x="236" y="209"/>
                </a:lnTo>
                <a:lnTo>
                  <a:pt x="189" y="142"/>
                </a:lnTo>
                <a:lnTo>
                  <a:pt x="142" y="83"/>
                </a:lnTo>
                <a:lnTo>
                  <a:pt x="94" y="38"/>
                </a:lnTo>
                <a:lnTo>
                  <a:pt x="47" y="9"/>
                </a:lnTo>
                <a:lnTo>
                  <a:pt x="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5562600" y="2743200"/>
            <a:ext cx="1430338" cy="1144588"/>
          </a:xfrm>
          <a:custGeom>
            <a:avLst/>
            <a:gdLst>
              <a:gd name="T0" fmla="*/ 0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2147483647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0" y="720"/>
                </a:moveTo>
                <a:lnTo>
                  <a:pt x="95" y="712"/>
                </a:lnTo>
                <a:lnTo>
                  <a:pt x="142" y="704"/>
                </a:lnTo>
                <a:lnTo>
                  <a:pt x="189" y="691"/>
                </a:lnTo>
                <a:lnTo>
                  <a:pt x="237" y="675"/>
                </a:lnTo>
                <a:lnTo>
                  <a:pt x="284" y="653"/>
                </a:lnTo>
                <a:lnTo>
                  <a:pt x="331" y="623"/>
                </a:lnTo>
                <a:lnTo>
                  <a:pt x="426" y="540"/>
                </a:lnTo>
                <a:lnTo>
                  <a:pt x="521" y="422"/>
                </a:lnTo>
                <a:lnTo>
                  <a:pt x="616" y="281"/>
                </a:lnTo>
                <a:lnTo>
                  <a:pt x="663" y="209"/>
                </a:lnTo>
                <a:lnTo>
                  <a:pt x="710" y="142"/>
                </a:lnTo>
                <a:lnTo>
                  <a:pt x="757" y="83"/>
                </a:lnTo>
                <a:lnTo>
                  <a:pt x="805" y="38"/>
                </a:lnTo>
                <a:lnTo>
                  <a:pt x="852" y="9"/>
                </a:lnTo>
                <a:lnTo>
                  <a:pt x="90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7010400" y="2743200"/>
            <a:ext cx="0" cy="121920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Freeform 9"/>
          <p:cNvSpPr>
            <a:spLocks/>
          </p:cNvSpPr>
          <p:nvPr/>
        </p:nvSpPr>
        <p:spPr bwMode="auto">
          <a:xfrm>
            <a:off x="5486400" y="2743200"/>
            <a:ext cx="3005138" cy="1214438"/>
          </a:xfrm>
          <a:custGeom>
            <a:avLst/>
            <a:gdLst>
              <a:gd name="T0" fmla="*/ 0 w 1893"/>
              <a:gd name="T1" fmla="*/ 0 h 765"/>
              <a:gd name="T2" fmla="*/ 0 w 1893"/>
              <a:gd name="T3" fmla="*/ 2147483647 h 765"/>
              <a:gd name="T4" fmla="*/ 2147483647 w 1893"/>
              <a:gd name="T5" fmla="*/ 2147483647 h 765"/>
              <a:gd name="T6" fmla="*/ 0 60000 65536"/>
              <a:gd name="T7" fmla="*/ 0 60000 65536"/>
              <a:gd name="T8" fmla="*/ 0 60000 65536"/>
              <a:gd name="T9" fmla="*/ 0 w 1893"/>
              <a:gd name="T10" fmla="*/ 0 h 765"/>
              <a:gd name="T11" fmla="*/ 1893 w 1893"/>
              <a:gd name="T12" fmla="*/ 765 h 76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93" h="765">
                <a:moveTo>
                  <a:pt x="0" y="0"/>
                </a:moveTo>
                <a:lnTo>
                  <a:pt x="0" y="764"/>
                </a:lnTo>
                <a:lnTo>
                  <a:pt x="1892" y="764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>
            <a:off x="5556250" y="26590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>
            <a:off x="5556250" y="278130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5556250" y="290195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>
            <a:off x="5556250" y="302418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>
            <a:off x="5556250" y="314483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>
            <a:off x="5556250" y="326707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5556250" y="338772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5556250" y="35099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5556250" y="363061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5556250" y="37512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85740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82740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4" name="Line 22"/>
          <p:cNvSpPr>
            <a:spLocks noChangeShapeType="1"/>
          </p:cNvSpPr>
          <p:nvPr/>
        </p:nvSpPr>
        <p:spPr bwMode="auto">
          <a:xfrm>
            <a:off x="797242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5" name="Line 23"/>
          <p:cNvSpPr>
            <a:spLocks noChangeShapeType="1"/>
          </p:cNvSpPr>
          <p:nvPr/>
        </p:nvSpPr>
        <p:spPr bwMode="auto">
          <a:xfrm>
            <a:off x="76723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6" name="Line 24"/>
          <p:cNvSpPr>
            <a:spLocks noChangeShapeType="1"/>
          </p:cNvSpPr>
          <p:nvPr/>
        </p:nvSpPr>
        <p:spPr bwMode="auto">
          <a:xfrm>
            <a:off x="73723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7" name="Line 25"/>
          <p:cNvSpPr>
            <a:spLocks noChangeShapeType="1"/>
          </p:cNvSpPr>
          <p:nvPr/>
        </p:nvSpPr>
        <p:spPr bwMode="auto">
          <a:xfrm>
            <a:off x="70723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8" name="Line 26"/>
          <p:cNvSpPr>
            <a:spLocks noChangeShapeType="1"/>
          </p:cNvSpPr>
          <p:nvPr/>
        </p:nvSpPr>
        <p:spPr bwMode="auto">
          <a:xfrm>
            <a:off x="67722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Line 27"/>
          <p:cNvSpPr>
            <a:spLocks noChangeShapeType="1"/>
          </p:cNvSpPr>
          <p:nvPr/>
        </p:nvSpPr>
        <p:spPr bwMode="auto">
          <a:xfrm>
            <a:off x="647223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1706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1" name="Line 29"/>
          <p:cNvSpPr>
            <a:spLocks noChangeShapeType="1"/>
          </p:cNvSpPr>
          <p:nvPr/>
        </p:nvSpPr>
        <p:spPr bwMode="auto">
          <a:xfrm>
            <a:off x="58705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5443538" y="3175000"/>
            <a:ext cx="92075" cy="18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6980238" y="3849688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8534400" y="36147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>
                <a:latin typeface="Arial" charset="0"/>
              </a:rPr>
              <a:t>X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5181600" y="2209800"/>
            <a:ext cx="5667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 dirty="0">
                <a:latin typeface="Arial" charset="0"/>
              </a:rPr>
              <a:t>f(X)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6858000" y="3962400"/>
            <a:ext cx="466725" cy="3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l-GR" b="1" dirty="0">
                <a:solidFill>
                  <a:srgbClr val="FFFF00"/>
                </a:solidFill>
                <a:latin typeface="Arial" charset="0"/>
                <a:cs typeface="Arial" charset="0"/>
              </a:rPr>
              <a:t>μ</a:t>
            </a:r>
          </a:p>
        </p:txBody>
      </p:sp>
      <p:sp>
        <p:nvSpPr>
          <p:cNvPr id="33827" name="Text Box 35"/>
          <p:cNvSpPr txBox="1">
            <a:spLocks noChangeArrowheads="1"/>
          </p:cNvSpPr>
          <p:nvPr/>
        </p:nvSpPr>
        <p:spPr bwMode="auto">
          <a:xfrm>
            <a:off x="7086600" y="3352800"/>
            <a:ext cx="457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dirty="0">
                <a:latin typeface="Arial" charset="0"/>
                <a:cs typeface="Arial" charset="0"/>
                <a:sym typeface="Symbol" pitchFamily="18" charset="2"/>
              </a:rPr>
              <a:t>σ</a:t>
            </a:r>
            <a:endParaRPr lang="el-GR" dirty="0">
              <a:latin typeface="Arial" charset="0"/>
              <a:cs typeface="Arial" charset="0"/>
            </a:endParaRPr>
          </a:p>
        </p:txBody>
      </p:sp>
      <p:sp>
        <p:nvSpPr>
          <p:cNvPr id="33828" name="Line 36"/>
          <p:cNvSpPr>
            <a:spLocks noChangeShapeType="1"/>
          </p:cNvSpPr>
          <p:nvPr/>
        </p:nvSpPr>
        <p:spPr bwMode="auto">
          <a:xfrm flipH="1">
            <a:off x="7010400" y="3352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ooter Placeholder 3"/>
          <p:cNvSpPr txBox="1">
            <a:spLocks noGrp="1"/>
          </p:cNvSpPr>
          <p:nvPr/>
        </p:nvSpPr>
        <p:spPr bwMode="auto">
          <a:xfrm>
            <a:off x="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sz="1000">
                <a:latin typeface="Arial" charset="0"/>
              </a:rPr>
              <a:t>Basic Business Statistics, 11e © Prentice-Hall, Inc. 2009</a:t>
            </a:r>
          </a:p>
        </p:txBody>
      </p:sp>
    </p:spTree>
    <p:extLst>
      <p:ext uri="{BB962C8B-B14F-4D97-AF65-F5344CB8AC3E}">
        <p14:creationId xmlns:p14="http://schemas.microsoft.com/office/powerpoint/2010/main" val="3592310392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>
          <a:xfrm>
            <a:off x="3131839" y="-9677"/>
            <a:ext cx="3384377" cy="846389"/>
          </a:xfrm>
        </p:spPr>
        <p:txBody>
          <a:bodyPr/>
          <a:lstStyle/>
          <a:p>
            <a:r>
              <a:rPr lang="en-GB" b="1" dirty="0"/>
              <a:t>Histogram</a:t>
            </a:r>
          </a:p>
        </p:txBody>
      </p:sp>
      <p:sp>
        <p:nvSpPr>
          <p:cNvPr id="604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7232" y="688550"/>
            <a:ext cx="8229600" cy="1944216"/>
          </a:xfrm>
        </p:spPr>
        <p:txBody>
          <a:bodyPr>
            <a:noAutofit/>
          </a:bodyPr>
          <a:lstStyle/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Blocks are contiguous</a:t>
            </a:r>
          </a:p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the block should represent frequency value, but if blocks/frequency categories are equal then height can equally well represent frequency</a:t>
            </a:r>
          </a:p>
        </p:txBody>
      </p:sp>
      <p:graphicFrame>
        <p:nvGraphicFramePr>
          <p:cNvPr id="60424" name="Object 2"/>
          <p:cNvGraphicFramePr>
            <a:graphicFrameLocks noChangeAspect="1"/>
          </p:cNvGraphicFramePr>
          <p:nvPr/>
        </p:nvGraphicFramePr>
        <p:xfrm>
          <a:off x="4088919" y="2923869"/>
          <a:ext cx="4752528" cy="32455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4867656" imgH="2705405" progId="Excel.Chart.8">
                  <p:embed/>
                </p:oleObj>
              </mc:Choice>
              <mc:Fallback>
                <p:oleObj name="Chart" r:id="rId3" imgW="4867656" imgH="2705405" progId="Excel.Chart.8">
                  <p:embed/>
                  <p:pic>
                    <p:nvPicPr>
                      <p:cNvPr id="6042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8919" y="2923869"/>
                        <a:ext cx="4752528" cy="32455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01537D6-B6F6-4325-90EC-6537466A35C5}"/>
              </a:ext>
            </a:extLst>
          </p:cNvPr>
          <p:cNvSpPr txBox="1"/>
          <p:nvPr/>
        </p:nvSpPr>
        <p:spPr>
          <a:xfrm>
            <a:off x="175400" y="2632766"/>
            <a:ext cx="383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Menu </a:t>
            </a:r>
          </a:p>
          <a:p>
            <a:r>
              <a:rPr lang="en-GB" sz="2800" dirty="0">
                <a:solidFill>
                  <a:srgbClr val="FFFF00"/>
                </a:solidFill>
              </a:rPr>
              <a:t>Data | Data Analysis</a:t>
            </a:r>
            <a:endParaRPr lang="en-GB" sz="2800" b="1" dirty="0">
              <a:solidFill>
                <a:srgbClr val="FFFF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D79CA-ADC5-4F46-AF42-CF5CB8F175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553" y="4062402"/>
            <a:ext cx="3580070" cy="167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98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6F6D77-2680-44D0-B06B-0ED636D08C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838671"/>
              </p:ext>
            </p:extLst>
          </p:nvPr>
        </p:nvGraphicFramePr>
        <p:xfrm>
          <a:off x="323528" y="320149"/>
          <a:ext cx="2889022" cy="63049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25322">
                  <a:extLst>
                    <a:ext uri="{9D8B030D-6E8A-4147-A177-3AD203B41FA5}">
                      <a16:colId xmlns:a16="http://schemas.microsoft.com/office/drawing/2014/main" val="1066709681"/>
                    </a:ext>
                  </a:extLst>
                </a:gridCol>
                <a:gridCol w="946886">
                  <a:extLst>
                    <a:ext uri="{9D8B030D-6E8A-4147-A177-3AD203B41FA5}">
                      <a16:colId xmlns:a16="http://schemas.microsoft.com/office/drawing/2014/main" val="2405028967"/>
                    </a:ext>
                  </a:extLst>
                </a:gridCol>
                <a:gridCol w="1016814">
                  <a:extLst>
                    <a:ext uri="{9D8B030D-6E8A-4147-A177-3AD203B41FA5}">
                      <a16:colId xmlns:a16="http://schemas.microsoft.com/office/drawing/2014/main" val="3276603177"/>
                    </a:ext>
                  </a:extLst>
                </a:gridCol>
              </a:tblGrid>
              <a:tr h="1353472">
                <a:tc>
                  <a:txBody>
                    <a:bodyPr/>
                    <a:lstStyle/>
                    <a:p>
                      <a:pPr marL="0" algn="ctr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Column A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Gender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Column B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weight (kg) 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405389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028222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503690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90723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410080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757054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80380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469309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904559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12761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720954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12258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704403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087222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965352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936647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4628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481318-A803-422C-81CE-D083773B1543}"/>
              </a:ext>
            </a:extLst>
          </p:cNvPr>
          <p:cNvSpPr txBox="1"/>
          <p:nvPr/>
        </p:nvSpPr>
        <p:spPr>
          <a:xfrm>
            <a:off x="3275856" y="980728"/>
            <a:ext cx="5761355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/>
              <a:t>The health data set has 95 rows = records</a:t>
            </a:r>
          </a:p>
          <a:p>
            <a:r>
              <a:rPr lang="en-GB" sz="2300" dirty="0"/>
              <a:t>Lets use Column C, Body Weight Kg</a:t>
            </a:r>
          </a:p>
          <a:p>
            <a:endParaRPr lang="en-GB" sz="2300" dirty="0"/>
          </a:p>
          <a:p>
            <a:r>
              <a:rPr lang="en-GB" sz="2300" dirty="0"/>
              <a:t>Range =</a:t>
            </a:r>
            <a:r>
              <a:rPr lang="en-GB" sz="2300" dirty="0">
                <a:solidFill>
                  <a:srgbClr val="FFFF00"/>
                </a:solidFill>
              </a:rPr>
              <a:t>MAX(C2:C96) </a:t>
            </a:r>
            <a:r>
              <a:rPr lang="en-GB" sz="2300" dirty="0"/>
              <a:t>= 112</a:t>
            </a:r>
          </a:p>
          <a:p>
            <a:r>
              <a:rPr lang="en-GB" sz="2300" dirty="0"/>
              <a:t>	=</a:t>
            </a:r>
            <a:r>
              <a:rPr lang="en-GB" sz="2300" dirty="0">
                <a:solidFill>
                  <a:srgbClr val="FFFF00"/>
                </a:solidFill>
              </a:rPr>
              <a:t>MIN(C2:C96)</a:t>
            </a:r>
            <a:r>
              <a:rPr lang="en-GB" sz="2300" dirty="0"/>
              <a:t> = 56</a:t>
            </a:r>
          </a:p>
          <a:p>
            <a:r>
              <a:rPr lang="en-GB" sz="2300" dirty="0"/>
              <a:t>	=112 – 56 = 56</a:t>
            </a:r>
          </a:p>
          <a:p>
            <a:endParaRPr lang="en-GB" sz="2300" dirty="0"/>
          </a:p>
          <a:p>
            <a:r>
              <a:rPr lang="en-GB" sz="2300" dirty="0">
                <a:solidFill>
                  <a:srgbClr val="FFFF00"/>
                </a:solidFill>
              </a:rPr>
              <a:t>Mean</a:t>
            </a:r>
            <a:r>
              <a:rPr lang="en-GB" sz="2300" dirty="0"/>
              <a:t> =</a:t>
            </a:r>
            <a:r>
              <a:rPr lang="en-GB" sz="2300" dirty="0">
                <a:solidFill>
                  <a:srgbClr val="FFFF00"/>
                </a:solidFill>
              </a:rPr>
              <a:t>AVERAGE(C2:C96) </a:t>
            </a:r>
            <a:r>
              <a:rPr lang="en-GB" sz="2300" dirty="0"/>
              <a:t>= 79.4</a:t>
            </a:r>
          </a:p>
          <a:p>
            <a:r>
              <a:rPr lang="en-GB" sz="2300" dirty="0"/>
              <a:t>Mode =</a:t>
            </a:r>
            <a:r>
              <a:rPr lang="en-GB" sz="2300" dirty="0">
                <a:solidFill>
                  <a:srgbClr val="FFFF00"/>
                </a:solidFill>
              </a:rPr>
              <a:t>MODE(C2:C96) </a:t>
            </a:r>
            <a:r>
              <a:rPr lang="en-GB" sz="2300" dirty="0"/>
              <a:t>= 88</a:t>
            </a:r>
          </a:p>
          <a:p>
            <a:r>
              <a:rPr lang="en-GB" sz="2300" dirty="0"/>
              <a:t>Median = </a:t>
            </a:r>
            <a:r>
              <a:rPr lang="en-GB" sz="2300" dirty="0">
                <a:solidFill>
                  <a:srgbClr val="FFFF00"/>
                </a:solidFill>
              </a:rPr>
              <a:t>MEDIAN(C2:C96)</a:t>
            </a:r>
            <a:r>
              <a:rPr lang="en-GB" sz="2300" dirty="0"/>
              <a:t> = 78</a:t>
            </a:r>
          </a:p>
          <a:p>
            <a:endParaRPr lang="en-GB" sz="2300" dirty="0"/>
          </a:p>
          <a:p>
            <a:r>
              <a:rPr lang="en-GB" sz="2300" dirty="0"/>
              <a:t>Standard Deviation =</a:t>
            </a:r>
            <a:r>
              <a:rPr lang="en-GB" sz="2300" dirty="0">
                <a:solidFill>
                  <a:srgbClr val="FFFF00"/>
                </a:solidFill>
              </a:rPr>
              <a:t>STDEV(C2:C96) </a:t>
            </a:r>
            <a:r>
              <a:rPr lang="en-GB" sz="2300" dirty="0"/>
              <a:t>= 16</a:t>
            </a:r>
          </a:p>
          <a:p>
            <a:r>
              <a:rPr lang="en-GB" sz="2300" dirty="0"/>
              <a:t>Variance = </a:t>
            </a:r>
            <a:r>
              <a:rPr lang="en-GB" sz="2300" dirty="0">
                <a:solidFill>
                  <a:srgbClr val="FFFF00"/>
                </a:solidFill>
              </a:rPr>
              <a:t>79+16 =  95 </a:t>
            </a:r>
            <a:r>
              <a:rPr lang="en-GB" sz="2300" dirty="0"/>
              <a:t>and </a:t>
            </a:r>
            <a:r>
              <a:rPr lang="en-GB" sz="2300" dirty="0">
                <a:solidFill>
                  <a:srgbClr val="FFFF00"/>
                </a:solidFill>
              </a:rPr>
              <a:t>79-16 = 63</a:t>
            </a:r>
          </a:p>
          <a:p>
            <a:r>
              <a:rPr lang="en-GB" sz="2300" dirty="0"/>
              <a:t>So the values are dispersed from 63 to 95 around the mean.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0DD85F-AE70-4C69-AB35-96999F045B63}"/>
              </a:ext>
            </a:extLst>
          </p:cNvPr>
          <p:cNvSpPr txBox="1"/>
          <p:nvPr/>
        </p:nvSpPr>
        <p:spPr>
          <a:xfrm>
            <a:off x="3347864" y="89316"/>
            <a:ext cx="49936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Example Health Data Week 7 </a:t>
            </a:r>
          </a:p>
        </p:txBody>
      </p:sp>
    </p:spTree>
    <p:extLst>
      <p:ext uri="{BB962C8B-B14F-4D97-AF65-F5344CB8AC3E}">
        <p14:creationId xmlns:p14="http://schemas.microsoft.com/office/powerpoint/2010/main" val="1392082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GraphicFramePr/>
              <p:nvPr/>
            </p:nvGraphicFramePr>
            <p:xfrm>
              <a:off x="152400" y="990600"/>
              <a:ext cx="8915400" cy="43434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2400" y="990600"/>
                <a:ext cx="8915400" cy="43434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Freeform: Shape 4">
            <a:extLst>
              <a:ext uri="{FF2B5EF4-FFF2-40B4-BE49-F238E27FC236}">
                <a16:creationId xmlns:a16="http://schemas.microsoft.com/office/drawing/2014/main" id="{E10FCD9C-5E5F-4382-BAC9-5C012E8FA458}"/>
              </a:ext>
            </a:extLst>
          </p:cNvPr>
          <p:cNvSpPr/>
          <p:nvPr/>
        </p:nvSpPr>
        <p:spPr>
          <a:xfrm>
            <a:off x="609600" y="1315842"/>
            <a:ext cx="8229600" cy="3027558"/>
          </a:xfrm>
          <a:custGeom>
            <a:avLst/>
            <a:gdLst>
              <a:gd name="connsiteX0" fmla="*/ 0 w 6791092"/>
              <a:gd name="connsiteY0" fmla="*/ 2442119 h 2754353"/>
              <a:gd name="connsiteX1" fmla="*/ 3434575 w 6791092"/>
              <a:gd name="connsiteY1" fmla="*/ 2 h 2754353"/>
              <a:gd name="connsiteX2" fmla="*/ 6467707 w 6791092"/>
              <a:gd name="connsiteY2" fmla="*/ 2453270 h 2754353"/>
              <a:gd name="connsiteX3" fmla="*/ 6467707 w 6791092"/>
              <a:gd name="connsiteY3" fmla="*/ 2453270 h 2754353"/>
              <a:gd name="connsiteX4" fmla="*/ 6791092 w 6791092"/>
              <a:gd name="connsiteY4" fmla="*/ 2754353 h 2754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91092" h="2754353">
                <a:moveTo>
                  <a:pt x="0" y="2442119"/>
                </a:moveTo>
                <a:cubicBezTo>
                  <a:pt x="1178312" y="1220131"/>
                  <a:pt x="2356624" y="-1856"/>
                  <a:pt x="3434575" y="2"/>
                </a:cubicBezTo>
                <a:cubicBezTo>
                  <a:pt x="4512526" y="1860"/>
                  <a:pt x="6467707" y="2453270"/>
                  <a:pt x="6467707" y="2453270"/>
                </a:cubicBezTo>
                <a:lnTo>
                  <a:pt x="6467707" y="2453270"/>
                </a:lnTo>
                <a:lnTo>
                  <a:pt x="6791092" y="275435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561A2E-7C48-47D8-A6EB-5EAAD120C49F}"/>
              </a:ext>
            </a:extLst>
          </p:cNvPr>
          <p:cNvSpPr txBox="1"/>
          <p:nvPr/>
        </p:nvSpPr>
        <p:spPr>
          <a:xfrm>
            <a:off x="0" y="-24034"/>
            <a:ext cx="5105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Confidence Interval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14B7A-FFC2-472F-8C64-B05DC29847DC}"/>
              </a:ext>
            </a:extLst>
          </p:cNvPr>
          <p:cNvSpPr txBox="1"/>
          <p:nvPr/>
        </p:nvSpPr>
        <p:spPr>
          <a:xfrm>
            <a:off x="1366954" y="6289901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64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E4C214-C57E-4013-8827-8B75B30CDEFD}"/>
              </a:ext>
            </a:extLst>
          </p:cNvPr>
          <p:cNvSpPr txBox="1"/>
          <p:nvPr/>
        </p:nvSpPr>
        <p:spPr>
          <a:xfrm>
            <a:off x="6210300" y="6248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95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08E5568-139A-49B6-AD26-AD5B20C23286}"/>
              </a:ext>
            </a:extLst>
          </p:cNvPr>
          <p:cNvSpPr/>
          <p:nvPr/>
        </p:nvSpPr>
        <p:spPr>
          <a:xfrm flipV="1">
            <a:off x="1496122" y="5195550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AECEF05-0136-4453-BB3A-573BAE9E9045}"/>
              </a:ext>
            </a:extLst>
          </p:cNvPr>
          <p:cNvSpPr/>
          <p:nvPr/>
        </p:nvSpPr>
        <p:spPr>
          <a:xfrm flipV="1">
            <a:off x="6268844" y="51433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Line 5">
            <a:extLst>
              <a:ext uri="{FF2B5EF4-FFF2-40B4-BE49-F238E27FC236}">
                <a16:creationId xmlns:a16="http://schemas.microsoft.com/office/drawing/2014/main" id="{3782BD49-3BA7-453F-AE0A-7152316088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514707" y="688047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39D407F0-FB2A-4ACE-AA0C-98639E03FA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21244" y="688048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E5A8B1-73EC-4CB8-A782-87A5A51680E7}"/>
              </a:ext>
            </a:extLst>
          </p:cNvPr>
          <p:cNvSpPr txBox="1"/>
          <p:nvPr/>
        </p:nvSpPr>
        <p:spPr>
          <a:xfrm>
            <a:off x="2316614" y="6494621"/>
            <a:ext cx="31431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67 responses  fall between 63-95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836C5D-413C-4473-A507-230C1470DD13}"/>
              </a:ext>
            </a:extLst>
          </p:cNvPr>
          <p:cNvSpPr txBox="1"/>
          <p:nvPr/>
        </p:nvSpPr>
        <p:spPr>
          <a:xfrm>
            <a:off x="6876585" y="6248400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79+16=95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65737E-3964-4BAE-932D-E29C8FB7A300}"/>
              </a:ext>
            </a:extLst>
          </p:cNvPr>
          <p:cNvSpPr txBox="1"/>
          <p:nvPr/>
        </p:nvSpPr>
        <p:spPr>
          <a:xfrm>
            <a:off x="321478" y="6309955"/>
            <a:ext cx="9571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79-16=64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1E0AAB6C-491D-446B-BB45-3FEC97C12023}"/>
              </a:ext>
            </a:extLst>
          </p:cNvPr>
          <p:cNvSpPr/>
          <p:nvPr/>
        </p:nvSpPr>
        <p:spPr>
          <a:xfrm flipV="1">
            <a:off x="3619500" y="51052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DCBE2F-8D22-4832-81E3-513C4703D549}"/>
              </a:ext>
            </a:extLst>
          </p:cNvPr>
          <p:cNvSpPr txBox="1"/>
          <p:nvPr/>
        </p:nvSpPr>
        <p:spPr>
          <a:xfrm>
            <a:off x="3456878" y="6212159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</a:t>
            </a:r>
          </a:p>
        </p:txBody>
      </p:sp>
      <p:sp>
        <p:nvSpPr>
          <p:cNvPr id="19" name="Line 5">
            <a:extLst>
              <a:ext uri="{FF2B5EF4-FFF2-40B4-BE49-F238E27FC236}">
                <a16:creationId xmlns:a16="http://schemas.microsoft.com/office/drawing/2014/main" id="{8022CD1B-FA27-47AE-9BBD-AD8F029DEE5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38291" y="721500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0" name="Line 5">
            <a:extLst>
              <a:ext uri="{FF2B5EF4-FFF2-40B4-BE49-F238E27FC236}">
                <a16:creationId xmlns:a16="http://schemas.microsoft.com/office/drawing/2014/main" id="{E129F291-1394-4D34-A0F7-D48736B4A8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64926" y="721501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8380C5-50A3-44D6-A7A3-C1F53D22ACC1}"/>
              </a:ext>
            </a:extLst>
          </p:cNvPr>
          <p:cNvSpPr txBox="1"/>
          <p:nvPr/>
        </p:nvSpPr>
        <p:spPr>
          <a:xfrm>
            <a:off x="3456878" y="429002"/>
            <a:ext cx="5687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95% confidence interval</a:t>
            </a:r>
            <a:r>
              <a:rPr lang="en-US" dirty="0"/>
              <a:t>. </a:t>
            </a:r>
            <a:r>
              <a:rPr lang="en-US" dirty="0" err="1"/>
              <a:t>i.e</a:t>
            </a:r>
            <a:endParaRPr lang="en-US" dirty="0"/>
          </a:p>
          <a:p>
            <a:r>
              <a:rPr lang="en-US" b="1" i="1" dirty="0">
                <a:latin typeface="Symbol" pitchFamily="18" charset="2"/>
              </a:rPr>
              <a:t>a  </a:t>
            </a:r>
            <a:r>
              <a:rPr lang="en-US" dirty="0"/>
              <a:t> = 0.95</a:t>
            </a:r>
          </a:p>
        </p:txBody>
      </p:sp>
    </p:spTree>
    <p:extLst>
      <p:ext uri="{BB962C8B-B14F-4D97-AF65-F5344CB8AC3E}">
        <p14:creationId xmlns:p14="http://schemas.microsoft.com/office/powerpoint/2010/main" val="446576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055380" cy="67202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3987"/>
            <a:ext cx="8461410" cy="2651644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State the Research Question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Yet, the research question itself does not offer an approach to researching a phenomena, it only ‘identifies’ it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Hypotheses allow the larger questions to be broken down / dissected into smaller parts.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6115" y="3636668"/>
            <a:ext cx="874895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Question: 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Why do older people not take exercise?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459" y="4581128"/>
            <a:ext cx="8918610" cy="186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1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Participation in exercise is related to mobility 			levels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2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Older females are less likely to go to the gym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3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Lack of early years activity reduces the 				likelihood of exercising amongst aging adults.</a:t>
            </a:r>
            <a:endParaRPr lang="en-US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435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824233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690" y="1628800"/>
            <a:ext cx="8229600" cy="186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Null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No relationship exists between two variables</a:t>
            </a: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no relationship between lack of exercise 	among older age groups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1386" y="4365104"/>
            <a:ext cx="8229600" cy="186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Alternative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Some relationship exists between two variables</a:t>
            </a:r>
          </a:p>
          <a:p>
            <a:pPr lvl="1">
              <a:buFontTx/>
              <a:buChar char="-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a relationship between lack of exercise 	among older age groups</a:t>
            </a:r>
          </a:p>
        </p:txBody>
      </p:sp>
    </p:spTree>
    <p:extLst>
      <p:ext uri="{BB962C8B-B14F-4D97-AF65-F5344CB8AC3E}">
        <p14:creationId xmlns:p14="http://schemas.microsoft.com/office/powerpoint/2010/main" val="2555771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967610" cy="81604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Understanding 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5111"/>
            <a:ext cx="8784976" cy="51822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statistical tests we measure probabilities using ‘</a:t>
            </a:r>
            <a:r>
              <a:rPr lang="en-US" sz="2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values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p-value refers to how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likely something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to have happened by random chance</a:t>
            </a: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 hypothesis to be accepted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the p-value must be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to or less than 0.05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(i.e.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95% sure it didn’t happen by chance)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referred to as the level of Statistical Significance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87624" y="2132856"/>
          <a:ext cx="6534348" cy="825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9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4263">
                <a:tc>
                  <a:txBody>
                    <a:bodyPr/>
                    <a:lstStyle/>
                    <a:p>
                      <a:r>
                        <a:rPr lang="en-US" b="1" dirty="0"/>
                        <a:t>P-Value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0.05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0.50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0.99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0.1%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1.0%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5.0%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50%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99%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762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09" y="188640"/>
            <a:ext cx="7055380" cy="103206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Probability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816" y="980728"/>
            <a:ext cx="7884874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no relationship between low income and poor diet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a relationship between low income and poor diet</a:t>
            </a:r>
          </a:p>
          <a:p>
            <a:pPr lvl="1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5752" y="3484917"/>
            <a:ext cx="689163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we get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-value of 0.04, what does this mean?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0933" y="4143111"/>
            <a:ext cx="7249381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means that we are 96% confident that any difference in low income and poor diet is not due to random chance</a:t>
            </a:r>
          </a:p>
          <a:p>
            <a:pPr algn="ctr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</p:txBody>
      </p:sp>
    </p:spTree>
    <p:extLst>
      <p:ext uri="{BB962C8B-B14F-4D97-AF65-F5344CB8AC3E}">
        <p14:creationId xmlns:p14="http://schemas.microsoft.com/office/powerpoint/2010/main" val="200280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01000" cy="990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b="1" dirty="0"/>
              <a:t>The Coefficient of Correlation</a:t>
            </a:r>
          </a:p>
        </p:txBody>
      </p:sp>
      <p:sp>
        <p:nvSpPr>
          <p:cNvPr id="1741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184300"/>
            <a:ext cx="8077200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the relative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of the linear relationship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between two numerical variables</a:t>
            </a:r>
          </a:p>
          <a:p>
            <a:pPr eaLnBrk="1" hangingPunct="1">
              <a:defRPr/>
            </a:pPr>
            <a:r>
              <a:rPr lang="en-US" sz="26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coefficient of correlation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</a:p>
        </p:txBody>
      </p:sp>
      <p:graphicFrame>
        <p:nvGraphicFramePr>
          <p:cNvPr id="614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375655"/>
              </p:ext>
            </p:extLst>
          </p:nvPr>
        </p:nvGraphicFramePr>
        <p:xfrm>
          <a:off x="5843029" y="2191734"/>
          <a:ext cx="1788877" cy="832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927100" imgH="431800" progId="Equation.3">
                  <p:embed/>
                </p:oleObj>
              </mc:Choice>
              <mc:Fallback>
                <p:oleObj name="Equation" r:id="rId3" imgW="927100" imgH="431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3029" y="2191734"/>
                        <a:ext cx="1788877" cy="832544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/>
          <p:cNvGrpSpPr/>
          <p:nvPr/>
        </p:nvGrpSpPr>
        <p:grpSpPr>
          <a:xfrm>
            <a:off x="423773" y="3177863"/>
            <a:ext cx="8328025" cy="1165225"/>
            <a:chOff x="304800" y="5164138"/>
            <a:chExt cx="8328025" cy="1165225"/>
          </a:xfrm>
        </p:grpSpPr>
        <p:graphicFrame>
          <p:nvGraphicFramePr>
            <p:cNvPr id="6147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961665527"/>
                </p:ext>
              </p:extLst>
            </p:nvPr>
          </p:nvGraphicFramePr>
          <p:xfrm>
            <a:off x="4038600" y="5176838"/>
            <a:ext cx="2209800" cy="11477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5" imgW="1244600" imgH="647700" progId="Equation.3">
                    <p:embed/>
                  </p:oleObj>
                </mc:Choice>
                <mc:Fallback>
                  <p:oleObj name="Equation" r:id="rId5" imgW="1244600" imgH="64770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38600" y="5176838"/>
                          <a:ext cx="2209800" cy="11477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8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903658331"/>
                </p:ext>
              </p:extLst>
            </p:nvPr>
          </p:nvGraphicFramePr>
          <p:xfrm>
            <a:off x="304800" y="5164138"/>
            <a:ext cx="3509963" cy="11604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7" imgW="1955800" imgH="647700" progId="Equation.3">
                    <p:embed/>
                  </p:oleObj>
                </mc:Choice>
                <mc:Fallback>
                  <p:oleObj name="Equation" r:id="rId7" imgW="1955800" imgH="64770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04800" y="5164138"/>
                          <a:ext cx="3509963" cy="11604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9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91623039"/>
                </p:ext>
              </p:extLst>
            </p:nvPr>
          </p:nvGraphicFramePr>
          <p:xfrm>
            <a:off x="6424613" y="5181600"/>
            <a:ext cx="2208212" cy="11477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9" imgW="1244600" imgH="647700" progId="Equation.3">
                    <p:embed/>
                  </p:oleObj>
                </mc:Choice>
                <mc:Fallback>
                  <p:oleObj name="Equation" r:id="rId9" imgW="1244600" imgH="64770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424613" y="5181600"/>
                          <a:ext cx="2208212" cy="1147763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369F5EF-94D5-4DF8-ADBB-54F3D2206002}"/>
              </a:ext>
            </a:extLst>
          </p:cNvPr>
          <p:cNvSpPr txBox="1"/>
          <p:nvPr/>
        </p:nvSpPr>
        <p:spPr>
          <a:xfrm>
            <a:off x="152885" y="4589875"/>
            <a:ext cx="49231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=CORREL( (range1, range2)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Scatter chart </a:t>
            </a:r>
            <a:r>
              <a:rPr lang="en-GB" sz="2800" b="1" dirty="0">
                <a:solidFill>
                  <a:schemeClr val="bg1"/>
                </a:solidFill>
              </a:rPr>
              <a:t>and</a:t>
            </a:r>
            <a:r>
              <a:rPr lang="en-GB" sz="2800" b="1" dirty="0">
                <a:solidFill>
                  <a:srgbClr val="FFFF00"/>
                </a:solidFill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insert</a:t>
            </a:r>
            <a:r>
              <a:rPr lang="en-GB" sz="2800" b="1" dirty="0">
                <a:solidFill>
                  <a:srgbClr val="FFFF00"/>
                </a:solidFill>
              </a:rPr>
              <a:t> Trendline</a:t>
            </a:r>
            <a:r>
              <a:rPr lang="en-GB" sz="2800" b="1" dirty="0">
                <a:solidFill>
                  <a:schemeClr val="bg1"/>
                </a:solidFill>
              </a:rPr>
              <a:t> (line of best fit)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9E26D-9119-4C58-8F0C-482AA1453B0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02977" y="4597917"/>
            <a:ext cx="3788138" cy="180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912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89189" y="5527676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64337" y="5555702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288994" y="1791807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04869" y="1944207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22594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12994" y="2401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55794" y="2249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651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46194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27194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288994" y="331580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41594" y="24776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51182" y="308562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36994" y="1868007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46519" y="201247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64244" y="3003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388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59244" y="1631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116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83244" y="28506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06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022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688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397444" y="1860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35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787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07044" y="21648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0926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73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45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54432" y="1248882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36994" y="3315807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592832" y="3153882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08794" y="1715607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374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04207" y="2553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80407" y="1944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2993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485007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789807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094607" y="23601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75607" y="2325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470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56394" y="1180620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82939" y="331133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605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76469" y="4252432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367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8891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41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794194" y="4252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1939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46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1845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60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74994" y="3947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367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17794" y="4176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22594" y="466835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131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797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273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03394" y="3793645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605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17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20816" y="5359667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371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089594" y="4404832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08582" y="3869845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371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41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170339" y="538480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68444" y="3382482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22794" y="3392007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46994" y="3392007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467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515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56394" y="4709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13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183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51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1845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55994" y="3795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498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65383" y="6007794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5400" y="4077072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4000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132856"/>
            <a:ext cx="8352928" cy="419548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 used to establish whether there are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statistically significant relationships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between two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categorical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variables (nominal/ordinal)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e.g.  Is there a statistically significant relationship between Jet ski ownership and gender?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other words, is Jet ski ownership ownership INDEPENDENT of gender?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41077"/>
            <a:ext cx="9361040" cy="4912259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chi-square test is effectively a cross tabulation in which differences between the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values are measured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 distribution of responses if there was no relationship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how the responses are actually distributed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large discrepancy between the two measures may indicate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disproportionality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i.e. a statistically significant relationship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7632848" cy="990600"/>
          </a:xfrm>
        </p:spPr>
        <p:txBody>
          <a:bodyPr/>
          <a:lstStyle/>
          <a:p>
            <a:pPr algn="ctr"/>
            <a:r>
              <a:rPr lang="en-GB" b="1" dirty="0"/>
              <a:t>Seminar Introducing SPSS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10580" y="1251248"/>
            <a:ext cx="7922840" cy="491405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Exercises in Descriptive statistical analysis.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Exercises in inferential statistics.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 Seminar Instruction tasks to carry out statistical analysis.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use the TEACH1 data file to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Practice using SPSS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 how to run tests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Capture the outputs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Copy the outputs into a word file</a:t>
            </a: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1420</TotalTime>
  <Words>3197</Words>
  <Application>Microsoft Office PowerPoint</Application>
  <PresentationFormat>On-screen Show (4:3)</PresentationFormat>
  <Paragraphs>454</Paragraphs>
  <Slides>27</Slides>
  <Notes>23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Arial</vt:lpstr>
      <vt:lpstr>Arial</vt:lpstr>
      <vt:lpstr>Calibri</vt:lpstr>
      <vt:lpstr>Century Gothic</vt:lpstr>
      <vt:lpstr>Roboto Slab</vt:lpstr>
      <vt:lpstr>Symbol</vt:lpstr>
      <vt:lpstr>Times New Roman</vt:lpstr>
      <vt:lpstr>Verdana</vt:lpstr>
      <vt:lpstr>Wingdings</vt:lpstr>
      <vt:lpstr>Wingdings 3</vt:lpstr>
      <vt:lpstr>Ion</vt:lpstr>
      <vt:lpstr>Clip</vt:lpstr>
      <vt:lpstr>Equation</vt:lpstr>
      <vt:lpstr>Chart</vt:lpstr>
      <vt:lpstr>BMSP5007  Business Inquiry &amp; Research</vt:lpstr>
      <vt:lpstr>Learning Outcomes</vt:lpstr>
      <vt:lpstr>Types of Statistics</vt:lpstr>
      <vt:lpstr>Descriptive Statistics</vt:lpstr>
      <vt:lpstr>Inferential Statistics</vt:lpstr>
      <vt:lpstr>Measure of Central Tendency</vt:lpstr>
      <vt:lpstr>Arithmetic Mean</vt:lpstr>
      <vt:lpstr>PowerPoint Presentation</vt:lpstr>
      <vt:lpstr>The Mode</vt:lpstr>
      <vt:lpstr>The Range</vt:lpstr>
      <vt:lpstr>Measures of Dispersion</vt:lpstr>
      <vt:lpstr>The Variance</vt:lpstr>
      <vt:lpstr>The Standard Deviation</vt:lpstr>
      <vt:lpstr>The Normal Distribution</vt:lpstr>
      <vt:lpstr>Histogram</vt:lpstr>
      <vt:lpstr>PowerPoint Presentation</vt:lpstr>
      <vt:lpstr>PowerPoint Presentation</vt:lpstr>
      <vt:lpstr>Formulating Hypotheses</vt:lpstr>
      <vt:lpstr>Formulating Hypotheses</vt:lpstr>
      <vt:lpstr>Understanding Probability</vt:lpstr>
      <vt:lpstr>Probability Example</vt:lpstr>
      <vt:lpstr>The Coefficient of Correlation</vt:lpstr>
      <vt:lpstr>Examples of Approximate  r  Values</vt:lpstr>
      <vt:lpstr>PowerPoint Presentation</vt:lpstr>
      <vt:lpstr>Chi-Square Test for Independence</vt:lpstr>
      <vt:lpstr>Chi-Square Test for Independence</vt:lpstr>
      <vt:lpstr>Seminar Introducing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134</cp:revision>
  <dcterms:created xsi:type="dcterms:W3CDTF">2011-03-23T13:50:02Z</dcterms:created>
  <dcterms:modified xsi:type="dcterms:W3CDTF">2021-03-16T19:34:16Z</dcterms:modified>
</cp:coreProperties>
</file>