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8390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1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4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16.pn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22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18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8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5" Type="http://schemas.openxmlformats.org/officeDocument/2006/relationships/image" Target="../media/image37.png"/><Relationship Id="rId4" Type="http://schemas.openxmlformats.org/officeDocument/2006/relationships/image" Target="../media/image4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129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cons/plane_FFFFFF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 rot="14982712">
            <a:off x="7233475" y="229533"/>
            <a:ext cx="4937760" cy="493776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822960" y="1600200"/>
            <a:ext cx="5486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kern="0" spc="3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</a:t>
            </a:r>
            <a:endParaRPr lang="en-US" sz="1500" dirty="0"/>
          </a:p>
        </p:txBody>
      </p:sp>
      <p:sp>
        <p:nvSpPr>
          <p:cNvPr id="5" name="Text 2"/>
          <p:cNvSpPr/>
          <p:nvPr/>
        </p:nvSpPr>
        <p:spPr>
          <a:xfrm>
            <a:off x="822960" y="1965960"/>
            <a:ext cx="9601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Flight Foods Ltd.</a:t>
            </a:r>
            <a:endParaRPr lang="en-US" sz="5400" dirty="0"/>
          </a:p>
        </p:txBody>
      </p:sp>
      <p:sp>
        <p:nvSpPr>
          <p:cNvPr id="6" name="Text 3"/>
          <p:cNvSpPr/>
          <p:nvPr/>
        </p:nvSpPr>
        <p:spPr>
          <a:xfrm>
            <a:off x="822960" y="2880360"/>
            <a:ext cx="8778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i="1" dirty="0">
                <a:solidFill>
                  <a:srgbClr val="C9D8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Barriers in a Multicultural Production Environment</a:t>
            </a:r>
            <a:endParaRPr lang="en-US" sz="1900" dirty="0"/>
          </a:p>
        </p:txBody>
      </p:sp>
      <p:sp>
        <p:nvSpPr>
          <p:cNvPr id="7" name="Shape 4"/>
          <p:cNvSpPr/>
          <p:nvPr/>
        </p:nvSpPr>
        <p:spPr>
          <a:xfrm>
            <a:off x="822960" y="3703320"/>
            <a:ext cx="2926080" cy="0"/>
          </a:xfrm>
          <a:prstGeom prst="line">
            <a:avLst/>
          </a:prstGeom>
          <a:noFill/>
          <a:ln w="25400">
            <a:solidFill>
              <a:srgbClr val="F2A9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1051560" y="4279392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9D8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Name(s):</a:t>
            </a:r>
            <a:endParaRPr lang="en-US" sz="1300" dirty="0"/>
          </a:p>
        </p:txBody>
      </p:sp>
      <p:sp>
        <p:nvSpPr>
          <p:cNvPr id="10" name="Shape 7"/>
          <p:cNvSpPr/>
          <p:nvPr/>
        </p:nvSpPr>
        <p:spPr>
          <a:xfrm>
            <a:off x="2377440" y="4572000"/>
            <a:ext cx="3108960" cy="0"/>
          </a:xfrm>
          <a:prstGeom prst="line">
            <a:avLst/>
          </a:prstGeom>
          <a:noFill/>
          <a:ln w="12700">
            <a:solidFill>
              <a:srgbClr val="6E86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51560" y="4800600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9D8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ID(s):</a:t>
            </a:r>
            <a:endParaRPr lang="en-US" sz="1300" dirty="0"/>
          </a:p>
        </p:txBody>
      </p:sp>
      <p:sp>
        <p:nvSpPr>
          <p:cNvPr id="12" name="Shape 9"/>
          <p:cNvSpPr/>
          <p:nvPr/>
        </p:nvSpPr>
        <p:spPr>
          <a:xfrm>
            <a:off x="2377440" y="5093208"/>
            <a:ext cx="3108960" cy="0"/>
          </a:xfrm>
          <a:prstGeom prst="line">
            <a:avLst/>
          </a:prstGeom>
          <a:noFill/>
          <a:ln w="12700">
            <a:solidFill>
              <a:srgbClr val="6E86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9FB3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FB3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9A1EE71A-76FC-81F5-1191-561B11DFCF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3850698"/>
              </p:ext>
            </p:extLst>
          </p:nvPr>
        </p:nvGraphicFramePr>
        <p:xfrm>
          <a:off x="822960" y="3796660"/>
          <a:ext cx="6337050" cy="2593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1968">
                  <a:extLst>
                    <a:ext uri="{9D8B030D-6E8A-4147-A177-3AD203B41FA5}">
                      <a16:colId xmlns:a16="http://schemas.microsoft.com/office/drawing/2014/main" val="3405709214"/>
                    </a:ext>
                  </a:extLst>
                </a:gridCol>
                <a:gridCol w="3295082">
                  <a:extLst>
                    <a:ext uri="{9D8B030D-6E8A-4147-A177-3AD203B41FA5}">
                      <a16:colId xmlns:a16="http://schemas.microsoft.com/office/drawing/2014/main" val="3378131934"/>
                    </a:ext>
                  </a:extLst>
                </a:gridCol>
              </a:tblGrid>
              <a:tr h="2593096">
                <a:tc>
                  <a:txBody>
                    <a:bodyPr/>
                    <a:lstStyle/>
                    <a:p>
                      <a:r>
                        <a:rPr lang="en-GB" dirty="0"/>
                        <a:t>GROUP - 1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Students Name:</a:t>
                      </a:r>
                    </a:p>
                    <a:p>
                      <a:endParaRPr lang="en-GB" dirty="0"/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Arif Ali Arif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Danish Mobeen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Mohsin Muhammad Khan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dirty="0"/>
                        <a:t>Syed Wasim Ahmed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LCLM 4003-LON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Student ID: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2425768</a:t>
                      </a:r>
                    </a:p>
                    <a:p>
                      <a:r>
                        <a:rPr lang="en-GB" dirty="0"/>
                        <a:t>2532057</a:t>
                      </a:r>
                    </a:p>
                    <a:p>
                      <a:r>
                        <a:rPr lang="en-GB" dirty="0"/>
                        <a:t>2533235</a:t>
                      </a:r>
                    </a:p>
                    <a:p>
                      <a:r>
                        <a:rPr lang="en-GB" dirty="0"/>
                        <a:t>2525497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7778278"/>
                  </a:ext>
                </a:extLst>
              </a:tr>
            </a:tbl>
          </a:graphicData>
        </a:graphic>
      </p:graphicFrame>
      <p:pic>
        <p:nvPicPr>
          <p:cNvPr id="8" name="Picture 7" descr="University of Wales Trinity Saint David: Ranking, Courses, Fees ...">
            <a:extLst>
              <a:ext uri="{FF2B5EF4-FFF2-40B4-BE49-F238E27FC236}">
                <a16:creationId xmlns:a16="http://schemas.microsoft.com/office/drawing/2014/main" id="{C5B6BB3F-E21D-39AF-972A-E639B0DE8C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2275" y="4960620"/>
            <a:ext cx="1215390" cy="121539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clipboard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Overview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783080"/>
            <a:ext cx="5317236" cy="1234440"/>
          </a:xfrm>
          <a:prstGeom prst="roundRect">
            <a:avLst>
              <a:gd name="adj" fmla="val 5926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804672" y="2075688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bullhorn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829" y="2188845"/>
            <a:ext cx="276606" cy="27660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508760" y="2048256"/>
            <a:ext cx="41559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500" dirty="0"/>
          </a:p>
        </p:txBody>
      </p:sp>
      <p:sp>
        <p:nvSpPr>
          <p:cNvPr id="10" name="Text 6"/>
          <p:cNvSpPr/>
          <p:nvPr/>
        </p:nvSpPr>
        <p:spPr>
          <a:xfrm>
            <a:off x="1508760" y="2331720"/>
            <a:ext cx="41559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and the case context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6323076" y="1783080"/>
            <a:ext cx="5317236" cy="1234440"/>
          </a:xfrm>
          <a:prstGeom prst="roundRect">
            <a:avLst>
              <a:gd name="adj" fmla="val 5926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6579108" y="2075688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shieldAlt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2265" y="2188845"/>
            <a:ext cx="276606" cy="276606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7283196" y="2048256"/>
            <a:ext cx="41559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Communication Barriers</a:t>
            </a:r>
            <a:endParaRPr lang="en-US" sz="1500" dirty="0"/>
          </a:p>
        </p:txBody>
      </p:sp>
      <p:sp>
        <p:nvSpPr>
          <p:cNvPr id="15" name="Text 10"/>
          <p:cNvSpPr/>
          <p:nvPr/>
        </p:nvSpPr>
        <p:spPr>
          <a:xfrm>
            <a:off x="7283196" y="2331720"/>
            <a:ext cx="41559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Noise, language, age, culture, emotion</a:t>
            </a:r>
            <a:endParaRPr lang="en-US" sz="1150" dirty="0"/>
          </a:p>
        </p:txBody>
      </p:sp>
      <p:sp>
        <p:nvSpPr>
          <p:cNvPr id="16" name="Shape 11"/>
          <p:cNvSpPr/>
          <p:nvPr/>
        </p:nvSpPr>
        <p:spPr>
          <a:xfrm>
            <a:off x="548640" y="3337560"/>
            <a:ext cx="5317236" cy="1234440"/>
          </a:xfrm>
          <a:prstGeom prst="roundRect">
            <a:avLst>
              <a:gd name="adj" fmla="val 5926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804672" y="3630168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icons/book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7829" y="3743325"/>
            <a:ext cx="276606" cy="276606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508760" y="3602736"/>
            <a:ext cx="41559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 Theories</a:t>
            </a:r>
            <a:endParaRPr lang="en-US" sz="1500" dirty="0"/>
          </a:p>
        </p:txBody>
      </p:sp>
      <p:sp>
        <p:nvSpPr>
          <p:cNvPr id="20" name="Text 14"/>
          <p:cNvSpPr/>
          <p:nvPr/>
        </p:nvSpPr>
        <p:spPr>
          <a:xfrm>
            <a:off x="1508760" y="3886200"/>
            <a:ext cx="41559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 &amp; Weaver, Schramm, Berlo, Hofstede, Goleman</a:t>
            </a:r>
            <a:endParaRPr lang="en-US" sz="1150" dirty="0"/>
          </a:p>
        </p:txBody>
      </p:sp>
      <p:sp>
        <p:nvSpPr>
          <p:cNvPr id="21" name="Shape 15"/>
          <p:cNvSpPr/>
          <p:nvPr/>
        </p:nvSpPr>
        <p:spPr>
          <a:xfrm>
            <a:off x="6323076" y="3337560"/>
            <a:ext cx="5317236" cy="1234440"/>
          </a:xfrm>
          <a:prstGeom prst="roundRect">
            <a:avLst>
              <a:gd name="adj" fmla="val 5926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6579108" y="3630168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4" descr="icons/check_FFFFFF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265" y="3743325"/>
            <a:ext cx="276606" cy="276606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7283196" y="3602736"/>
            <a:ext cx="41559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1500" dirty="0"/>
          </a:p>
        </p:txBody>
      </p:sp>
      <p:sp>
        <p:nvSpPr>
          <p:cNvPr id="25" name="Text 18"/>
          <p:cNvSpPr/>
          <p:nvPr/>
        </p:nvSpPr>
        <p:spPr>
          <a:xfrm>
            <a:off x="7283196" y="3886200"/>
            <a:ext cx="41559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fixes for each barrier</a:t>
            </a:r>
            <a:endParaRPr lang="en-US" sz="1150" dirty="0"/>
          </a:p>
        </p:txBody>
      </p:sp>
      <p:sp>
        <p:nvSpPr>
          <p:cNvPr id="26" name="Shape 19"/>
          <p:cNvSpPr/>
          <p:nvPr/>
        </p:nvSpPr>
        <p:spPr>
          <a:xfrm>
            <a:off x="548640" y="4892040"/>
            <a:ext cx="5317236" cy="1234440"/>
          </a:xfrm>
          <a:prstGeom prst="roundRect">
            <a:avLst>
              <a:gd name="adj" fmla="val 5926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0"/>
          <p:cNvSpPr/>
          <p:nvPr/>
        </p:nvSpPr>
        <p:spPr>
          <a:xfrm>
            <a:off x="804672" y="5184648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5" descr="icons/handshake_FFFFFF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829" y="5297805"/>
            <a:ext cx="276606" cy="276606"/>
          </a:xfrm>
          <a:prstGeom prst="rect">
            <a:avLst/>
          </a:prstGeom>
        </p:spPr>
      </p:pic>
      <p:sp>
        <p:nvSpPr>
          <p:cNvPr id="29" name="Text 21"/>
          <p:cNvSpPr/>
          <p:nvPr/>
        </p:nvSpPr>
        <p:spPr>
          <a:xfrm>
            <a:off x="1508760" y="5157216"/>
            <a:ext cx="41559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500" dirty="0"/>
          </a:p>
        </p:txBody>
      </p:sp>
      <p:sp>
        <p:nvSpPr>
          <p:cNvPr id="30" name="Text 22"/>
          <p:cNvSpPr/>
          <p:nvPr/>
        </p:nvSpPr>
        <p:spPr>
          <a:xfrm>
            <a:off x="1508760" y="5440680"/>
            <a:ext cx="41559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communication drives performance</a:t>
            </a:r>
            <a:endParaRPr lang="en-US" sz="1150" dirty="0"/>
          </a:p>
        </p:txBody>
      </p:sp>
      <p:sp>
        <p:nvSpPr>
          <p:cNvPr id="31" name="Shape 23"/>
          <p:cNvSpPr/>
          <p:nvPr/>
        </p:nvSpPr>
        <p:spPr>
          <a:xfrm>
            <a:off x="6323076" y="4892040"/>
            <a:ext cx="5317236" cy="1234440"/>
          </a:xfrm>
          <a:prstGeom prst="roundRect">
            <a:avLst>
              <a:gd name="adj" fmla="val 5926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24"/>
          <p:cNvSpPr/>
          <p:nvPr/>
        </p:nvSpPr>
        <p:spPr>
          <a:xfrm>
            <a:off x="6579108" y="5184648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3" name="Image 6" descr="icons/bookOpen_FFFFFF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92265" y="5297805"/>
            <a:ext cx="276606" cy="276606"/>
          </a:xfrm>
          <a:prstGeom prst="rect">
            <a:avLst/>
          </a:prstGeom>
        </p:spPr>
      </p:pic>
      <p:sp>
        <p:nvSpPr>
          <p:cNvPr id="34" name="Text 25"/>
          <p:cNvSpPr/>
          <p:nvPr/>
        </p:nvSpPr>
        <p:spPr>
          <a:xfrm>
            <a:off x="7283196" y="5157216"/>
            <a:ext cx="415594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500" dirty="0"/>
          </a:p>
        </p:txBody>
      </p:sp>
      <p:sp>
        <p:nvSpPr>
          <p:cNvPr id="35" name="Text 26"/>
          <p:cNvSpPr/>
          <p:nvPr/>
        </p:nvSpPr>
        <p:spPr>
          <a:xfrm>
            <a:off x="7283196" y="5440680"/>
            <a:ext cx="41559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Harvard-style source list</a:t>
            </a:r>
            <a:endParaRPr lang="en-US" sz="1150" dirty="0"/>
          </a:p>
        </p:txBody>
      </p:sp>
      <p:sp>
        <p:nvSpPr>
          <p:cNvPr id="36" name="Text 27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37" name="Text 28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utensils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3200" dirty="0"/>
          </a:p>
        </p:txBody>
      </p:sp>
      <p:sp>
        <p:nvSpPr>
          <p:cNvPr id="6" name="Text 3"/>
          <p:cNvSpPr/>
          <p:nvPr/>
        </p:nvSpPr>
        <p:spPr>
          <a:xfrm>
            <a:off x="548640" y="1828800"/>
            <a:ext cx="630936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20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manufactures ready meals supplied to airline caterers.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20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complaints include undercooked food, poor packaging and meat found in vegetarian meals.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20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failures between supervisors and production staff contribute significantly to these quality issues.</a:t>
            </a:r>
            <a:endParaRPr lang="en-US" sz="1650" dirty="0"/>
          </a:p>
        </p:txBody>
      </p:sp>
      <p:sp>
        <p:nvSpPr>
          <p:cNvPr id="7" name="Shape 4"/>
          <p:cNvSpPr/>
          <p:nvPr/>
        </p:nvSpPr>
        <p:spPr>
          <a:xfrm>
            <a:off x="548640" y="4709160"/>
            <a:ext cx="6309360" cy="1097280"/>
          </a:xfrm>
          <a:prstGeom prst="roundRect">
            <a:avLst>
              <a:gd name="adj" fmla="val 6667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822960" y="4956048"/>
            <a:ext cx="621792" cy="621792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icons/shieldAlt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408" y="5111496"/>
            <a:ext cx="310896" cy="310896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600200" y="4864608"/>
            <a:ext cx="5074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Complaints tie directly back to how instructions are communicated on the production line — not just to equipment or ingredients.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7223760" y="1828800"/>
            <a:ext cx="4389120" cy="3977640"/>
          </a:xfrm>
          <a:prstGeom prst="roundRect">
            <a:avLst>
              <a:gd name="adj" fmla="val 1839"/>
            </a:avLst>
          </a:prstGeom>
          <a:solidFill>
            <a:srgbClr val="0B4F6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2" name="Image 2" descr="icons/plane_FFFFFF.png"/>
          <p:cNvPicPr>
            <a:picLocks noChangeAspect="1"/>
          </p:cNvPicPr>
          <p:nvPr/>
        </p:nvPicPr>
        <p:blipFill>
          <a:blip r:embed="rId5">
            <a:alphaModFix amt="88000"/>
          </a:blip>
          <a:stretch>
            <a:fillRect/>
          </a:stretch>
        </p:blipFill>
        <p:spPr>
          <a:xfrm>
            <a:off x="8732520" y="2148840"/>
            <a:ext cx="1371600" cy="137160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543800" y="3657600"/>
            <a:ext cx="3749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Airline Ready-Meal Supply Chain</a:t>
            </a:r>
            <a:endParaRPr lang="en-US" sz="1500" dirty="0"/>
          </a:p>
        </p:txBody>
      </p:sp>
      <p:sp>
        <p:nvSpPr>
          <p:cNvPr id="14" name="Text 9"/>
          <p:cNvSpPr/>
          <p:nvPr/>
        </p:nvSpPr>
        <p:spPr>
          <a:xfrm>
            <a:off x="7543800" y="4206240"/>
            <a:ext cx="374904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250" i="1" dirty="0">
                <a:solidFill>
                  <a:srgbClr val="DCEA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and safety depend on every worker understanding instructions clearly — communication is a food-safety issue, not just a soft skill.</a:t>
            </a:r>
            <a:endParaRPr lang="en-US" sz="1250" dirty="0"/>
          </a:p>
        </p:txBody>
      </p:sp>
      <p:sp>
        <p:nvSpPr>
          <p:cNvPr id="15" name="Text 10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6" name="Text 11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industry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FACTS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Summary</a:t>
            </a:r>
            <a:endParaRPr lang="en-US" sz="32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691640"/>
          <a:ext cx="11064240" cy="3794760"/>
        </p:xfrm>
        <a:graphic>
          <a:graphicData uri="http://schemas.openxmlformats.org/drawingml/2006/table">
            <a:tbl>
              <a:tblPr/>
              <a:tblGrid>
                <a:gridCol w="3291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772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Factor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6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Detail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6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Workforce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40 employees, aged 16–60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Cultural composition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Five distinct cultural groups on the production line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Equipment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Old, noisy machinery in the production hall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Training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Little formal training provided to staff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Supervision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English-speaking supervisor (Gary) manages a multilingual team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 3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8" name="Text 4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volum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1 OF 5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Environmental Noise Issue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6766560" cy="3977640"/>
          </a:xfrm>
          <a:prstGeom prst="roundRect">
            <a:avLst>
              <a:gd name="adj" fmla="val 1839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8680" y="2148840"/>
            <a:ext cx="612648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 machines create constant background noise on the production floor.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struggles to explain tasks clearly over the noise.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 may mishear or miss safety instructions entirely.</a:t>
            </a:r>
            <a:endParaRPr lang="en-US" sz="1650" dirty="0"/>
          </a:p>
        </p:txBody>
      </p:sp>
      <p:sp>
        <p:nvSpPr>
          <p:cNvPr id="8" name="Shape 5"/>
          <p:cNvSpPr/>
          <p:nvPr/>
        </p:nvSpPr>
        <p:spPr>
          <a:xfrm>
            <a:off x="7589520" y="1828800"/>
            <a:ext cx="4023360" cy="3977640"/>
          </a:xfrm>
          <a:prstGeom prst="roundRect">
            <a:avLst>
              <a:gd name="adj" fmla="val 1839"/>
            </a:avLst>
          </a:prstGeom>
          <a:solidFill>
            <a:srgbClr val="21295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9235440" y="2331720"/>
            <a:ext cx="822960" cy="822960"/>
          </a:xfrm>
          <a:prstGeom prst="ellipse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icons/volume_21295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0606" y="2516886"/>
            <a:ext cx="452628" cy="452628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863840" y="3383280"/>
            <a:ext cx="34747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300" i="1" dirty="0">
                <a:solidFill>
                  <a:srgbClr val="D6E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noise is the most direct barrier — it distorts the message before it even reaches the listener.</a:t>
            </a:r>
            <a:endParaRPr lang="en-US" sz="1300" dirty="0"/>
          </a:p>
        </p:txBody>
      </p:sp>
      <p:sp>
        <p:nvSpPr>
          <p:cNvPr id="12" name="Text 8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sitemap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THEORY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Shannon &amp; Weaver Model</a:t>
            </a:r>
            <a:endParaRPr lang="en-US" sz="3200" dirty="0"/>
          </a:p>
        </p:txBody>
      </p:sp>
      <p:sp>
        <p:nvSpPr>
          <p:cNvPr id="6" name="Text 3"/>
          <p:cNvSpPr/>
          <p:nvPr/>
        </p:nvSpPr>
        <p:spPr>
          <a:xfrm>
            <a:off x="548640" y="1828800"/>
            <a:ext cx="110642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▪"/>
            </a:pPr>
            <a:r>
              <a:rPr lang="en-US" sz="15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Noise interferes with message transmission between sender and receiver.</a:t>
            </a:r>
            <a:endParaRPr lang="en-US" sz="155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▪"/>
            </a:pPr>
            <a:r>
              <a:rPr lang="en-US" sz="15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Sender: Gary  →  Receiver: Employees.</a:t>
            </a:r>
            <a:endParaRPr lang="en-US" sz="155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▪"/>
            </a:pPr>
            <a:r>
              <a:rPr lang="en-US" sz="15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noise reduces communication effectiveness on the factory floor.</a:t>
            </a:r>
            <a:endParaRPr lang="en-US" sz="1550" dirty="0"/>
          </a:p>
        </p:txBody>
      </p:sp>
      <p:sp>
        <p:nvSpPr>
          <p:cNvPr id="7" name="Shape 4"/>
          <p:cNvSpPr/>
          <p:nvPr/>
        </p:nvSpPr>
        <p:spPr>
          <a:xfrm>
            <a:off x="640080" y="3657600"/>
            <a:ext cx="2468880" cy="1051560"/>
          </a:xfrm>
          <a:prstGeom prst="roundRect">
            <a:avLst>
              <a:gd name="adj" fmla="val 6957"/>
            </a:avLst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microphone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672" y="3954780"/>
            <a:ext cx="457200" cy="45720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371600" y="3803904"/>
            <a:ext cx="1645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SENDER</a:t>
            </a:r>
            <a:endParaRPr lang="en-US" sz="1300" dirty="0"/>
          </a:p>
        </p:txBody>
      </p:sp>
      <p:sp>
        <p:nvSpPr>
          <p:cNvPr id="10" name="Text 6"/>
          <p:cNvSpPr/>
          <p:nvPr/>
        </p:nvSpPr>
        <p:spPr>
          <a:xfrm>
            <a:off x="1371600" y="4114800"/>
            <a:ext cx="1645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</a:t>
            </a:r>
            <a:endParaRPr lang="en-US" sz="1350" dirty="0"/>
          </a:p>
        </p:txBody>
      </p:sp>
      <p:pic>
        <p:nvPicPr>
          <p:cNvPr id="11" name="Image 2" descr="icons/arrowRight_5B6B7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0400" y="4037076"/>
            <a:ext cx="292608" cy="292608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>
            <a:off x="4251960" y="3657600"/>
            <a:ext cx="2468880" cy="1051560"/>
          </a:xfrm>
          <a:prstGeom prst="roundRect">
            <a:avLst>
              <a:gd name="adj" fmla="val 6957"/>
            </a:avLst>
          </a:prstGeom>
          <a:solidFill>
            <a:srgbClr val="145C7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3" descr="icons/comment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552" y="3954780"/>
            <a:ext cx="457200" cy="45720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4983480" y="3803904"/>
            <a:ext cx="1645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sz="1300" dirty="0"/>
          </a:p>
        </p:txBody>
      </p:sp>
      <p:sp>
        <p:nvSpPr>
          <p:cNvPr id="15" name="Text 9"/>
          <p:cNvSpPr/>
          <p:nvPr/>
        </p:nvSpPr>
        <p:spPr>
          <a:xfrm>
            <a:off x="4983480" y="4114800"/>
            <a:ext cx="1645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Instruction</a:t>
            </a:r>
            <a:endParaRPr lang="en-US" sz="1350" dirty="0"/>
          </a:p>
        </p:txBody>
      </p:sp>
      <p:pic>
        <p:nvPicPr>
          <p:cNvPr id="16" name="Image 4" descr="icons/arrowRight_5B6B7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2280" y="4037076"/>
            <a:ext cx="292608" cy="292608"/>
          </a:xfrm>
          <a:prstGeom prst="rect">
            <a:avLst/>
          </a:prstGeom>
        </p:spPr>
      </p:pic>
      <p:sp>
        <p:nvSpPr>
          <p:cNvPr id="17" name="Shape 10"/>
          <p:cNvSpPr/>
          <p:nvPr/>
        </p:nvSpPr>
        <p:spPr>
          <a:xfrm>
            <a:off x="7863840" y="3657600"/>
            <a:ext cx="2468880" cy="1051560"/>
          </a:xfrm>
          <a:prstGeom prst="roundRect">
            <a:avLst>
              <a:gd name="adj" fmla="val 6957"/>
            </a:avLst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5" descr="icons/users_FFFFFF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28432" y="3954780"/>
            <a:ext cx="457200" cy="457200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8595360" y="3803904"/>
            <a:ext cx="1645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</a:t>
            </a:r>
            <a:endParaRPr lang="en-US" sz="1300" dirty="0"/>
          </a:p>
        </p:txBody>
      </p:sp>
      <p:sp>
        <p:nvSpPr>
          <p:cNvPr id="20" name="Text 12"/>
          <p:cNvSpPr/>
          <p:nvPr/>
        </p:nvSpPr>
        <p:spPr>
          <a:xfrm>
            <a:off x="8595360" y="4114800"/>
            <a:ext cx="1645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</a:t>
            </a:r>
            <a:endParaRPr lang="en-US" sz="1350" dirty="0"/>
          </a:p>
        </p:txBody>
      </p:sp>
      <p:sp>
        <p:nvSpPr>
          <p:cNvPr id="21" name="Shape 13"/>
          <p:cNvSpPr/>
          <p:nvPr/>
        </p:nvSpPr>
        <p:spPr>
          <a:xfrm>
            <a:off x="5166360" y="2880360"/>
            <a:ext cx="685800" cy="548640"/>
          </a:xfrm>
          <a:prstGeom prst="ellipse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4"/>
          <p:cNvSpPr/>
          <p:nvPr/>
        </p:nvSpPr>
        <p:spPr>
          <a:xfrm>
            <a:off x="4956048" y="2999232"/>
            <a:ext cx="1097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129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NOISE</a:t>
            </a:r>
            <a:endParaRPr lang="en-US" sz="1100" dirty="0"/>
          </a:p>
        </p:txBody>
      </p:sp>
      <p:sp>
        <p:nvSpPr>
          <p:cNvPr id="23" name="Shape 15"/>
          <p:cNvSpPr/>
          <p:nvPr/>
        </p:nvSpPr>
        <p:spPr>
          <a:xfrm>
            <a:off x="5486400" y="3429000"/>
            <a:ext cx="0" cy="228600"/>
          </a:xfrm>
          <a:prstGeom prst="line">
            <a:avLst/>
          </a:prstGeom>
          <a:noFill/>
          <a:ln w="25400">
            <a:solidFill>
              <a:srgbClr val="F2A93B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16"/>
          <p:cNvSpPr/>
          <p:nvPr/>
        </p:nvSpPr>
        <p:spPr>
          <a:xfrm>
            <a:off x="640080" y="5074920"/>
            <a:ext cx="10424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Application: the noisy machinery on the factory floor is the “noise” element that distorts Gary’s instructions before employees receive them.</a:t>
            </a:r>
            <a:endParaRPr lang="en-US" sz="1300" dirty="0"/>
          </a:p>
        </p:txBody>
      </p:sp>
      <p:sp>
        <p:nvSpPr>
          <p:cNvPr id="25" name="Text 17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26" name="Text 18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toolbox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Reducing the Noise Barrier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426464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cogs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0774" y="2388870"/>
            <a:ext cx="388620" cy="3886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13232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Replace / Maintain Machinery</a:t>
            </a:r>
            <a:endParaRPr lang="en-US" sz="1450" dirty="0"/>
          </a:p>
        </p:txBody>
      </p:sp>
      <p:sp>
        <p:nvSpPr>
          <p:cNvPr id="10" name="Text 6"/>
          <p:cNvSpPr/>
          <p:nvPr/>
        </p:nvSpPr>
        <p:spPr>
          <a:xfrm>
            <a:off x="749808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noise at the source through upkeep and modernisation.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3401568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279392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eye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3702" y="2388870"/>
            <a:ext cx="388620" cy="3886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566160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Displays</a:t>
            </a:r>
            <a:endParaRPr lang="en-US" sz="1450" dirty="0"/>
          </a:p>
        </p:txBody>
      </p:sp>
      <p:sp>
        <p:nvSpPr>
          <p:cNvPr id="15" name="Text 10"/>
          <p:cNvSpPr/>
          <p:nvPr/>
        </p:nvSpPr>
        <p:spPr>
          <a:xfrm>
            <a:off x="3602736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Screens and posters reinforce instructions without relying on sound.</a:t>
            </a:r>
            <a:endParaRPr lang="en-US" sz="1150" dirty="0"/>
          </a:p>
        </p:txBody>
      </p:sp>
      <p:sp>
        <p:nvSpPr>
          <p:cNvPr id="16" name="Shape 11"/>
          <p:cNvSpPr/>
          <p:nvPr/>
        </p:nvSpPr>
        <p:spPr>
          <a:xfrm>
            <a:off x="6254496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7132320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icons/chalkboard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6630" y="2388870"/>
            <a:ext cx="388620" cy="388620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6419088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Quiet Training Areas</a:t>
            </a:r>
            <a:endParaRPr lang="en-US" sz="1450" dirty="0"/>
          </a:p>
        </p:txBody>
      </p:sp>
      <p:sp>
        <p:nvSpPr>
          <p:cNvPr id="20" name="Text 14"/>
          <p:cNvSpPr/>
          <p:nvPr/>
        </p:nvSpPr>
        <p:spPr>
          <a:xfrm>
            <a:off x="6455664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 briefings away from the noisy production floor.</a:t>
            </a:r>
            <a:endParaRPr lang="en-US" sz="1150" dirty="0"/>
          </a:p>
        </p:txBody>
      </p:sp>
      <p:sp>
        <p:nvSpPr>
          <p:cNvPr id="21" name="Shape 15"/>
          <p:cNvSpPr/>
          <p:nvPr/>
        </p:nvSpPr>
        <p:spPr>
          <a:xfrm>
            <a:off x="9107424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9985248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4" descr="icons/headset_FFFFFF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79558" y="2388870"/>
            <a:ext cx="388620" cy="388620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9272016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Two-Way Radios / Headsets</a:t>
            </a:r>
            <a:endParaRPr lang="en-US" sz="1450" dirty="0"/>
          </a:p>
        </p:txBody>
      </p:sp>
      <p:sp>
        <p:nvSpPr>
          <p:cNvPr id="25" name="Text 18"/>
          <p:cNvSpPr/>
          <p:nvPr/>
        </p:nvSpPr>
        <p:spPr>
          <a:xfrm>
            <a:off x="9308592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supervisors a clear channel to reach staff over machine noise.</a:t>
            </a:r>
            <a:endParaRPr lang="en-US" sz="1150" dirty="0"/>
          </a:p>
        </p:txBody>
      </p:sp>
      <p:sp>
        <p:nvSpPr>
          <p:cNvPr id="26" name="Text 19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27" name="Text 20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languag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2 OF 5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Language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6766560" cy="3977640"/>
          </a:xfrm>
          <a:prstGeom prst="roundRect">
            <a:avLst>
              <a:gd name="adj" fmla="val 1839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8680" y="2148840"/>
            <a:ext cx="612648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 speak a range of different first languages.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Safety and process signage is displayed in English only.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leads to misunderstanding of procedures and instructions.</a:t>
            </a:r>
            <a:endParaRPr lang="en-US" sz="1650" dirty="0"/>
          </a:p>
        </p:txBody>
      </p:sp>
      <p:sp>
        <p:nvSpPr>
          <p:cNvPr id="8" name="Shape 5"/>
          <p:cNvSpPr/>
          <p:nvPr/>
        </p:nvSpPr>
        <p:spPr>
          <a:xfrm>
            <a:off x="7589520" y="1828800"/>
            <a:ext cx="4023360" cy="3977640"/>
          </a:xfrm>
          <a:prstGeom prst="roundRect">
            <a:avLst>
              <a:gd name="adj" fmla="val 1839"/>
            </a:avLst>
          </a:prstGeom>
          <a:solidFill>
            <a:srgbClr val="21295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9235440" y="2331720"/>
            <a:ext cx="822960" cy="822960"/>
          </a:xfrm>
          <a:prstGeom prst="ellipse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icons/language_21295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0606" y="2516886"/>
            <a:ext cx="452628" cy="452628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863840" y="3383280"/>
            <a:ext cx="34747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300" i="1" dirty="0">
                <a:solidFill>
                  <a:srgbClr val="D6E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 barriers are especially high-risk in food production, where a missed instruction can cause a safety or hygiene failure.</a:t>
            </a:r>
            <a:endParaRPr lang="en-US" sz="1300" dirty="0"/>
          </a:p>
        </p:txBody>
      </p:sp>
      <p:sp>
        <p:nvSpPr>
          <p:cNvPr id="12" name="Text 8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sitemap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THEORY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Schramm's Model</a:t>
            </a:r>
            <a:endParaRPr lang="en-US" sz="3200" dirty="0"/>
          </a:p>
        </p:txBody>
      </p:sp>
      <p:sp>
        <p:nvSpPr>
          <p:cNvPr id="6" name="Text 3"/>
          <p:cNvSpPr/>
          <p:nvPr/>
        </p:nvSpPr>
        <p:spPr>
          <a:xfrm>
            <a:off x="548640" y="1783080"/>
            <a:ext cx="110642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600"/>
              </a:spcAft>
              <a:buSzPct val="100000"/>
              <a:buChar char="▪"/>
            </a:pPr>
            <a:r>
              <a:rPr lang="en-US" sz="14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Shared field of experience between Gary and employees is limited.</a:t>
            </a:r>
            <a:endParaRPr lang="en-US" sz="1450" dirty="0"/>
          </a:p>
          <a:p>
            <a:pPr marL="228600" indent="-228600">
              <a:lnSpc>
                <a:spcPct val="115000"/>
              </a:lnSpc>
              <a:spcAft>
                <a:spcPts val="600"/>
              </a:spcAft>
              <a:buSzPct val="100000"/>
              <a:buChar char="▪"/>
            </a:pPr>
            <a:r>
              <a:rPr lang="en-US" sz="14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Feedback is essential to confirm the message was understood.</a:t>
            </a:r>
            <a:endParaRPr lang="en-US" sz="1450" dirty="0"/>
          </a:p>
          <a:p>
            <a:pPr marL="228600" indent="-228600">
              <a:lnSpc>
                <a:spcPct val="115000"/>
              </a:lnSpc>
              <a:spcAft>
                <a:spcPts val="600"/>
              </a:spcAft>
              <a:buSzPct val="100000"/>
              <a:buChar char="▪"/>
            </a:pPr>
            <a:r>
              <a:rPr lang="en-US" sz="14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Encoding and decoding problems arise from language and cultural differences.</a:t>
            </a:r>
            <a:endParaRPr lang="en-US" sz="1450" dirty="0"/>
          </a:p>
        </p:txBody>
      </p:sp>
      <p:sp>
        <p:nvSpPr>
          <p:cNvPr id="7" name="Shape 4"/>
          <p:cNvSpPr/>
          <p:nvPr/>
        </p:nvSpPr>
        <p:spPr>
          <a:xfrm>
            <a:off x="4023360" y="3429000"/>
            <a:ext cx="2011680" cy="2011680"/>
          </a:xfrm>
          <a:prstGeom prst="ellipse">
            <a:avLst/>
          </a:prstGeom>
          <a:solidFill>
            <a:srgbClr val="0B4F6C">
              <a:alpha val="70000"/>
            </a:srgbClr>
          </a:solidFill>
          <a:ln w="19050">
            <a:solidFill>
              <a:srgbClr val="0B4F6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5486400" y="3429000"/>
            <a:ext cx="2011680" cy="2011680"/>
          </a:xfrm>
          <a:prstGeom prst="ellipse">
            <a:avLst/>
          </a:prstGeom>
          <a:solidFill>
            <a:srgbClr val="145C7A">
              <a:alpha val="70000"/>
            </a:srgbClr>
          </a:solidFill>
          <a:ln w="19050">
            <a:solidFill>
              <a:srgbClr val="145C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3017520" y="3044952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Gary's Field of Experience</a:t>
            </a:r>
            <a:endParaRPr lang="en-US" sz="1250" dirty="0"/>
          </a:p>
        </p:txBody>
      </p:sp>
      <p:sp>
        <p:nvSpPr>
          <p:cNvPr id="10" name="Text 7"/>
          <p:cNvSpPr/>
          <p:nvPr/>
        </p:nvSpPr>
        <p:spPr>
          <a:xfrm>
            <a:off x="6126480" y="3044952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45C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Workers' Field of Experience</a:t>
            </a:r>
            <a:endParaRPr lang="en-US" sz="1250" dirty="0"/>
          </a:p>
        </p:txBody>
      </p:sp>
      <p:sp>
        <p:nvSpPr>
          <p:cNvPr id="11" name="Text 8"/>
          <p:cNvSpPr/>
          <p:nvPr/>
        </p:nvSpPr>
        <p:spPr>
          <a:xfrm>
            <a:off x="5166360" y="4142232"/>
            <a:ext cx="1188720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Shared</a:t>
            </a:r>
            <a:endParaRPr lang="en-US" sz="11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Meaning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640080" y="56235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Application: because Gary and his multilingual team share very little common background, only a small overlap of shared meaning exists — feedback loops are needed to widen it.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toolbox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Reducing the Language Barrier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426464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globe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0774" y="2388870"/>
            <a:ext cx="388620" cy="3886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13232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Multilingual Training</a:t>
            </a:r>
            <a:endParaRPr lang="en-US" sz="1450" dirty="0"/>
          </a:p>
        </p:txBody>
      </p:sp>
      <p:sp>
        <p:nvSpPr>
          <p:cNvPr id="10" name="Text 6"/>
          <p:cNvSpPr/>
          <p:nvPr/>
        </p:nvSpPr>
        <p:spPr>
          <a:xfrm>
            <a:off x="749808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 key procedures in each worker's first language.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3401568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279392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eye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3702" y="2388870"/>
            <a:ext cx="388620" cy="3886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566160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Pictograms</a:t>
            </a:r>
            <a:endParaRPr lang="en-US" sz="1450" dirty="0"/>
          </a:p>
        </p:txBody>
      </p:sp>
      <p:sp>
        <p:nvSpPr>
          <p:cNvPr id="15" name="Text 10"/>
          <p:cNvSpPr/>
          <p:nvPr/>
        </p:nvSpPr>
        <p:spPr>
          <a:xfrm>
            <a:off x="3602736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universal visual symbols for safety and process steps.</a:t>
            </a:r>
            <a:endParaRPr lang="en-US" sz="1150" dirty="0"/>
          </a:p>
        </p:txBody>
      </p:sp>
      <p:sp>
        <p:nvSpPr>
          <p:cNvPr id="16" name="Shape 11"/>
          <p:cNvSpPr/>
          <p:nvPr/>
        </p:nvSpPr>
        <p:spPr>
          <a:xfrm>
            <a:off x="6254496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7132320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icons/handsHelping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6630" y="2388870"/>
            <a:ext cx="388620" cy="388620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6419088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Interpreters</a:t>
            </a:r>
            <a:endParaRPr lang="en-US" sz="1450" dirty="0"/>
          </a:p>
        </p:txBody>
      </p:sp>
      <p:sp>
        <p:nvSpPr>
          <p:cNvPr id="20" name="Text 14"/>
          <p:cNvSpPr/>
          <p:nvPr/>
        </p:nvSpPr>
        <p:spPr>
          <a:xfrm>
            <a:off x="6455664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interpreter support for critical briefings.</a:t>
            </a:r>
            <a:endParaRPr lang="en-US" sz="1150" dirty="0"/>
          </a:p>
        </p:txBody>
      </p:sp>
      <p:sp>
        <p:nvSpPr>
          <p:cNvPr id="21" name="Shape 15"/>
          <p:cNvSpPr/>
          <p:nvPr/>
        </p:nvSpPr>
        <p:spPr>
          <a:xfrm>
            <a:off x="9107424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9985248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4" descr="icons/chalkboard_FFFFFF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79558" y="2388870"/>
            <a:ext cx="388620" cy="388620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9272016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Demonstrations</a:t>
            </a:r>
            <a:endParaRPr lang="en-US" sz="1450" dirty="0"/>
          </a:p>
        </p:txBody>
      </p:sp>
      <p:sp>
        <p:nvSpPr>
          <p:cNvPr id="25" name="Text 18"/>
          <p:cNvSpPr/>
          <p:nvPr/>
        </p:nvSpPr>
        <p:spPr>
          <a:xfrm>
            <a:off x="9308592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 the task physically rather than relying on speech alone.</a:t>
            </a:r>
            <a:endParaRPr lang="en-US" sz="1150" dirty="0"/>
          </a:p>
        </p:txBody>
      </p:sp>
      <p:sp>
        <p:nvSpPr>
          <p:cNvPr id="26" name="Text 19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27" name="Text 20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userClock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3 OF 5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74520"/>
            <a:ext cx="5394960" cy="3840480"/>
          </a:xfrm>
          <a:prstGeom prst="roundRect">
            <a:avLst>
              <a:gd name="adj" fmla="val 1905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868680" y="2194560"/>
            <a:ext cx="685800" cy="68580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userGraduate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985" y="2348865"/>
            <a:ext cx="377190" cy="37719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737360" y="2331720"/>
            <a:ext cx="3931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Younger Workers</a:t>
            </a:r>
            <a:endParaRPr lang="en-US" sz="1700" dirty="0"/>
          </a:p>
        </p:txBody>
      </p:sp>
      <p:sp>
        <p:nvSpPr>
          <p:cNvPr id="10" name="Text 6"/>
          <p:cNvSpPr/>
          <p:nvPr/>
        </p:nvSpPr>
        <p:spPr>
          <a:xfrm>
            <a:off x="868680" y="3154680"/>
            <a:ext cx="475488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1400"/>
              </a:spcAft>
              <a:buSzPct val="100000"/>
              <a:buChar char="▪"/>
            </a:pPr>
            <a:r>
              <a:rPr lang="en-US" sz="14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Misunderstand instructions more often.</a:t>
            </a:r>
            <a:endParaRPr lang="en-US" sz="1450" dirty="0"/>
          </a:p>
          <a:p>
            <a:pPr marL="228600" indent="-228600">
              <a:lnSpc>
                <a:spcPct val="115000"/>
              </a:lnSpc>
              <a:spcAft>
                <a:spcPts val="1400"/>
              </a:spcAft>
              <a:buSzPct val="100000"/>
              <a:buChar char="▪"/>
            </a:pPr>
            <a:r>
              <a:rPr lang="en-US" sz="14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 experience interpreting supervisor shorthand and urgency.</a:t>
            </a:r>
            <a:endParaRPr lang="en-US" sz="1450" dirty="0"/>
          </a:p>
        </p:txBody>
      </p:sp>
      <p:sp>
        <p:nvSpPr>
          <p:cNvPr id="11" name="Shape 7"/>
          <p:cNvSpPr/>
          <p:nvPr/>
        </p:nvSpPr>
        <p:spPr>
          <a:xfrm>
            <a:off x="6217920" y="1874520"/>
            <a:ext cx="5394960" cy="3840480"/>
          </a:xfrm>
          <a:prstGeom prst="roundRect">
            <a:avLst>
              <a:gd name="adj" fmla="val 1905"/>
            </a:avLst>
          </a:prstGeom>
          <a:solidFill>
            <a:srgbClr val="21295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6537960" y="2194560"/>
            <a:ext cx="685800" cy="685800"/>
          </a:xfrm>
          <a:prstGeom prst="ellipse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userClock_21295C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2265" y="2348865"/>
            <a:ext cx="377190" cy="37719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7406640" y="2331720"/>
            <a:ext cx="3931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Older Workers</a:t>
            </a:r>
            <a:endParaRPr lang="en-US" sz="1700" dirty="0"/>
          </a:p>
        </p:txBody>
      </p:sp>
      <p:sp>
        <p:nvSpPr>
          <p:cNvPr id="15" name="Text 10"/>
          <p:cNvSpPr/>
          <p:nvPr/>
        </p:nvSpPr>
        <p:spPr>
          <a:xfrm>
            <a:off x="6537960" y="3154680"/>
            <a:ext cx="475488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1400"/>
              </a:spcAft>
              <a:buSzPct val="100000"/>
              <a:buChar char="▪"/>
            </a:pPr>
            <a:r>
              <a:rPr lang="en-US" sz="14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 better overall.</a:t>
            </a:r>
            <a:endParaRPr lang="en-US" sz="1450" dirty="0"/>
          </a:p>
          <a:p>
            <a:pPr marL="228600" indent="-228600">
              <a:lnSpc>
                <a:spcPct val="115000"/>
              </a:lnSpc>
              <a:buSzPct val="100000"/>
              <a:buChar char="▪"/>
            </a:pPr>
            <a:r>
              <a:rPr lang="en-US" sz="14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Bring greater tacit experience to interpreting instructions.</a:t>
            </a:r>
            <a:endParaRPr lang="en-US" sz="1450" dirty="0"/>
          </a:p>
        </p:txBody>
      </p:sp>
      <p:sp>
        <p:nvSpPr>
          <p:cNvPr id="16" name="Text 11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7" name="Text 12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sitemap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THEORY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Berlo's SMCR Model</a:t>
            </a:r>
            <a:endParaRPr lang="en-US" sz="3200" dirty="0"/>
          </a:p>
        </p:txBody>
      </p:sp>
      <p:sp>
        <p:nvSpPr>
          <p:cNvPr id="6" name="Text 3"/>
          <p:cNvSpPr/>
          <p:nvPr/>
        </p:nvSpPr>
        <p:spPr>
          <a:xfrm>
            <a:off x="548640" y="1828800"/>
            <a:ext cx="110642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▪"/>
            </a:pPr>
            <a:r>
              <a:rPr lang="en-US" sz="15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 characteristics affect how communication is understood.</a:t>
            </a:r>
            <a:endParaRPr lang="en-US" sz="155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▪"/>
            </a:pPr>
            <a:r>
              <a:rPr lang="en-US" sz="15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Skills, knowledge and age all influence how instructions are interpreted.</a:t>
            </a:r>
            <a:endParaRPr lang="en-US" sz="1550" dirty="0"/>
          </a:p>
        </p:txBody>
      </p:sp>
      <p:sp>
        <p:nvSpPr>
          <p:cNvPr id="7" name="Shape 4"/>
          <p:cNvSpPr/>
          <p:nvPr/>
        </p:nvSpPr>
        <p:spPr>
          <a:xfrm>
            <a:off x="548640" y="3063240"/>
            <a:ext cx="2567178" cy="2286000"/>
          </a:xfrm>
          <a:prstGeom prst="roundRect">
            <a:avLst>
              <a:gd name="adj" fmla="val 3200"/>
            </a:avLst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1512189" y="3337560"/>
            <a:ext cx="640080" cy="64008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icons/microphone_0B4F6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6207" y="3481578"/>
            <a:ext cx="352044" cy="352044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40080" y="4206240"/>
            <a:ext cx="238429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</a:t>
            </a:r>
            <a:endParaRPr lang="en-US" sz="1400" dirty="0"/>
          </a:p>
        </p:txBody>
      </p:sp>
      <p:sp>
        <p:nvSpPr>
          <p:cNvPr id="11" name="Text 7"/>
          <p:cNvSpPr/>
          <p:nvPr/>
        </p:nvSpPr>
        <p:spPr>
          <a:xfrm>
            <a:off x="640080" y="4572000"/>
            <a:ext cx="238429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20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</a:t>
            </a:r>
            <a:endParaRPr lang="en-US" sz="1200" dirty="0"/>
          </a:p>
        </p:txBody>
      </p:sp>
      <p:pic>
        <p:nvPicPr>
          <p:cNvPr id="12" name="Image 2" descr="icons/arrowRight_5B6B7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4106" y="4078224"/>
            <a:ext cx="237744" cy="237744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3390138" y="3063240"/>
            <a:ext cx="2567178" cy="2286000"/>
          </a:xfrm>
          <a:prstGeom prst="roundRect">
            <a:avLst>
              <a:gd name="adj" fmla="val 3200"/>
            </a:avLst>
          </a:prstGeom>
          <a:solidFill>
            <a:srgbClr val="145C7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9"/>
          <p:cNvSpPr/>
          <p:nvPr/>
        </p:nvSpPr>
        <p:spPr>
          <a:xfrm>
            <a:off x="4353687" y="3337560"/>
            <a:ext cx="640080" cy="64008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3" descr="icons/comment_145C7A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7705" y="3481578"/>
            <a:ext cx="352044" cy="352044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3481578" y="4206240"/>
            <a:ext cx="238429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sz="1400" dirty="0"/>
          </a:p>
        </p:txBody>
      </p:sp>
      <p:sp>
        <p:nvSpPr>
          <p:cNvPr id="17" name="Text 11"/>
          <p:cNvSpPr/>
          <p:nvPr/>
        </p:nvSpPr>
        <p:spPr>
          <a:xfrm>
            <a:off x="3481578" y="4572000"/>
            <a:ext cx="238429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20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Instructions</a:t>
            </a:r>
            <a:endParaRPr lang="en-US" sz="1200" dirty="0"/>
          </a:p>
        </p:txBody>
      </p:sp>
      <p:pic>
        <p:nvPicPr>
          <p:cNvPr id="18" name="Image 4" descr="icons/arrowRight_5B6B7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5604" y="4078224"/>
            <a:ext cx="237744" cy="237744"/>
          </a:xfrm>
          <a:prstGeom prst="rect">
            <a:avLst/>
          </a:prstGeom>
        </p:spPr>
      </p:pic>
      <p:sp>
        <p:nvSpPr>
          <p:cNvPr id="19" name="Shape 12"/>
          <p:cNvSpPr/>
          <p:nvPr/>
        </p:nvSpPr>
        <p:spPr>
          <a:xfrm>
            <a:off x="6231636" y="3063240"/>
            <a:ext cx="2567178" cy="2286000"/>
          </a:xfrm>
          <a:prstGeom prst="roundRect">
            <a:avLst>
              <a:gd name="adj" fmla="val 3200"/>
            </a:avLst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3"/>
          <p:cNvSpPr/>
          <p:nvPr/>
        </p:nvSpPr>
        <p:spPr>
          <a:xfrm>
            <a:off x="7195185" y="3337560"/>
            <a:ext cx="640080" cy="64008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5" descr="icons/exchange_0B4F6C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39203" y="3481578"/>
            <a:ext cx="352044" cy="352044"/>
          </a:xfrm>
          <a:prstGeom prst="rect">
            <a:avLst/>
          </a:prstGeom>
        </p:spPr>
      </p:pic>
      <p:sp>
        <p:nvSpPr>
          <p:cNvPr id="22" name="Text 14"/>
          <p:cNvSpPr/>
          <p:nvPr/>
        </p:nvSpPr>
        <p:spPr>
          <a:xfrm>
            <a:off x="6323076" y="4206240"/>
            <a:ext cx="238429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US" sz="1400" dirty="0"/>
          </a:p>
        </p:txBody>
      </p:sp>
      <p:sp>
        <p:nvSpPr>
          <p:cNvPr id="23" name="Text 15"/>
          <p:cNvSpPr/>
          <p:nvPr/>
        </p:nvSpPr>
        <p:spPr>
          <a:xfrm>
            <a:off x="6323076" y="4572000"/>
            <a:ext cx="238429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20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Verbal + Visual</a:t>
            </a:r>
            <a:endParaRPr lang="en-US" sz="1200" dirty="0"/>
          </a:p>
        </p:txBody>
      </p:sp>
      <p:pic>
        <p:nvPicPr>
          <p:cNvPr id="24" name="Image 6" descr="icons/arrowRight_5B6B7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7102" y="4078224"/>
            <a:ext cx="237744" cy="237744"/>
          </a:xfrm>
          <a:prstGeom prst="rect">
            <a:avLst/>
          </a:prstGeom>
        </p:spPr>
      </p:pic>
      <p:sp>
        <p:nvSpPr>
          <p:cNvPr id="25" name="Shape 16"/>
          <p:cNvSpPr/>
          <p:nvPr/>
        </p:nvSpPr>
        <p:spPr>
          <a:xfrm>
            <a:off x="9073134" y="3063240"/>
            <a:ext cx="2567178" cy="2286000"/>
          </a:xfrm>
          <a:prstGeom prst="roundRect">
            <a:avLst>
              <a:gd name="adj" fmla="val 3200"/>
            </a:avLst>
          </a:prstGeom>
          <a:solidFill>
            <a:srgbClr val="145C7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17"/>
          <p:cNvSpPr/>
          <p:nvPr/>
        </p:nvSpPr>
        <p:spPr>
          <a:xfrm>
            <a:off x="10036683" y="3337560"/>
            <a:ext cx="640080" cy="64008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7" name="Image 7" descr="icons/users_145C7A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80701" y="3481578"/>
            <a:ext cx="352044" cy="352044"/>
          </a:xfrm>
          <a:prstGeom prst="rect">
            <a:avLst/>
          </a:prstGeom>
        </p:spPr>
      </p:pic>
      <p:sp>
        <p:nvSpPr>
          <p:cNvPr id="28" name="Text 18"/>
          <p:cNvSpPr/>
          <p:nvPr/>
        </p:nvSpPr>
        <p:spPr>
          <a:xfrm>
            <a:off x="9164574" y="4206240"/>
            <a:ext cx="238429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</a:t>
            </a:r>
            <a:endParaRPr lang="en-US" sz="1400" dirty="0"/>
          </a:p>
        </p:txBody>
      </p:sp>
      <p:sp>
        <p:nvSpPr>
          <p:cNvPr id="29" name="Text 19"/>
          <p:cNvSpPr/>
          <p:nvPr/>
        </p:nvSpPr>
        <p:spPr>
          <a:xfrm>
            <a:off x="9164574" y="4572000"/>
            <a:ext cx="238429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20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</a:t>
            </a:r>
            <a:endParaRPr lang="en-US" sz="120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20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(varying skill, age)</a:t>
            </a:r>
            <a:endParaRPr lang="en-US" sz="1200" dirty="0"/>
          </a:p>
        </p:txBody>
      </p:sp>
      <p:sp>
        <p:nvSpPr>
          <p:cNvPr id="30" name="Text 20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31" name="Text 21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toolbox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Reducing the Age Barrier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426464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handshake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0774" y="2388870"/>
            <a:ext cx="388620" cy="3886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13232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Mentoring</a:t>
            </a:r>
            <a:endParaRPr lang="en-US" sz="1450" dirty="0"/>
          </a:p>
        </p:txBody>
      </p:sp>
      <p:sp>
        <p:nvSpPr>
          <p:cNvPr id="10" name="Text 6"/>
          <p:cNvSpPr/>
          <p:nvPr/>
        </p:nvSpPr>
        <p:spPr>
          <a:xfrm>
            <a:off x="749808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Pair experienced and newer workers to transfer tacit knowledge.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3401568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279392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chalkboard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3702" y="2388870"/>
            <a:ext cx="388620" cy="3886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3566160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Coaching</a:t>
            </a:r>
            <a:endParaRPr lang="en-US" sz="1450" dirty="0"/>
          </a:p>
        </p:txBody>
      </p:sp>
      <p:sp>
        <p:nvSpPr>
          <p:cNvPr id="15" name="Text 10"/>
          <p:cNvSpPr/>
          <p:nvPr/>
        </p:nvSpPr>
        <p:spPr>
          <a:xfrm>
            <a:off x="3602736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ongoing one-to-one guidance from supervisors.</a:t>
            </a:r>
            <a:endParaRPr lang="en-US" sz="1150" dirty="0"/>
          </a:p>
        </p:txBody>
      </p:sp>
      <p:sp>
        <p:nvSpPr>
          <p:cNvPr id="16" name="Shape 11"/>
          <p:cNvSpPr/>
          <p:nvPr/>
        </p:nvSpPr>
        <p:spPr>
          <a:xfrm>
            <a:off x="6254496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7132320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icons/toolbox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6630" y="2388870"/>
            <a:ext cx="388620" cy="388620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6419088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Hands-On Training</a:t>
            </a:r>
            <a:endParaRPr lang="en-US" sz="1450" dirty="0"/>
          </a:p>
        </p:txBody>
      </p:sp>
      <p:sp>
        <p:nvSpPr>
          <p:cNvPr id="20" name="Text 14"/>
          <p:cNvSpPr/>
          <p:nvPr/>
        </p:nvSpPr>
        <p:spPr>
          <a:xfrm>
            <a:off x="6455664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Practical, task-based learning suits all age groups.</a:t>
            </a:r>
            <a:endParaRPr lang="en-US" sz="1150" dirty="0"/>
          </a:p>
        </p:txBody>
      </p:sp>
      <p:sp>
        <p:nvSpPr>
          <p:cNvPr id="21" name="Shape 15"/>
          <p:cNvSpPr/>
          <p:nvPr/>
        </p:nvSpPr>
        <p:spPr>
          <a:xfrm>
            <a:off x="9107424" y="1828800"/>
            <a:ext cx="2532888" cy="3931920"/>
          </a:xfrm>
          <a:prstGeom prst="roundRect">
            <a:avLst>
              <a:gd name="adj" fmla="val 2888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9985248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4" descr="icons/comment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79558" y="2388870"/>
            <a:ext cx="388620" cy="388620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9272016" y="3200400"/>
            <a:ext cx="22037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Feedback</a:t>
            </a:r>
            <a:endParaRPr lang="en-US" sz="1450" dirty="0"/>
          </a:p>
        </p:txBody>
      </p:sp>
      <p:sp>
        <p:nvSpPr>
          <p:cNvPr id="25" name="Text 18"/>
          <p:cNvSpPr/>
          <p:nvPr/>
        </p:nvSpPr>
        <p:spPr>
          <a:xfrm>
            <a:off x="9308592" y="3794760"/>
            <a:ext cx="2130552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Frequent check-ins catch misunderstanding early.</a:t>
            </a:r>
            <a:endParaRPr lang="en-US" sz="1150" dirty="0"/>
          </a:p>
        </p:txBody>
      </p:sp>
      <p:sp>
        <p:nvSpPr>
          <p:cNvPr id="26" name="Text 19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27" name="Text 20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glob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4 OF 5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Cultural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6766560" cy="3977640"/>
          </a:xfrm>
          <a:prstGeom prst="roundRect">
            <a:avLst>
              <a:gd name="adj" fmla="val 1839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8680" y="2148840"/>
            <a:ext cx="612648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workforce is made up of five distinct cultural groups.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Different groups bring different work practices and communication styles.</a:t>
            </a:r>
            <a:endParaRPr lang="en-US" sz="1650" dirty="0"/>
          </a:p>
        </p:txBody>
      </p:sp>
      <p:sp>
        <p:nvSpPr>
          <p:cNvPr id="8" name="Shape 5"/>
          <p:cNvSpPr/>
          <p:nvPr/>
        </p:nvSpPr>
        <p:spPr>
          <a:xfrm>
            <a:off x="7589520" y="1828800"/>
            <a:ext cx="4023360" cy="3977640"/>
          </a:xfrm>
          <a:prstGeom prst="roundRect">
            <a:avLst>
              <a:gd name="adj" fmla="val 1839"/>
            </a:avLst>
          </a:prstGeom>
          <a:solidFill>
            <a:srgbClr val="21295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9235440" y="2331720"/>
            <a:ext cx="822960" cy="822960"/>
          </a:xfrm>
          <a:prstGeom prst="ellipse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icons/globe_21295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0606" y="2516886"/>
            <a:ext cx="452628" cy="452628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863840" y="3383280"/>
            <a:ext cx="347472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300" i="1" dirty="0">
                <a:solidFill>
                  <a:srgbClr val="D6E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diversity strengthens the workforce but requires deliberate management to avoid friction.</a:t>
            </a:r>
            <a:endParaRPr lang="en-US" sz="1300" dirty="0"/>
          </a:p>
        </p:txBody>
      </p:sp>
      <p:sp>
        <p:nvSpPr>
          <p:cNvPr id="12" name="Text 8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Shape 10"/>
          <p:cNvSpPr/>
          <p:nvPr/>
        </p:nvSpPr>
        <p:spPr>
          <a:xfrm>
            <a:off x="868680" y="5074920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icons/users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837" y="5188077"/>
            <a:ext cx="276606" cy="276606"/>
          </a:xfrm>
          <a:prstGeom prst="rect">
            <a:avLst/>
          </a:prstGeom>
        </p:spPr>
      </p:pic>
      <p:sp>
        <p:nvSpPr>
          <p:cNvPr id="16" name="Shape 11"/>
          <p:cNvSpPr/>
          <p:nvPr/>
        </p:nvSpPr>
        <p:spPr>
          <a:xfrm>
            <a:off x="1508760" y="5074920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3" descr="icons/glob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917" y="5188077"/>
            <a:ext cx="276606" cy="276606"/>
          </a:xfrm>
          <a:prstGeom prst="rect">
            <a:avLst/>
          </a:prstGeom>
        </p:spPr>
      </p:pic>
      <p:sp>
        <p:nvSpPr>
          <p:cNvPr id="18" name="Shape 12"/>
          <p:cNvSpPr/>
          <p:nvPr/>
        </p:nvSpPr>
        <p:spPr>
          <a:xfrm>
            <a:off x="2148840" y="5074920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4" descr="icons/handshake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1997" y="5188077"/>
            <a:ext cx="276606" cy="276606"/>
          </a:xfrm>
          <a:prstGeom prst="rect">
            <a:avLst/>
          </a:prstGeom>
        </p:spPr>
      </p:pic>
      <p:sp>
        <p:nvSpPr>
          <p:cNvPr id="20" name="Shape 13"/>
          <p:cNvSpPr/>
          <p:nvPr/>
        </p:nvSpPr>
        <p:spPr>
          <a:xfrm>
            <a:off x="2788920" y="5074920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5" descr="icons/userGraduate_FFFFFF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2077" y="5188077"/>
            <a:ext cx="276606" cy="276606"/>
          </a:xfrm>
          <a:prstGeom prst="rect">
            <a:avLst/>
          </a:prstGeom>
        </p:spPr>
      </p:pic>
      <p:sp>
        <p:nvSpPr>
          <p:cNvPr id="22" name="Shape 14"/>
          <p:cNvSpPr/>
          <p:nvPr/>
        </p:nvSpPr>
        <p:spPr>
          <a:xfrm>
            <a:off x="3429000" y="5074920"/>
            <a:ext cx="502920" cy="50292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6" descr="icons/peopleArrows_FFFFFF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42157" y="5188077"/>
            <a:ext cx="276606" cy="276606"/>
          </a:xfrm>
          <a:prstGeom prst="rect">
            <a:avLst/>
          </a:prstGeom>
        </p:spPr>
      </p:pic>
      <p:sp>
        <p:nvSpPr>
          <p:cNvPr id="24" name="Text 15"/>
          <p:cNvSpPr/>
          <p:nvPr/>
        </p:nvSpPr>
        <p:spPr>
          <a:xfrm>
            <a:off x="4160520" y="5193792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cultural groups on the production line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glob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THEORY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Hofstede's Cultural Dimensions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6583680" cy="3977640"/>
          </a:xfrm>
          <a:prstGeom prst="roundRect">
            <a:avLst>
              <a:gd name="adj" fmla="val 1839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8680" y="2148840"/>
            <a:ext cx="594360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20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values shape how people expect to communicate and be managed.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20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Respect and inclusion improve cross-cultural understanding on the floor.</a:t>
            </a:r>
            <a:endParaRPr lang="en-US" sz="1650" dirty="0"/>
          </a:p>
        </p:txBody>
      </p:sp>
      <p:sp>
        <p:nvSpPr>
          <p:cNvPr id="8" name="Shape 5"/>
          <p:cNvSpPr/>
          <p:nvPr/>
        </p:nvSpPr>
        <p:spPr>
          <a:xfrm>
            <a:off x="7406640" y="1828800"/>
            <a:ext cx="4206240" cy="3977640"/>
          </a:xfrm>
          <a:prstGeom prst="roundRect">
            <a:avLst>
              <a:gd name="adj" fmla="val 1839"/>
            </a:avLst>
          </a:prstGeom>
          <a:solidFill>
            <a:srgbClr val="21295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9189720" y="2286000"/>
            <a:ext cx="822960" cy="822960"/>
          </a:xfrm>
          <a:prstGeom prst="ellipse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icons/globe_21295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4886" y="2471166"/>
            <a:ext cx="452628" cy="452628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680960" y="33375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</a:t>
            </a:r>
            <a:endParaRPr lang="en-US" sz="1400" dirty="0"/>
          </a:p>
        </p:txBody>
      </p:sp>
      <p:sp>
        <p:nvSpPr>
          <p:cNvPr id="12" name="Text 8"/>
          <p:cNvSpPr/>
          <p:nvPr/>
        </p:nvSpPr>
        <p:spPr>
          <a:xfrm>
            <a:off x="7680960" y="3703320"/>
            <a:ext cx="365760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D6E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five cultural groups on one line, Gary's management style needs to flex — what reads as direct feedback in one culture may feel disrespectful in another.</a:t>
            </a: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toolbox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Reducing the Cultural Barrier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3483864" cy="3931920"/>
          </a:xfrm>
          <a:prstGeom prst="roundRect">
            <a:avLst>
              <a:gd name="adj" fmla="val 2100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901952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graduationCap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6262" y="2388870"/>
            <a:ext cx="388620" cy="3886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13232" y="32004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Diversity Training</a:t>
            </a:r>
            <a:endParaRPr lang="en-US" sz="1450" dirty="0"/>
          </a:p>
        </p:txBody>
      </p:sp>
      <p:sp>
        <p:nvSpPr>
          <p:cNvPr id="10" name="Text 6"/>
          <p:cNvSpPr/>
          <p:nvPr/>
        </p:nvSpPr>
        <p:spPr>
          <a:xfrm>
            <a:off x="749808" y="3794760"/>
            <a:ext cx="3081528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awareness of different cultural communication norms.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4352544" y="1828800"/>
            <a:ext cx="3483864" cy="3931920"/>
          </a:xfrm>
          <a:prstGeom prst="roundRect">
            <a:avLst>
              <a:gd name="adj" fmla="val 2100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5705856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handshake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0166" y="2388870"/>
            <a:ext cx="388620" cy="3886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4517136" y="32004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 Leadership</a:t>
            </a:r>
            <a:endParaRPr lang="en-US" sz="1450" dirty="0"/>
          </a:p>
        </p:txBody>
      </p:sp>
      <p:sp>
        <p:nvSpPr>
          <p:cNvPr id="15" name="Text 10"/>
          <p:cNvSpPr/>
          <p:nvPr/>
        </p:nvSpPr>
        <p:spPr>
          <a:xfrm>
            <a:off x="4553712" y="3794760"/>
            <a:ext cx="3081528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Supervisors adapt their style to each group's expectations.</a:t>
            </a:r>
            <a:endParaRPr lang="en-US" sz="1150" dirty="0"/>
          </a:p>
        </p:txBody>
      </p:sp>
      <p:sp>
        <p:nvSpPr>
          <p:cNvPr id="16" name="Shape 11"/>
          <p:cNvSpPr/>
          <p:nvPr/>
        </p:nvSpPr>
        <p:spPr>
          <a:xfrm>
            <a:off x="8156448" y="1828800"/>
            <a:ext cx="3483864" cy="3931920"/>
          </a:xfrm>
          <a:prstGeom prst="roundRect">
            <a:avLst>
              <a:gd name="adj" fmla="val 2100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9509760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icons/users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4070" y="2388870"/>
            <a:ext cx="388620" cy="388620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8321040" y="32004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Team-Building</a:t>
            </a:r>
            <a:endParaRPr lang="en-US" sz="1450" dirty="0"/>
          </a:p>
        </p:txBody>
      </p:sp>
      <p:sp>
        <p:nvSpPr>
          <p:cNvPr id="20" name="Text 14"/>
          <p:cNvSpPr/>
          <p:nvPr/>
        </p:nvSpPr>
        <p:spPr>
          <a:xfrm>
            <a:off x="8357616" y="3794760"/>
            <a:ext cx="3081528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activities build trust across cultural lines.</a:t>
            </a:r>
            <a:endParaRPr lang="en-US" sz="1150" dirty="0"/>
          </a:p>
        </p:txBody>
      </p:sp>
      <p:sp>
        <p:nvSpPr>
          <p:cNvPr id="21" name="Text 15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22" name="Text 16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faceAngry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5 OF 5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Emotional</a:t>
            </a:r>
            <a:endParaRPr lang="en-US" sz="3200" dirty="0"/>
          </a:p>
        </p:txBody>
      </p:sp>
      <p:sp>
        <p:nvSpPr>
          <p:cNvPr id="6" name="Text 3"/>
          <p:cNvSpPr/>
          <p:nvPr/>
        </p:nvSpPr>
        <p:spPr>
          <a:xfrm>
            <a:off x="548640" y="1828800"/>
            <a:ext cx="630936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Gary is stressed, tired and frustrated from managing the noisy, understaffed floor.</a:t>
            </a:r>
            <a:endParaRPr lang="en-US" sz="1650" dirty="0"/>
          </a:p>
          <a:p>
            <a:pPr marL="228600" indent="-228600">
              <a:lnSpc>
                <a:spcPct val="115000"/>
              </a:lnSpc>
              <a:spcAft>
                <a:spcPts val="1800"/>
              </a:spcAft>
              <a:buSzPct val="100000"/>
              <a:buChar char="▪"/>
            </a:pPr>
            <a:r>
              <a:rPr lang="en-US" sz="16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 is reported to call workers ‘Idiots!’ when under pressure.</a:t>
            </a:r>
            <a:endParaRPr lang="en-US" sz="1650" dirty="0"/>
          </a:p>
        </p:txBody>
      </p:sp>
      <p:sp>
        <p:nvSpPr>
          <p:cNvPr id="7" name="Shape 4"/>
          <p:cNvSpPr/>
          <p:nvPr/>
        </p:nvSpPr>
        <p:spPr>
          <a:xfrm>
            <a:off x="7223760" y="1828800"/>
            <a:ext cx="4389120" cy="3977640"/>
          </a:xfrm>
          <a:prstGeom prst="roundRect">
            <a:avLst>
              <a:gd name="adj" fmla="val 1839"/>
            </a:avLst>
          </a:prstGeom>
          <a:solidFill>
            <a:srgbClr val="21295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quoteLeft_F2A93B.png"/>
          <p:cNvPicPr>
            <a:picLocks noChangeAspect="1"/>
          </p:cNvPicPr>
          <p:nvPr/>
        </p:nvPicPr>
        <p:blipFill>
          <a:blip r:embed="rId4">
            <a:alphaModFix amt="95000"/>
          </a:blip>
          <a:stretch>
            <a:fillRect/>
          </a:stretch>
        </p:blipFill>
        <p:spPr>
          <a:xfrm>
            <a:off x="7589520" y="2148840"/>
            <a:ext cx="548640" cy="5486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589520" y="2834640"/>
            <a:ext cx="3657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“Idiots!”</a:t>
            </a:r>
            <a:endParaRPr lang="en-US" sz="3400" dirty="0"/>
          </a:p>
        </p:txBody>
      </p:sp>
      <p:sp>
        <p:nvSpPr>
          <p:cNvPr id="10" name="Text 6"/>
          <p:cNvSpPr/>
          <p:nvPr/>
        </p:nvSpPr>
        <p:spPr>
          <a:xfrm>
            <a:off x="7589520" y="3794760"/>
            <a:ext cx="370332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D6E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single stressed outburst can undo weeks of trust-building and shut down open communication on the floor.</a:t>
            </a:r>
            <a:endParaRPr lang="en-US" sz="1300" dirty="0"/>
          </a:p>
        </p:txBody>
      </p:sp>
      <p:sp>
        <p:nvSpPr>
          <p:cNvPr id="11" name="Shape 7"/>
          <p:cNvSpPr/>
          <p:nvPr/>
        </p:nvSpPr>
        <p:spPr>
          <a:xfrm>
            <a:off x="548640" y="4114800"/>
            <a:ext cx="6309360" cy="1691640"/>
          </a:xfrm>
          <a:prstGeom prst="roundRect">
            <a:avLst>
              <a:gd name="adj" fmla="val 4324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868680" y="4434840"/>
            <a:ext cx="685800" cy="68580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temperatureHigh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0130" y="4606290"/>
            <a:ext cx="342900" cy="34290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1737360" y="4389120"/>
            <a:ext cx="493776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strain reduces a manager's ability to communicate calmly, clearly and respectfully — directly damaging morale and trust.</a:t>
            </a:r>
            <a:endParaRPr lang="en-US" sz="1300" dirty="0"/>
          </a:p>
        </p:txBody>
      </p:sp>
      <p:sp>
        <p:nvSpPr>
          <p:cNvPr id="15" name="Text 10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6" name="Text 11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brain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THEORY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Goleman's Emotional Intelligence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5385816" cy="1691640"/>
          </a:xfrm>
          <a:prstGeom prst="roundRect">
            <a:avLst>
              <a:gd name="adj" fmla="val 4324"/>
            </a:avLst>
          </a:prstGeom>
          <a:solidFill>
            <a:srgbClr val="0B4F6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822960" y="2286000"/>
            <a:ext cx="777240" cy="7772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eye_0B4F6C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839" y="2460879"/>
            <a:ext cx="427482" cy="427482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783080" y="2084832"/>
            <a:ext cx="39227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Self-Awareness</a:t>
            </a:r>
            <a:endParaRPr lang="en-US" sz="1500" dirty="0"/>
          </a:p>
        </p:txBody>
      </p:sp>
      <p:sp>
        <p:nvSpPr>
          <p:cNvPr id="10" name="Text 6"/>
          <p:cNvSpPr/>
          <p:nvPr/>
        </p:nvSpPr>
        <p:spPr>
          <a:xfrm>
            <a:off x="1783080" y="2450592"/>
            <a:ext cx="39227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Recognising his own stress and frustration as it builds.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6254496" y="1828800"/>
            <a:ext cx="5385816" cy="1691640"/>
          </a:xfrm>
          <a:prstGeom prst="roundRect">
            <a:avLst>
              <a:gd name="adj" fmla="val 4324"/>
            </a:avLst>
          </a:prstGeom>
          <a:solidFill>
            <a:srgbClr val="145C7A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6528816" y="2286000"/>
            <a:ext cx="777240" cy="7772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shieldAlt_145C7A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3695" y="2460879"/>
            <a:ext cx="427482" cy="427482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7488936" y="2084832"/>
            <a:ext cx="39227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Self-Regulation</a:t>
            </a:r>
            <a:endParaRPr lang="en-US" sz="1500" dirty="0"/>
          </a:p>
        </p:txBody>
      </p:sp>
      <p:sp>
        <p:nvSpPr>
          <p:cNvPr id="15" name="Text 10"/>
          <p:cNvSpPr/>
          <p:nvPr/>
        </p:nvSpPr>
        <p:spPr>
          <a:xfrm>
            <a:off x="7488936" y="2450592"/>
            <a:ext cx="39227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that stress before it turns into harsh language.</a:t>
            </a:r>
            <a:endParaRPr lang="en-US" sz="1150" dirty="0"/>
          </a:p>
        </p:txBody>
      </p:sp>
      <p:sp>
        <p:nvSpPr>
          <p:cNvPr id="16" name="Shape 11"/>
          <p:cNvSpPr/>
          <p:nvPr/>
        </p:nvSpPr>
        <p:spPr>
          <a:xfrm>
            <a:off x="548640" y="3794760"/>
            <a:ext cx="5385816" cy="1691640"/>
          </a:xfrm>
          <a:prstGeom prst="roundRect">
            <a:avLst>
              <a:gd name="adj" fmla="val 4324"/>
            </a:avLst>
          </a:prstGeom>
          <a:solidFill>
            <a:srgbClr val="145C7A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822960" y="4251960"/>
            <a:ext cx="777240" cy="7772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icons/heart_145C7A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7839" y="4426839"/>
            <a:ext cx="427482" cy="427482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783080" y="4050792"/>
            <a:ext cx="39227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Empathy</a:t>
            </a:r>
            <a:endParaRPr lang="en-US" sz="1500" dirty="0"/>
          </a:p>
        </p:txBody>
      </p:sp>
      <p:sp>
        <p:nvSpPr>
          <p:cNvPr id="20" name="Text 14"/>
          <p:cNvSpPr/>
          <p:nvPr/>
        </p:nvSpPr>
        <p:spPr>
          <a:xfrm>
            <a:off x="1783080" y="4416552"/>
            <a:ext cx="39227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the pressure multilingual, junior staff are also under.</a:t>
            </a:r>
            <a:endParaRPr lang="en-US" sz="1150" dirty="0"/>
          </a:p>
        </p:txBody>
      </p:sp>
      <p:sp>
        <p:nvSpPr>
          <p:cNvPr id="21" name="Shape 15"/>
          <p:cNvSpPr/>
          <p:nvPr/>
        </p:nvSpPr>
        <p:spPr>
          <a:xfrm>
            <a:off x="6254496" y="3794760"/>
            <a:ext cx="5385816" cy="1691640"/>
          </a:xfrm>
          <a:prstGeom prst="roundRect">
            <a:avLst>
              <a:gd name="adj" fmla="val 4324"/>
            </a:avLst>
          </a:prstGeom>
          <a:solidFill>
            <a:srgbClr val="0B4F6C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6528816" y="4251960"/>
            <a:ext cx="777240" cy="77724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4" descr="icons/handshake_0B4F6C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03695" y="4426839"/>
            <a:ext cx="427482" cy="427482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7488936" y="4050792"/>
            <a:ext cx="39227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Relationship Management</a:t>
            </a:r>
            <a:endParaRPr lang="en-US" sz="1500" dirty="0"/>
          </a:p>
        </p:txBody>
      </p:sp>
      <p:sp>
        <p:nvSpPr>
          <p:cNvPr id="25" name="Text 18"/>
          <p:cNvSpPr/>
          <p:nvPr/>
        </p:nvSpPr>
        <p:spPr>
          <a:xfrm>
            <a:off x="7488936" y="4416552"/>
            <a:ext cx="39227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E7EE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Rebuilding trust and open dialogue with the team.</a:t>
            </a:r>
            <a:endParaRPr lang="en-US" sz="1150" dirty="0"/>
          </a:p>
        </p:txBody>
      </p:sp>
      <p:sp>
        <p:nvSpPr>
          <p:cNvPr id="26" name="Text 19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27" name="Text 20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toolbox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Reducing the Emotional Barrier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3483864" cy="3931920"/>
          </a:xfrm>
          <a:prstGeom prst="roundRect">
            <a:avLst>
              <a:gd name="adj" fmla="val 2100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1901952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icons/heart_FFFFF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6262" y="2388870"/>
            <a:ext cx="388620" cy="3886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13232" y="32004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Stress Management</a:t>
            </a:r>
            <a:endParaRPr lang="en-US" sz="1450" dirty="0"/>
          </a:p>
        </p:txBody>
      </p:sp>
      <p:sp>
        <p:nvSpPr>
          <p:cNvPr id="10" name="Text 6"/>
          <p:cNvSpPr/>
          <p:nvPr/>
        </p:nvSpPr>
        <p:spPr>
          <a:xfrm>
            <a:off x="749808" y="3794760"/>
            <a:ext cx="3081528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supervisors coping tools and manageable workloads.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4352544" y="1828800"/>
            <a:ext cx="3483864" cy="3931920"/>
          </a:xfrm>
          <a:prstGeom prst="roundRect">
            <a:avLst>
              <a:gd name="adj" fmla="val 2100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5705856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icons/graduationCap_FFFFFF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0166" y="2388870"/>
            <a:ext cx="388620" cy="38862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4517136" y="32004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Leadership Training</a:t>
            </a:r>
            <a:endParaRPr lang="en-US" sz="1450" dirty="0"/>
          </a:p>
        </p:txBody>
      </p:sp>
      <p:sp>
        <p:nvSpPr>
          <p:cNvPr id="15" name="Text 10"/>
          <p:cNvSpPr/>
          <p:nvPr/>
        </p:nvSpPr>
        <p:spPr>
          <a:xfrm>
            <a:off x="4553712" y="3794760"/>
            <a:ext cx="3081528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skills for calm, constructive communication under pressure.</a:t>
            </a:r>
            <a:endParaRPr lang="en-US" sz="1150" dirty="0"/>
          </a:p>
        </p:txBody>
      </p:sp>
      <p:sp>
        <p:nvSpPr>
          <p:cNvPr id="16" name="Shape 11"/>
          <p:cNvSpPr/>
          <p:nvPr/>
        </p:nvSpPr>
        <p:spPr>
          <a:xfrm>
            <a:off x="8156448" y="1828800"/>
            <a:ext cx="3483864" cy="3931920"/>
          </a:xfrm>
          <a:prstGeom prst="roundRect">
            <a:avLst>
              <a:gd name="adj" fmla="val 2100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9509760" y="2194560"/>
            <a:ext cx="777240" cy="777240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icons/faceSmile_FFFFFF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4070" y="2388870"/>
            <a:ext cx="388620" cy="388620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8321040" y="32004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50" b="1" dirty="0">
                <a:solidFill>
                  <a:srgbClr val="0B4F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 Communication</a:t>
            </a:r>
            <a:endParaRPr lang="en-US" sz="1450" dirty="0"/>
          </a:p>
        </p:txBody>
      </p:sp>
      <p:sp>
        <p:nvSpPr>
          <p:cNvPr id="20" name="Text 14"/>
          <p:cNvSpPr/>
          <p:nvPr/>
        </p:nvSpPr>
        <p:spPr>
          <a:xfrm>
            <a:off x="8357616" y="3794760"/>
            <a:ext cx="3081528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respectful language even when correcting mistakes.</a:t>
            </a:r>
            <a:endParaRPr lang="en-US" sz="1150" dirty="0"/>
          </a:p>
        </p:txBody>
      </p:sp>
      <p:sp>
        <p:nvSpPr>
          <p:cNvPr id="21" name="Text 15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22" name="Text 16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clipboard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Barriers at a Glance</a:t>
            </a:r>
            <a:endParaRPr lang="en-US" sz="3200" dirty="0"/>
          </a:p>
        </p:txBody>
      </p:sp>
      <p:graphicFrame>
        <p:nvGraphicFramePr>
          <p:cNvPr id="2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691640"/>
          <a:ext cx="11064240" cy="3703320"/>
        </p:xfrm>
        <a:graphic>
          <a:graphicData uri="http://schemas.openxmlformats.org/drawingml/2006/table">
            <a:tbl>
              <a:tblPr/>
              <a:tblGrid>
                <a:gridCol w="3017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1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94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Barrier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6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Theory Applied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6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Fix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6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1. Environmental Noise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Shannon &amp; Weaver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Maintain machinery; use visual displays &amp; headsets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2. Language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Schramm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Multilingual training, pictograms, interpreters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3. Age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Berlo's SMCR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Mentoring, coaching, hands-on training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4. Cultural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Hofstede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Diversity training, inclusive leadership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5. Emotional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Goleman (EI)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Stress management, leadership training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 3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8" name="Text 4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9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check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 PLAN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Overall Recommendations</a:t>
            </a:r>
            <a:endParaRPr lang="en-US" sz="3200" dirty="0"/>
          </a:p>
        </p:txBody>
      </p:sp>
      <p:graphicFrame>
        <p:nvGraphicFramePr>
          <p:cNvPr id="2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691640"/>
          <a:ext cx="11064240" cy="3794760"/>
        </p:xfrm>
        <a:graphic>
          <a:graphicData uri="http://schemas.openxmlformats.org/drawingml/2006/table">
            <a:tbl>
              <a:tblPr/>
              <a:tblGrid>
                <a:gridCol w="5120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4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Recommendation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6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Primarily Addresses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6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Mandatory induction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Age &amp; training gaps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HACCP training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Food-safety knowledge across all groups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supervision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Emotional &amp; cultural barriers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Multilingual communication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Language barrier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Equipment upgrades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4334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Environmental noise barrier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CE4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 3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8" name="Text 4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</a:t>
            </a:r>
            <a:endParaRPr lang="en-US" sz="9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2129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cons/handshake_FFFFFF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 rot="-600000">
            <a:off x="8229600" y="-548640"/>
            <a:ext cx="4572000" cy="4572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F2A9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822960" y="1417320"/>
            <a:ext cx="777240" cy="777240"/>
          </a:xfrm>
          <a:prstGeom prst="ellipse">
            <a:avLst/>
          </a:prstGeom>
          <a:solidFill>
            <a:srgbClr val="145C7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icons/handshake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839" y="1592199"/>
            <a:ext cx="427482" cy="42748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828800" y="1554480"/>
            <a:ext cx="5486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400" dirty="0"/>
          </a:p>
        </p:txBody>
      </p:sp>
      <p:sp>
        <p:nvSpPr>
          <p:cNvPr id="7" name="Text 3"/>
          <p:cNvSpPr/>
          <p:nvPr/>
        </p:nvSpPr>
        <p:spPr>
          <a:xfrm>
            <a:off x="1828800" y="1874520"/>
            <a:ext cx="9144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Communication is the foundation of quality</a:t>
            </a:r>
            <a:endParaRPr lang="en-US" sz="3000" dirty="0"/>
          </a:p>
        </p:txBody>
      </p:sp>
      <p:sp>
        <p:nvSpPr>
          <p:cNvPr id="8" name="Text 4"/>
          <p:cNvSpPr/>
          <p:nvPr/>
        </p:nvSpPr>
        <p:spPr>
          <a:xfrm>
            <a:off x="1828800" y="2880360"/>
            <a:ext cx="87782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dirty="0">
                <a:solidFill>
                  <a:srgbClr val="D6E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 communication improves food safety, product quality, employee performance and customer satisfaction — addressing these five barriers directly targets the root causes behind Flight Foods Ltd.'s complaints.</a:t>
            </a:r>
            <a:endParaRPr lang="en-US" sz="1800" dirty="0"/>
          </a:p>
        </p:txBody>
      </p:sp>
      <p:sp>
        <p:nvSpPr>
          <p:cNvPr id="9" name="Shape 5"/>
          <p:cNvSpPr/>
          <p:nvPr/>
        </p:nvSpPr>
        <p:spPr>
          <a:xfrm>
            <a:off x="1828800" y="4663440"/>
            <a:ext cx="1563624" cy="457200"/>
          </a:xfrm>
          <a:prstGeom prst="roundRect">
            <a:avLst>
              <a:gd name="adj" fmla="val 50000"/>
            </a:avLst>
          </a:prstGeom>
          <a:solidFill>
            <a:srgbClr val="FFFFFF">
              <a:alpha val="12000"/>
            </a:srgbClr>
          </a:solidFill>
          <a:ln w="12700">
            <a:solidFill>
              <a:srgbClr val="F2A9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1828800" y="4663440"/>
            <a:ext cx="156362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Safety</a:t>
            </a:r>
            <a:endParaRPr lang="en-US" sz="1200" dirty="0"/>
          </a:p>
        </p:txBody>
      </p:sp>
      <p:sp>
        <p:nvSpPr>
          <p:cNvPr id="11" name="Shape 7"/>
          <p:cNvSpPr/>
          <p:nvPr/>
        </p:nvSpPr>
        <p:spPr>
          <a:xfrm>
            <a:off x="3621024" y="4663440"/>
            <a:ext cx="1161288" cy="457200"/>
          </a:xfrm>
          <a:prstGeom prst="roundRect">
            <a:avLst>
              <a:gd name="adj" fmla="val 50000"/>
            </a:avLst>
          </a:prstGeom>
          <a:solidFill>
            <a:srgbClr val="FFFFFF">
              <a:alpha val="12000"/>
            </a:srgbClr>
          </a:solidFill>
          <a:ln w="12700">
            <a:solidFill>
              <a:srgbClr val="F2A9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3621024" y="4663440"/>
            <a:ext cx="116128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</a:t>
            </a:r>
            <a:endParaRPr lang="en-US" sz="1200" dirty="0"/>
          </a:p>
        </p:txBody>
      </p:sp>
      <p:sp>
        <p:nvSpPr>
          <p:cNvPr id="13" name="Shape 9"/>
          <p:cNvSpPr/>
          <p:nvPr/>
        </p:nvSpPr>
        <p:spPr>
          <a:xfrm>
            <a:off x="5010912" y="4663440"/>
            <a:ext cx="1563624" cy="457200"/>
          </a:xfrm>
          <a:prstGeom prst="roundRect">
            <a:avLst>
              <a:gd name="adj" fmla="val 50000"/>
            </a:avLst>
          </a:prstGeom>
          <a:solidFill>
            <a:srgbClr val="FFFFFF">
              <a:alpha val="12000"/>
            </a:srgbClr>
          </a:solidFill>
          <a:ln w="12700">
            <a:solidFill>
              <a:srgbClr val="F2A9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/>
          <p:nvPr/>
        </p:nvSpPr>
        <p:spPr>
          <a:xfrm>
            <a:off x="5010912" y="4663440"/>
            <a:ext cx="156362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</a:t>
            </a:r>
            <a:endParaRPr lang="en-US" sz="1200" dirty="0"/>
          </a:p>
        </p:txBody>
      </p:sp>
      <p:sp>
        <p:nvSpPr>
          <p:cNvPr id="15" name="Shape 11"/>
          <p:cNvSpPr/>
          <p:nvPr/>
        </p:nvSpPr>
        <p:spPr>
          <a:xfrm>
            <a:off x="6803136" y="4663440"/>
            <a:ext cx="2569464" cy="457200"/>
          </a:xfrm>
          <a:prstGeom prst="roundRect">
            <a:avLst>
              <a:gd name="adj" fmla="val 50000"/>
            </a:avLst>
          </a:prstGeom>
          <a:solidFill>
            <a:srgbClr val="FFFFFF">
              <a:alpha val="12000"/>
            </a:srgbClr>
          </a:solidFill>
          <a:ln w="12700">
            <a:solidFill>
              <a:srgbClr val="F2A9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2"/>
          <p:cNvSpPr/>
          <p:nvPr/>
        </p:nvSpPr>
        <p:spPr>
          <a:xfrm>
            <a:off x="6803136" y="4663440"/>
            <a:ext cx="256946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Satisfaction</a:t>
            </a:r>
            <a:endParaRPr lang="en-US" sz="1200" dirty="0"/>
          </a:p>
        </p:txBody>
      </p:sp>
      <p:sp>
        <p:nvSpPr>
          <p:cNvPr id="17" name="Text 13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9FB3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18" name="Text 14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FB3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</a:t>
            </a:r>
            <a:endParaRPr lang="en-US" sz="9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658368" cy="658368"/>
          </a:xfrm>
          <a:prstGeom prst="ellipse">
            <a:avLst/>
          </a:prstGeom>
          <a:solidFill>
            <a:srgbClr val="0B4F6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icons/bookOpen_FFFFF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81" y="647761"/>
            <a:ext cx="368686" cy="36868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371600" y="502920"/>
            <a:ext cx="9601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A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1371600" y="786384"/>
            <a:ext cx="10241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4F6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548640" y="1828800"/>
            <a:ext cx="11064240" cy="3977640"/>
          </a:xfrm>
          <a:prstGeom prst="roundRect">
            <a:avLst>
              <a:gd name="adj" fmla="val 1839"/>
            </a:avLst>
          </a:prstGeom>
          <a:solidFill>
            <a:srgbClr val="F2F6F8"/>
          </a:solidFill>
          <a:ln/>
          <a:effectLst>
            <a:outerShdw blurRad="76200" dist="25400" dir="5400000" algn="bl" rotWithShape="0">
              <a:srgbClr val="1B2A38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8680" y="2103120"/>
            <a:ext cx="10424160" cy="3474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spcAft>
                <a:spcPts val="1600"/>
              </a:spcAft>
              <a:buNone/>
            </a:pPr>
            <a:r>
              <a:rPr lang="en-US" sz="13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Berlo, D.K. (1960) The Process of Communication: An Introduction to Theory and Practice. New York: Holt, Rinehart and Winston.</a:t>
            </a:r>
            <a:endParaRPr lang="en-US" sz="1350" dirty="0"/>
          </a:p>
          <a:p>
            <a:pPr marL="0" indent="0">
              <a:lnSpc>
                <a:spcPct val="120000"/>
              </a:lnSpc>
              <a:spcAft>
                <a:spcPts val="1600"/>
              </a:spcAft>
              <a:buNone/>
            </a:pPr>
            <a:r>
              <a:rPr lang="en-US" sz="13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Goleman, D. (1995) Emotional Intelligence: Why It Can Matter More Than IQ. New York: Bantam Books.</a:t>
            </a:r>
            <a:endParaRPr lang="en-US" sz="1350" dirty="0"/>
          </a:p>
          <a:p>
            <a:pPr marL="0" indent="0">
              <a:lnSpc>
                <a:spcPct val="120000"/>
              </a:lnSpc>
              <a:spcAft>
                <a:spcPts val="1600"/>
              </a:spcAft>
              <a:buNone/>
            </a:pPr>
            <a:r>
              <a:rPr lang="en-US" sz="13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Hofstede, G. (2001) Culture's Consequences: Comparing Values, Behaviors, Institutions and Organizations Across Nations. 2nd edn. Thousand Oaks, CA: Sage.</a:t>
            </a:r>
            <a:endParaRPr lang="en-US" sz="1350" dirty="0"/>
          </a:p>
          <a:p>
            <a:pPr marL="0" indent="0">
              <a:lnSpc>
                <a:spcPct val="120000"/>
              </a:lnSpc>
              <a:spcAft>
                <a:spcPts val="1600"/>
              </a:spcAft>
              <a:buNone/>
            </a:pPr>
            <a:r>
              <a:rPr lang="en-US" sz="13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Schramm, W. (1954) 'How communication works', in Schramm, W. (ed.) The Process and Effects of Mass Communication. Urbana, IL: University of Illinois Press.</a:t>
            </a:r>
            <a:endParaRPr lang="en-US" sz="1350" dirty="0"/>
          </a:p>
          <a:p>
            <a:pPr marL="0" indent="0">
              <a:lnSpc>
                <a:spcPct val="120000"/>
              </a:lnSpc>
              <a:spcAft>
                <a:spcPts val="1600"/>
              </a:spcAft>
              <a:buNone/>
            </a:pPr>
            <a:r>
              <a:rPr lang="en-US" sz="1350" dirty="0">
                <a:solidFill>
                  <a:srgbClr val="2433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Shannon, C.E. and Weaver, W. (1949) The Mathematical Theory of Communication. Urbana, IL: University of Illinois Press.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548640" y="6547104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LTD.  |  COMMUNICATION BARRIERS CASE STUDY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11064240" y="654710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1568</Words>
  <Application>Microsoft Office PowerPoint</Application>
  <PresentationFormat>Widescreen</PresentationFormat>
  <Paragraphs>305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Syed Wasim Ahmed (2525497)</cp:lastModifiedBy>
  <cp:revision>13</cp:revision>
  <dcterms:created xsi:type="dcterms:W3CDTF">2026-08-07T19:21:10Z</dcterms:created>
  <dcterms:modified xsi:type="dcterms:W3CDTF">2026-08-09T18:16:57Z</dcterms:modified>
</cp:coreProperties>
</file>