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63" r:id="rId5"/>
    <p:sldId id="259" r:id="rId6"/>
    <p:sldId id="264" r:id="rId7"/>
    <p:sldId id="262" r:id="rId8"/>
    <p:sldId id="265" r:id="rId9"/>
    <p:sldId id="267" r:id="rId10"/>
    <p:sldId id="266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516"/>
    <p:restoredTop sz="94347"/>
  </p:normalViewPr>
  <p:slideViewPr>
    <p:cSldViewPr snapToGrid="0">
      <p:cViewPr varScale="1">
        <p:scale>
          <a:sx n="82" d="100"/>
          <a:sy n="82" d="100"/>
        </p:scale>
        <p:origin x="1288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4DD27C-8A6B-4EAA-FE0A-80FDC71159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3CC5DEB-A792-D917-3E7D-E25806C7970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0EDCCC-1C48-FAF3-5D5B-354D6876CE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B5BB4-C8BF-B04C-BAC2-8A5E74C301F7}" type="datetimeFigureOut">
              <a:rPr lang="en-US" smtClean="0"/>
              <a:t>10/30/22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81AF82-6CA5-5CBE-3063-ADCBBE828C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454F3D-3E84-AC6A-BA65-6591413537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AFDE-8C6B-B841-B8BB-8B8587D9F2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8065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45F122-1358-DE58-B188-B217E33425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C45C28-706E-AF27-DB5C-9760510418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4A6E2A-C63E-6159-A3C3-A9AC00AE26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B5BB4-C8BF-B04C-BAC2-8A5E74C301F7}" type="datetimeFigureOut">
              <a:rPr lang="en-US" smtClean="0"/>
              <a:t>10/30/22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DC20C9-D26C-1D87-BE54-6397DA5D0B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378E1C-ADF5-0DC5-B8EA-9AF7353916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AFDE-8C6B-B841-B8BB-8B8587D9F2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69954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1D8F16-448E-AA08-88F0-E2D4A0D223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2073346-92B9-869F-9BC9-49AA62FCE3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7BA4FD-A020-FB00-2B61-4175FCEC1B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B5BB4-C8BF-B04C-BAC2-8A5E74C301F7}" type="datetimeFigureOut">
              <a:rPr lang="en-US" smtClean="0"/>
              <a:t>10/30/22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ADC037-8C0B-6ECB-A92C-1D15314D8C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54E4CF-0523-88CA-B0DB-EF9D7644C5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AFDE-8C6B-B841-B8BB-8B8587D9F2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01891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03F006-63C9-CD0C-F9E7-BFEBCED34E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829449-7CE0-6F78-EBD2-7908AFC5C38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6C74E5-6797-C17C-23FB-548B68C85F2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6C3F633-B4BD-B0C4-D84F-9053521044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B5BB4-C8BF-B04C-BAC2-8A5E74C301F7}" type="datetimeFigureOut">
              <a:rPr lang="en-US" smtClean="0"/>
              <a:t>10/30/22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D93620-2AF7-03A4-F610-D331EAC834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6F20C08-0E62-0F25-3FFE-D57E2E6717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AFDE-8C6B-B841-B8BB-8B8587D9F2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55274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7530D6-BE43-6EB1-D8D0-2A44298360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7B5248-4477-9A99-3D7F-3EB9DFED42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79CD76A-5F94-098E-37DF-1D674AB27D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4397E47-386F-BFA6-5ED2-9CC40A83C8C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02FE3D1-1B45-2CEE-E48F-9F0BDFA2F5D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6C0823A-A76C-0C0B-9FF6-2D7F94142D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B5BB4-C8BF-B04C-BAC2-8A5E74C301F7}" type="datetimeFigureOut">
              <a:rPr lang="en-US" smtClean="0"/>
              <a:t>10/30/22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59EBA64-312F-7446-E00E-74C2660403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8F50A49-951F-926F-AB7E-CEC3171A61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AFDE-8C6B-B841-B8BB-8B8587D9F2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456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94306E-54C9-A464-032E-D952017F5F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7E5883B-D470-317E-43F3-E870647F5A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B5BB4-C8BF-B04C-BAC2-8A5E74C301F7}" type="datetimeFigureOut">
              <a:rPr lang="en-US" smtClean="0"/>
              <a:t>10/30/22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C42A49A-93E9-57B6-33A1-3E0A91CAAB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C755611-AFBB-FD3D-8884-91478B2EF8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AFDE-8C6B-B841-B8BB-8B8587D9F2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62028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6447C03-8B88-D3F3-E7E2-2B790E2D28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B5BB4-C8BF-B04C-BAC2-8A5E74C301F7}" type="datetimeFigureOut">
              <a:rPr lang="en-US" smtClean="0"/>
              <a:t>10/30/22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57C253-3E73-0FC8-139C-8A1216C2C8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5511251-00F3-070C-5536-B09486F045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AFDE-8C6B-B841-B8BB-8B8587D9F2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4987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0D7E1A-4300-C643-B36E-91B0F04695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3B8E55-5ECC-D958-6996-6D292BC516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D875A9-7E7E-3739-BB09-407C2695F40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2A321D-9AC5-6F6C-3C32-3C4C54BD64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B5BB4-C8BF-B04C-BAC2-8A5E74C301F7}" type="datetimeFigureOut">
              <a:rPr lang="en-US" smtClean="0"/>
              <a:t>10/30/22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A4B2BAE-D8C5-B40C-CC5A-388E998BD7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D42569-8CC1-0E15-24F5-11929D1E09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AFDE-8C6B-B841-B8BB-8B8587D9F2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94391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E30CB3-FB5C-5543-27DF-387B44F490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7BF4276-5C8A-CDA2-5434-4BE32B5018D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EA4114-4B6D-2756-0745-C300EE5E206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8C94D20-0D4A-2F95-CBF6-BF7F262A91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B5BB4-C8BF-B04C-BAC2-8A5E74C301F7}" type="datetimeFigureOut">
              <a:rPr lang="en-US" smtClean="0"/>
              <a:t>10/30/22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210440-F0AF-7657-0100-0D3B26B2EF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CAA6AF-AC10-150F-1FAB-2DF80BA60B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AFDE-8C6B-B841-B8BB-8B8587D9F2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8099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A5AA7E-6B43-8273-D006-498936CA2B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A4555FB-D368-3694-6D62-3E4A94DD87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14EA02-7356-72E7-2CA2-3C238225D0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B5BB4-C8BF-B04C-BAC2-8A5E74C301F7}" type="datetimeFigureOut">
              <a:rPr lang="en-US" smtClean="0"/>
              <a:t>10/30/22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15B79C-61C4-53C0-7C8B-1800D8D43B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50D02E-6141-956B-18A4-4B8CEC0132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AFDE-8C6B-B841-B8BB-8B8587D9F2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64061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8D0DFEA-89C2-1F8F-6983-4FD4E5A8E15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C2A13F6-F495-55F0-BEF4-435C80574E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1EC861-C599-5721-C0E4-BD8739E3D0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B5BB4-C8BF-B04C-BAC2-8A5E74C301F7}" type="datetimeFigureOut">
              <a:rPr lang="en-US" smtClean="0"/>
              <a:t>10/30/22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724C4E-D7C1-FC98-D56A-2E0E89C12B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1E3AB6-90F2-C4CA-00AD-761FECDF36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AFDE-8C6B-B841-B8BB-8B8587D9F2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44460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C767A20-E086-BA52-93B2-88ACF6BAF1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A7DC00-D499-E3A6-74B7-5ADD8AAFC1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F8FEF3-A1A1-D11D-173F-7133BA2B4A3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EB5BB4-C8BF-B04C-BAC2-8A5E74C301F7}" type="datetimeFigureOut">
              <a:rPr lang="en-US" smtClean="0"/>
              <a:t>10/30/22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6B7E3A-0F30-5F29-7A7B-1140EE88ED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EBBD0F-7C44-0A66-E804-E4214CCECA4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76AFDE-8C6B-B841-B8BB-8B8587D9F2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16064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hanakrit.net/pestel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c-nd/3.0/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moodle.uwtsd.ac.uk/pluginfile.php/628538/mod_resource/content/4/BMSW%204004%20Assignment%20Brief%20-%20September%202022.pdf(accesed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EE3CCB-CCB9-A49A-2223-444AEBBB87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16130"/>
            <a:ext cx="9144000" cy="4349463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3881120" algn="l"/>
              </a:tabLst>
            </a:pPr>
            <a:r>
              <a:rPr lang="en-GB" sz="2400" b="1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Declining Profitability at TM Lewin</a:t>
            </a:r>
            <a:br>
              <a:rPr lang="en-GB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2000" b="1" dirty="0">
                <a:effectLst/>
                <a:latin typeface="Californian FB" panose="0207040306080B030204" pitchFamily="18" charset="77"/>
                <a:ea typeface="Calibri" panose="020F0502020204030204" pitchFamily="34" charset="0"/>
                <a:cs typeface="Arial" panose="020B0604020202020204" pitchFamily="34" charset="0"/>
              </a:rPr>
              <a:t>By:</a:t>
            </a:r>
            <a:br>
              <a:rPr lang="en-GB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2000" b="1" dirty="0">
                <a:effectLst/>
                <a:latin typeface="Californian FB" panose="0207040306080B030204" pitchFamily="18" charset="77"/>
                <a:ea typeface="Calibri" panose="020F0502020204030204" pitchFamily="34" charset="0"/>
                <a:cs typeface="Arial" panose="020B0604020202020204" pitchFamily="34" charset="0"/>
              </a:rPr>
              <a:t>Pavlina </a:t>
            </a:r>
            <a:r>
              <a:rPr lang="en-GB" sz="2000" b="1" dirty="0" err="1">
                <a:effectLst/>
                <a:latin typeface="Californian FB" panose="0207040306080B030204" pitchFamily="18" charset="77"/>
                <a:ea typeface="Calibri" panose="020F0502020204030204" pitchFamily="34" charset="0"/>
                <a:cs typeface="Arial" panose="020B0604020202020204" pitchFamily="34" charset="0"/>
              </a:rPr>
              <a:t>Petkova</a:t>
            </a:r>
            <a:r>
              <a:rPr lang="en-GB" sz="2000" b="1" dirty="0">
                <a:effectLst/>
                <a:latin typeface="Californian FB" panose="0207040306080B030204" pitchFamily="18" charset="77"/>
                <a:ea typeface="Calibri" panose="020F0502020204030204" pitchFamily="34" charset="0"/>
                <a:cs typeface="Arial" panose="020B0604020202020204" pitchFamily="34" charset="0"/>
              </a:rPr>
              <a:t> Pavlova</a:t>
            </a:r>
            <a:br>
              <a:rPr lang="en-GB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2000" b="1" dirty="0">
                <a:effectLst/>
                <a:latin typeface="Californian FB" panose="0207040306080B030204" pitchFamily="18" charset="77"/>
                <a:ea typeface="Calibri" panose="020F0502020204030204" pitchFamily="34" charset="0"/>
                <a:cs typeface="Arial" panose="020B0604020202020204" pitchFamily="34" charset="0"/>
              </a:rPr>
              <a:t>Student ID: 2133271</a:t>
            </a:r>
            <a:br>
              <a:rPr lang="en-GB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2000" b="1" dirty="0">
                <a:effectLst/>
                <a:latin typeface="Californian FB" panose="0207040306080B030204" pitchFamily="18" charset="77"/>
                <a:ea typeface="Calibri" panose="020F0502020204030204" pitchFamily="34" charset="0"/>
                <a:cs typeface="Arial" panose="020B0604020202020204" pitchFamily="34" charset="0"/>
              </a:rPr>
              <a:t>Course: Certificate of Higher Education Skills for the Workplace</a:t>
            </a:r>
            <a:br>
              <a:rPr lang="en-GB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2000" b="1" dirty="0">
                <a:effectLst/>
                <a:latin typeface="Californian FB" panose="0207040306080B030204" pitchFamily="18" charset="77"/>
                <a:ea typeface="Calibri" panose="020F0502020204030204" pitchFamily="34" charset="0"/>
                <a:cs typeface="Arial" panose="020B0604020202020204" pitchFamily="34" charset="0"/>
              </a:rPr>
              <a:t>Module: Problem Solving and </a:t>
            </a:r>
            <a:r>
              <a:rPr lang="en-GB" sz="2000" b="1" dirty="0">
                <a:latin typeface="Californian FB" panose="0207040306080B030204" pitchFamily="18" charset="77"/>
                <a:ea typeface="Calibri" panose="020F0502020204030204" pitchFamily="34" charset="0"/>
                <a:cs typeface="Arial" panose="020B0604020202020204" pitchFamily="34" charset="0"/>
              </a:rPr>
              <a:t>D</a:t>
            </a:r>
            <a:r>
              <a:rPr lang="en-GB" sz="2000" b="1" dirty="0">
                <a:effectLst/>
                <a:latin typeface="Californian FB" panose="0207040306080B030204" pitchFamily="18" charset="77"/>
                <a:ea typeface="Calibri" panose="020F0502020204030204" pitchFamily="34" charset="0"/>
                <a:cs typeface="Arial" panose="020B0604020202020204" pitchFamily="34" charset="0"/>
              </a:rPr>
              <a:t>ecision making(BMSW4004)</a:t>
            </a:r>
            <a:br>
              <a:rPr lang="en-GB" sz="2000" b="1" dirty="0">
                <a:effectLst/>
                <a:latin typeface="Californian FB" panose="0207040306080B030204" pitchFamily="18" charset="77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2000" b="1" dirty="0">
                <a:effectLst/>
                <a:latin typeface="Californian FB" panose="0207040306080B030204" pitchFamily="18" charset="77"/>
                <a:ea typeface="Calibri" panose="020F0502020204030204" pitchFamily="34" charset="0"/>
                <a:cs typeface="Arial" panose="020B0604020202020204" pitchFamily="34" charset="0"/>
              </a:rPr>
              <a:t>Module coordinator Dr </a:t>
            </a:r>
            <a:r>
              <a:rPr lang="en-GB" sz="2000" b="1" dirty="0" err="1">
                <a:effectLst/>
                <a:latin typeface="Californian FB" panose="0207040306080B030204" pitchFamily="18" charset="77"/>
                <a:ea typeface="Calibri" panose="020F0502020204030204" pitchFamily="34" charset="0"/>
                <a:cs typeface="Arial" panose="020B0604020202020204" pitchFamily="34" charset="0"/>
              </a:rPr>
              <a:t>Chijioke</a:t>
            </a:r>
            <a:r>
              <a:rPr lang="en-GB" sz="2000" b="1" dirty="0">
                <a:effectLst/>
                <a:latin typeface="Californian FB" panose="0207040306080B030204" pitchFamily="18" charset="77"/>
                <a:ea typeface="Calibri" panose="020F0502020204030204" pitchFamily="34" charset="0"/>
                <a:cs typeface="Arial" panose="020B0604020202020204" pitchFamily="34" charset="0"/>
              </a:rPr>
              <a:t> D Uba</a:t>
            </a:r>
            <a:b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US" sz="18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160EEB7-D430-F7A5-A13B-5A9A891C574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888" y="4565594"/>
            <a:ext cx="3495040" cy="174752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316260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7B87BB-953F-C653-AD59-69CBA13673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5DB7B4-66DA-2266-9E52-12C55C1465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TM Lewin is a UK-based shirtmaker that specialises in formal shirts and was founded in 1989. Today, we will examine the company in greater detail.</a:t>
            </a:r>
          </a:p>
          <a:p>
            <a:pPr marL="0" indent="0">
              <a:buNone/>
            </a:pPr>
            <a:endParaRPr lang="en-US" sz="1400" dirty="0"/>
          </a:p>
          <a:p>
            <a:r>
              <a:rPr lang="en-GB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Earlier this year, TM Lewin had multiple difficulties. First went into administration, then entered the insolvency process, before being acquired by the American company Torque Brands.</a:t>
            </a:r>
          </a:p>
          <a:p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9092130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9CBC5E-BD86-E1B8-6491-152E12B94F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nature and severity of the issue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25E08A-8CB6-7410-D1AC-097EF9FADC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Declining Profitability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 Reorganizing at the beginning of the pandemic</a:t>
            </a:r>
          </a:p>
          <a:p>
            <a:endParaRPr lang="en-US" dirty="0"/>
          </a:p>
          <a:p>
            <a:r>
              <a:rPr lang="en-US" dirty="0"/>
              <a:t>Severe impact of the company</a:t>
            </a:r>
          </a:p>
        </p:txBody>
      </p:sp>
    </p:spTree>
    <p:extLst>
      <p:ext uri="{BB962C8B-B14F-4D97-AF65-F5344CB8AC3E}">
        <p14:creationId xmlns:p14="http://schemas.microsoft.com/office/powerpoint/2010/main" val="30154813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ECE360-B232-65C9-6450-54E909E995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Impact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5B0ADD-709A-E6BF-B8D0-72B2B67A92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Incorporates challenges into the hunt for the product</a:t>
            </a:r>
          </a:p>
          <a:p>
            <a:r>
              <a:rPr lang="en-US" dirty="0"/>
              <a:t>Decreased Proficiency </a:t>
            </a:r>
          </a:p>
          <a:p>
            <a:r>
              <a:rPr lang="en-US" dirty="0"/>
              <a:t>Incapacity to adjust reduces the demand</a:t>
            </a:r>
          </a:p>
          <a:p>
            <a:r>
              <a:rPr lang="en-US" dirty="0"/>
              <a:t>Affect on the image of the brand</a:t>
            </a:r>
          </a:p>
          <a:p>
            <a:r>
              <a:rPr lang="en-US" dirty="0"/>
              <a:t>Impact on the workforce, such as job loss anxiety</a:t>
            </a:r>
          </a:p>
        </p:txBody>
      </p:sp>
    </p:spTree>
    <p:extLst>
      <p:ext uri="{BB962C8B-B14F-4D97-AF65-F5344CB8AC3E}">
        <p14:creationId xmlns:p14="http://schemas.microsoft.com/office/powerpoint/2010/main" val="19020816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F724FC-DFAF-E47F-F3F7-99EF25D696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9450" y="3686175"/>
            <a:ext cx="8129508" cy="2913542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PESTLE analysis</a:t>
            </a:r>
            <a:br>
              <a:rPr lang="en-US" sz="2700" dirty="0"/>
            </a:br>
            <a:br>
              <a:rPr lang="en-US" sz="2700" dirty="0"/>
            </a:br>
            <a:br>
              <a:rPr lang="en-US" sz="2700" dirty="0"/>
            </a:br>
            <a:br>
              <a:rPr lang="en-US" sz="3100" dirty="0"/>
            </a:br>
            <a:r>
              <a:rPr lang="en-US" sz="3100" dirty="0"/>
              <a:t>Political : Political stability of the country, , Brexit</a:t>
            </a:r>
            <a:br>
              <a:rPr lang="en-US" sz="3100" dirty="0"/>
            </a:br>
            <a:r>
              <a:rPr lang="en-US" sz="3100" dirty="0"/>
              <a:t>Economic: Inflation, Increasing cost of living, rising prices of energy, fuel, commodity</a:t>
            </a:r>
            <a:br>
              <a:rPr lang="en-US" sz="3100" dirty="0"/>
            </a:br>
            <a:r>
              <a:rPr lang="en-US" sz="3100" dirty="0"/>
              <a:t>Sociological: Social distance measurements</a:t>
            </a:r>
            <a:br>
              <a:rPr lang="en-US" sz="3100" dirty="0"/>
            </a:br>
            <a:r>
              <a:rPr lang="en-US" sz="3100" dirty="0"/>
              <a:t>Legal: Lockdown Measurements</a:t>
            </a:r>
            <a:br>
              <a:rPr lang="en-US" sz="3100" dirty="0"/>
            </a:br>
            <a:br>
              <a:rPr lang="en-US" sz="3100" dirty="0"/>
            </a:br>
            <a:br>
              <a:rPr lang="en-US" sz="3100" dirty="0"/>
            </a:br>
            <a:br>
              <a:rPr lang="en-US" sz="3100" dirty="0"/>
            </a:br>
            <a:br>
              <a:rPr lang="en-US" sz="3100" dirty="0"/>
            </a:br>
            <a:br>
              <a:rPr lang="en-US" dirty="0"/>
            </a:br>
            <a:br>
              <a:rPr lang="en-US" dirty="0"/>
            </a:br>
            <a:br>
              <a:rPr lang="en-US" dirty="0"/>
            </a:br>
            <a:br>
              <a:rPr lang="en-US" dirty="0"/>
            </a:br>
            <a:br>
              <a:rPr lang="en-US" dirty="0"/>
            </a:br>
            <a:br>
              <a:rPr lang="en-US" dirty="0"/>
            </a:br>
            <a:endParaRPr lang="en-US" dirty="0"/>
          </a:p>
        </p:txBody>
      </p:sp>
      <p:pic>
        <p:nvPicPr>
          <p:cNvPr id="14" name="Content Placeholder 13" descr="A picture containing text, scoreboard&#10;&#10;Description automatically generated">
            <a:extLst>
              <a:ext uri="{FF2B5EF4-FFF2-40B4-BE49-F238E27FC236}">
                <a16:creationId xmlns:a16="http://schemas.microsoft.com/office/drawing/2014/main" id="{CF58BA5F-C91E-35B7-ACD8-5B10777653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9024730" y="4807231"/>
            <a:ext cx="2411728" cy="1607819"/>
          </a:xfr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81D71D48-9908-DC03-754D-98456F570377}"/>
              </a:ext>
            </a:extLst>
          </p:cNvPr>
          <p:cNvSpPr txBox="1"/>
          <p:nvPr/>
        </p:nvSpPr>
        <p:spPr>
          <a:xfrm>
            <a:off x="8578958" y="6415051"/>
            <a:ext cx="2857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hlinkClick r:id="rId3" tooltip="https://www.thanakrit.net/pestel/"/>
              </a:rPr>
              <a:t>This Photo</a:t>
            </a:r>
            <a:r>
              <a:rPr lang="en-US" sz="900"/>
              <a:t> by Unknown Author is licensed under </a:t>
            </a:r>
            <a:r>
              <a:rPr lang="en-US" sz="900">
                <a:hlinkClick r:id="rId4" tooltip="https://creativecommons.org/licenses/by-nc-nd/3.0/"/>
              </a:rPr>
              <a:t>CC BY-NC-ND</a:t>
            </a:r>
            <a:endParaRPr lang="en-US" sz="900"/>
          </a:p>
        </p:txBody>
      </p:sp>
    </p:spTree>
    <p:extLst>
      <p:ext uri="{BB962C8B-B14F-4D97-AF65-F5344CB8AC3E}">
        <p14:creationId xmlns:p14="http://schemas.microsoft.com/office/powerpoint/2010/main" val="29492031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1EED97-F53E-A172-8D9D-FB01ABECCE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Fishbone Diagram</a:t>
            </a:r>
          </a:p>
        </p:txBody>
      </p:sp>
      <p:sp>
        <p:nvSpPr>
          <p:cNvPr id="142" name="Text Box 90">
            <a:extLst>
              <a:ext uri="{FF2B5EF4-FFF2-40B4-BE49-F238E27FC236}">
                <a16:creationId xmlns:a16="http://schemas.microsoft.com/office/drawing/2014/main" id="{9F441779-DD7C-9F8C-C9E5-9330EE77338E}"/>
              </a:ext>
            </a:extLst>
          </p:cNvPr>
          <p:cNvSpPr txBox="1">
            <a:spLocks noGrp="1" noChangeAspect="1" noEditPoints="1" noChangeArrowheads="1" noChangeShapeType="1" noTextEdit="1"/>
          </p:cNvSpPr>
          <p:nvPr>
            <p:ph idx="1"/>
          </p:nvPr>
        </p:nvSpPr>
        <p:spPr bwMode="auto">
          <a:xfrm>
            <a:off x="306670" y="1716881"/>
            <a:ext cx="10515600" cy="4351338"/>
          </a:xfrm>
          <a:prstGeom prst="rect">
            <a:avLst/>
          </a:prstGeom>
          <a:noFill/>
          <a:ln w="9525" cap="rnd">
            <a:solidFill>
              <a:srgbClr val="00000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r>
              <a:rPr lang="en-US" sz="90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en-GB" sz="12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44" name="Line 244">
            <a:extLst>
              <a:ext uri="{FF2B5EF4-FFF2-40B4-BE49-F238E27FC236}">
                <a16:creationId xmlns:a16="http://schemas.microsoft.com/office/drawing/2014/main" id="{E1DE0285-70A3-9347-C9C6-7F6987F63AA5}"/>
              </a:ext>
            </a:extLst>
          </p:cNvPr>
          <p:cNvSpPr>
            <a:spLocks noChangeShapeType="1"/>
          </p:cNvSpPr>
          <p:nvPr/>
        </p:nvSpPr>
        <p:spPr bwMode="auto">
          <a:xfrm>
            <a:off x="2453145" y="2571750"/>
            <a:ext cx="5080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5" name="Text Box 243">
            <a:extLst>
              <a:ext uri="{FF2B5EF4-FFF2-40B4-BE49-F238E27FC236}">
                <a16:creationId xmlns:a16="http://schemas.microsoft.com/office/drawing/2014/main" id="{C16536CD-F010-5084-2704-B628E09697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9995" y="2376487"/>
            <a:ext cx="1060450" cy="363538"/>
          </a:xfrm>
          <a:prstGeom prst="rect">
            <a:avLst/>
          </a:prstGeom>
          <a:noFill/>
          <a:ln w="9525" cap="rnd">
            <a:solidFill>
              <a:srgbClr val="00000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9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Supply chain problems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46" name="Line 242">
            <a:extLst>
              <a:ext uri="{FF2B5EF4-FFF2-40B4-BE49-F238E27FC236}">
                <a16:creationId xmlns:a16="http://schemas.microsoft.com/office/drawing/2014/main" id="{36350242-69FA-C087-E409-868CD8FA7D08}"/>
              </a:ext>
            </a:extLst>
          </p:cNvPr>
          <p:cNvSpPr>
            <a:spLocks noChangeShapeType="1"/>
          </p:cNvSpPr>
          <p:nvPr/>
        </p:nvSpPr>
        <p:spPr bwMode="auto">
          <a:xfrm>
            <a:off x="3054808" y="3173412"/>
            <a:ext cx="5080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7" name="Text Box 241">
            <a:extLst>
              <a:ext uri="{FF2B5EF4-FFF2-40B4-BE49-F238E27FC236}">
                <a16:creationId xmlns:a16="http://schemas.microsoft.com/office/drawing/2014/main" id="{A2E2BE24-FECA-1D0E-C5A3-D412C2BC22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0070" y="2976562"/>
            <a:ext cx="1060450" cy="363538"/>
          </a:xfrm>
          <a:prstGeom prst="rect">
            <a:avLst/>
          </a:prstGeom>
          <a:noFill/>
          <a:ln w="9525" cap="rnd">
            <a:solidFill>
              <a:srgbClr val="00000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9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Low interest on the product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50" name="Line 238">
            <a:extLst>
              <a:ext uri="{FF2B5EF4-FFF2-40B4-BE49-F238E27FC236}">
                <a16:creationId xmlns:a16="http://schemas.microsoft.com/office/drawing/2014/main" id="{FFF173AC-10C8-9652-EFE6-853C7734A124}"/>
              </a:ext>
            </a:extLst>
          </p:cNvPr>
          <p:cNvSpPr>
            <a:spLocks noChangeShapeType="1"/>
          </p:cNvSpPr>
          <p:nvPr/>
        </p:nvSpPr>
        <p:spPr bwMode="auto">
          <a:xfrm>
            <a:off x="4797883" y="2579687"/>
            <a:ext cx="5080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1" name="Text Box 237">
            <a:extLst>
              <a:ext uri="{FF2B5EF4-FFF2-40B4-BE49-F238E27FC236}">
                <a16:creationId xmlns:a16="http://schemas.microsoft.com/office/drawing/2014/main" id="{64FBB683-E358-08EE-A39E-8A6867CE10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23145" y="2376487"/>
            <a:ext cx="1060450" cy="363538"/>
          </a:xfrm>
          <a:prstGeom prst="rect">
            <a:avLst/>
          </a:prstGeom>
          <a:noFill/>
          <a:ln w="9525" cap="rnd">
            <a:solidFill>
              <a:srgbClr val="00000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9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Inflatattion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52" name="Line 236">
            <a:extLst>
              <a:ext uri="{FF2B5EF4-FFF2-40B4-BE49-F238E27FC236}">
                <a16:creationId xmlns:a16="http://schemas.microsoft.com/office/drawing/2014/main" id="{23EF6369-EC8D-0D04-0C41-21838015904F}"/>
              </a:ext>
            </a:extLst>
          </p:cNvPr>
          <p:cNvSpPr>
            <a:spLocks noChangeShapeType="1"/>
          </p:cNvSpPr>
          <p:nvPr/>
        </p:nvSpPr>
        <p:spPr bwMode="auto">
          <a:xfrm>
            <a:off x="5340808" y="3179762"/>
            <a:ext cx="5080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3" name="Text Box 235">
            <a:extLst>
              <a:ext uri="{FF2B5EF4-FFF2-40B4-BE49-F238E27FC236}">
                <a16:creationId xmlns:a16="http://schemas.microsoft.com/office/drawing/2014/main" id="{EEA89EB4-386E-A221-19CB-D3DAA92486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66070" y="2976562"/>
            <a:ext cx="1060450" cy="363538"/>
          </a:xfrm>
          <a:prstGeom prst="rect">
            <a:avLst/>
          </a:prstGeom>
          <a:noFill/>
          <a:ln w="9525" cap="rnd">
            <a:solidFill>
              <a:srgbClr val="00000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9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Increasing cost of living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56" name="Line 232">
            <a:extLst>
              <a:ext uri="{FF2B5EF4-FFF2-40B4-BE49-F238E27FC236}">
                <a16:creationId xmlns:a16="http://schemas.microsoft.com/office/drawing/2014/main" id="{08191783-0B56-91FB-3A0D-BF4BBE2767A4}"/>
              </a:ext>
            </a:extLst>
          </p:cNvPr>
          <p:cNvSpPr>
            <a:spLocks noChangeShapeType="1"/>
          </p:cNvSpPr>
          <p:nvPr/>
        </p:nvSpPr>
        <p:spPr bwMode="auto">
          <a:xfrm>
            <a:off x="7004508" y="2563812"/>
            <a:ext cx="506412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7" name="Text Box 231">
            <a:extLst>
              <a:ext uri="{FF2B5EF4-FFF2-40B4-BE49-F238E27FC236}">
                <a16:creationId xmlns:a16="http://schemas.microsoft.com/office/drawing/2014/main" id="{F2FFBA37-A0D0-EFE1-584F-DBA3F3F112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29770" y="2376487"/>
            <a:ext cx="1060450" cy="363538"/>
          </a:xfrm>
          <a:prstGeom prst="rect">
            <a:avLst/>
          </a:prstGeom>
          <a:noFill/>
          <a:ln w="9525" cap="rnd">
            <a:solidFill>
              <a:srgbClr val="00000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9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Lockdown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58" name="Line 230">
            <a:extLst>
              <a:ext uri="{FF2B5EF4-FFF2-40B4-BE49-F238E27FC236}">
                <a16:creationId xmlns:a16="http://schemas.microsoft.com/office/drawing/2014/main" id="{23DE5AF8-75B3-25B9-1773-4637A8C2DF0F}"/>
              </a:ext>
            </a:extLst>
          </p:cNvPr>
          <p:cNvSpPr>
            <a:spLocks noChangeShapeType="1"/>
          </p:cNvSpPr>
          <p:nvPr/>
        </p:nvSpPr>
        <p:spPr bwMode="auto">
          <a:xfrm>
            <a:off x="7606170" y="3165475"/>
            <a:ext cx="506413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9" name="Text Box 229">
            <a:extLst>
              <a:ext uri="{FF2B5EF4-FFF2-40B4-BE49-F238E27FC236}">
                <a16:creationId xmlns:a16="http://schemas.microsoft.com/office/drawing/2014/main" id="{3D416A96-C208-4D5B-AABC-49CF3D56F8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31433" y="2976562"/>
            <a:ext cx="1060450" cy="363538"/>
          </a:xfrm>
          <a:prstGeom prst="rect">
            <a:avLst/>
          </a:prstGeom>
          <a:noFill/>
          <a:ln w="9525" cap="rnd">
            <a:solidFill>
              <a:srgbClr val="00000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9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Restrictions of events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60" name="Line 228">
            <a:extLst>
              <a:ext uri="{FF2B5EF4-FFF2-40B4-BE49-F238E27FC236}">
                <a16:creationId xmlns:a16="http://schemas.microsoft.com/office/drawing/2014/main" id="{5FA543C9-946D-5515-3459-86F48AB2F5F6}"/>
              </a:ext>
            </a:extLst>
          </p:cNvPr>
          <p:cNvSpPr>
            <a:spLocks noChangeShapeType="1"/>
          </p:cNvSpPr>
          <p:nvPr/>
        </p:nvSpPr>
        <p:spPr bwMode="auto">
          <a:xfrm>
            <a:off x="8158620" y="3717925"/>
            <a:ext cx="506413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1" name="Text Box 227">
            <a:extLst>
              <a:ext uri="{FF2B5EF4-FFF2-40B4-BE49-F238E27FC236}">
                <a16:creationId xmlns:a16="http://schemas.microsoft.com/office/drawing/2014/main" id="{ED36E776-7C1F-9D2B-A207-314D5232EE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83883" y="3529012"/>
            <a:ext cx="1060450" cy="363538"/>
          </a:xfrm>
          <a:prstGeom prst="rect">
            <a:avLst/>
          </a:prstGeom>
          <a:noFill/>
          <a:ln w="9525" cap="rnd">
            <a:solidFill>
              <a:srgbClr val="00000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9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Work from home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72" name="Line 216">
            <a:extLst>
              <a:ext uri="{FF2B5EF4-FFF2-40B4-BE49-F238E27FC236}">
                <a16:creationId xmlns:a16="http://schemas.microsoft.com/office/drawing/2014/main" id="{0BC54C2B-B713-2507-181F-1D529D447F90}"/>
              </a:ext>
            </a:extLst>
          </p:cNvPr>
          <p:cNvSpPr>
            <a:spLocks noChangeShapeType="1"/>
          </p:cNvSpPr>
          <p:nvPr/>
        </p:nvSpPr>
        <p:spPr bwMode="auto">
          <a:xfrm>
            <a:off x="3716795" y="5589587"/>
            <a:ext cx="5080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73" name="Text Box 215">
            <a:extLst>
              <a:ext uri="{FF2B5EF4-FFF2-40B4-BE49-F238E27FC236}">
                <a16:creationId xmlns:a16="http://schemas.microsoft.com/office/drawing/2014/main" id="{C855AC81-ACA2-6CEB-4F01-127220EA5E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43645" y="5402262"/>
            <a:ext cx="1060450" cy="363538"/>
          </a:xfrm>
          <a:prstGeom prst="rect">
            <a:avLst/>
          </a:prstGeom>
          <a:noFill/>
          <a:ln w="9525" cap="rnd">
            <a:solidFill>
              <a:srgbClr val="00000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9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150 shops across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74" name="Rectangle 214">
            <a:extLst>
              <a:ext uri="{FF2B5EF4-FFF2-40B4-BE49-F238E27FC236}">
                <a16:creationId xmlns:a16="http://schemas.microsoft.com/office/drawing/2014/main" id="{8AEBA4B6-5489-D1A5-15CA-7730D5DD01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56295" y="1562100"/>
            <a:ext cx="998538" cy="487362"/>
          </a:xfrm>
          <a:prstGeom prst="rect">
            <a:avLst/>
          </a:prstGeom>
          <a:solidFill>
            <a:srgbClr val="A0E0FF"/>
          </a:solidFill>
          <a:ln w="1016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Decreased sales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75" name="Rectangle 213">
            <a:extLst>
              <a:ext uri="{FF2B5EF4-FFF2-40B4-BE49-F238E27FC236}">
                <a16:creationId xmlns:a16="http://schemas.microsoft.com/office/drawing/2014/main" id="{C62BD911-062D-B6B3-25D3-7275AA5B28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39108" y="1663700"/>
            <a:ext cx="998537" cy="487362"/>
          </a:xfrm>
          <a:prstGeom prst="rect">
            <a:avLst/>
          </a:prstGeom>
          <a:solidFill>
            <a:srgbClr val="A0E0FF"/>
          </a:solidFill>
          <a:ln w="1016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Economy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76" name="Rectangle 212">
            <a:extLst>
              <a:ext uri="{FF2B5EF4-FFF2-40B4-BE49-F238E27FC236}">
                <a16:creationId xmlns:a16="http://schemas.microsoft.com/office/drawing/2014/main" id="{907FB127-02BA-F69E-2D20-932CC895E0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09220" y="1562100"/>
            <a:ext cx="998538" cy="487362"/>
          </a:xfrm>
          <a:prstGeom prst="rect">
            <a:avLst/>
          </a:prstGeom>
          <a:solidFill>
            <a:srgbClr val="A0E0FF"/>
          </a:solidFill>
          <a:ln w="1016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Pandemic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77" name="Line 211">
            <a:extLst>
              <a:ext uri="{FF2B5EF4-FFF2-40B4-BE49-F238E27FC236}">
                <a16:creationId xmlns:a16="http://schemas.microsoft.com/office/drawing/2014/main" id="{981EDE9D-EEEE-4806-5310-EC553A70754F}"/>
              </a:ext>
            </a:extLst>
          </p:cNvPr>
          <p:cNvSpPr>
            <a:spLocks noChangeShapeType="1"/>
          </p:cNvSpPr>
          <p:nvPr/>
        </p:nvSpPr>
        <p:spPr bwMode="auto">
          <a:xfrm>
            <a:off x="1697495" y="4057650"/>
            <a:ext cx="8012113" cy="1587"/>
          </a:xfrm>
          <a:prstGeom prst="line">
            <a:avLst/>
          </a:prstGeom>
          <a:noFill/>
          <a:ln w="1016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78" name="Line 210">
            <a:extLst>
              <a:ext uri="{FF2B5EF4-FFF2-40B4-BE49-F238E27FC236}">
                <a16:creationId xmlns:a16="http://schemas.microsoft.com/office/drawing/2014/main" id="{0E3EDE5A-5789-50C3-B256-8F6F82F13C4D}"/>
              </a:ext>
            </a:extLst>
          </p:cNvPr>
          <p:cNvSpPr>
            <a:spLocks noChangeShapeType="1"/>
          </p:cNvSpPr>
          <p:nvPr/>
        </p:nvSpPr>
        <p:spPr bwMode="auto">
          <a:xfrm>
            <a:off x="2602370" y="2155825"/>
            <a:ext cx="1865313" cy="1901825"/>
          </a:xfrm>
          <a:prstGeom prst="line">
            <a:avLst/>
          </a:prstGeom>
          <a:noFill/>
          <a:ln w="1016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79" name="Line 209">
            <a:extLst>
              <a:ext uri="{FF2B5EF4-FFF2-40B4-BE49-F238E27FC236}">
                <a16:creationId xmlns:a16="http://schemas.microsoft.com/office/drawing/2014/main" id="{77C3EF99-6BF8-298E-2DC0-8DBA9ADDD790}"/>
              </a:ext>
            </a:extLst>
          </p:cNvPr>
          <p:cNvSpPr>
            <a:spLocks noChangeShapeType="1"/>
          </p:cNvSpPr>
          <p:nvPr/>
        </p:nvSpPr>
        <p:spPr bwMode="auto">
          <a:xfrm>
            <a:off x="4939170" y="2155825"/>
            <a:ext cx="1797050" cy="1901825"/>
          </a:xfrm>
          <a:prstGeom prst="line">
            <a:avLst/>
          </a:prstGeom>
          <a:noFill/>
          <a:ln w="1016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80" name="Line 208">
            <a:extLst>
              <a:ext uri="{FF2B5EF4-FFF2-40B4-BE49-F238E27FC236}">
                <a16:creationId xmlns:a16="http://schemas.microsoft.com/office/drawing/2014/main" id="{D4BC989F-8DF1-E747-DD44-4D20843015CB}"/>
              </a:ext>
            </a:extLst>
          </p:cNvPr>
          <p:cNvSpPr>
            <a:spLocks noChangeShapeType="1"/>
          </p:cNvSpPr>
          <p:nvPr/>
        </p:nvSpPr>
        <p:spPr bwMode="auto">
          <a:xfrm>
            <a:off x="7255333" y="2155825"/>
            <a:ext cx="1825625" cy="1901825"/>
          </a:xfrm>
          <a:prstGeom prst="line">
            <a:avLst/>
          </a:prstGeom>
          <a:noFill/>
          <a:ln w="1016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81" name="Rectangle 207">
            <a:extLst>
              <a:ext uri="{FF2B5EF4-FFF2-40B4-BE49-F238E27FC236}">
                <a16:creationId xmlns:a16="http://schemas.microsoft.com/office/drawing/2014/main" id="{1579EEB0-1ECB-3DF3-9D63-48B30C1E53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45333" y="5992812"/>
            <a:ext cx="998537" cy="500063"/>
          </a:xfrm>
          <a:prstGeom prst="rect">
            <a:avLst/>
          </a:prstGeom>
          <a:solidFill>
            <a:srgbClr val="A0E0FF"/>
          </a:solidFill>
          <a:ln w="1016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Facility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2" name="Line 206">
            <a:extLst>
              <a:ext uri="{FF2B5EF4-FFF2-40B4-BE49-F238E27FC236}">
                <a16:creationId xmlns:a16="http://schemas.microsoft.com/office/drawing/2014/main" id="{B74C91E1-54B4-5E8C-F07D-119778144C11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943808" y="4057650"/>
            <a:ext cx="1612900" cy="1930400"/>
          </a:xfrm>
          <a:prstGeom prst="line">
            <a:avLst/>
          </a:prstGeom>
          <a:noFill/>
          <a:ln w="1016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85" name="Rectangle 203">
            <a:extLst>
              <a:ext uri="{FF2B5EF4-FFF2-40B4-BE49-F238E27FC236}">
                <a16:creationId xmlns:a16="http://schemas.microsoft.com/office/drawing/2014/main" id="{89135133-C427-E6CA-ED34-C57072ED3E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73095" y="3576637"/>
            <a:ext cx="1028700" cy="211138"/>
          </a:xfrm>
          <a:prstGeom prst="rect">
            <a:avLst/>
          </a:prstGeom>
          <a:noFill/>
          <a:ln w="10160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86" name="Text Box 202">
            <a:extLst>
              <a:ext uri="{FF2B5EF4-FFF2-40B4-BE49-F238E27FC236}">
                <a16:creationId xmlns:a16="http://schemas.microsoft.com/office/drawing/2014/main" id="{478123CF-2ECC-AC49-D150-69B46DE6A3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9133" y="3670300"/>
            <a:ext cx="1060450" cy="765175"/>
          </a:xfrm>
          <a:prstGeom prst="rect">
            <a:avLst/>
          </a:prstGeom>
          <a:solidFill>
            <a:srgbClr val="FFFF99"/>
          </a:solidFill>
          <a:ln w="9525" cap="rnd">
            <a:solidFill>
              <a:srgbClr val="000000"/>
            </a:solidFill>
            <a:prstDash val="sysDot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DECLINING </a:t>
            </a:r>
            <a:endParaRPr kumimoji="0" lang="en-GB" altLang="en-US" sz="11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PROFIBALITY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7" name="Rectangle 245">
            <a:extLst>
              <a:ext uri="{FF2B5EF4-FFF2-40B4-BE49-F238E27FC236}">
                <a16:creationId xmlns:a16="http://schemas.microsoft.com/office/drawing/2014/main" id="{3FCF5158-6BCA-27E0-6F2A-31F1F06287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75295" y="103663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88" name="Rectangle 268">
            <a:extLst>
              <a:ext uri="{FF2B5EF4-FFF2-40B4-BE49-F238E27FC236}">
                <a16:creationId xmlns:a16="http://schemas.microsoft.com/office/drawing/2014/main" id="{F74B9DC0-1A1B-8BD4-D2D9-F1D63D4184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75295" y="1493837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18419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A8EFFE-625D-2696-E6F4-82F4418460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Grid Analysis</a:t>
            </a:r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DA3382C7-84CE-1C07-87DA-25FB085A36D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33872571"/>
              </p:ext>
            </p:extLst>
          </p:nvPr>
        </p:nvGraphicFramePr>
        <p:xfrm>
          <a:off x="838200" y="1825625"/>
          <a:ext cx="10515600" cy="2123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8900">
                  <a:extLst>
                    <a:ext uri="{9D8B030D-6E8A-4147-A177-3AD203B41FA5}">
                      <a16:colId xmlns:a16="http://schemas.microsoft.com/office/drawing/2014/main" val="3242363168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3259676789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2569531509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270090861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Factors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Low Profit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Employees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Total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92167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Online Sales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659305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Closing Stores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783841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New Product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265750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Price reduction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63611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144464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62CC5B-5B2E-32EF-2CF5-929161A6C2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7CBED9-1F02-AA07-FB17-2769A8B54E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After examining TM Lewin UK in further detail, I've determined that the present state of the firm is </a:t>
            </a:r>
            <a:r>
              <a:rPr lang="en-US" dirty="0" err="1"/>
              <a:t>characterised</a:t>
            </a:r>
            <a:r>
              <a:rPr lang="en-US" dirty="0"/>
              <a:t> by poor </a:t>
            </a:r>
            <a:r>
              <a:rPr lang="en-US" dirty="0" err="1"/>
              <a:t>profibility</a:t>
            </a:r>
            <a:r>
              <a:rPr lang="en-US" dirty="0"/>
              <a:t> owing to the Covid 19 Pandemic and its effects. </a:t>
            </a:r>
          </a:p>
          <a:p>
            <a:r>
              <a:rPr lang="en-US" dirty="0"/>
              <a:t>To improve profits, I propose that TM Lewin examine internet sales and grow and extend the present product range.</a:t>
            </a:r>
          </a:p>
        </p:txBody>
      </p:sp>
    </p:spTree>
    <p:extLst>
      <p:ext uri="{BB962C8B-B14F-4D97-AF65-F5344CB8AC3E}">
        <p14:creationId xmlns:p14="http://schemas.microsoft.com/office/powerpoint/2010/main" val="29235269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19AD4C-FE51-02B0-4203-7C35F27F0F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 list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FA3E7E-3CB4-38A0-0D2B-79DB3DC9AD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/>
              <a:t>Study Case(2022)</a:t>
            </a:r>
            <a:r>
              <a:rPr lang="en-US" i="1" dirty="0"/>
              <a:t>Declining Profitability at TM Lewin UK </a:t>
            </a:r>
            <a:r>
              <a:rPr lang="en-US" dirty="0"/>
              <a:t>available at: </a:t>
            </a:r>
            <a:r>
              <a:rPr lang="en-US" dirty="0">
                <a:hlinkClick r:id="rId2"/>
              </a:rPr>
              <a:t>https://moodle.uwtsd.ac.uk/pluginfile.php/628538/mod_resource/content/4/BMSW%204004%20Assignment%20Brief%20-%20September%202022.pdf</a:t>
            </a:r>
            <a:r>
              <a:rPr lang="en-US" dirty="0"/>
              <a:t> (accessed on 30</a:t>
            </a:r>
            <a:r>
              <a:rPr lang="en-US" baseline="30000" dirty="0"/>
              <a:t>th</a:t>
            </a:r>
            <a:r>
              <a:rPr lang="en-US" dirty="0"/>
              <a:t> October 2022)</a:t>
            </a:r>
          </a:p>
          <a:p>
            <a:r>
              <a:rPr lang="en-US" dirty="0" err="1"/>
              <a:t>Alanzi</a:t>
            </a:r>
            <a:r>
              <a:rPr lang="en-US" dirty="0"/>
              <a:t> S. (2018), Pestle Analysis Introduction, September, Available at: https://</a:t>
            </a:r>
            <a:r>
              <a:rPr lang="en-US" dirty="0" err="1"/>
              <a:t>www.researchgate.net</a:t>
            </a:r>
            <a:r>
              <a:rPr lang="en-US" dirty="0"/>
              <a:t>/publication/327871826_Pestle_Analysis_Introduction (Accessed: 30th October 2022)</a:t>
            </a:r>
          </a:p>
          <a:p>
            <a:endParaRPr lang="en-US" dirty="0"/>
          </a:p>
          <a:p>
            <a:endParaRPr lang="en-US" dirty="0"/>
          </a:p>
          <a:p>
            <a:r>
              <a:rPr lang="en-US" dirty="0" err="1"/>
              <a:t>Coccia</a:t>
            </a:r>
            <a:r>
              <a:rPr lang="en-US" dirty="0"/>
              <a:t> M. (2017), The Fishbone diagram to identify, systematize and </a:t>
            </a:r>
            <a:r>
              <a:rPr lang="en-US" dirty="0" err="1"/>
              <a:t>analyse</a:t>
            </a:r>
            <a:r>
              <a:rPr lang="en-US" dirty="0"/>
              <a:t> the sources of general-purpose technologies, December, Available at: https://</a:t>
            </a:r>
            <a:r>
              <a:rPr lang="en-US" dirty="0" err="1"/>
              <a:t>www.researchgate.net</a:t>
            </a:r>
            <a:r>
              <a:rPr lang="en-US" dirty="0"/>
              <a:t>/publication/322526380_The_Fishbone_diagram_to_identify_systematize_and_analyze_the_sources_of_general_purpose_technologies (Accessed:30th October 2022)</a:t>
            </a:r>
          </a:p>
          <a:p>
            <a:endParaRPr lang="en-US" dirty="0"/>
          </a:p>
          <a:p>
            <a:endParaRPr lang="en-US" dirty="0"/>
          </a:p>
          <a:p>
            <a:r>
              <a:rPr lang="en-US" dirty="0" err="1"/>
              <a:t>Vujevic</a:t>
            </a:r>
            <a:r>
              <a:rPr lang="en-US" dirty="0"/>
              <a:t> S. (2009), A review of methods for grounding grid analysis, October, Available at: https://</a:t>
            </a:r>
            <a:r>
              <a:rPr lang="en-US" dirty="0" err="1"/>
              <a:t>www.researchgate.net</a:t>
            </a:r>
            <a:r>
              <a:rPr lang="en-US" dirty="0"/>
              <a:t>/publication/224611178_A_review_of_methods_for_grounding_grid_analysis (Accessed: 30th October 2022)</a:t>
            </a:r>
          </a:p>
        </p:txBody>
      </p:sp>
    </p:spTree>
    <p:extLst>
      <p:ext uri="{BB962C8B-B14F-4D97-AF65-F5344CB8AC3E}">
        <p14:creationId xmlns:p14="http://schemas.microsoft.com/office/powerpoint/2010/main" val="6311303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8AAC74-AF53-55BA-D989-6035FA1547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691EFD-3B5D-F3F5-D875-94F87A408A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8000" dirty="0"/>
              <a:t>Thank  you!</a:t>
            </a:r>
          </a:p>
        </p:txBody>
      </p:sp>
    </p:spTree>
    <p:extLst>
      <p:ext uri="{BB962C8B-B14F-4D97-AF65-F5344CB8AC3E}">
        <p14:creationId xmlns:p14="http://schemas.microsoft.com/office/powerpoint/2010/main" val="30527415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449</TotalTime>
  <Words>573</Words>
  <Application>Microsoft Macintosh PowerPoint</Application>
  <PresentationFormat>Widescreen</PresentationFormat>
  <Paragraphs>69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Californian FB</vt:lpstr>
      <vt:lpstr>Times New Roman</vt:lpstr>
      <vt:lpstr>Office Theme</vt:lpstr>
      <vt:lpstr>Declining Profitability at TM Lewin By: Pavlina Petkova Pavlova Student ID: 2133271 Course: Certificate of Higher Education Skills for the Workplace Module: Problem Solving and Decision making(BMSW4004) Module coordinator Dr Chijioke D Uba  </vt:lpstr>
      <vt:lpstr>Introduction</vt:lpstr>
      <vt:lpstr>The nature and severity of the issue</vt:lpstr>
      <vt:lpstr>Impact</vt:lpstr>
      <vt:lpstr>PESTLE analysis    Political : Political stability of the country, , Brexit Economic: Inflation, Increasing cost of living, rising prices of energy, fuel, commodity Sociological: Social distance measurements Legal: Lockdown Measurements           </vt:lpstr>
      <vt:lpstr>Fishbone Diagram</vt:lpstr>
      <vt:lpstr>Grid Analysis</vt:lpstr>
      <vt:lpstr>Conclusion</vt:lpstr>
      <vt:lpstr>Reference list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Declining Profitability at TM Lewin By  Pavlina Petkova Pavlova Student ID: 2133271 Course: Certificate of Higher Education Skills for the Workplace Module: Problem Solving and Decision making(BMSW4004) Module coordinator Dr Chijioke D Uba  </dc:title>
  <dc:creator>Pavlina Pavlova (2133271)</dc:creator>
  <cp:lastModifiedBy>reppropertiesmanagement ltd</cp:lastModifiedBy>
  <cp:revision>7</cp:revision>
  <dcterms:created xsi:type="dcterms:W3CDTF">2022-10-29T18:49:32Z</dcterms:created>
  <dcterms:modified xsi:type="dcterms:W3CDTF">2022-10-30T19:53:59Z</dcterms:modified>
</cp:coreProperties>
</file>