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21"/>
  </p:notesMasterIdLst>
  <p:sldIdLst>
    <p:sldId id="278" r:id="rId2"/>
    <p:sldId id="279" r:id="rId3"/>
    <p:sldId id="280" r:id="rId4"/>
    <p:sldId id="281" r:id="rId5"/>
    <p:sldId id="299" r:id="rId6"/>
    <p:sldId id="307" r:id="rId7"/>
    <p:sldId id="300" r:id="rId8"/>
    <p:sldId id="302" r:id="rId9"/>
    <p:sldId id="306" r:id="rId10"/>
    <p:sldId id="303" r:id="rId11"/>
    <p:sldId id="291" r:id="rId12"/>
    <p:sldId id="298" r:id="rId13"/>
    <p:sldId id="292" r:id="rId14"/>
    <p:sldId id="305" r:id="rId15"/>
    <p:sldId id="296" r:id="rId16"/>
    <p:sldId id="282" r:id="rId17"/>
    <p:sldId id="308" r:id="rId18"/>
    <p:sldId id="294" r:id="rId19"/>
    <p:sldId id="293" r:id="rId20"/>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BF6"/>
    <a:srgbClr val="E6F0FE"/>
    <a:srgbClr val="202C8F"/>
    <a:srgbClr val="AAC4E9"/>
    <a:srgbClr val="F5CDCE"/>
    <a:srgbClr val="DF8C8C"/>
    <a:srgbClr val="D4D593"/>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3DA00C-3656-4DA5-AEB3-852A25843385}" v="924" dt="2023-02-23T20:15:22.492"/>
    <p1510:client id="{99735320-8BF3-4A15-8A92-2E4AD5960DB9}" v="91" dt="2023-02-23T20:06:30.204"/>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824" autoAdjust="0"/>
    <p:restoredTop sz="94609" autoAdjust="0"/>
  </p:normalViewPr>
  <p:slideViewPr>
    <p:cSldViewPr snapToGrid="0" snapToObjects="1">
      <p:cViewPr varScale="1">
        <p:scale>
          <a:sx n="64" d="100"/>
          <a:sy n="64" d="100"/>
        </p:scale>
        <p:origin x="618" y="78"/>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750FF-FCD3-47C6-9905-4AEF755DAA44}"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1AFE8DB9-0B45-44E1-8AC4-9FBBDBED25F4}">
      <dgm:prSet phldrT="[Text]" custT="1"/>
      <dgm:spPr/>
      <dgm:t>
        <a:bodyPr/>
        <a:lstStyle/>
        <a:p>
          <a:endParaRPr lang="en-GB" sz="1800" dirty="0">
            <a:solidFill>
              <a:schemeClr val="tx1"/>
            </a:solidFill>
          </a:endParaRPr>
        </a:p>
        <a:p>
          <a:r>
            <a:rPr lang="en-GB" sz="1800" dirty="0">
              <a:solidFill>
                <a:schemeClr val="tx1"/>
              </a:solidFill>
              <a:latin typeface="Arial" panose="020B0604020202020204" pitchFamily="34" charset="0"/>
              <a:cs typeface="Arial" panose="020B0604020202020204" pitchFamily="34" charset="0"/>
            </a:rPr>
            <a:t>A parent’s psychological health problems, such as depression, anxiety, or stress, can have a variety of effects on the child in emotional and behavioural </a:t>
          </a:r>
        </a:p>
        <a:p>
          <a:endParaRPr lang="en-GB" sz="600" dirty="0">
            <a:solidFill>
              <a:schemeClr val="tx1"/>
            </a:solidFill>
          </a:endParaRPr>
        </a:p>
        <a:p>
          <a:endParaRPr lang="en-GB" sz="600" dirty="0">
            <a:solidFill>
              <a:schemeClr val="tx1"/>
            </a:solidFill>
          </a:endParaRPr>
        </a:p>
        <a:p>
          <a:endParaRPr lang="en-GB" sz="600" dirty="0">
            <a:solidFill>
              <a:schemeClr val="tx1"/>
            </a:solidFill>
          </a:endParaRPr>
        </a:p>
      </dgm:t>
    </dgm:pt>
    <dgm:pt modelId="{64165727-2D5E-48B5-9B52-5173E5219B63}" type="parTrans" cxnId="{C50B0D6B-49FA-477C-9DD4-F6C3808A9A8F}">
      <dgm:prSet/>
      <dgm:spPr/>
      <dgm:t>
        <a:bodyPr/>
        <a:lstStyle/>
        <a:p>
          <a:endParaRPr lang="en-GB"/>
        </a:p>
      </dgm:t>
    </dgm:pt>
    <dgm:pt modelId="{92F1DD1A-A24D-42CF-A66E-937360292817}" type="sibTrans" cxnId="{C50B0D6B-49FA-477C-9DD4-F6C3808A9A8F}">
      <dgm:prSet custT="1"/>
      <dgm:spPr/>
      <dgm:t>
        <a:bodyPr/>
        <a:lstStyle/>
        <a:p>
          <a:r>
            <a:rPr lang="en-GB" sz="1800" dirty="0">
              <a:latin typeface="Arial" panose="020B0604020202020204" pitchFamily="34" charset="0"/>
              <a:cs typeface="Arial" panose="020B0604020202020204" pitchFamily="34" charset="0"/>
            </a:rPr>
            <a:t>Mother </a:t>
          </a:r>
        </a:p>
      </dgm:t>
    </dgm:pt>
    <dgm:pt modelId="{8CD072BA-5853-41D3-844F-294EE3B04F85}" type="asst">
      <dgm:prSet phldrT="[Text]" custT="1"/>
      <dgm:spPr/>
      <dgm:t>
        <a:bodyPr/>
        <a:lstStyle/>
        <a:p>
          <a:pPr algn="ctr">
            <a:buNone/>
          </a:pPr>
          <a:endParaRPr lang="en-GB" sz="1400" dirty="0">
            <a:solidFill>
              <a:schemeClr val="tx1"/>
            </a:solidFill>
          </a:endParaRPr>
        </a:p>
        <a:p>
          <a:pPr algn="ct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Coming mor agitated </a:t>
          </a:r>
        </a:p>
        <a:p>
          <a:pPr algn="ct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Difficulties sleeping </a:t>
          </a:r>
        </a:p>
        <a:p>
          <a:pPr algn="ct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Action withdrawn</a:t>
          </a:r>
        </a:p>
        <a:p>
          <a:pPr algn="ct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Aggressively</a:t>
          </a:r>
        </a:p>
        <a:p>
          <a:pPr algn="ctr">
            <a:buNone/>
          </a:pPr>
          <a:endParaRPr lang="en-GB" sz="1400" dirty="0">
            <a:solidFill>
              <a:schemeClr val="tx1"/>
            </a:solidFill>
          </a:endParaRPr>
        </a:p>
      </dgm:t>
    </dgm:pt>
    <dgm:pt modelId="{82296C40-E456-4142-946D-96E70FC58593}" type="parTrans" cxnId="{7065BC00-F20F-424B-B727-F00A42DFE799}">
      <dgm:prSet/>
      <dgm:spPr/>
      <dgm:t>
        <a:bodyPr/>
        <a:lstStyle/>
        <a:p>
          <a:endParaRPr lang="en-GB"/>
        </a:p>
      </dgm:t>
    </dgm:pt>
    <dgm:pt modelId="{85E8F4E6-D879-4589-845A-5679A229BDED}" type="sibTrans" cxnId="{7065BC00-F20F-424B-B727-F00A42DFE799}">
      <dgm:prSet custT="1"/>
      <dgm:spPr/>
      <dgm:t>
        <a:bodyPr/>
        <a:lstStyle/>
        <a:p>
          <a:r>
            <a:rPr lang="en-GB" sz="1800" dirty="0">
              <a:latin typeface="Arial" panose="020B0604020202020204" pitchFamily="34" charset="0"/>
              <a:cs typeface="Arial" panose="020B0604020202020204" pitchFamily="34" charset="0"/>
            </a:rPr>
            <a:t>Children</a:t>
          </a:r>
          <a:r>
            <a:rPr lang="en-GB" sz="2200" dirty="0">
              <a:latin typeface="Arial" panose="020B0604020202020204" pitchFamily="34" charset="0"/>
              <a:cs typeface="Arial" panose="020B0604020202020204" pitchFamily="34" charset="0"/>
            </a:rPr>
            <a:t> </a:t>
          </a:r>
        </a:p>
      </dgm:t>
    </dgm:pt>
    <dgm:pt modelId="{D309F3D1-B2A0-4B26-988D-37803645F8E6}">
      <dgm:prSet phldrT="[Text]" custT="1"/>
      <dgm:spPr/>
      <dgm:t>
        <a:bodyPr/>
        <a:lstStyle/>
        <a:p>
          <a:r>
            <a:rPr lang="en-GB" sz="1800" dirty="0">
              <a:solidFill>
                <a:schemeClr val="tx1"/>
              </a:solidFill>
              <a:latin typeface="Arial" panose="020B0604020202020204" pitchFamily="34" charset="0"/>
              <a:cs typeface="Arial" panose="020B0604020202020204" pitchFamily="34" charset="0"/>
            </a:rPr>
            <a:t>Lock of employment </a:t>
          </a:r>
        </a:p>
        <a:p>
          <a:r>
            <a:rPr lang="en-GB" sz="1800" dirty="0">
              <a:solidFill>
                <a:schemeClr val="tx1"/>
              </a:solidFill>
              <a:latin typeface="Arial" panose="020B0604020202020204" pitchFamily="34" charset="0"/>
              <a:cs typeface="Arial" panose="020B0604020202020204" pitchFamily="34" charset="0"/>
            </a:rPr>
            <a:t>Financial issues</a:t>
          </a:r>
        </a:p>
        <a:p>
          <a:r>
            <a:rPr lang="en-GB" sz="1800" dirty="0">
              <a:solidFill>
                <a:schemeClr val="tx1"/>
              </a:solidFill>
              <a:latin typeface="Arial" panose="020B0604020202020204" pitchFamily="34" charset="0"/>
              <a:cs typeface="Arial" panose="020B0604020202020204" pitchFamily="34" charset="0"/>
            </a:rPr>
            <a:t>Chronic sickness</a:t>
          </a:r>
        </a:p>
      </dgm:t>
    </dgm:pt>
    <dgm:pt modelId="{522C25F0-E794-4D18-BBFC-C2A88A4931D3}" type="parTrans" cxnId="{3A0A3CBD-4B25-42B4-BF2E-103F812E66C4}">
      <dgm:prSet/>
      <dgm:spPr/>
      <dgm:t>
        <a:bodyPr/>
        <a:lstStyle/>
        <a:p>
          <a:endParaRPr lang="en-GB"/>
        </a:p>
      </dgm:t>
    </dgm:pt>
    <dgm:pt modelId="{BC010C0D-6EC6-4463-940A-1EC66C463297}" type="sibTrans" cxnId="{3A0A3CBD-4B25-42B4-BF2E-103F812E66C4}">
      <dgm:prSet/>
      <dgm:spPr/>
      <dgm:t>
        <a:bodyPr/>
        <a:lstStyle/>
        <a:p>
          <a:r>
            <a:rPr lang="en-GB" dirty="0">
              <a:latin typeface="Arial" panose="020B0604020202020204" pitchFamily="34" charset="0"/>
              <a:cs typeface="Arial" panose="020B0604020202020204" pitchFamily="34" charset="0"/>
            </a:rPr>
            <a:t> Finance problem</a:t>
          </a:r>
        </a:p>
      </dgm:t>
    </dgm:pt>
    <dgm:pt modelId="{C3215925-89BB-490B-8149-C8B9702034D6}" type="pres">
      <dgm:prSet presAssocID="{819750FF-FCD3-47C6-9905-4AEF755DAA44}" presName="hierChild1" presStyleCnt="0">
        <dgm:presLayoutVars>
          <dgm:orgChart val="1"/>
          <dgm:chPref val="1"/>
          <dgm:dir/>
          <dgm:animOne val="branch"/>
          <dgm:animLvl val="lvl"/>
          <dgm:resizeHandles/>
        </dgm:presLayoutVars>
      </dgm:prSet>
      <dgm:spPr/>
    </dgm:pt>
    <dgm:pt modelId="{9865CB4A-6F03-4E7A-97C0-7797EA2B886A}" type="pres">
      <dgm:prSet presAssocID="{1AFE8DB9-0B45-44E1-8AC4-9FBBDBED25F4}" presName="hierRoot1" presStyleCnt="0">
        <dgm:presLayoutVars>
          <dgm:hierBranch val="init"/>
        </dgm:presLayoutVars>
      </dgm:prSet>
      <dgm:spPr/>
    </dgm:pt>
    <dgm:pt modelId="{DC52A2D5-F403-473B-A049-8A6A33A40FED}" type="pres">
      <dgm:prSet presAssocID="{1AFE8DB9-0B45-44E1-8AC4-9FBBDBED25F4}" presName="rootComposite1" presStyleCnt="0"/>
      <dgm:spPr/>
    </dgm:pt>
    <dgm:pt modelId="{1E791D7F-32F5-43AB-BF50-7B1CD5563E89}" type="pres">
      <dgm:prSet presAssocID="{1AFE8DB9-0B45-44E1-8AC4-9FBBDBED25F4}" presName="rootText1" presStyleLbl="node0" presStyleIdx="0" presStyleCnt="1" custScaleX="184660" custScaleY="180413" custLinFactNeighborX="-53304" custLinFactNeighborY="-125">
        <dgm:presLayoutVars>
          <dgm:chMax/>
          <dgm:chPref val="3"/>
        </dgm:presLayoutVars>
      </dgm:prSet>
      <dgm:spPr/>
    </dgm:pt>
    <dgm:pt modelId="{AED01731-AC72-4010-B208-F257D02AA4E2}" type="pres">
      <dgm:prSet presAssocID="{1AFE8DB9-0B45-44E1-8AC4-9FBBDBED25F4}" presName="titleText1" presStyleLbl="fgAcc0" presStyleIdx="0" presStyleCnt="1" custScaleX="83058" custLinFactNeighborX="9930" custLinFactNeighborY="96632">
        <dgm:presLayoutVars>
          <dgm:chMax val="0"/>
          <dgm:chPref val="0"/>
        </dgm:presLayoutVars>
      </dgm:prSet>
      <dgm:spPr/>
    </dgm:pt>
    <dgm:pt modelId="{BCEA9137-F881-471F-9F63-06343F48DAA1}" type="pres">
      <dgm:prSet presAssocID="{1AFE8DB9-0B45-44E1-8AC4-9FBBDBED25F4}" presName="rootConnector1" presStyleLbl="node1" presStyleIdx="0" presStyleCnt="1"/>
      <dgm:spPr/>
    </dgm:pt>
    <dgm:pt modelId="{98B222A7-C3D4-4BE9-B7CF-11C13BA3F355}" type="pres">
      <dgm:prSet presAssocID="{1AFE8DB9-0B45-44E1-8AC4-9FBBDBED25F4}" presName="hierChild2" presStyleCnt="0"/>
      <dgm:spPr/>
    </dgm:pt>
    <dgm:pt modelId="{79792E17-8A7C-406C-9ECF-6D9FD08EC69F}" type="pres">
      <dgm:prSet presAssocID="{522C25F0-E794-4D18-BBFC-C2A88A4931D3}" presName="Name37" presStyleLbl="parChTrans1D2" presStyleIdx="0" presStyleCnt="2"/>
      <dgm:spPr/>
    </dgm:pt>
    <dgm:pt modelId="{E4A1225B-12AC-4D0A-BFEA-C8DD598A96B3}" type="pres">
      <dgm:prSet presAssocID="{D309F3D1-B2A0-4B26-988D-37803645F8E6}" presName="hierRoot2" presStyleCnt="0">
        <dgm:presLayoutVars>
          <dgm:hierBranch val="init"/>
        </dgm:presLayoutVars>
      </dgm:prSet>
      <dgm:spPr/>
    </dgm:pt>
    <dgm:pt modelId="{7F338752-A0B9-4321-BE8D-8F70130276D3}" type="pres">
      <dgm:prSet presAssocID="{D309F3D1-B2A0-4B26-988D-37803645F8E6}" presName="rootComposite" presStyleCnt="0"/>
      <dgm:spPr/>
    </dgm:pt>
    <dgm:pt modelId="{1F7FC876-5D7F-4D93-ACB8-71FC58F5F3FF}" type="pres">
      <dgm:prSet presAssocID="{D309F3D1-B2A0-4B26-988D-37803645F8E6}" presName="rootText" presStyleLbl="node1" presStyleIdx="0" presStyleCnt="1" custScaleX="110874" custScaleY="137883" custLinFactY="-86105" custLinFactNeighborX="81867" custLinFactNeighborY="-100000">
        <dgm:presLayoutVars>
          <dgm:chMax/>
          <dgm:chPref val="3"/>
        </dgm:presLayoutVars>
      </dgm:prSet>
      <dgm:spPr/>
    </dgm:pt>
    <dgm:pt modelId="{94F29C6D-BB9B-4F17-AC20-6ECF11BEE837}" type="pres">
      <dgm:prSet presAssocID="{D309F3D1-B2A0-4B26-988D-37803645F8E6}" presName="titleText2" presStyleLbl="fgAcc1" presStyleIdx="0" presStyleCnt="1" custLinFactY="-200000" custLinFactNeighborX="24296" custLinFactNeighborY="-286346">
        <dgm:presLayoutVars>
          <dgm:chMax val="0"/>
          <dgm:chPref val="0"/>
        </dgm:presLayoutVars>
      </dgm:prSet>
      <dgm:spPr/>
    </dgm:pt>
    <dgm:pt modelId="{546F63AA-CF37-4F6E-9E61-38B6841A5F24}" type="pres">
      <dgm:prSet presAssocID="{D309F3D1-B2A0-4B26-988D-37803645F8E6}" presName="rootConnector" presStyleLbl="node2" presStyleIdx="0" presStyleCnt="0"/>
      <dgm:spPr/>
    </dgm:pt>
    <dgm:pt modelId="{8BC37B7C-027E-4E95-82BB-93BDE88514D2}" type="pres">
      <dgm:prSet presAssocID="{D309F3D1-B2A0-4B26-988D-37803645F8E6}" presName="hierChild4" presStyleCnt="0"/>
      <dgm:spPr/>
    </dgm:pt>
    <dgm:pt modelId="{CF4FABCA-EC3E-4B80-86E3-9B89396E6991}" type="pres">
      <dgm:prSet presAssocID="{D309F3D1-B2A0-4B26-988D-37803645F8E6}" presName="hierChild5" presStyleCnt="0"/>
      <dgm:spPr/>
    </dgm:pt>
    <dgm:pt modelId="{A3017E81-2EEA-4482-AA53-AA7676A080F0}" type="pres">
      <dgm:prSet presAssocID="{1AFE8DB9-0B45-44E1-8AC4-9FBBDBED25F4}" presName="hierChild3" presStyleCnt="0"/>
      <dgm:spPr/>
    </dgm:pt>
    <dgm:pt modelId="{09D567BF-3694-4202-8005-F58DBBD8AA76}" type="pres">
      <dgm:prSet presAssocID="{82296C40-E456-4142-946D-96E70FC58593}" presName="Name96" presStyleLbl="parChTrans1D2" presStyleIdx="1" presStyleCnt="2"/>
      <dgm:spPr/>
    </dgm:pt>
    <dgm:pt modelId="{EA38327C-7051-4FBB-BF4A-E8CAA14B6C93}" type="pres">
      <dgm:prSet presAssocID="{8CD072BA-5853-41D3-844F-294EE3B04F85}" presName="hierRoot3" presStyleCnt="0">
        <dgm:presLayoutVars>
          <dgm:hierBranch val="init"/>
        </dgm:presLayoutVars>
      </dgm:prSet>
      <dgm:spPr/>
    </dgm:pt>
    <dgm:pt modelId="{0C737156-4C9B-4735-90D0-A71BADD0798F}" type="pres">
      <dgm:prSet presAssocID="{8CD072BA-5853-41D3-844F-294EE3B04F85}" presName="rootComposite3" presStyleCnt="0"/>
      <dgm:spPr/>
    </dgm:pt>
    <dgm:pt modelId="{9D899DFC-11A4-4BC4-A2F0-FD2DFE6BE5C5}" type="pres">
      <dgm:prSet presAssocID="{8CD072BA-5853-41D3-844F-294EE3B04F85}" presName="rootText3" presStyleLbl="asst1" presStyleIdx="0" presStyleCnt="1" custScaleX="161838" custScaleY="174328" custLinFactY="3831" custLinFactNeighborX="-49144" custLinFactNeighborY="100000">
        <dgm:presLayoutVars>
          <dgm:chPref val="3"/>
        </dgm:presLayoutVars>
      </dgm:prSet>
      <dgm:spPr/>
    </dgm:pt>
    <dgm:pt modelId="{B2B96BCB-A79C-4FF5-B3DB-B59CE060E867}" type="pres">
      <dgm:prSet presAssocID="{8CD072BA-5853-41D3-844F-294EE3B04F85}" presName="titleText3" presStyleLbl="fgAcc2" presStyleIdx="0" presStyleCnt="1" custLinFactY="200000" custLinFactNeighborX="6957" custLinFactNeighborY="211295">
        <dgm:presLayoutVars>
          <dgm:chMax val="0"/>
          <dgm:chPref val="0"/>
        </dgm:presLayoutVars>
      </dgm:prSet>
      <dgm:spPr/>
    </dgm:pt>
    <dgm:pt modelId="{B02469E3-8530-4DEC-93D0-BCC4883D23F3}" type="pres">
      <dgm:prSet presAssocID="{8CD072BA-5853-41D3-844F-294EE3B04F85}" presName="rootConnector3" presStyleLbl="asst1" presStyleIdx="0" presStyleCnt="1"/>
      <dgm:spPr/>
    </dgm:pt>
    <dgm:pt modelId="{9C6C2D8D-5A0D-4838-AF14-69B486EDD338}" type="pres">
      <dgm:prSet presAssocID="{8CD072BA-5853-41D3-844F-294EE3B04F85}" presName="hierChild6" presStyleCnt="0"/>
      <dgm:spPr/>
    </dgm:pt>
    <dgm:pt modelId="{9544AFED-9950-47AE-B1B7-FA7CD1B808C5}" type="pres">
      <dgm:prSet presAssocID="{8CD072BA-5853-41D3-844F-294EE3B04F85}" presName="hierChild7" presStyleCnt="0"/>
      <dgm:spPr/>
    </dgm:pt>
  </dgm:ptLst>
  <dgm:cxnLst>
    <dgm:cxn modelId="{7065BC00-F20F-424B-B727-F00A42DFE799}" srcId="{1AFE8DB9-0B45-44E1-8AC4-9FBBDBED25F4}" destId="{8CD072BA-5853-41D3-844F-294EE3B04F85}" srcOrd="0" destOrd="0" parTransId="{82296C40-E456-4142-946D-96E70FC58593}" sibTransId="{85E8F4E6-D879-4589-845A-5679A229BDED}"/>
    <dgm:cxn modelId="{E02A670F-AC28-4A6F-BDF8-197284D3433E}" type="presOf" srcId="{819750FF-FCD3-47C6-9905-4AEF755DAA44}" destId="{C3215925-89BB-490B-8149-C8B9702034D6}" srcOrd="0" destOrd="0" presId="urn:microsoft.com/office/officeart/2008/layout/NameandTitleOrganizationalChart"/>
    <dgm:cxn modelId="{5D541A1A-F346-4CAC-97F8-7DEF37967C9C}" type="presOf" srcId="{522C25F0-E794-4D18-BBFC-C2A88A4931D3}" destId="{79792E17-8A7C-406C-9ECF-6D9FD08EC69F}" srcOrd="0" destOrd="0" presId="urn:microsoft.com/office/officeart/2008/layout/NameandTitleOrganizationalChart"/>
    <dgm:cxn modelId="{C7C0CF1D-7D21-4D4B-BE79-034005C8DD81}" type="presOf" srcId="{8CD072BA-5853-41D3-844F-294EE3B04F85}" destId="{9D899DFC-11A4-4BC4-A2F0-FD2DFE6BE5C5}" srcOrd="0" destOrd="0" presId="urn:microsoft.com/office/officeart/2008/layout/NameandTitleOrganizationalChart"/>
    <dgm:cxn modelId="{A4748D23-ABBD-4F52-8CF5-CFF06BB7C02E}" type="presOf" srcId="{82296C40-E456-4142-946D-96E70FC58593}" destId="{09D567BF-3694-4202-8005-F58DBBD8AA76}" srcOrd="0" destOrd="0" presId="urn:microsoft.com/office/officeart/2008/layout/NameandTitleOrganizationalChart"/>
    <dgm:cxn modelId="{014BEE26-C56D-445C-B58D-A95B73E0FF5A}" type="presOf" srcId="{1AFE8DB9-0B45-44E1-8AC4-9FBBDBED25F4}" destId="{1E791D7F-32F5-43AB-BF50-7B1CD5563E89}" srcOrd="0" destOrd="0" presId="urn:microsoft.com/office/officeart/2008/layout/NameandTitleOrganizationalChart"/>
    <dgm:cxn modelId="{B95F793C-0ED7-42FC-98A6-BBB4A4597D14}" type="presOf" srcId="{8CD072BA-5853-41D3-844F-294EE3B04F85}" destId="{B02469E3-8530-4DEC-93D0-BCC4883D23F3}" srcOrd="1" destOrd="0" presId="urn:microsoft.com/office/officeart/2008/layout/NameandTitleOrganizationalChart"/>
    <dgm:cxn modelId="{25D6FA48-8DB8-435C-A25F-7815E5DC93A7}" type="presOf" srcId="{BC010C0D-6EC6-4463-940A-1EC66C463297}" destId="{94F29C6D-BB9B-4F17-AC20-6ECF11BEE837}" srcOrd="0" destOrd="0" presId="urn:microsoft.com/office/officeart/2008/layout/NameandTitleOrganizationalChart"/>
    <dgm:cxn modelId="{C50B0D6B-49FA-477C-9DD4-F6C3808A9A8F}" srcId="{819750FF-FCD3-47C6-9905-4AEF755DAA44}" destId="{1AFE8DB9-0B45-44E1-8AC4-9FBBDBED25F4}" srcOrd="0" destOrd="0" parTransId="{64165727-2D5E-48B5-9B52-5173E5219B63}" sibTransId="{92F1DD1A-A24D-42CF-A66E-937360292817}"/>
    <dgm:cxn modelId="{18E2CE4B-057E-4163-B8BE-AEC74F264465}" type="presOf" srcId="{92F1DD1A-A24D-42CF-A66E-937360292817}" destId="{AED01731-AC72-4010-B208-F257D02AA4E2}" srcOrd="0" destOrd="0" presId="urn:microsoft.com/office/officeart/2008/layout/NameandTitleOrganizationalChart"/>
    <dgm:cxn modelId="{C8A7574F-2A67-439B-BFFA-790295A5920C}" type="presOf" srcId="{D309F3D1-B2A0-4B26-988D-37803645F8E6}" destId="{546F63AA-CF37-4F6E-9E61-38B6841A5F24}" srcOrd="1" destOrd="0" presId="urn:microsoft.com/office/officeart/2008/layout/NameandTitleOrganizationalChart"/>
    <dgm:cxn modelId="{37678055-916F-4752-B83E-A5891CE73C26}" type="presOf" srcId="{1AFE8DB9-0B45-44E1-8AC4-9FBBDBED25F4}" destId="{BCEA9137-F881-471F-9F63-06343F48DAA1}" srcOrd="1" destOrd="0" presId="urn:microsoft.com/office/officeart/2008/layout/NameandTitleOrganizationalChart"/>
    <dgm:cxn modelId="{3A0A3CBD-4B25-42B4-BF2E-103F812E66C4}" srcId="{1AFE8DB9-0B45-44E1-8AC4-9FBBDBED25F4}" destId="{D309F3D1-B2A0-4B26-988D-37803645F8E6}" srcOrd="1" destOrd="0" parTransId="{522C25F0-E794-4D18-BBFC-C2A88A4931D3}" sibTransId="{BC010C0D-6EC6-4463-940A-1EC66C463297}"/>
    <dgm:cxn modelId="{975655D6-DEAC-4CCF-95F6-8711ECBDDA5A}" type="presOf" srcId="{85E8F4E6-D879-4589-845A-5679A229BDED}" destId="{B2B96BCB-A79C-4FF5-B3DB-B59CE060E867}" srcOrd="0" destOrd="0" presId="urn:microsoft.com/office/officeart/2008/layout/NameandTitleOrganizationalChart"/>
    <dgm:cxn modelId="{930294EC-576D-41EB-83CE-B1F308BCA94A}" type="presOf" srcId="{D309F3D1-B2A0-4B26-988D-37803645F8E6}" destId="{1F7FC876-5D7F-4D93-ACB8-71FC58F5F3FF}" srcOrd="0" destOrd="0" presId="urn:microsoft.com/office/officeart/2008/layout/NameandTitleOrganizationalChart"/>
    <dgm:cxn modelId="{BF8D9659-8130-4434-80A4-BB7BB9E1168F}" type="presParOf" srcId="{C3215925-89BB-490B-8149-C8B9702034D6}" destId="{9865CB4A-6F03-4E7A-97C0-7797EA2B886A}" srcOrd="0" destOrd="0" presId="urn:microsoft.com/office/officeart/2008/layout/NameandTitleOrganizationalChart"/>
    <dgm:cxn modelId="{C8CB37D1-BD44-40F3-A2E5-90923C69EF18}" type="presParOf" srcId="{9865CB4A-6F03-4E7A-97C0-7797EA2B886A}" destId="{DC52A2D5-F403-473B-A049-8A6A33A40FED}" srcOrd="0" destOrd="0" presId="urn:microsoft.com/office/officeart/2008/layout/NameandTitleOrganizationalChart"/>
    <dgm:cxn modelId="{BC58342F-F107-456D-A845-B705B85815AC}" type="presParOf" srcId="{DC52A2D5-F403-473B-A049-8A6A33A40FED}" destId="{1E791D7F-32F5-43AB-BF50-7B1CD5563E89}" srcOrd="0" destOrd="0" presId="urn:microsoft.com/office/officeart/2008/layout/NameandTitleOrganizationalChart"/>
    <dgm:cxn modelId="{D53D0E8F-E8D3-479D-9D97-0A862166D394}" type="presParOf" srcId="{DC52A2D5-F403-473B-A049-8A6A33A40FED}" destId="{AED01731-AC72-4010-B208-F257D02AA4E2}" srcOrd="1" destOrd="0" presId="urn:microsoft.com/office/officeart/2008/layout/NameandTitleOrganizationalChart"/>
    <dgm:cxn modelId="{F9A51743-EE26-4881-98D4-0ECA7CAABA2C}" type="presParOf" srcId="{DC52A2D5-F403-473B-A049-8A6A33A40FED}" destId="{BCEA9137-F881-471F-9F63-06343F48DAA1}" srcOrd="2" destOrd="0" presId="urn:microsoft.com/office/officeart/2008/layout/NameandTitleOrganizationalChart"/>
    <dgm:cxn modelId="{3E55B51E-F7D1-4994-8D81-A3EF6E13162E}" type="presParOf" srcId="{9865CB4A-6F03-4E7A-97C0-7797EA2B886A}" destId="{98B222A7-C3D4-4BE9-B7CF-11C13BA3F355}" srcOrd="1" destOrd="0" presId="urn:microsoft.com/office/officeart/2008/layout/NameandTitleOrganizationalChart"/>
    <dgm:cxn modelId="{5375C348-4796-4760-9F90-C3DF66093C11}" type="presParOf" srcId="{98B222A7-C3D4-4BE9-B7CF-11C13BA3F355}" destId="{79792E17-8A7C-406C-9ECF-6D9FD08EC69F}" srcOrd="0" destOrd="0" presId="urn:microsoft.com/office/officeart/2008/layout/NameandTitleOrganizationalChart"/>
    <dgm:cxn modelId="{8FA7320E-FD00-4CCC-86FC-D20508A3C424}" type="presParOf" srcId="{98B222A7-C3D4-4BE9-B7CF-11C13BA3F355}" destId="{E4A1225B-12AC-4D0A-BFEA-C8DD598A96B3}" srcOrd="1" destOrd="0" presId="urn:microsoft.com/office/officeart/2008/layout/NameandTitleOrganizationalChart"/>
    <dgm:cxn modelId="{E313B5B9-7E70-49A4-8A6D-00A4C674ED9C}" type="presParOf" srcId="{E4A1225B-12AC-4D0A-BFEA-C8DD598A96B3}" destId="{7F338752-A0B9-4321-BE8D-8F70130276D3}" srcOrd="0" destOrd="0" presId="urn:microsoft.com/office/officeart/2008/layout/NameandTitleOrganizationalChart"/>
    <dgm:cxn modelId="{BDEF8C1C-3AFC-4904-87A5-178B4B3D86FF}" type="presParOf" srcId="{7F338752-A0B9-4321-BE8D-8F70130276D3}" destId="{1F7FC876-5D7F-4D93-ACB8-71FC58F5F3FF}" srcOrd="0" destOrd="0" presId="urn:microsoft.com/office/officeart/2008/layout/NameandTitleOrganizationalChart"/>
    <dgm:cxn modelId="{BA7F46D6-FDB7-4F4A-8041-A4E21675BDC7}" type="presParOf" srcId="{7F338752-A0B9-4321-BE8D-8F70130276D3}" destId="{94F29C6D-BB9B-4F17-AC20-6ECF11BEE837}" srcOrd="1" destOrd="0" presId="urn:microsoft.com/office/officeart/2008/layout/NameandTitleOrganizationalChart"/>
    <dgm:cxn modelId="{0B83F0A3-BAE9-43E1-9E8B-9374077EFC8C}" type="presParOf" srcId="{7F338752-A0B9-4321-BE8D-8F70130276D3}" destId="{546F63AA-CF37-4F6E-9E61-38B6841A5F24}" srcOrd="2" destOrd="0" presId="urn:microsoft.com/office/officeart/2008/layout/NameandTitleOrganizationalChart"/>
    <dgm:cxn modelId="{5C4C1285-E993-419E-B475-DD1953C51697}" type="presParOf" srcId="{E4A1225B-12AC-4D0A-BFEA-C8DD598A96B3}" destId="{8BC37B7C-027E-4E95-82BB-93BDE88514D2}" srcOrd="1" destOrd="0" presId="urn:microsoft.com/office/officeart/2008/layout/NameandTitleOrganizationalChart"/>
    <dgm:cxn modelId="{B774CAD4-8280-42B8-98B2-1A34C1120FD1}" type="presParOf" srcId="{E4A1225B-12AC-4D0A-BFEA-C8DD598A96B3}" destId="{CF4FABCA-EC3E-4B80-86E3-9B89396E6991}" srcOrd="2" destOrd="0" presId="urn:microsoft.com/office/officeart/2008/layout/NameandTitleOrganizationalChart"/>
    <dgm:cxn modelId="{BEAFC938-118D-42E9-8CA5-DDD0640E76AF}" type="presParOf" srcId="{9865CB4A-6F03-4E7A-97C0-7797EA2B886A}" destId="{A3017E81-2EEA-4482-AA53-AA7676A080F0}" srcOrd="2" destOrd="0" presId="urn:microsoft.com/office/officeart/2008/layout/NameandTitleOrganizationalChart"/>
    <dgm:cxn modelId="{47F9BF7A-823D-48F2-857F-890FBC1ADD8C}" type="presParOf" srcId="{A3017E81-2EEA-4482-AA53-AA7676A080F0}" destId="{09D567BF-3694-4202-8005-F58DBBD8AA76}" srcOrd="0" destOrd="0" presId="urn:microsoft.com/office/officeart/2008/layout/NameandTitleOrganizationalChart"/>
    <dgm:cxn modelId="{527C395B-A817-4E05-8CC4-2983655DC847}" type="presParOf" srcId="{A3017E81-2EEA-4482-AA53-AA7676A080F0}" destId="{EA38327C-7051-4FBB-BF4A-E8CAA14B6C93}" srcOrd="1" destOrd="0" presId="urn:microsoft.com/office/officeart/2008/layout/NameandTitleOrganizationalChart"/>
    <dgm:cxn modelId="{DD7872B5-750A-49E7-86F7-EE87F905FDBD}" type="presParOf" srcId="{EA38327C-7051-4FBB-BF4A-E8CAA14B6C93}" destId="{0C737156-4C9B-4735-90D0-A71BADD0798F}" srcOrd="0" destOrd="0" presId="urn:microsoft.com/office/officeart/2008/layout/NameandTitleOrganizationalChart"/>
    <dgm:cxn modelId="{8334E180-7F26-40F4-998A-43E65DB4D394}" type="presParOf" srcId="{0C737156-4C9B-4735-90D0-A71BADD0798F}" destId="{9D899DFC-11A4-4BC4-A2F0-FD2DFE6BE5C5}" srcOrd="0" destOrd="0" presId="urn:microsoft.com/office/officeart/2008/layout/NameandTitleOrganizationalChart"/>
    <dgm:cxn modelId="{571D0AA2-90FE-408B-9969-D3AF96D88FF0}" type="presParOf" srcId="{0C737156-4C9B-4735-90D0-A71BADD0798F}" destId="{B2B96BCB-A79C-4FF5-B3DB-B59CE060E867}" srcOrd="1" destOrd="0" presId="urn:microsoft.com/office/officeart/2008/layout/NameandTitleOrganizationalChart"/>
    <dgm:cxn modelId="{19AF1B6D-1910-4643-AD17-7ACE15617C16}" type="presParOf" srcId="{0C737156-4C9B-4735-90D0-A71BADD0798F}" destId="{B02469E3-8530-4DEC-93D0-BCC4883D23F3}" srcOrd="2" destOrd="0" presId="urn:microsoft.com/office/officeart/2008/layout/NameandTitleOrganizationalChart"/>
    <dgm:cxn modelId="{EA33B20B-45AD-4BD4-83E9-A8BC828C36B9}" type="presParOf" srcId="{EA38327C-7051-4FBB-BF4A-E8CAA14B6C93}" destId="{9C6C2D8D-5A0D-4838-AF14-69B486EDD338}" srcOrd="1" destOrd="0" presId="urn:microsoft.com/office/officeart/2008/layout/NameandTitleOrganizationalChart"/>
    <dgm:cxn modelId="{FBC6F80B-74A6-4507-BDB1-83ACA76AA743}" type="presParOf" srcId="{EA38327C-7051-4FBB-BF4A-E8CAA14B6C93}" destId="{9544AFED-9950-47AE-B1B7-FA7CD1B808C5}"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567BF-3694-4202-8005-F58DBBD8AA76}">
      <dsp:nvSpPr>
        <dsp:cNvPr id="0" name=""/>
        <dsp:cNvSpPr/>
      </dsp:nvSpPr>
      <dsp:spPr>
        <a:xfrm>
          <a:off x="4592129" y="1730717"/>
          <a:ext cx="146610" cy="2278757"/>
        </a:xfrm>
        <a:custGeom>
          <a:avLst/>
          <a:gdLst/>
          <a:ahLst/>
          <a:cxnLst/>
          <a:rect l="0" t="0" r="0" b="0"/>
          <a:pathLst>
            <a:path>
              <a:moveTo>
                <a:pt x="146610" y="0"/>
              </a:moveTo>
              <a:lnTo>
                <a:pt x="146610" y="2278757"/>
              </a:lnTo>
              <a:lnTo>
                <a:pt x="0" y="22787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792E17-8A7C-406C-9ECF-6D9FD08EC69F}">
      <dsp:nvSpPr>
        <dsp:cNvPr id="0" name=""/>
        <dsp:cNvSpPr/>
      </dsp:nvSpPr>
      <dsp:spPr>
        <a:xfrm>
          <a:off x="4738739" y="1730717"/>
          <a:ext cx="2459667" cy="782768"/>
        </a:xfrm>
        <a:custGeom>
          <a:avLst/>
          <a:gdLst/>
          <a:ahLst/>
          <a:cxnLst/>
          <a:rect l="0" t="0" r="0" b="0"/>
          <a:pathLst>
            <a:path>
              <a:moveTo>
                <a:pt x="0" y="0"/>
              </a:moveTo>
              <a:lnTo>
                <a:pt x="0" y="559160"/>
              </a:lnTo>
              <a:lnTo>
                <a:pt x="2459667" y="559160"/>
              </a:lnTo>
              <a:lnTo>
                <a:pt x="2459667" y="78276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791D7F-32F5-43AB-BF50-7B1CD5563E89}">
      <dsp:nvSpPr>
        <dsp:cNvPr id="0" name=""/>
        <dsp:cNvSpPr/>
      </dsp:nvSpPr>
      <dsp:spPr>
        <a:xfrm>
          <a:off x="3029793" y="1784"/>
          <a:ext cx="3417893" cy="17289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35230" numCol="1" spcCol="1270" anchor="ctr" anchorCtr="0">
          <a:noAutofit/>
        </a:bodyPr>
        <a:lstStyle/>
        <a:p>
          <a:pPr marL="0" lvl="0" indent="0" algn="ctr" defTabSz="800100">
            <a:lnSpc>
              <a:spcPct val="90000"/>
            </a:lnSpc>
            <a:spcBef>
              <a:spcPct val="0"/>
            </a:spcBef>
            <a:spcAft>
              <a:spcPct val="35000"/>
            </a:spcAft>
            <a:buNone/>
          </a:pPr>
          <a:endParaRPr lang="en-GB" sz="1800" kern="1200" dirty="0">
            <a:solidFill>
              <a:schemeClr val="tx1"/>
            </a:solidFill>
          </a:endParaRP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A parent’s psychological health problems, such as depression, anxiety, or stress, can have a variety of effects on the child in emotional and behavioural </a:t>
          </a:r>
        </a:p>
        <a:p>
          <a:pPr marL="0" lvl="0" indent="0" algn="ctr" defTabSz="800100">
            <a:lnSpc>
              <a:spcPct val="90000"/>
            </a:lnSpc>
            <a:spcBef>
              <a:spcPct val="0"/>
            </a:spcBef>
            <a:spcAft>
              <a:spcPct val="35000"/>
            </a:spcAft>
            <a:buNone/>
          </a:pPr>
          <a:endParaRPr lang="en-GB" sz="600" kern="1200" dirty="0">
            <a:solidFill>
              <a:schemeClr val="tx1"/>
            </a:solidFill>
          </a:endParaRPr>
        </a:p>
        <a:p>
          <a:pPr marL="0" lvl="0" indent="0" algn="ctr" defTabSz="800100">
            <a:lnSpc>
              <a:spcPct val="90000"/>
            </a:lnSpc>
            <a:spcBef>
              <a:spcPct val="0"/>
            </a:spcBef>
            <a:spcAft>
              <a:spcPct val="35000"/>
            </a:spcAft>
            <a:buNone/>
          </a:pPr>
          <a:endParaRPr lang="en-GB" sz="600" kern="1200" dirty="0">
            <a:solidFill>
              <a:schemeClr val="tx1"/>
            </a:solidFill>
          </a:endParaRPr>
        </a:p>
        <a:p>
          <a:pPr marL="0" lvl="0" indent="0" algn="ctr" defTabSz="800100">
            <a:lnSpc>
              <a:spcPct val="90000"/>
            </a:lnSpc>
            <a:spcBef>
              <a:spcPct val="0"/>
            </a:spcBef>
            <a:spcAft>
              <a:spcPct val="35000"/>
            </a:spcAft>
            <a:buNone/>
          </a:pPr>
          <a:endParaRPr lang="en-GB" sz="600" kern="1200" dirty="0">
            <a:solidFill>
              <a:schemeClr val="tx1"/>
            </a:solidFill>
          </a:endParaRPr>
        </a:p>
      </dsp:txBody>
      <dsp:txXfrm>
        <a:off x="3029793" y="1784"/>
        <a:ext cx="3417893" cy="1728933"/>
      </dsp:txXfrm>
    </dsp:sp>
    <dsp:sp modelId="{AED01731-AC72-4010-B208-F257D02AA4E2}">
      <dsp:nvSpPr>
        <dsp:cNvPr id="0" name=""/>
        <dsp:cNvSpPr/>
      </dsp:nvSpPr>
      <dsp:spPr>
        <a:xfrm>
          <a:off x="5476603" y="1442330"/>
          <a:ext cx="1383597" cy="31943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11430" rIns="45720" bIns="11430" numCol="1" spcCol="1270" anchor="ctr" anchorCtr="0">
          <a:noAutofit/>
        </a:bodyPr>
        <a:lstStyle/>
        <a:p>
          <a:pPr marL="0" lvl="0" indent="0" algn="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Mother </a:t>
          </a:r>
        </a:p>
      </dsp:txBody>
      <dsp:txXfrm>
        <a:off x="5476603" y="1442330"/>
        <a:ext cx="1383597" cy="319439"/>
      </dsp:txXfrm>
    </dsp:sp>
    <dsp:sp modelId="{1F7FC876-5D7F-4D93-ACB8-71FC58F5F3FF}">
      <dsp:nvSpPr>
        <dsp:cNvPr id="0" name=""/>
        <dsp:cNvSpPr/>
      </dsp:nvSpPr>
      <dsp:spPr>
        <a:xfrm>
          <a:off x="6172317" y="2513486"/>
          <a:ext cx="2052179" cy="13213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352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Lock of employment </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Financial issues</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Chronic sickness</a:t>
          </a:r>
        </a:p>
      </dsp:txBody>
      <dsp:txXfrm>
        <a:off x="6172317" y="2513486"/>
        <a:ext cx="2052179" cy="1321360"/>
      </dsp:txXfrm>
    </dsp:sp>
    <dsp:sp modelId="{94F29C6D-BB9B-4F17-AC20-6ECF11BEE837}">
      <dsp:nvSpPr>
        <dsp:cNvPr id="0" name=""/>
        <dsp:cNvSpPr/>
      </dsp:nvSpPr>
      <dsp:spPr>
        <a:xfrm>
          <a:off x="5532575" y="3670264"/>
          <a:ext cx="1665820" cy="31943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10160" rIns="40640" bIns="10160" numCol="1" spcCol="1270" anchor="ctr" anchorCtr="0">
          <a:noAutofit/>
        </a:bodyPr>
        <a:lstStyle/>
        <a:p>
          <a:pPr marL="0" lvl="0" indent="0" algn="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Finance problem</a:t>
          </a:r>
        </a:p>
      </dsp:txBody>
      <dsp:txXfrm>
        <a:off x="5532575" y="3670264"/>
        <a:ext cx="1665820" cy="319439"/>
      </dsp:txXfrm>
    </dsp:sp>
    <dsp:sp modelId="{9D899DFC-11A4-4BC4-A2F0-FD2DFE6BE5C5}">
      <dsp:nvSpPr>
        <dsp:cNvPr id="0" name=""/>
        <dsp:cNvSpPr/>
      </dsp:nvSpPr>
      <dsp:spPr>
        <a:xfrm>
          <a:off x="1596651" y="3174164"/>
          <a:ext cx="2995478" cy="16706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35230" numCol="1" spcCol="1270" anchor="ctr" anchorCtr="0">
          <a:noAutofit/>
        </a:bodyPr>
        <a:lstStyle/>
        <a:p>
          <a:pPr marL="0" lvl="0" indent="0" algn="ctr" defTabSz="622300">
            <a:lnSpc>
              <a:spcPct val="90000"/>
            </a:lnSpc>
            <a:spcBef>
              <a:spcPct val="0"/>
            </a:spcBef>
            <a:spcAft>
              <a:spcPct val="35000"/>
            </a:spcAft>
            <a:buNone/>
          </a:pPr>
          <a:endParaRPr lang="en-GB" sz="1400" kern="1200" dirty="0">
            <a:solidFill>
              <a:schemeClr val="tx1"/>
            </a:solidFill>
          </a:endParaRPr>
        </a:p>
        <a:p>
          <a:pPr marL="0" lvl="0" indent="0" algn="ctr" defTabSz="622300">
            <a:lnSpc>
              <a:spcPct val="90000"/>
            </a:lnSpc>
            <a:spcBef>
              <a:spcPct val="0"/>
            </a:spcBef>
            <a:spcAft>
              <a:spcPct val="35000"/>
            </a:spcAft>
            <a:buFont typeface="Arial" panose="020B0604020202020204" pitchFamily="34" charset="0"/>
            <a:buNone/>
          </a:pPr>
          <a:r>
            <a:rPr lang="en-GB" sz="1800" kern="1200" dirty="0">
              <a:solidFill>
                <a:schemeClr val="tx1"/>
              </a:solidFill>
              <a:latin typeface="Arial" panose="020B0604020202020204" pitchFamily="34" charset="0"/>
              <a:cs typeface="Arial" panose="020B0604020202020204" pitchFamily="34" charset="0"/>
            </a:rPr>
            <a:t>Coming mor agitated </a:t>
          </a:r>
        </a:p>
        <a:p>
          <a:pPr marL="0" lvl="0" indent="0" algn="ctr" defTabSz="622300">
            <a:lnSpc>
              <a:spcPct val="90000"/>
            </a:lnSpc>
            <a:spcBef>
              <a:spcPct val="0"/>
            </a:spcBef>
            <a:spcAft>
              <a:spcPct val="35000"/>
            </a:spcAft>
            <a:buFont typeface="Arial" panose="020B0604020202020204" pitchFamily="34" charset="0"/>
            <a:buNone/>
          </a:pPr>
          <a:r>
            <a:rPr lang="en-GB" sz="1800" kern="1200" dirty="0">
              <a:solidFill>
                <a:schemeClr val="tx1"/>
              </a:solidFill>
              <a:latin typeface="Arial" panose="020B0604020202020204" pitchFamily="34" charset="0"/>
              <a:cs typeface="Arial" panose="020B0604020202020204" pitchFamily="34" charset="0"/>
            </a:rPr>
            <a:t>Difficulties sleeping </a:t>
          </a:r>
        </a:p>
        <a:p>
          <a:pPr marL="0" lvl="0" indent="0" algn="ctr" defTabSz="622300">
            <a:lnSpc>
              <a:spcPct val="90000"/>
            </a:lnSpc>
            <a:spcBef>
              <a:spcPct val="0"/>
            </a:spcBef>
            <a:spcAft>
              <a:spcPct val="35000"/>
            </a:spcAft>
            <a:buFont typeface="Arial" panose="020B0604020202020204" pitchFamily="34" charset="0"/>
            <a:buNone/>
          </a:pPr>
          <a:r>
            <a:rPr lang="en-GB" sz="1800" kern="1200" dirty="0">
              <a:solidFill>
                <a:schemeClr val="tx1"/>
              </a:solidFill>
              <a:latin typeface="Arial" panose="020B0604020202020204" pitchFamily="34" charset="0"/>
              <a:cs typeface="Arial" panose="020B0604020202020204" pitchFamily="34" charset="0"/>
            </a:rPr>
            <a:t>Action withdrawn</a:t>
          </a:r>
        </a:p>
        <a:p>
          <a:pPr marL="0" lvl="0" indent="0" algn="ctr" defTabSz="622300">
            <a:lnSpc>
              <a:spcPct val="90000"/>
            </a:lnSpc>
            <a:spcBef>
              <a:spcPct val="0"/>
            </a:spcBef>
            <a:spcAft>
              <a:spcPct val="35000"/>
            </a:spcAft>
            <a:buFont typeface="Arial" panose="020B0604020202020204" pitchFamily="34" charset="0"/>
            <a:buNone/>
          </a:pPr>
          <a:r>
            <a:rPr lang="en-GB" sz="1800" kern="1200" dirty="0">
              <a:solidFill>
                <a:schemeClr val="tx1"/>
              </a:solidFill>
              <a:latin typeface="Arial" panose="020B0604020202020204" pitchFamily="34" charset="0"/>
              <a:cs typeface="Arial" panose="020B0604020202020204" pitchFamily="34" charset="0"/>
            </a:rPr>
            <a:t>Aggressively</a:t>
          </a:r>
        </a:p>
        <a:p>
          <a:pPr marL="0" lvl="0" indent="0" algn="ctr" defTabSz="622300">
            <a:lnSpc>
              <a:spcPct val="90000"/>
            </a:lnSpc>
            <a:spcBef>
              <a:spcPct val="0"/>
            </a:spcBef>
            <a:spcAft>
              <a:spcPct val="35000"/>
            </a:spcAft>
            <a:buNone/>
          </a:pPr>
          <a:endParaRPr lang="en-GB" sz="1400" kern="1200" dirty="0">
            <a:solidFill>
              <a:schemeClr val="tx1"/>
            </a:solidFill>
          </a:endParaRPr>
        </a:p>
      </dsp:txBody>
      <dsp:txXfrm>
        <a:off x="1596651" y="3174164"/>
        <a:ext cx="2995478" cy="1670620"/>
      </dsp:txXfrm>
    </dsp:sp>
    <dsp:sp modelId="{B2B96BCB-A79C-4FF5-B3DB-B59CE060E867}">
      <dsp:nvSpPr>
        <dsp:cNvPr id="0" name=""/>
        <dsp:cNvSpPr/>
      </dsp:nvSpPr>
      <dsp:spPr>
        <a:xfrm>
          <a:off x="3564620" y="4594482"/>
          <a:ext cx="1665820" cy="31943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11430" rIns="45720" bIns="11430" numCol="1" spcCol="1270" anchor="ctr" anchorCtr="0">
          <a:noAutofit/>
        </a:bodyPr>
        <a:lstStyle/>
        <a:p>
          <a:pPr marL="0" lvl="0" indent="0" algn="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Children</a:t>
          </a:r>
          <a:r>
            <a:rPr lang="en-GB" sz="2200" kern="1200" dirty="0">
              <a:latin typeface="Arial" panose="020B0604020202020204" pitchFamily="34" charset="0"/>
              <a:cs typeface="Arial" panose="020B0604020202020204" pitchFamily="34" charset="0"/>
            </a:rPr>
            <a:t> </a:t>
          </a:r>
        </a:p>
      </dsp:txBody>
      <dsp:txXfrm>
        <a:off x="3564620" y="4594482"/>
        <a:ext cx="1665820" cy="319439"/>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Father is</a:t>
            </a:r>
            <a:r>
              <a:rPr lang="en-GB" baseline="0" dirty="0"/>
              <a:t> not in the picture. we can only assume about him.</a:t>
            </a:r>
          </a:p>
          <a:p>
            <a:r>
              <a:rPr lang="en-GB" baseline="0" dirty="0"/>
              <a:t>Same as her other three daughters and the son.</a:t>
            </a:r>
            <a:endParaRPr lang="en-GB" dirty="0"/>
          </a:p>
        </p:txBody>
      </p:sp>
    </p:spTree>
    <p:extLst>
      <p:ext uri="{BB962C8B-B14F-4D97-AF65-F5344CB8AC3E}">
        <p14:creationId xmlns:p14="http://schemas.microsoft.com/office/powerpoint/2010/main" val="374683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Family Support Services (help mother to recover faster )</a:t>
            </a:r>
          </a:p>
          <a:p>
            <a:r>
              <a:rPr lang="en-GB" dirty="0"/>
              <a:t>Children in playing group (grow with a better relationship)</a:t>
            </a:r>
          </a:p>
          <a:p>
            <a:endParaRPr lang="en-GB" dirty="0"/>
          </a:p>
        </p:txBody>
      </p:sp>
    </p:spTree>
    <p:extLst>
      <p:ext uri="{BB962C8B-B14F-4D97-AF65-F5344CB8AC3E}">
        <p14:creationId xmlns:p14="http://schemas.microsoft.com/office/powerpoint/2010/main" val="3007315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dirty="0"/>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dirty="0"/>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dirty="0"/>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dirty="0"/>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dirty="0"/>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dirty="0"/>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dirty="0"/>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pxhere.com/en/photo/1444029" TargetMode="External"/><Relationship Id="rId2" Type="http://schemas.openxmlformats.org/officeDocument/2006/relationships/image" Target="../media/image9.jpg"/><Relationship Id="rId1" Type="http://schemas.openxmlformats.org/officeDocument/2006/relationships/slideLayout" Target="../slideLayouts/slideLayout6.xml"/><Relationship Id="rId5" Type="http://schemas.openxmlformats.org/officeDocument/2006/relationships/hyperlink" Target="https://www.sciencedirect.com/science/article/pii/S0165032715002694#bib9" TargetMode="External"/><Relationship Id="rId4" Type="http://schemas.openxmlformats.org/officeDocument/2006/relationships/hyperlink" Target="https://link.springer.com/article/10.1007/s10597-020-00728-y#ref-CR52"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www.birmingham.ac.uk/research/activity/ld-medication-guide/index.aspx" TargetMode="External"/><Relationship Id="rId2" Type="http://schemas.openxmlformats.org/officeDocument/2006/relationships/hyperlink" Target="https://www.who.int/health-topics/primary-health-care#tab=tab_1" TargetMode="External"/><Relationship Id="rId1" Type="http://schemas.openxmlformats.org/officeDocument/2006/relationships/slideLayout" Target="../slideLayouts/slideLayout2.xml"/><Relationship Id="rId4" Type="http://schemas.openxmlformats.org/officeDocument/2006/relationships/hyperlink" Target="https://www.nhs.uk/conditions/social-care-and-support-guid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8" Type="http://schemas.openxmlformats.org/officeDocument/2006/relationships/hyperlink" Target="https://www.sciencedirect.com/science/article/pii/S0145213417302120#bib0255" TargetMode="External"/><Relationship Id="rId3" Type="http://schemas.openxmlformats.org/officeDocument/2006/relationships/image" Target="../media/image10.jpg"/><Relationship Id="rId7" Type="http://schemas.openxmlformats.org/officeDocument/2006/relationships/hyperlink" Target="https://www.sciencedirect.com/science/article/pii/S0145213417302120#bib0135" TargetMode="External"/><Relationship Id="rId2" Type="http://schemas.openxmlformats.org/officeDocument/2006/relationships/hyperlink" Target="https://learning.nspcc.org.uk/safeguarding-child-protection" TargetMode="External"/><Relationship Id="rId1" Type="http://schemas.openxmlformats.org/officeDocument/2006/relationships/slideLayout" Target="../slideLayouts/slideLayout13.xml"/><Relationship Id="rId6" Type="http://schemas.openxmlformats.org/officeDocument/2006/relationships/hyperlink" Target="https://www.sciencedirect.com/science/article/pii/S0145213417302120#bib0130" TargetMode="External"/><Relationship Id="rId5" Type="http://schemas.openxmlformats.org/officeDocument/2006/relationships/hyperlink" Target="https://www.sciencedirect.com/topics/medicine-and-dentistry/growth-development-and-aging" TargetMode="External"/><Relationship Id="rId4" Type="http://schemas.openxmlformats.org/officeDocument/2006/relationships/hyperlink" Target="https://pursuit.unimelb.edu.au/articles/the-legacy-of-maltreatment-on-the-brain" TargetMode="External"/><Relationship Id="rId9" Type="http://schemas.openxmlformats.org/officeDocument/2006/relationships/hyperlink" Target="https://www.sciencedirect.com/science/article/pii/S0145213417302120#bib028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www.legislation.gov.uk/ukpga/1989/41/section/105" TargetMode="External"/><Relationship Id="rId4" Type="http://schemas.openxmlformats.org/officeDocument/2006/relationships/hyperlink" Target="http://www.legislation.gov.uk/ukpga/1989/41/section/17"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www.co.benton.mn.us/358/Women-Infants-Children-WIC" TargetMode="External"/><Relationship Id="rId5" Type="http://schemas.openxmlformats.org/officeDocument/2006/relationships/hyperlink" Target="https://en.wikipedia.org/wiki/United_States_Department_of_Agriculture" TargetMode="Externa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2211602" y="726361"/>
            <a:ext cx="8198287" cy="834493"/>
          </a:xfrm>
        </p:spPr>
        <p:txBody>
          <a:bodyPr/>
          <a:lstStyle/>
          <a:p>
            <a:r>
              <a:rPr lang="en-US" sz="2400" dirty="0">
                <a:latin typeface="Arial"/>
                <a:cs typeface="Arial"/>
              </a:rPr>
              <a:t>Children, young people and families</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3989278" y="1376702"/>
            <a:ext cx="4227298" cy="1363817"/>
          </a:xfrm>
        </p:spPr>
        <p:txBody>
          <a:bodyPr vert="horz" lIns="0" tIns="0" rIns="0" bIns="0" rtlCol="0" anchor="t">
            <a:noAutofit/>
          </a:bodyPr>
          <a:lstStyle/>
          <a:p>
            <a:r>
              <a:rPr lang="en-US" dirty="0">
                <a:cs typeface="Sabon Next LT"/>
              </a:rPr>
              <a:t>Module: BMHP5004_BIRM</a:t>
            </a:r>
          </a:p>
          <a:p>
            <a:r>
              <a:rPr lang="en-US" dirty="0">
                <a:cs typeface="Sabon Next LT"/>
              </a:rPr>
              <a:t>Case study: Family C</a:t>
            </a:r>
          </a:p>
          <a:p>
            <a:r>
              <a:rPr lang="en-US" dirty="0">
                <a:cs typeface="Sabon Next LT"/>
              </a:rPr>
              <a:t>Lecturer: Rachael Rivers </a:t>
            </a:r>
          </a:p>
          <a:p>
            <a:r>
              <a:rPr lang="en-US" dirty="0">
                <a:cs typeface="Sabon Next LT"/>
              </a:rPr>
              <a:t>Date: </a:t>
            </a:r>
          </a:p>
          <a:p>
            <a:endParaRPr lang="en-US" dirty="0">
              <a:cs typeface="Sabon Next LT"/>
            </a:endParaRPr>
          </a:p>
          <a:p>
            <a:endParaRPr lang="en-US" dirty="0">
              <a:cs typeface="Sabon Next LT"/>
            </a:endParaRPr>
          </a:p>
          <a:p>
            <a:endParaRPr lang="en-US" dirty="0">
              <a:cs typeface="Sabon Next LT"/>
            </a:endParaRPr>
          </a:p>
        </p:txBody>
      </p:sp>
      <p:sp>
        <p:nvSpPr>
          <p:cNvPr id="4" name="TextBox 3">
            <a:extLst>
              <a:ext uri="{FF2B5EF4-FFF2-40B4-BE49-F238E27FC236}">
                <a16:creationId xmlns:a16="http://schemas.microsoft.com/office/drawing/2014/main" id="{DE5C8070-EA66-8FC1-7E6B-A6B2D9A69BAA}"/>
              </a:ext>
            </a:extLst>
          </p:cNvPr>
          <p:cNvSpPr txBox="1"/>
          <p:nvPr/>
        </p:nvSpPr>
        <p:spPr>
          <a:xfrm>
            <a:off x="3847407" y="3291840"/>
            <a:ext cx="4601094" cy="1200329"/>
          </a:xfrm>
          <a:prstGeom prst="rect">
            <a:avLst/>
          </a:prstGeom>
          <a:noFill/>
          <a:ln>
            <a:solidFill>
              <a:srgbClr val="202C8F"/>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6"/>
                </a:solidFill>
                <a:cs typeface="Sabon Next LT"/>
              </a:rPr>
              <a:t>Student Name : Nahar Sumi (2122279)</a:t>
            </a:r>
          </a:p>
          <a:p>
            <a:r>
              <a:rPr lang="en-US" dirty="0">
                <a:solidFill>
                  <a:schemeClr val="accent6"/>
                </a:solidFill>
                <a:cs typeface="Sabon Next LT"/>
              </a:rPr>
              <a:t>                            Joliana Dede (2121171)</a:t>
            </a:r>
          </a:p>
          <a:p>
            <a:r>
              <a:rPr lang="en-US" dirty="0">
                <a:solidFill>
                  <a:schemeClr val="accent6"/>
                </a:solidFill>
                <a:cs typeface="Sabon Next LT"/>
              </a:rPr>
              <a:t>                            Usman Uddin (2116921)</a:t>
            </a:r>
          </a:p>
          <a:p>
            <a:endParaRPr lang="en-US" dirty="0">
              <a:cs typeface="Sabon Next LT"/>
            </a:endParaRP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986998" y="530352"/>
            <a:ext cx="5693664" cy="768096"/>
          </a:xfrm>
        </p:spPr>
        <p:txBody>
          <a:bodyPr/>
          <a:lstStyle/>
          <a:p>
            <a:r>
              <a:rPr lang="en-US" dirty="0">
                <a:latin typeface="Arial Black"/>
                <a:ea typeface="Arial Regular"/>
                <a:cs typeface="Arial Black" panose="020B0604020202020204" pitchFamily="34" charset="0"/>
              </a:rPr>
              <a:t>contents</a:t>
            </a:r>
            <a:endParaRPr lang="en-US" sz="4400" b="1" dirty="0" err="1">
              <a:latin typeface="Arial Black" panose="020B0604020202020204" pitchFamily="34" charset="0"/>
              <a:ea typeface="Arial Regular"/>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105334" y="1453559"/>
            <a:ext cx="5693664" cy="4620069"/>
          </a:xfrm>
        </p:spPr>
        <p:txBody>
          <a:bodyPr/>
          <a:lstStyle/>
          <a:p>
            <a:r>
              <a:rPr lang="en-US" sz="1800" dirty="0"/>
              <a:t>Introduction​</a:t>
            </a:r>
          </a:p>
          <a:p>
            <a:r>
              <a:rPr lang="en-US" sz="1800" dirty="0"/>
              <a:t>Risk Factors</a:t>
            </a:r>
          </a:p>
          <a:p>
            <a:r>
              <a:rPr lang="en-US" sz="1800" dirty="0"/>
              <a:t>​Mother</a:t>
            </a:r>
          </a:p>
          <a:p>
            <a:r>
              <a:rPr lang="en-US" sz="1800" dirty="0"/>
              <a:t>Child(young adult)</a:t>
            </a:r>
          </a:p>
          <a:p>
            <a:r>
              <a:rPr lang="en-US" sz="1800" dirty="0"/>
              <a:t>Child(Early Year)</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Finance</a:t>
            </a:r>
          </a:p>
          <a:p>
            <a:r>
              <a:rPr lang="en-GB" sz="1800" dirty="0">
                <a:latin typeface="Arial" panose="020B0604020202020204" pitchFamily="34" charset="0"/>
                <a:cs typeface="Arial" panose="020B0604020202020204" pitchFamily="34" charset="0"/>
              </a:rPr>
              <a:t>Recommendation of services we can use  </a:t>
            </a:r>
          </a:p>
          <a:p>
            <a:r>
              <a:rPr lang="en-GB" sz="1800" dirty="0">
                <a:latin typeface="Arial" panose="020B0604020202020204" pitchFamily="34" charset="0"/>
                <a:cs typeface="Arial" panose="020B0604020202020204" pitchFamily="34" charset="0"/>
              </a:rPr>
              <a:t>Conclusion </a:t>
            </a:r>
          </a:p>
          <a:p>
            <a:r>
              <a:rPr lang="en-US" sz="1800" dirty="0"/>
              <a:t>References</a:t>
            </a:r>
          </a:p>
          <a:p>
            <a:endParaRPr lang="en-US" dirty="0"/>
          </a:p>
          <a:p>
            <a:r>
              <a:rPr lang="en-US" dirty="0"/>
              <a:t>​</a:t>
            </a:r>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4528" y="420347"/>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p:txBody>
          <a:bodyPr vert="horz" lIns="91440" tIns="45720" rIns="91440" bIns="45720" rtlCol="0" anchor="t">
            <a:noAutofit/>
          </a:bodyPr>
          <a:lstStyle/>
          <a:p>
            <a:endParaRPr lang="en-US" dirty="0">
              <a:cs typeface="Sabon Next LT"/>
            </a:endParaRPr>
          </a:p>
          <a:p>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
        <p:nvSpPr>
          <p:cNvPr id="4" name="TextBox 3"/>
          <p:cNvSpPr txBox="1"/>
          <p:nvPr/>
        </p:nvSpPr>
        <p:spPr>
          <a:xfrm>
            <a:off x="4144162" y="1895912"/>
            <a:ext cx="6142199" cy="3970318"/>
          </a:xfrm>
          <a:prstGeom prst="rect">
            <a:avLst/>
          </a:prstGeom>
          <a:noFill/>
        </p:spPr>
        <p:txBody>
          <a:bodyPr wrap="square" lIns="91440" tIns="45720" rIns="91440" bIns="45720" rtlCol="0" anchor="t">
            <a:spAutoFit/>
          </a:bodyPr>
          <a:lstStyle/>
          <a:p>
            <a:r>
              <a:rPr lang="en-GB" dirty="0">
                <a:latin typeface="Arial"/>
                <a:cs typeface="Arial"/>
              </a:rPr>
              <a:t>In this presentation we have discussed a case of a family with significant issues. This family  includes 5 members of different ages. And three of them need supports.</a:t>
            </a:r>
          </a:p>
          <a:p>
            <a:endParaRPr lang="en-GB" dirty="0">
              <a:latin typeface="Arial"/>
              <a:cs typeface="Arial"/>
            </a:endParaRPr>
          </a:p>
          <a:p>
            <a:r>
              <a:rPr lang="en-GB" dirty="0">
                <a:latin typeface="Arial"/>
                <a:cs typeface="Arial"/>
              </a:rPr>
              <a:t>We tried to find out  what are the implications of the  issues? how it impacting the individuals and the whole family ?</a:t>
            </a:r>
          </a:p>
          <a:p>
            <a:endParaRPr lang="en-GB" dirty="0">
              <a:latin typeface="Arial"/>
              <a:cs typeface="Arial"/>
            </a:endParaRPr>
          </a:p>
          <a:p>
            <a:r>
              <a:rPr lang="en-GB" dirty="0">
                <a:latin typeface="Arial"/>
                <a:cs typeface="Arial"/>
              </a:rPr>
              <a:t>We looked for the risk factors of the situation and  what help are there to offer for individuals as adult and  as children and for the whole family.</a:t>
            </a:r>
          </a:p>
          <a:p>
            <a:endParaRPr lang="en-GB" dirty="0">
              <a:latin typeface="Arial"/>
              <a:cs typeface="Arial"/>
            </a:endParaRPr>
          </a:p>
          <a:p>
            <a:r>
              <a:rPr lang="en-GB" dirty="0">
                <a:latin typeface="Arial"/>
                <a:cs typeface="Arial"/>
              </a:rPr>
              <a:t>And in the end, we have suggested what actions and recommendation can be taken for them.</a:t>
            </a:r>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9F97D42-B922-62C2-4105-867F234DFA1A}"/>
              </a:ext>
            </a:extLst>
          </p:cNvPr>
          <p:cNvSpPr txBox="1"/>
          <p:nvPr/>
        </p:nvSpPr>
        <p:spPr>
          <a:xfrm>
            <a:off x="434715" y="2308485"/>
            <a:ext cx="11422505" cy="2968053"/>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187604" y="45480"/>
            <a:ext cx="6400800" cy="768096"/>
          </a:xfrm>
        </p:spPr>
        <p:txBody>
          <a:bodyPr/>
          <a:lstStyle/>
          <a:p>
            <a:r>
              <a:rPr lang="en-US" dirty="0">
                <a:latin typeface="Arial Black"/>
                <a:cs typeface="Arial Black" panose="020B0604020202020204" pitchFamily="34" charset="0"/>
              </a:rPr>
              <a:t>Risk factors</a:t>
            </a:r>
            <a:endParaRPr lang="en-US" sz="4400" b="1" dirty="0">
              <a:latin typeface="Arial Black" panose="020B0604020202020204" pitchFamily="34" charset="0"/>
              <a:cs typeface="Arial Black"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1024467" y="1330313"/>
            <a:ext cx="5885999" cy="423536"/>
          </a:xfrm>
          <a:solidFill>
            <a:schemeClr val="bg1"/>
          </a:solidFill>
        </p:spPr>
        <p:txBody>
          <a:bodyPr vert="horz" lIns="0" tIns="0" rIns="0" bIns="0" rtlCol="0" anchor="t">
            <a:noAutofit/>
          </a:bodyPr>
          <a:lstStyle/>
          <a:p>
            <a:r>
              <a:rPr lang="en-US" sz="1600" dirty="0">
                <a:solidFill>
                  <a:schemeClr val="tx1"/>
                </a:solidFill>
                <a:cs typeface="Calibri"/>
              </a:rPr>
              <a:t>Risk factors of the family members are as follows</a:t>
            </a:r>
            <a:endParaRPr lang="en-US" sz="1600" dirty="0">
              <a:solidFill>
                <a:schemeClr val="tx1"/>
              </a:solidFill>
            </a:endParaRPr>
          </a:p>
          <a:p>
            <a:pPr algn="ctr"/>
            <a:endParaRPr lang="en-US" sz="2400" dirty="0">
              <a:latin typeface="Sabon Next LT" panose="02000500000000000000" pitchFamily="2" charset="0"/>
              <a:cs typeface="Sabon Next LT" panose="02000500000000000000" pitchFamily="2" charset="0"/>
            </a:endParaRPr>
          </a:p>
        </p:txBody>
      </p:sp>
      <p:graphicFrame>
        <p:nvGraphicFramePr>
          <p:cNvPr id="4" name="Table 3"/>
          <p:cNvGraphicFramePr>
            <a:graphicFrameLocks noGrp="1"/>
          </p:cNvGraphicFramePr>
          <p:nvPr>
            <p:extLst>
              <p:ext uri="{D42A27DB-BD31-4B8C-83A1-F6EECF244321}">
                <p14:modId xmlns:p14="http://schemas.microsoft.com/office/powerpoint/2010/main" val="738709664"/>
              </p:ext>
            </p:extLst>
          </p:nvPr>
        </p:nvGraphicFramePr>
        <p:xfrm>
          <a:off x="601133" y="2573864"/>
          <a:ext cx="8127999" cy="2308528"/>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4142418269"/>
                    </a:ext>
                  </a:extLst>
                </a:gridCol>
                <a:gridCol w="2709333">
                  <a:extLst>
                    <a:ext uri="{9D8B030D-6E8A-4147-A177-3AD203B41FA5}">
                      <a16:colId xmlns:a16="http://schemas.microsoft.com/office/drawing/2014/main" val="2535554650"/>
                    </a:ext>
                  </a:extLst>
                </a:gridCol>
                <a:gridCol w="2709333">
                  <a:extLst>
                    <a:ext uri="{9D8B030D-6E8A-4147-A177-3AD203B41FA5}">
                      <a16:colId xmlns:a16="http://schemas.microsoft.com/office/drawing/2014/main" val="3719348244"/>
                    </a:ext>
                  </a:extLst>
                </a:gridCol>
              </a:tblGrid>
              <a:tr h="401483">
                <a:tc>
                  <a:txBody>
                    <a:bodyPr/>
                    <a:lstStyle/>
                    <a:p>
                      <a:r>
                        <a:rPr lang="en-GB" dirty="0"/>
                        <a:t>Mother</a:t>
                      </a:r>
                    </a:p>
                  </a:txBody>
                  <a:tcPr/>
                </a:tc>
                <a:tc>
                  <a:txBody>
                    <a:bodyPr/>
                    <a:lstStyle/>
                    <a:p>
                      <a:r>
                        <a:rPr lang="en-GB" dirty="0"/>
                        <a:t>Child 1(9-16)</a:t>
                      </a:r>
                    </a:p>
                  </a:txBody>
                  <a:tcPr/>
                </a:tc>
                <a:tc>
                  <a:txBody>
                    <a:bodyPr/>
                    <a:lstStyle/>
                    <a:p>
                      <a:r>
                        <a:rPr lang="en-GB" dirty="0"/>
                        <a:t>Child 2 ( 3+)</a:t>
                      </a:r>
                    </a:p>
                  </a:txBody>
                  <a:tcPr/>
                </a:tc>
                <a:extLst>
                  <a:ext uri="{0D108BD9-81ED-4DB2-BD59-A6C34878D82A}">
                    <a16:rowId xmlns:a16="http://schemas.microsoft.com/office/drawing/2014/main" val="3538474785"/>
                  </a:ext>
                </a:extLst>
              </a:tr>
              <a:tr h="401483">
                <a:tc>
                  <a:txBody>
                    <a:bodyPr/>
                    <a:lstStyle/>
                    <a:p>
                      <a:r>
                        <a:rPr lang="en-GB" dirty="0"/>
                        <a:t>Anxiety , stress</a:t>
                      </a:r>
                    </a:p>
                  </a:txBody>
                  <a:tcPr/>
                </a:tc>
                <a:tc>
                  <a:txBody>
                    <a:bodyPr/>
                    <a:lstStyle/>
                    <a:p>
                      <a:r>
                        <a:rPr lang="en-GB" dirty="0"/>
                        <a:t>Antisocial behaviour</a:t>
                      </a:r>
                    </a:p>
                  </a:txBody>
                  <a:tcPr/>
                </a:tc>
                <a:tc>
                  <a:txBody>
                    <a:bodyPr/>
                    <a:lstStyle/>
                    <a:p>
                      <a:r>
                        <a:rPr lang="en-GB" dirty="0"/>
                        <a:t> Neglect</a:t>
                      </a:r>
                    </a:p>
                  </a:txBody>
                  <a:tcPr/>
                </a:tc>
                <a:extLst>
                  <a:ext uri="{0D108BD9-81ED-4DB2-BD59-A6C34878D82A}">
                    <a16:rowId xmlns:a16="http://schemas.microsoft.com/office/drawing/2014/main" val="3440785206"/>
                  </a:ext>
                </a:extLst>
              </a:tr>
              <a:tr h="702596">
                <a:tc>
                  <a:txBody>
                    <a:bodyPr/>
                    <a:lstStyle/>
                    <a:p>
                      <a:r>
                        <a:rPr lang="en-GB" dirty="0"/>
                        <a:t>Depression</a:t>
                      </a:r>
                    </a:p>
                    <a:p>
                      <a:r>
                        <a:rPr lang="en-GB" dirty="0"/>
                        <a:t>Employment</a:t>
                      </a:r>
                      <a:r>
                        <a:rPr lang="en-GB" baseline="0" dirty="0"/>
                        <a:t> issue</a:t>
                      </a:r>
                      <a:endParaRPr lang="en-GB" dirty="0"/>
                    </a:p>
                  </a:txBody>
                  <a:tcPr/>
                </a:tc>
                <a:tc>
                  <a:txBody>
                    <a:bodyPr/>
                    <a:lstStyle/>
                    <a:p>
                      <a:r>
                        <a:rPr lang="en-GB" dirty="0"/>
                        <a:t>Psychological development concern</a:t>
                      </a:r>
                    </a:p>
                  </a:txBody>
                  <a:tcPr/>
                </a:tc>
                <a:tc>
                  <a:txBody>
                    <a:bodyPr/>
                    <a:lstStyle/>
                    <a:p>
                      <a:r>
                        <a:rPr lang="en-GB" dirty="0"/>
                        <a:t>Protection issues</a:t>
                      </a:r>
                    </a:p>
                  </a:txBody>
                  <a:tcPr/>
                </a:tc>
                <a:extLst>
                  <a:ext uri="{0D108BD9-81ED-4DB2-BD59-A6C34878D82A}">
                    <a16:rowId xmlns:a16="http://schemas.microsoft.com/office/drawing/2014/main" val="3959630526"/>
                  </a:ext>
                </a:extLst>
              </a:tr>
              <a:tr h="401483">
                <a:tc>
                  <a:txBody>
                    <a:bodyPr/>
                    <a:lstStyle/>
                    <a:p>
                      <a:r>
                        <a:rPr lang="en-GB" dirty="0"/>
                        <a:t>Parenting problems</a:t>
                      </a:r>
                    </a:p>
                  </a:txBody>
                  <a:tcPr/>
                </a:tc>
                <a:tc>
                  <a:txBody>
                    <a:bodyPr/>
                    <a:lstStyle/>
                    <a:p>
                      <a:r>
                        <a:rPr lang="en-GB" dirty="0"/>
                        <a:t>Involvement in crime</a:t>
                      </a:r>
                    </a:p>
                  </a:txBody>
                  <a:tcPr/>
                </a:tc>
                <a:tc>
                  <a:txBody>
                    <a:bodyPr/>
                    <a:lstStyle/>
                    <a:p>
                      <a:r>
                        <a:rPr lang="en-GB" dirty="0"/>
                        <a:t>Safeguarding</a:t>
                      </a:r>
                    </a:p>
                  </a:txBody>
                  <a:tcPr/>
                </a:tc>
                <a:extLst>
                  <a:ext uri="{0D108BD9-81ED-4DB2-BD59-A6C34878D82A}">
                    <a16:rowId xmlns:a16="http://schemas.microsoft.com/office/drawing/2014/main" val="1166015760"/>
                  </a:ext>
                </a:extLst>
              </a:tr>
              <a:tr h="401483">
                <a:tc>
                  <a:txBody>
                    <a:bodyPr/>
                    <a:lstStyle/>
                    <a:p>
                      <a:r>
                        <a:rPr lang="en-GB" dirty="0"/>
                        <a:t>Financial issues</a:t>
                      </a:r>
                    </a:p>
                  </a:txBody>
                  <a:tcPr/>
                </a:tc>
                <a:tc>
                  <a:txBody>
                    <a:bodyPr/>
                    <a:lstStyle/>
                    <a:p>
                      <a:r>
                        <a:rPr lang="en-GB" dirty="0"/>
                        <a:t>Underage addiction</a:t>
                      </a:r>
                    </a:p>
                  </a:txBody>
                  <a:tcPr/>
                </a:tc>
                <a:tc>
                  <a:txBody>
                    <a:bodyPr/>
                    <a:lstStyle/>
                    <a:p>
                      <a:endParaRPr lang="en-GB" dirty="0"/>
                    </a:p>
                  </a:txBody>
                  <a:tcPr/>
                </a:tc>
                <a:extLst>
                  <a:ext uri="{0D108BD9-81ED-4DB2-BD59-A6C34878D82A}">
                    <a16:rowId xmlns:a16="http://schemas.microsoft.com/office/drawing/2014/main" val="442265245"/>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751251923"/>
              </p:ext>
            </p:extLst>
          </p:nvPr>
        </p:nvGraphicFramePr>
        <p:xfrm>
          <a:off x="8729132" y="2584623"/>
          <a:ext cx="2531535" cy="2377440"/>
        </p:xfrm>
        <a:graphic>
          <a:graphicData uri="http://schemas.openxmlformats.org/drawingml/2006/table">
            <a:tbl>
              <a:tblPr firstRow="1" bandRow="1">
                <a:tableStyleId>{5C22544A-7EE6-4342-B048-85BDC9FD1C3A}</a:tableStyleId>
              </a:tblPr>
              <a:tblGrid>
                <a:gridCol w="2531535">
                  <a:extLst>
                    <a:ext uri="{9D8B030D-6E8A-4147-A177-3AD203B41FA5}">
                      <a16:colId xmlns:a16="http://schemas.microsoft.com/office/drawing/2014/main" val="72924303"/>
                    </a:ext>
                  </a:extLst>
                </a:gridCol>
              </a:tblGrid>
              <a:tr h="196179">
                <a:tc>
                  <a:txBody>
                    <a:bodyPr/>
                    <a:lstStyle/>
                    <a:p>
                      <a:r>
                        <a:rPr lang="en-GB" dirty="0"/>
                        <a:t>Finance</a:t>
                      </a:r>
                    </a:p>
                  </a:txBody>
                  <a:tcPr/>
                </a:tc>
                <a:extLst>
                  <a:ext uri="{0D108BD9-81ED-4DB2-BD59-A6C34878D82A}">
                    <a16:rowId xmlns:a16="http://schemas.microsoft.com/office/drawing/2014/main" val="3675084374"/>
                  </a:ext>
                </a:extLst>
              </a:tr>
              <a:tr h="351050">
                <a:tc>
                  <a:txBody>
                    <a:bodyPr/>
                    <a:lstStyle/>
                    <a:p>
                      <a:r>
                        <a:rPr lang="en-GB" dirty="0"/>
                        <a:t>Poor housing</a:t>
                      </a:r>
                    </a:p>
                  </a:txBody>
                  <a:tcPr/>
                </a:tc>
                <a:extLst>
                  <a:ext uri="{0D108BD9-81ED-4DB2-BD59-A6C34878D82A}">
                    <a16:rowId xmlns:a16="http://schemas.microsoft.com/office/drawing/2014/main" val="3137049059"/>
                  </a:ext>
                </a:extLst>
              </a:tr>
              <a:tr h="877624">
                <a:tc>
                  <a:txBody>
                    <a:bodyPr/>
                    <a:lstStyle/>
                    <a:p>
                      <a:r>
                        <a:rPr lang="en-GB" dirty="0"/>
                        <a:t>Poverty</a:t>
                      </a:r>
                    </a:p>
                    <a:p>
                      <a:r>
                        <a:rPr lang="en-GB" dirty="0"/>
                        <a:t>Struggling</a:t>
                      </a:r>
                      <a:r>
                        <a:rPr lang="en-GB" baseline="0" dirty="0"/>
                        <a:t> to meet the b</a:t>
                      </a:r>
                      <a:r>
                        <a:rPr lang="en-GB" dirty="0"/>
                        <a:t>asic</a:t>
                      </a:r>
                      <a:r>
                        <a:rPr lang="en-GB" baseline="0" dirty="0"/>
                        <a:t> needs</a:t>
                      </a:r>
                      <a:endParaRPr lang="en-GB" dirty="0"/>
                    </a:p>
                  </a:txBody>
                  <a:tcPr/>
                </a:tc>
                <a:extLst>
                  <a:ext uri="{0D108BD9-81ED-4DB2-BD59-A6C34878D82A}">
                    <a16:rowId xmlns:a16="http://schemas.microsoft.com/office/drawing/2014/main" val="2904053167"/>
                  </a:ext>
                </a:extLst>
              </a:tr>
              <a:tr h="358191">
                <a:tc>
                  <a:txBody>
                    <a:bodyPr/>
                    <a:lstStyle/>
                    <a:p>
                      <a:endParaRPr lang="en-GB" dirty="0"/>
                    </a:p>
                  </a:txBody>
                  <a:tcPr/>
                </a:tc>
                <a:extLst>
                  <a:ext uri="{0D108BD9-81ED-4DB2-BD59-A6C34878D82A}">
                    <a16:rowId xmlns:a16="http://schemas.microsoft.com/office/drawing/2014/main" val="687702311"/>
                  </a:ext>
                </a:extLst>
              </a:tr>
              <a:tr h="305156">
                <a:tc>
                  <a:txBody>
                    <a:bodyPr/>
                    <a:lstStyle/>
                    <a:p>
                      <a:endParaRPr lang="en-GB" dirty="0"/>
                    </a:p>
                  </a:txBody>
                  <a:tcPr/>
                </a:tc>
                <a:extLst>
                  <a:ext uri="{0D108BD9-81ED-4DB2-BD59-A6C34878D82A}">
                    <a16:rowId xmlns:a16="http://schemas.microsoft.com/office/drawing/2014/main" val="458891897"/>
                  </a:ext>
                </a:extLst>
              </a:tr>
            </a:tbl>
          </a:graphicData>
        </a:graphic>
      </p:graphicFrame>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pattFill prst="pct60">
          <a:fgClr>
            <a:schemeClr val="accent1"/>
          </a:fgClr>
          <a:bgClr>
            <a:schemeClr val="bg1"/>
          </a:bgClr>
        </a:patt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DB2D551-C064-7218-A7A8-973D5214C126}"/>
              </a:ext>
            </a:extLst>
          </p:cNvPr>
          <p:cNvSpPr>
            <a:spLocks noGrp="1"/>
          </p:cNvSpPr>
          <p:nvPr>
            <p:ph type="sldNum" sz="quarter" idx="12"/>
          </p:nvPr>
        </p:nvSpPr>
        <p:spPr/>
        <p:txBody>
          <a:bodyPr/>
          <a:lstStyle/>
          <a:p>
            <a:fld id="{48F63A3B-78C7-47BE-AE5E-E10140E04643}" type="slidenum">
              <a:rPr lang="en-US" smtClean="0"/>
              <a:t>5</a:t>
            </a:fld>
            <a:endParaRPr lang="en-US" dirty="0"/>
          </a:p>
        </p:txBody>
      </p:sp>
      <p:pic>
        <p:nvPicPr>
          <p:cNvPr id="8" name="Picture 7" descr="A person with the hand on the face&#10;&#10;Description automatically generated with low confidence">
            <a:extLst>
              <a:ext uri="{FF2B5EF4-FFF2-40B4-BE49-F238E27FC236}">
                <a16:creationId xmlns:a16="http://schemas.microsoft.com/office/drawing/2014/main" id="{4D9A507A-B5B6-1E65-B11F-3F46CB56E6B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2000" cy="7311248"/>
          </a:xfrm>
          <a:prstGeom prst="rect">
            <a:avLst/>
          </a:prstGeom>
        </p:spPr>
      </p:pic>
      <p:sp>
        <p:nvSpPr>
          <p:cNvPr id="9" name="Teardrop 8">
            <a:extLst>
              <a:ext uri="{FF2B5EF4-FFF2-40B4-BE49-F238E27FC236}">
                <a16:creationId xmlns:a16="http://schemas.microsoft.com/office/drawing/2014/main" id="{395F3D6F-60F7-1A99-2C28-7666672C4C72}"/>
              </a:ext>
            </a:extLst>
          </p:cNvPr>
          <p:cNvSpPr/>
          <p:nvPr/>
        </p:nvSpPr>
        <p:spPr>
          <a:xfrm>
            <a:off x="6569534" y="1803317"/>
            <a:ext cx="5394011" cy="5054683"/>
          </a:xfrm>
          <a:prstGeom prst="teardrop">
            <a:avLst>
              <a:gd name="adj" fmla="val 100556"/>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MOTHERS PROBLEMS ARE AS FOLLOWS:</a:t>
            </a:r>
          </a:p>
          <a:p>
            <a:pPr algn="ctr"/>
            <a:endParaRPr lang="en-GB" dirty="0"/>
          </a:p>
          <a:p>
            <a:r>
              <a:rPr lang="en-GB" dirty="0"/>
              <a:t>● Psychological Health problems    such as Stress, Anxiety, and Depression.</a:t>
            </a:r>
          </a:p>
          <a:p>
            <a:r>
              <a:rPr lang="en-GB" dirty="0"/>
              <a:t>● Psychological issues due to lack of  Employment or Financial issues.</a:t>
            </a:r>
          </a:p>
          <a:p>
            <a:r>
              <a:rPr lang="en-GB" dirty="0"/>
              <a:t>● Psychological problems due  to divorce.</a:t>
            </a:r>
          </a:p>
          <a:p>
            <a:r>
              <a:rPr lang="en-GB" dirty="0"/>
              <a:t>● Psychological problems due to chronic sickness which will affect both her Physically and emotionally.</a:t>
            </a:r>
          </a:p>
        </p:txBody>
      </p:sp>
      <p:sp>
        <p:nvSpPr>
          <p:cNvPr id="10" name="TextBox 9">
            <a:extLst>
              <a:ext uri="{FF2B5EF4-FFF2-40B4-BE49-F238E27FC236}">
                <a16:creationId xmlns:a16="http://schemas.microsoft.com/office/drawing/2014/main" id="{AAD8528A-9485-5D43-87A0-CCFB264BDDF6}"/>
              </a:ext>
            </a:extLst>
          </p:cNvPr>
          <p:cNvSpPr txBox="1"/>
          <p:nvPr/>
        </p:nvSpPr>
        <p:spPr>
          <a:xfrm>
            <a:off x="10487743" y="6488668"/>
            <a:ext cx="1574717" cy="369332"/>
          </a:xfrm>
          <a:prstGeom prst="rect">
            <a:avLst/>
          </a:prstGeom>
          <a:noFill/>
        </p:spPr>
        <p:txBody>
          <a:bodyPr wrap="square" rtlCol="0">
            <a:spAutoFit/>
          </a:bodyPr>
          <a:lstStyle/>
          <a:p>
            <a:r>
              <a:rPr lang="en-GB" dirty="0"/>
              <a:t>Usman</a:t>
            </a:r>
          </a:p>
        </p:txBody>
      </p:sp>
      <p:sp>
        <p:nvSpPr>
          <p:cNvPr id="2" name="TextBox 1">
            <a:extLst>
              <a:ext uri="{FF2B5EF4-FFF2-40B4-BE49-F238E27FC236}">
                <a16:creationId xmlns:a16="http://schemas.microsoft.com/office/drawing/2014/main" id="{3E88D96D-15D2-11D5-5FEF-9B53E8DBFF28}"/>
              </a:ext>
            </a:extLst>
          </p:cNvPr>
          <p:cNvSpPr txBox="1"/>
          <p:nvPr/>
        </p:nvSpPr>
        <p:spPr>
          <a:xfrm>
            <a:off x="129540" y="5842337"/>
            <a:ext cx="3477718" cy="1200329"/>
          </a:xfrm>
          <a:prstGeom prst="rect">
            <a:avLst/>
          </a:prstGeom>
          <a:solidFill>
            <a:schemeClr val="bg1"/>
          </a:solidFill>
        </p:spPr>
        <p:txBody>
          <a:bodyPr wrap="square" rtlCol="0">
            <a:spAutoFit/>
          </a:bodyPr>
          <a:lstStyle/>
          <a:p>
            <a:r>
              <a:rPr lang="en-GB" sz="1200" b="0" i="0" dirty="0">
                <a:solidFill>
                  <a:srgbClr val="333333"/>
                </a:solidFill>
                <a:effectLst/>
                <a:latin typeface="Georgia" panose="02040502050405020303" pitchFamily="18" charset="0"/>
              </a:rPr>
              <a:t>The variance of each item is distributed between the communalities, stress, anxiety, depression factors (Shaw et al. </a:t>
            </a:r>
            <a:r>
              <a:rPr lang="en-GB" sz="1200" b="0" i="0" dirty="0">
                <a:solidFill>
                  <a:srgbClr val="004B83"/>
                </a:solidFill>
                <a:effectLst/>
                <a:latin typeface="Georgia" panose="02040502050405020303" pitchFamily="18" charset="0"/>
                <a:hlinkClick r:id="rId4" tooltip="Shaw, T., Campbell, M. A., Runions, K. C., &amp; Zubrick, S. R. (2017). Properties of the DASS-21 in an Australian Community Adolescent Population. Journal of Clinical Psychology, 73(7), 879–892."/>
              </a:rPr>
              <a:t>2017</a:t>
            </a:r>
            <a:r>
              <a:rPr lang="en-GB" sz="1200" b="0" i="0" dirty="0">
                <a:solidFill>
                  <a:srgbClr val="333333"/>
                </a:solidFill>
                <a:effectLst/>
                <a:latin typeface="Georgia" panose="02040502050405020303" pitchFamily="18" charset="0"/>
              </a:rPr>
              <a:t>)</a:t>
            </a:r>
          </a:p>
          <a:p>
            <a:r>
              <a:rPr lang="en-GB" sz="1200" b="0" i="0" dirty="0">
                <a:solidFill>
                  <a:srgbClr val="2E2E2E"/>
                </a:solidFill>
                <a:effectLst/>
                <a:latin typeface="ElsevierGulliver"/>
              </a:rPr>
              <a:t> Recessions lead to a range of stresses that may have an impact on population mental health (</a:t>
            </a:r>
            <a:r>
              <a:rPr lang="en-GB" sz="1200" b="0" i="0" u="none" strike="noStrike" dirty="0">
                <a:solidFill>
                  <a:srgbClr val="0C7DBB"/>
                </a:solidFill>
                <a:effectLst/>
                <a:latin typeface="ElsevierGulliver"/>
                <a:hlinkClick r:id="rId5"/>
              </a:rPr>
              <a:t>Haw et al., 2015</a:t>
            </a:r>
            <a:r>
              <a:rPr lang="en-GB" sz="1200" b="0" i="0" dirty="0">
                <a:solidFill>
                  <a:srgbClr val="2E2E2E"/>
                </a:solidFill>
                <a:effectLst/>
                <a:latin typeface="ElsevierGulliver"/>
              </a:rPr>
              <a:t>)</a:t>
            </a:r>
            <a:endParaRPr lang="en-GB" sz="1200" dirty="0"/>
          </a:p>
        </p:txBody>
      </p:sp>
    </p:spTree>
    <p:extLst>
      <p:ext uri="{BB962C8B-B14F-4D97-AF65-F5344CB8AC3E}">
        <p14:creationId xmlns:p14="http://schemas.microsoft.com/office/powerpoint/2010/main" val="3430501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34AEAEE-C01D-E9EA-4DD5-2B2BCBCAB9CC}"/>
              </a:ext>
            </a:extLst>
          </p:cNvPr>
          <p:cNvSpPr>
            <a:spLocks noGrp="1"/>
          </p:cNvSpPr>
          <p:nvPr>
            <p:ph type="sldNum" sz="quarter" idx="12"/>
          </p:nvPr>
        </p:nvSpPr>
        <p:spPr/>
        <p:txBody>
          <a:bodyPr/>
          <a:lstStyle/>
          <a:p>
            <a:fld id="{48F63A3B-78C7-47BE-AE5E-E10140E04643}" type="slidenum">
              <a:rPr lang="en-US" smtClean="0"/>
              <a:t>6</a:t>
            </a:fld>
            <a:endParaRPr lang="en-US" dirty="0"/>
          </a:p>
        </p:txBody>
      </p:sp>
      <p:graphicFrame>
        <p:nvGraphicFramePr>
          <p:cNvPr id="9" name="Diagram 8">
            <a:extLst>
              <a:ext uri="{FF2B5EF4-FFF2-40B4-BE49-F238E27FC236}">
                <a16:creationId xmlns:a16="http://schemas.microsoft.com/office/drawing/2014/main" id="{442ECADD-814F-4370-ABDD-D2D60B35E586}"/>
              </a:ext>
            </a:extLst>
          </p:cNvPr>
          <p:cNvGraphicFramePr/>
          <p:nvPr>
            <p:extLst>
              <p:ext uri="{D42A27DB-BD31-4B8C-83A1-F6EECF244321}">
                <p14:modId xmlns:p14="http://schemas.microsoft.com/office/powerpoint/2010/main" val="4253835951"/>
              </p:ext>
            </p:extLst>
          </p:nvPr>
        </p:nvGraphicFramePr>
        <p:xfrm>
          <a:off x="854440" y="254834"/>
          <a:ext cx="9940560" cy="5621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771EE7D7-3C0D-E4B2-B618-8CB903D53A22}"/>
              </a:ext>
            </a:extLst>
          </p:cNvPr>
          <p:cNvSpPr txBox="1"/>
          <p:nvPr/>
        </p:nvSpPr>
        <p:spPr>
          <a:xfrm>
            <a:off x="-1" y="5522154"/>
            <a:ext cx="6519327" cy="1215717"/>
          </a:xfrm>
          <a:prstGeom prst="rect">
            <a:avLst/>
          </a:prstGeom>
          <a:noFill/>
        </p:spPr>
        <p:txBody>
          <a:bodyPr wrap="square" rtlCol="0">
            <a:spAutoFit/>
          </a:bodyPr>
          <a:lstStyle/>
          <a:p>
            <a:r>
              <a:rPr lang="en-GB" dirty="0"/>
              <a:t> </a:t>
            </a:r>
            <a:r>
              <a:rPr lang="en-GB" sz="1100" dirty="0"/>
              <a:t>Family engagement as part of managing patients with mental illness in primary care Eckardt, J. (2021). </a:t>
            </a:r>
          </a:p>
          <a:p>
            <a:r>
              <a:rPr lang="en-GB" sz="1100" dirty="0"/>
              <a:t>Effects of family structure on mental health of children (Behere, Basnet, &amp; Campbell, 2017)</a:t>
            </a:r>
          </a:p>
          <a:p>
            <a:r>
              <a:rPr lang="en-GB" sz="1100" dirty="0"/>
              <a:t>The Australian Financial Complaints Authority (AFCA) can deal with financial difficulty relating to a range of credit products and services. </a:t>
            </a:r>
          </a:p>
          <a:p>
            <a:r>
              <a:rPr lang="en-GB" sz="1100" dirty="0"/>
              <a:t>© 2018 Australian Financial Complaints Authority Limited ABN 38 620 494 340 </a:t>
            </a:r>
          </a:p>
          <a:p>
            <a:r>
              <a:rPr lang="en-GB" sz="1100" b="0" i="0" dirty="0">
                <a:solidFill>
                  <a:srgbClr val="FFFFFF"/>
                </a:solidFill>
                <a:effectLst/>
                <a:latin typeface="Nunito Sans" pitchFamily="2" charset="0"/>
              </a:rPr>
              <a:t>Limited ABN 38 620 494 340</a:t>
            </a:r>
            <a:endParaRPr lang="en-GB" sz="1100" dirty="0"/>
          </a:p>
        </p:txBody>
      </p:sp>
      <p:sp>
        <p:nvSpPr>
          <p:cNvPr id="11" name="Rectangle 10">
            <a:extLst>
              <a:ext uri="{FF2B5EF4-FFF2-40B4-BE49-F238E27FC236}">
                <a16:creationId xmlns:a16="http://schemas.microsoft.com/office/drawing/2014/main" id="{4DB6CF0A-0A4F-7099-8A94-276BA0D376BB}"/>
              </a:ext>
            </a:extLst>
          </p:cNvPr>
          <p:cNvSpPr/>
          <p:nvPr/>
        </p:nvSpPr>
        <p:spPr>
          <a:xfrm>
            <a:off x="8052841" y="4849317"/>
            <a:ext cx="2833141" cy="16788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 </a:t>
            </a:r>
            <a:r>
              <a:rPr lang="en-GB" dirty="0">
                <a:solidFill>
                  <a:schemeClr val="tx1"/>
                </a:solidFill>
                <a:latin typeface="Arial" panose="020B0604020202020204" pitchFamily="34" charset="0"/>
                <a:cs typeface="Arial" panose="020B0604020202020204" pitchFamily="34" charset="0"/>
              </a:rPr>
              <a:t>Credit card</a:t>
            </a:r>
          </a:p>
          <a:p>
            <a:pPr algn="ctr"/>
            <a:r>
              <a:rPr lang="en-GB" dirty="0">
                <a:solidFill>
                  <a:schemeClr val="tx1"/>
                </a:solidFill>
                <a:latin typeface="Arial" panose="020B0604020202020204" pitchFamily="34" charset="0"/>
                <a:cs typeface="Arial" panose="020B0604020202020204" pitchFamily="34" charset="0"/>
              </a:rPr>
              <a:t> Home loan,</a:t>
            </a:r>
          </a:p>
          <a:p>
            <a:pPr algn="ctr"/>
            <a:r>
              <a:rPr lang="en-GB" dirty="0">
                <a:solidFill>
                  <a:schemeClr val="tx1"/>
                </a:solidFill>
                <a:latin typeface="Arial" panose="020B0604020202020204" pitchFamily="34" charset="0"/>
                <a:cs typeface="Arial" panose="020B0604020202020204" pitchFamily="34" charset="0"/>
              </a:rPr>
              <a:t>Personal loan </a:t>
            </a:r>
          </a:p>
          <a:p>
            <a:pPr algn="ctr"/>
            <a:r>
              <a:rPr lang="en-GB" dirty="0">
                <a:solidFill>
                  <a:schemeClr val="tx1"/>
                </a:solidFill>
                <a:latin typeface="Arial" panose="020B0604020202020204" pitchFamily="34" charset="0"/>
                <a:cs typeface="Arial" panose="020B0604020202020204" pitchFamily="34" charset="0"/>
              </a:rPr>
              <a:t>Lack of food  </a:t>
            </a:r>
          </a:p>
        </p:txBody>
      </p:sp>
      <p:cxnSp>
        <p:nvCxnSpPr>
          <p:cNvPr id="22" name="Straight Connector 21">
            <a:extLst>
              <a:ext uri="{FF2B5EF4-FFF2-40B4-BE49-F238E27FC236}">
                <a16:creationId xmlns:a16="http://schemas.microsoft.com/office/drawing/2014/main" id="{BCAA3502-B30E-8EF1-0D73-07BFFCB36C63}"/>
              </a:ext>
            </a:extLst>
          </p:cNvPr>
          <p:cNvCxnSpPr>
            <a:cxnSpLocks/>
          </p:cNvCxnSpPr>
          <p:nvPr/>
        </p:nvCxnSpPr>
        <p:spPr>
          <a:xfrm>
            <a:off x="9129010" y="3297836"/>
            <a:ext cx="959370" cy="0"/>
          </a:xfrm>
          <a:prstGeom prst="line">
            <a:avLst/>
          </a:prstGeom>
          <a:ln w="28575"/>
          <a:scene3d>
            <a:camera prst="orthographicFront"/>
            <a:lightRig rig="threePt" dir="t"/>
          </a:scene3d>
          <a:sp3d>
            <a:bevelT w="152400" h="50800" prst="softRound"/>
          </a:sp3d>
        </p:spPr>
        <p:style>
          <a:lnRef idx="3">
            <a:schemeClr val="accent1"/>
          </a:lnRef>
          <a:fillRef idx="0">
            <a:schemeClr val="accent1"/>
          </a:fillRef>
          <a:effectRef idx="2">
            <a:schemeClr val="accent1"/>
          </a:effectRef>
          <a:fontRef idx="minor">
            <a:schemeClr val="tx1"/>
          </a:fontRef>
        </p:style>
      </p:cxnSp>
      <p:cxnSp>
        <p:nvCxnSpPr>
          <p:cNvPr id="25" name="Straight Connector 24">
            <a:extLst>
              <a:ext uri="{FF2B5EF4-FFF2-40B4-BE49-F238E27FC236}">
                <a16:creationId xmlns:a16="http://schemas.microsoft.com/office/drawing/2014/main" id="{F3177643-F875-B031-12F9-A9DA999A6BC2}"/>
              </a:ext>
            </a:extLst>
          </p:cNvPr>
          <p:cNvCxnSpPr/>
          <p:nvPr/>
        </p:nvCxnSpPr>
        <p:spPr>
          <a:xfrm>
            <a:off x="10088380" y="3297836"/>
            <a:ext cx="0" cy="1551481"/>
          </a:xfrm>
          <a:prstGeom prst="line">
            <a:avLst/>
          </a:prstGeom>
          <a:ln/>
          <a:scene3d>
            <a:camera prst="orthographicFront"/>
            <a:lightRig rig="threePt" dir="t"/>
          </a:scene3d>
          <a:sp3d>
            <a:bevelT w="114300" prst="artDeco"/>
          </a:sp3d>
        </p:spPr>
        <p:style>
          <a:lnRef idx="3">
            <a:schemeClr val="accent1"/>
          </a:lnRef>
          <a:fillRef idx="0">
            <a:schemeClr val="accent1"/>
          </a:fillRef>
          <a:effectRef idx="2">
            <a:schemeClr val="accent1"/>
          </a:effectRef>
          <a:fontRef idx="minor">
            <a:schemeClr val="tx1"/>
          </a:fontRef>
        </p:style>
      </p:cxnSp>
      <p:sp>
        <p:nvSpPr>
          <p:cNvPr id="26" name="Rectangle 25">
            <a:extLst>
              <a:ext uri="{FF2B5EF4-FFF2-40B4-BE49-F238E27FC236}">
                <a16:creationId xmlns:a16="http://schemas.microsoft.com/office/drawing/2014/main" id="{2F62CCC7-FE64-48B4-5D34-6D56666907A2}"/>
              </a:ext>
            </a:extLst>
          </p:cNvPr>
          <p:cNvSpPr/>
          <p:nvPr/>
        </p:nvSpPr>
        <p:spPr>
          <a:xfrm>
            <a:off x="9653666" y="6400799"/>
            <a:ext cx="2279254" cy="274321"/>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Economics difficult  </a:t>
            </a:r>
          </a:p>
        </p:txBody>
      </p:sp>
      <p:sp>
        <p:nvSpPr>
          <p:cNvPr id="27" name="TextBox 26">
            <a:extLst>
              <a:ext uri="{FF2B5EF4-FFF2-40B4-BE49-F238E27FC236}">
                <a16:creationId xmlns:a16="http://schemas.microsoft.com/office/drawing/2014/main" id="{771F0A8E-DE4D-907F-E378-66D6EFCB4841}"/>
              </a:ext>
            </a:extLst>
          </p:cNvPr>
          <p:cNvSpPr txBox="1"/>
          <p:nvPr/>
        </p:nvSpPr>
        <p:spPr>
          <a:xfrm>
            <a:off x="237067" y="254834"/>
            <a:ext cx="2451100" cy="584775"/>
          </a:xfrm>
          <a:prstGeom prst="rect">
            <a:avLst/>
          </a:prstGeom>
          <a:noFill/>
        </p:spPr>
        <p:txBody>
          <a:bodyPr wrap="square" rtlCol="0">
            <a:spAutoFit/>
          </a:bodyPr>
          <a:lstStyle/>
          <a:p>
            <a:r>
              <a:rPr lang="en-GB" sz="3200" dirty="0">
                <a:solidFill>
                  <a:schemeClr val="accent6">
                    <a:lumMod val="75000"/>
                  </a:schemeClr>
                </a:solidFill>
              </a:rPr>
              <a:t>Implication </a:t>
            </a:r>
          </a:p>
        </p:txBody>
      </p:sp>
    </p:spTree>
    <p:extLst>
      <p:ext uri="{BB962C8B-B14F-4D97-AF65-F5344CB8AC3E}">
        <p14:creationId xmlns:p14="http://schemas.microsoft.com/office/powerpoint/2010/main" val="369485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D6F2B8-BEF2-DAB4-004F-333E5ACAF741}"/>
              </a:ext>
            </a:extLst>
          </p:cNvPr>
          <p:cNvSpPr txBox="1"/>
          <p:nvPr/>
        </p:nvSpPr>
        <p:spPr>
          <a:xfrm>
            <a:off x="224853" y="1079292"/>
            <a:ext cx="6415790" cy="5570756"/>
          </a:xfrm>
          <a:prstGeom prst="rect">
            <a:avLst/>
          </a:prstGeom>
          <a:solidFill>
            <a:schemeClr val="bg1"/>
          </a:solidFill>
        </p:spPr>
        <p:txBody>
          <a:bodyPr wrap="square" rtlCol="0">
            <a:spAutoFit/>
          </a:bodyPr>
          <a:lstStyle/>
          <a:p>
            <a:endParaRPr lang="en-GB" sz="3200" dirty="0"/>
          </a:p>
          <a:p>
            <a:r>
              <a:rPr lang="en-GB" dirty="0"/>
              <a:t>●	Psychological Health team including a Psychologist, Psychiatrist and Psychological Health Nurse to work together to diagnose and provide required help and support to the mother.</a:t>
            </a:r>
          </a:p>
          <a:p>
            <a:endParaRPr lang="en-GB" dirty="0"/>
          </a:p>
          <a:p>
            <a:r>
              <a:rPr lang="en-GB" dirty="0"/>
              <a:t>●	The primary health care team or Mother family doctor may get involved in her care with other health care professionals.</a:t>
            </a:r>
            <a:r>
              <a:rPr lang="en-GB" dirty="0">
                <a:hlinkClick r:id="rId2"/>
              </a:rPr>
              <a:t> Primary health care (who.int)</a:t>
            </a:r>
            <a:endParaRPr lang="en-GB" dirty="0"/>
          </a:p>
          <a:p>
            <a:endParaRPr lang="en-GB" dirty="0"/>
          </a:p>
          <a:p>
            <a:r>
              <a:rPr lang="en-GB" dirty="0"/>
              <a:t>●	Community psychological health Team should be involved to provide counselling, therapy and all other support needed.</a:t>
            </a:r>
          </a:p>
          <a:p>
            <a:endParaRPr lang="en-GB" dirty="0"/>
          </a:p>
          <a:p>
            <a:r>
              <a:rPr lang="en-GB" dirty="0"/>
              <a:t>●	Social services should can provide great help to assist her in practical needs, such as housing and other financial support.</a:t>
            </a:r>
          </a:p>
          <a:p>
            <a:endParaRPr lang="en-GB" dirty="0"/>
          </a:p>
          <a:p>
            <a:r>
              <a:rPr lang="en-GB" dirty="0"/>
              <a:t>●	Medication should be considered also. If the Mother's Psychological issues is severe then Medication may be necessary to help manage the symptoms.</a:t>
            </a:r>
            <a:r>
              <a:rPr lang="en-GB" dirty="0">
                <a:hlinkClick r:id="rId3"/>
              </a:rPr>
              <a:t> </a:t>
            </a:r>
          </a:p>
          <a:p>
            <a:r>
              <a:rPr lang="en-GB" dirty="0">
                <a:hlinkClick r:id="rId3"/>
              </a:rPr>
              <a:t>(LD Medication Guideline - University of Birmingham</a:t>
            </a:r>
            <a:r>
              <a:rPr lang="en-GB" dirty="0"/>
              <a:t>)</a:t>
            </a:r>
          </a:p>
        </p:txBody>
      </p:sp>
      <p:sp>
        <p:nvSpPr>
          <p:cNvPr id="5" name="TextBox 4">
            <a:extLst>
              <a:ext uri="{FF2B5EF4-FFF2-40B4-BE49-F238E27FC236}">
                <a16:creationId xmlns:a16="http://schemas.microsoft.com/office/drawing/2014/main" id="{1D17E626-D7C0-DB05-A02F-C63B190D499C}"/>
              </a:ext>
            </a:extLst>
          </p:cNvPr>
          <p:cNvSpPr txBox="1"/>
          <p:nvPr/>
        </p:nvSpPr>
        <p:spPr>
          <a:xfrm>
            <a:off x="9983449" y="6073727"/>
            <a:ext cx="1958342" cy="369332"/>
          </a:xfrm>
          <a:prstGeom prst="rect">
            <a:avLst/>
          </a:prstGeom>
          <a:noFill/>
        </p:spPr>
        <p:txBody>
          <a:bodyPr wrap="square" rtlCol="0">
            <a:spAutoFit/>
          </a:bodyPr>
          <a:lstStyle/>
          <a:p>
            <a:r>
              <a:rPr lang="en-GB" dirty="0"/>
              <a:t>Usman Uddin</a:t>
            </a:r>
          </a:p>
        </p:txBody>
      </p:sp>
      <p:sp>
        <p:nvSpPr>
          <p:cNvPr id="2" name="TextBox 1">
            <a:extLst>
              <a:ext uri="{FF2B5EF4-FFF2-40B4-BE49-F238E27FC236}">
                <a16:creationId xmlns:a16="http://schemas.microsoft.com/office/drawing/2014/main" id="{6641576E-F397-9B7B-BC95-A0ACE8C6D5B3}"/>
              </a:ext>
            </a:extLst>
          </p:cNvPr>
          <p:cNvSpPr txBox="1"/>
          <p:nvPr/>
        </p:nvSpPr>
        <p:spPr>
          <a:xfrm>
            <a:off x="2038663" y="164892"/>
            <a:ext cx="7285220" cy="369332"/>
          </a:xfrm>
          <a:prstGeom prst="rect">
            <a:avLst/>
          </a:prstGeom>
          <a:noFill/>
        </p:spPr>
        <p:txBody>
          <a:bodyPr wrap="square" rtlCol="0">
            <a:spAutoFit/>
          </a:bodyPr>
          <a:lstStyle/>
          <a:p>
            <a:r>
              <a:rPr lang="en-GB" b="1" dirty="0"/>
              <a:t>SOLUTIONS TO MOTHERS PROBLEMS ARE AS FOLLOWS</a:t>
            </a:r>
            <a:r>
              <a:rPr lang="en-GB" dirty="0"/>
              <a:t>:</a:t>
            </a:r>
          </a:p>
        </p:txBody>
      </p:sp>
      <p:sp>
        <p:nvSpPr>
          <p:cNvPr id="3" name="TextBox 2">
            <a:extLst>
              <a:ext uri="{FF2B5EF4-FFF2-40B4-BE49-F238E27FC236}">
                <a16:creationId xmlns:a16="http://schemas.microsoft.com/office/drawing/2014/main" id="{D3873D9B-96C2-385E-0603-C1A993146797}"/>
              </a:ext>
            </a:extLst>
          </p:cNvPr>
          <p:cNvSpPr txBox="1"/>
          <p:nvPr/>
        </p:nvSpPr>
        <p:spPr>
          <a:xfrm>
            <a:off x="7934793" y="1127930"/>
            <a:ext cx="4032354" cy="2585323"/>
          </a:xfrm>
          <a:prstGeom prst="rect">
            <a:avLst/>
          </a:prstGeom>
          <a:solidFill>
            <a:srgbClr val="FDFBF6"/>
          </a:solidFill>
        </p:spPr>
        <p:txBody>
          <a:bodyPr wrap="square" rtlCol="0">
            <a:spAutoFit/>
          </a:bodyPr>
          <a:lstStyle/>
          <a:p>
            <a:r>
              <a:rPr lang="en-GB" b="1" dirty="0"/>
              <a:t>Social care and support guide</a:t>
            </a:r>
          </a:p>
          <a:p>
            <a:endParaRPr lang="en-GB" b="1" dirty="0"/>
          </a:p>
          <a:p>
            <a:pPr marL="285750" indent="-285750">
              <a:buFont typeface="Arial" panose="020B0604020202020204" pitchFamily="34" charset="0"/>
              <a:buChar char="•"/>
            </a:pPr>
            <a:r>
              <a:rPr lang="en-GB" dirty="0"/>
              <a:t>Help from social services and charity</a:t>
            </a:r>
          </a:p>
          <a:p>
            <a:pPr marL="285750" indent="-285750">
              <a:buFont typeface="Arial" panose="020B0604020202020204" pitchFamily="34" charset="0"/>
              <a:buChar char="•"/>
            </a:pPr>
            <a:r>
              <a:rPr lang="en-GB" dirty="0"/>
              <a:t>Care service, equipment and care home </a:t>
            </a:r>
          </a:p>
          <a:p>
            <a:pPr marL="285750" indent="-285750">
              <a:buFont typeface="Arial" panose="020B0604020202020204" pitchFamily="34" charset="0"/>
              <a:buChar char="•"/>
            </a:pPr>
            <a:r>
              <a:rPr lang="en-GB" dirty="0"/>
              <a:t>Money, work and benefit </a:t>
            </a:r>
          </a:p>
          <a:p>
            <a:r>
              <a:rPr lang="en-GB" dirty="0">
                <a:hlinkClick r:id="rId4"/>
              </a:rPr>
              <a:t>Social care and support guide - NHS (www.nhs.uk)</a:t>
            </a:r>
            <a:endParaRPr lang="en-GB" dirty="0"/>
          </a:p>
          <a:p>
            <a:endParaRPr lang="en-GB" dirty="0"/>
          </a:p>
        </p:txBody>
      </p:sp>
      <p:cxnSp>
        <p:nvCxnSpPr>
          <p:cNvPr id="7" name="Straight Arrow Connector 6">
            <a:extLst>
              <a:ext uri="{FF2B5EF4-FFF2-40B4-BE49-F238E27FC236}">
                <a16:creationId xmlns:a16="http://schemas.microsoft.com/office/drawing/2014/main" id="{44EDBFAB-4C97-D0E7-FAE3-1624091E03E7}"/>
              </a:ext>
            </a:extLst>
          </p:cNvPr>
          <p:cNvCxnSpPr>
            <a:cxnSpLocks/>
          </p:cNvCxnSpPr>
          <p:nvPr/>
        </p:nvCxnSpPr>
        <p:spPr>
          <a:xfrm flipV="1">
            <a:off x="6600669" y="3114207"/>
            <a:ext cx="1334124" cy="146448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14578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24">
            <a:extLst>
              <a:ext uri="{FF2B5EF4-FFF2-40B4-BE49-F238E27FC236}">
                <a16:creationId xmlns:a16="http://schemas.microsoft.com/office/drawing/2014/main" id="{586F0D34-F20B-889F-052A-4DECAE769490}"/>
              </a:ext>
            </a:extLst>
          </p:cNvPr>
          <p:cNvSpPr txBox="1">
            <a:spLocks/>
          </p:cNvSpPr>
          <p:nvPr/>
        </p:nvSpPr>
        <p:spPr>
          <a:xfrm>
            <a:off x="11353180" y="66756"/>
            <a:ext cx="987552" cy="274320"/>
          </a:xfrm>
          <a:prstGeom prst="rect">
            <a:avLst/>
          </a:prstGeom>
        </p:spPr>
        <p:txBody>
          <a:bodyPr vert="horz" lIns="91440" tIns="45720" rIns="91440" bIns="45720" rtlCol="0" anchor="ctr">
            <a:noAutofit/>
          </a:bodyPr>
          <a:lstStyle>
            <a:defPPr>
              <a:defRPr lang="en-US"/>
            </a:defPPr>
            <a:lvl1pPr marL="0" algn="ctr" defTabSz="457200" rtl="0" eaLnBrk="1" latinLnBrk="0" hangingPunct="1">
              <a:defRPr sz="1200" kern="1200">
                <a:solidFill>
                  <a:schemeClr val="accent6"/>
                </a:solidFill>
                <a:latin typeface="Arial" panose="020B0604020202020204" pitchFamily="34" charset="0"/>
                <a:ea typeface="+mn-ea"/>
                <a:cs typeface="Arial" panose="020B0604020202020204" pitchFamily="34"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8</a:t>
            </a:fld>
            <a:endParaRPr lang="en-US" dirty="0"/>
          </a:p>
        </p:txBody>
      </p:sp>
      <p:sp>
        <p:nvSpPr>
          <p:cNvPr id="16" name="TextBox 15">
            <a:extLst>
              <a:ext uri="{FF2B5EF4-FFF2-40B4-BE49-F238E27FC236}">
                <a16:creationId xmlns:a16="http://schemas.microsoft.com/office/drawing/2014/main" id="{27996B64-52DD-5271-D0D6-39ED44A59A92}"/>
              </a:ext>
            </a:extLst>
          </p:cNvPr>
          <p:cNvSpPr txBox="1"/>
          <p:nvPr/>
        </p:nvSpPr>
        <p:spPr>
          <a:xfrm>
            <a:off x="3046751" y="3263071"/>
            <a:ext cx="6093500" cy="369332"/>
          </a:xfrm>
          <a:prstGeom prst="rect">
            <a:avLst/>
          </a:prstGeom>
          <a:noFill/>
        </p:spPr>
        <p:txBody>
          <a:bodyPr wrap="square">
            <a:spAutoFit/>
          </a:bodyPr>
          <a:lstStyle/>
          <a:p>
            <a:r>
              <a:rPr lang="en-GB" dirty="0"/>
              <a:t> </a:t>
            </a:r>
          </a:p>
        </p:txBody>
      </p:sp>
      <p:sp>
        <p:nvSpPr>
          <p:cNvPr id="17" name="Title 1">
            <a:extLst>
              <a:ext uri="{FF2B5EF4-FFF2-40B4-BE49-F238E27FC236}">
                <a16:creationId xmlns:a16="http://schemas.microsoft.com/office/drawing/2014/main" id="{F892DE6E-5F5D-837B-F121-BABF949F9E55}"/>
              </a:ext>
            </a:extLst>
          </p:cNvPr>
          <p:cNvSpPr>
            <a:spLocks noGrp="1"/>
          </p:cNvSpPr>
          <p:nvPr/>
        </p:nvSpPr>
        <p:spPr>
          <a:xfrm>
            <a:off x="-140067" y="266086"/>
            <a:ext cx="3904996" cy="559560"/>
          </a:xfrm>
          <a:prstGeom prst="rect">
            <a:avLst/>
          </a:prstGeom>
        </p:spPr>
        <p:txBody>
          <a:bodyPr vert="horz" lIns="91440" tIns="45720" rIns="91440" bIns="45720" rtlCol="0" anchor="t">
            <a:noAutofit/>
          </a:bodyPr>
          <a:lstStyle>
            <a:lvl1pPr algn="ctr"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000" b="0" dirty="0">
                <a:solidFill>
                  <a:schemeClr val="accent6"/>
                </a:solidFill>
                <a:latin typeface="Arial" panose="020B0604020202020204" pitchFamily="34" charset="0"/>
                <a:cs typeface="Arial" panose="020B0604020202020204" pitchFamily="34" charset="0"/>
              </a:rPr>
              <a:t>Anti social behavior</a:t>
            </a:r>
            <a:br>
              <a:rPr lang="en-US" sz="2000" b="0" dirty="0">
                <a:solidFill>
                  <a:schemeClr val="accent6"/>
                </a:solidFill>
                <a:latin typeface="Arial" panose="020B0604020202020204" pitchFamily="34" charset="0"/>
                <a:cs typeface="Arial" panose="020B0604020202020204" pitchFamily="34" charset="0"/>
              </a:rPr>
            </a:br>
            <a:br>
              <a:rPr lang="en-US" sz="2000" b="0" dirty="0">
                <a:latin typeface="Arial" panose="020B0604020202020204" pitchFamily="34" charset="0"/>
                <a:cs typeface="Arial" panose="020B0604020202020204" pitchFamily="34" charset="0"/>
              </a:rPr>
            </a:br>
            <a:endParaRPr lang="en-US" sz="2000" b="0" dirty="0">
              <a:solidFill>
                <a:schemeClr val="accent6"/>
              </a:solidFill>
              <a:latin typeface="Arial" panose="020B0604020202020204" pitchFamily="34" charset="0"/>
              <a:cs typeface="Arial" panose="020B0604020202020204" pitchFamily="34" charset="0"/>
            </a:endParaRPr>
          </a:p>
        </p:txBody>
      </p:sp>
      <p:sp>
        <p:nvSpPr>
          <p:cNvPr id="18" name="Footer Placeholder 6">
            <a:extLst>
              <a:ext uri="{FF2B5EF4-FFF2-40B4-BE49-F238E27FC236}">
                <a16:creationId xmlns:a16="http://schemas.microsoft.com/office/drawing/2014/main" id="{8103E9E4-E4B0-30FD-02BC-12D54D57653E}"/>
              </a:ext>
            </a:extLst>
          </p:cNvPr>
          <p:cNvSpPr>
            <a:spLocks noGrp="1"/>
          </p:cNvSpPr>
          <p:nvPr/>
        </p:nvSpPr>
        <p:spPr>
          <a:xfrm>
            <a:off x="3777813" y="156272"/>
            <a:ext cx="3200400" cy="274320"/>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200" kern="1200">
                <a:solidFill>
                  <a:schemeClr val="accent6"/>
                </a:solidFill>
                <a:latin typeface="Arial" panose="020B0604020202020204" pitchFamily="34" charset="0"/>
                <a:ea typeface="+mn-ea"/>
                <a:cs typeface="Arial" panose="020B0604020202020204" pitchFamily="34"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600" b="1" dirty="0"/>
              <a:t>Child -1 Age(9-16)</a:t>
            </a:r>
          </a:p>
        </p:txBody>
      </p:sp>
      <p:sp>
        <p:nvSpPr>
          <p:cNvPr id="20" name="Rectangle 19">
            <a:extLst>
              <a:ext uri="{FF2B5EF4-FFF2-40B4-BE49-F238E27FC236}">
                <a16:creationId xmlns:a16="http://schemas.microsoft.com/office/drawing/2014/main" id="{C222924A-D87C-0789-0753-D3759E3A582D}"/>
              </a:ext>
            </a:extLst>
          </p:cNvPr>
          <p:cNvSpPr/>
          <p:nvPr/>
        </p:nvSpPr>
        <p:spPr>
          <a:xfrm>
            <a:off x="7904910" y="388161"/>
            <a:ext cx="4128788" cy="17847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sz="1100" b="1" dirty="0">
              <a:solidFill>
                <a:schemeClr val="tx1"/>
              </a:solidFill>
              <a:latin typeface="Arial" panose="020B0604020202020204" pitchFamily="34" charset="0"/>
              <a:cs typeface="Arial" panose="020B0604020202020204" pitchFamily="34" charset="0"/>
            </a:endParaRPr>
          </a:p>
          <a:p>
            <a:pPr algn="ctr"/>
            <a:r>
              <a:rPr lang="en-GB" sz="1600" b="1" dirty="0">
                <a:solidFill>
                  <a:schemeClr val="tx1"/>
                </a:solidFill>
                <a:latin typeface="Arial"/>
                <a:cs typeface="Arial"/>
              </a:rPr>
              <a:t>Reasons</a:t>
            </a:r>
            <a:r>
              <a:rPr lang="en-GB" sz="1600" dirty="0">
                <a:solidFill>
                  <a:schemeClr val="tx1"/>
                </a:solidFill>
                <a:latin typeface="Arial"/>
                <a:cs typeface="Arial"/>
              </a:rPr>
              <a:t>; Parental neglect</a:t>
            </a:r>
          </a:p>
          <a:p>
            <a:pPr algn="ctr"/>
            <a:r>
              <a:rPr lang="en-GB" sz="1600" dirty="0">
                <a:solidFill>
                  <a:schemeClr val="tx1"/>
                </a:solidFill>
                <a:latin typeface="Arial"/>
                <a:cs typeface="Arial"/>
              </a:rPr>
              <a:t>Low self esteem</a:t>
            </a:r>
          </a:p>
          <a:p>
            <a:pPr algn="ctr"/>
            <a:r>
              <a:rPr lang="en-GB" sz="1600" dirty="0">
                <a:solidFill>
                  <a:schemeClr val="tx1"/>
                </a:solidFill>
                <a:latin typeface="Arial"/>
                <a:cs typeface="Arial"/>
              </a:rPr>
              <a:t>Poor nurturing</a:t>
            </a:r>
          </a:p>
          <a:p>
            <a:pPr algn="ctr"/>
            <a:r>
              <a:rPr lang="en-GB" sz="1600" dirty="0">
                <a:solidFill>
                  <a:schemeClr val="tx1"/>
                </a:solidFill>
                <a:latin typeface="Arial"/>
                <a:cs typeface="Arial"/>
              </a:rPr>
              <a:t>Poverty,</a:t>
            </a:r>
          </a:p>
          <a:p>
            <a:pPr algn="ctr"/>
            <a:r>
              <a:rPr lang="en-GB" sz="1600" dirty="0">
                <a:solidFill>
                  <a:schemeClr val="tx1"/>
                </a:solidFill>
                <a:latin typeface="Arial"/>
                <a:cs typeface="Arial"/>
              </a:rPr>
              <a:t>Peer pressure,</a:t>
            </a:r>
          </a:p>
          <a:p>
            <a:pPr algn="ctr"/>
            <a:r>
              <a:rPr lang="en-GB" sz="1600" dirty="0">
                <a:solidFill>
                  <a:schemeClr val="tx1"/>
                </a:solidFill>
                <a:latin typeface="Arial"/>
                <a:cs typeface="Arial"/>
              </a:rPr>
              <a:t>Underdeveloped social skills</a:t>
            </a:r>
          </a:p>
          <a:p>
            <a:pPr algn="ctr"/>
            <a:r>
              <a:rPr lang="en-GB" sz="1600" dirty="0">
                <a:solidFill>
                  <a:schemeClr val="tx1"/>
                </a:solidFill>
                <a:latin typeface="Arial"/>
                <a:cs typeface="Arial"/>
              </a:rPr>
              <a:t>Unhealthy relation</a:t>
            </a:r>
          </a:p>
          <a:p>
            <a:pPr algn="ctr"/>
            <a:endParaRPr lang="en-GB" sz="1400" dirty="0">
              <a:cs typeface="Sabon Next LT"/>
            </a:endParaRPr>
          </a:p>
        </p:txBody>
      </p:sp>
      <p:sp>
        <p:nvSpPr>
          <p:cNvPr id="24" name="Rectangle 23">
            <a:extLst>
              <a:ext uri="{FF2B5EF4-FFF2-40B4-BE49-F238E27FC236}">
                <a16:creationId xmlns:a16="http://schemas.microsoft.com/office/drawing/2014/main" id="{8D1BFB50-DE01-3676-FEA7-D24E3CC7DA49}"/>
              </a:ext>
            </a:extLst>
          </p:cNvPr>
          <p:cNvSpPr/>
          <p:nvPr/>
        </p:nvSpPr>
        <p:spPr>
          <a:xfrm rot="10800000" flipV="1">
            <a:off x="6547" y="1734376"/>
            <a:ext cx="7173742" cy="5123625"/>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buFont typeface="Arial" panose="020B0604020202020204" pitchFamily="34" charset="0"/>
              <a:buChar char="•"/>
            </a:pPr>
            <a:r>
              <a:rPr lang="en-GB" dirty="0">
                <a:solidFill>
                  <a:srgbClr val="000000"/>
                </a:solidFill>
                <a:latin typeface="Arial"/>
                <a:cs typeface="Arial"/>
              </a:rPr>
              <a:t>Harassment, domestic, verbal or physical abuse</a:t>
            </a:r>
          </a:p>
          <a:p>
            <a:pPr>
              <a:buFont typeface="Arial" panose="020B0604020202020204" pitchFamily="34" charset="0"/>
              <a:buChar char="•"/>
            </a:pPr>
            <a:r>
              <a:rPr lang="en-GB" dirty="0">
                <a:solidFill>
                  <a:srgbClr val="000000"/>
                </a:solidFill>
                <a:latin typeface="Arial"/>
                <a:cs typeface="Arial"/>
              </a:rPr>
              <a:t>Racial Abuse or Hate Crime</a:t>
            </a:r>
          </a:p>
          <a:p>
            <a:pPr>
              <a:buFont typeface="Arial" panose="020B0604020202020204" pitchFamily="34" charset="0"/>
              <a:buChar char="•"/>
            </a:pPr>
            <a:r>
              <a:rPr lang="en-GB" dirty="0">
                <a:solidFill>
                  <a:srgbClr val="000000"/>
                </a:solidFill>
                <a:latin typeface="Arial"/>
                <a:cs typeface="Arial"/>
              </a:rPr>
              <a:t>Criminal Damage including vandalism</a:t>
            </a:r>
          </a:p>
          <a:p>
            <a:pPr>
              <a:buFont typeface="Arial" panose="020B0604020202020204" pitchFamily="34" charset="0"/>
              <a:buChar char="•"/>
            </a:pPr>
            <a:r>
              <a:rPr lang="en-GB" dirty="0">
                <a:solidFill>
                  <a:srgbClr val="000000"/>
                </a:solidFill>
                <a:latin typeface="Arial"/>
                <a:cs typeface="Arial"/>
              </a:rPr>
              <a:t>Damage, removal and/or disposal of any of the Associations property including furniture, furnishings and white goods provided by the Association for use in the premises or any communal areas</a:t>
            </a:r>
          </a:p>
          <a:p>
            <a:pPr>
              <a:buFont typeface="Arial" panose="020B0604020202020204" pitchFamily="34" charset="0"/>
              <a:buChar char="•"/>
            </a:pPr>
            <a:r>
              <a:rPr lang="en-GB" dirty="0">
                <a:solidFill>
                  <a:srgbClr val="000000"/>
                </a:solidFill>
                <a:latin typeface="Arial"/>
                <a:cs typeface="Arial"/>
              </a:rPr>
              <a:t>Keeping or using paraffin, petrol, bottled gas or any other dangerous material or equipment in the premises or any communal areas</a:t>
            </a:r>
          </a:p>
          <a:p>
            <a:pPr>
              <a:buFont typeface="Arial" panose="020B0604020202020204" pitchFamily="34" charset="0"/>
              <a:buChar char="•"/>
            </a:pPr>
            <a:r>
              <a:rPr lang="en-GB" dirty="0">
                <a:solidFill>
                  <a:srgbClr val="000000"/>
                </a:solidFill>
                <a:latin typeface="Arial"/>
                <a:cs typeface="Arial"/>
              </a:rPr>
              <a:t>Failure to control animals/pets</a:t>
            </a:r>
          </a:p>
          <a:p>
            <a:pPr>
              <a:buFont typeface="Arial" panose="020B0604020202020204" pitchFamily="34" charset="0"/>
              <a:buChar char="•"/>
            </a:pPr>
            <a:r>
              <a:rPr lang="en-GB" dirty="0">
                <a:solidFill>
                  <a:srgbClr val="000000"/>
                </a:solidFill>
                <a:latin typeface="Arial"/>
                <a:cs typeface="Arial"/>
              </a:rPr>
              <a:t>Noise nuisance</a:t>
            </a:r>
          </a:p>
          <a:p>
            <a:pPr>
              <a:buFont typeface="Arial" panose="020B0604020202020204" pitchFamily="34" charset="0"/>
              <a:buChar char="•"/>
            </a:pPr>
            <a:r>
              <a:rPr lang="en-GB" dirty="0">
                <a:solidFill>
                  <a:srgbClr val="000000"/>
                </a:solidFill>
                <a:latin typeface="Arial"/>
                <a:cs typeface="Arial"/>
              </a:rPr>
              <a:t>Drunk and disorderly conduct</a:t>
            </a:r>
          </a:p>
          <a:p>
            <a:pPr>
              <a:buFont typeface="Arial" panose="020B0604020202020204" pitchFamily="34" charset="0"/>
              <a:buChar char="•"/>
            </a:pPr>
            <a:r>
              <a:rPr lang="en-GB" dirty="0">
                <a:solidFill>
                  <a:srgbClr val="000000"/>
                </a:solidFill>
                <a:latin typeface="Arial"/>
                <a:cs typeface="Arial"/>
              </a:rPr>
              <a:t>Threatening or intimidating behaviour</a:t>
            </a:r>
          </a:p>
          <a:p>
            <a:pPr>
              <a:buFont typeface="Arial" panose="020B0604020202020204" pitchFamily="34" charset="0"/>
              <a:buChar char="•"/>
            </a:pPr>
            <a:r>
              <a:rPr lang="en-GB" dirty="0">
                <a:solidFill>
                  <a:srgbClr val="000000"/>
                </a:solidFill>
                <a:latin typeface="Arial"/>
                <a:cs typeface="Arial"/>
              </a:rPr>
              <a:t>Smoking or drinking while underage</a:t>
            </a:r>
          </a:p>
          <a:p>
            <a:pPr>
              <a:buFont typeface="Arial" panose="020B0604020202020204" pitchFamily="34" charset="0"/>
              <a:buChar char="•"/>
            </a:pPr>
            <a:r>
              <a:rPr lang="en-GB" dirty="0">
                <a:solidFill>
                  <a:srgbClr val="000000"/>
                </a:solidFill>
                <a:latin typeface="Arial"/>
                <a:cs typeface="Arial"/>
              </a:rPr>
              <a:t>Substance misuse/dealing</a:t>
            </a:r>
          </a:p>
          <a:p>
            <a:pPr>
              <a:buFont typeface="Arial" panose="020B0604020202020204" pitchFamily="34" charset="0"/>
              <a:buChar char="•"/>
            </a:pPr>
            <a:r>
              <a:rPr lang="en-GB" dirty="0">
                <a:solidFill>
                  <a:srgbClr val="000000"/>
                </a:solidFill>
                <a:latin typeface="Arial"/>
                <a:cs typeface="Arial"/>
              </a:rPr>
              <a:t>Graffiti</a:t>
            </a:r>
          </a:p>
          <a:p>
            <a:pPr>
              <a:buFont typeface="Arial" panose="020B0604020202020204" pitchFamily="34" charset="0"/>
              <a:buChar char="•"/>
            </a:pPr>
            <a:r>
              <a:rPr lang="en-GB" dirty="0">
                <a:solidFill>
                  <a:srgbClr val="000000"/>
                </a:solidFill>
                <a:latin typeface="Arial"/>
                <a:cs typeface="Arial"/>
              </a:rPr>
              <a:t>Litter and rubbish dumping</a:t>
            </a:r>
          </a:p>
          <a:p>
            <a:pPr>
              <a:buFont typeface="Arial" panose="020B0604020202020204" pitchFamily="34" charset="0"/>
              <a:buChar char="•"/>
            </a:pPr>
            <a:r>
              <a:rPr lang="en-GB" dirty="0">
                <a:solidFill>
                  <a:srgbClr val="000000"/>
                </a:solidFill>
                <a:latin typeface="Arial"/>
                <a:cs typeface="Arial"/>
              </a:rPr>
              <a:t>Nuisance driving/vehicles</a:t>
            </a:r>
          </a:p>
          <a:p>
            <a:pPr>
              <a:buFont typeface="Arial" panose="020B0604020202020204" pitchFamily="34" charset="0"/>
              <a:buChar char="•"/>
            </a:pPr>
            <a:r>
              <a:rPr lang="en-GB" dirty="0">
                <a:solidFill>
                  <a:srgbClr val="000000"/>
                </a:solidFill>
                <a:latin typeface="Arial"/>
                <a:cs typeface="Arial"/>
              </a:rPr>
              <a:t>Prostitution</a:t>
            </a:r>
            <a:endParaRPr lang="en-GB" b="0" i="0" dirty="0">
              <a:solidFill>
                <a:srgbClr val="000000"/>
              </a:solidFill>
              <a:effectLst/>
              <a:latin typeface="Arial"/>
              <a:cs typeface="Arial"/>
            </a:endParaRPr>
          </a:p>
        </p:txBody>
      </p:sp>
      <p:sp>
        <p:nvSpPr>
          <p:cNvPr id="28" name="TextBox 12">
            <a:extLst>
              <a:ext uri="{FF2B5EF4-FFF2-40B4-BE49-F238E27FC236}">
                <a16:creationId xmlns:a16="http://schemas.microsoft.com/office/drawing/2014/main" id="{25A8A024-8D1F-8BF7-1E0A-CFE3885F7738}"/>
              </a:ext>
            </a:extLst>
          </p:cNvPr>
          <p:cNvSpPr txBox="1"/>
          <p:nvPr/>
        </p:nvSpPr>
        <p:spPr>
          <a:xfrm>
            <a:off x="8117148" y="3181832"/>
            <a:ext cx="4013200" cy="1754326"/>
          </a:xfrm>
          <a:prstGeom prst="rect">
            <a:avLst/>
          </a:prstGeom>
          <a:solidFill>
            <a:schemeClr val="bg1"/>
          </a:solid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r>
              <a:rPr lang="en-GB" sz="1600" dirty="0">
                <a:latin typeface="Calibri" panose="020F0502020204030204"/>
              </a:rPr>
              <a:t>Child vulnerability is caused by many different factors, such as income poverty, (Wikle, 2018) </a:t>
            </a:r>
            <a:endParaRPr lang="en-GB" sz="1600" dirty="0">
              <a:latin typeface="Calibri" panose="020F0502020204030204"/>
              <a:cs typeface="Calibri"/>
            </a:endParaRPr>
          </a:p>
          <a:p>
            <a:pPr defTabSz="914400"/>
            <a:endParaRPr lang="en-GB" sz="1600" dirty="0">
              <a:solidFill>
                <a:srgbClr val="000000"/>
              </a:solidFill>
              <a:latin typeface="Calibri" panose="020F0502020204030204"/>
              <a:ea typeface="Cambria"/>
              <a:cs typeface="Calibri" panose="020F0502020204030204"/>
            </a:endParaRPr>
          </a:p>
          <a:p>
            <a:pPr lvl="0" defTabSz="914400"/>
            <a:r>
              <a:rPr lang="en-GB" sz="1200" dirty="0">
                <a:solidFill>
                  <a:srgbClr val="212121"/>
                </a:solidFill>
                <a:latin typeface="Cambria"/>
                <a:ea typeface="Cambria"/>
              </a:rPr>
              <a:t>“Weak bonds to society and individuals, self centeredness, low empathy, and lack of religious belief are all associated with substance misuse and an antisocial lifestyle.” </a:t>
            </a:r>
            <a:r>
              <a:rPr lang="en-GB" sz="1200" dirty="0"/>
              <a:t>Sutherland I, Shepherd JP.(2001)</a:t>
            </a:r>
            <a:endParaRPr lang="en-GB" sz="1200">
              <a:latin typeface="Calibri" panose="020F0502020204030204"/>
              <a:cs typeface="Calibri"/>
            </a:endParaRPr>
          </a:p>
          <a:p>
            <a:pPr lvl="0" defTabSz="914400"/>
            <a:endParaRPr lang="en-US" sz="1200" dirty="0">
              <a:latin typeface="Calibri" panose="020F0502020204030204"/>
              <a:cs typeface="Calibri"/>
            </a:endParaRPr>
          </a:p>
        </p:txBody>
      </p:sp>
      <p:sp>
        <p:nvSpPr>
          <p:cNvPr id="30" name="TextBox 14">
            <a:extLst>
              <a:ext uri="{FF2B5EF4-FFF2-40B4-BE49-F238E27FC236}">
                <a16:creationId xmlns:a16="http://schemas.microsoft.com/office/drawing/2014/main" id="{37F2AA44-534A-9327-8BEE-AF8FE6C50632}"/>
              </a:ext>
            </a:extLst>
          </p:cNvPr>
          <p:cNvSpPr txBox="1"/>
          <p:nvPr/>
        </p:nvSpPr>
        <p:spPr>
          <a:xfrm>
            <a:off x="158302" y="639493"/>
            <a:ext cx="3271707" cy="1015663"/>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100" dirty="0">
                <a:latin typeface="Calibri" panose="020F0502020204030204"/>
              </a:rPr>
              <a:t>“</a:t>
            </a:r>
            <a:r>
              <a:rPr lang="en-GB" sz="1200" dirty="0">
                <a:latin typeface="Calibri" panose="020F0502020204030204"/>
              </a:rPr>
              <a:t>Independent precursors of an antisocial lifestyle include antisocial child behaviour, impulsivity, school failure, an antisocial family, poor parenting, and economic deprivation”.(Ferrington,DP,2022)</a:t>
            </a:r>
            <a:endParaRPr lang="en-GB" sz="1200" dirty="0">
              <a:cs typeface="Sabon Next LT"/>
            </a:endParaRPr>
          </a:p>
        </p:txBody>
      </p:sp>
      <p:sp>
        <p:nvSpPr>
          <p:cNvPr id="32" name="TextBox 16">
            <a:extLst>
              <a:ext uri="{FF2B5EF4-FFF2-40B4-BE49-F238E27FC236}">
                <a16:creationId xmlns:a16="http://schemas.microsoft.com/office/drawing/2014/main" id="{AA164706-C31E-4A0D-1C8B-B35F65A2475B}"/>
              </a:ext>
            </a:extLst>
          </p:cNvPr>
          <p:cNvSpPr txBox="1"/>
          <p:nvPr/>
        </p:nvSpPr>
        <p:spPr>
          <a:xfrm>
            <a:off x="8152427" y="4978351"/>
            <a:ext cx="3942643" cy="1200329"/>
          </a:xfrm>
          <a:prstGeom prst="rect">
            <a:avLst/>
          </a:prstGeom>
          <a:solidFill>
            <a:schemeClr val="bg1"/>
          </a:solid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200" dirty="0">
                <a:solidFill>
                  <a:srgbClr val="333333"/>
                </a:solidFill>
                <a:latin typeface="Arial"/>
                <a:cs typeface="Arial"/>
              </a:rPr>
              <a:t>According to  World Health Organisation (WHO) Antisocial behaviour includes</a:t>
            </a:r>
            <a:r>
              <a:rPr lang="en-GB" sz="1200" dirty="0">
                <a:solidFill>
                  <a:srgbClr val="333333"/>
                </a:solidFill>
                <a:latin typeface="Georgia"/>
              </a:rPr>
              <a:t> “</a:t>
            </a:r>
            <a:r>
              <a:rPr lang="en-GB" sz="1200" dirty="0">
                <a:solidFill>
                  <a:srgbClr val="333333"/>
                </a:solidFill>
                <a:latin typeface="Arial"/>
                <a:cs typeface="Arial"/>
              </a:rPr>
              <a:t>being verbally and physically harmful to other people, violating social expectations, engaging in behaviours such as delinquency, vandalism, theft, and truancy, or having disturbed interpersonal relationships”,(WHO 1992)</a:t>
            </a:r>
            <a:endParaRPr lang="en-GB" sz="1200">
              <a:solidFill>
                <a:srgbClr val="FDFAF6"/>
              </a:solidFill>
              <a:latin typeface="Arial"/>
              <a:cs typeface="Arial"/>
            </a:endParaRPr>
          </a:p>
        </p:txBody>
      </p:sp>
      <p:sp>
        <p:nvSpPr>
          <p:cNvPr id="33" name="TextBox 32">
            <a:extLst>
              <a:ext uri="{FF2B5EF4-FFF2-40B4-BE49-F238E27FC236}">
                <a16:creationId xmlns:a16="http://schemas.microsoft.com/office/drawing/2014/main" id="{873E0693-1818-A899-C971-D6F3744023F4}"/>
              </a:ext>
            </a:extLst>
          </p:cNvPr>
          <p:cNvSpPr txBox="1"/>
          <p:nvPr/>
        </p:nvSpPr>
        <p:spPr>
          <a:xfrm>
            <a:off x="10924202" y="6460761"/>
            <a:ext cx="1267798" cy="369332"/>
          </a:xfrm>
          <a:prstGeom prst="rect">
            <a:avLst/>
          </a:prstGeom>
          <a:noFill/>
        </p:spPr>
        <p:txBody>
          <a:bodyPr wrap="square" lIns="91440" tIns="45720" rIns="91440" bIns="45720" rtlCol="0" anchor="t">
            <a:spAutoFit/>
          </a:bodyPr>
          <a:lstStyle/>
          <a:p>
            <a:r>
              <a:rPr lang="en-GB"/>
              <a:t>Nahar</a:t>
            </a:r>
            <a:endParaRPr lang="en-GB" dirty="0"/>
          </a:p>
        </p:txBody>
      </p:sp>
    </p:spTree>
    <p:extLst>
      <p:ext uri="{BB962C8B-B14F-4D97-AF65-F5344CB8AC3E}">
        <p14:creationId xmlns:p14="http://schemas.microsoft.com/office/powerpoint/2010/main" val="2659309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0FAB42B-0B79-53DF-3BAF-59148DFF646D}"/>
              </a:ext>
            </a:extLst>
          </p:cNvPr>
          <p:cNvSpPr>
            <a:spLocks noGrp="1"/>
          </p:cNvSpPr>
          <p:nvPr>
            <p:ph type="ftr" sz="quarter" idx="11"/>
          </p:nvPr>
        </p:nvSpPr>
        <p:spPr>
          <a:xfrm>
            <a:off x="272192" y="430253"/>
            <a:ext cx="2609747" cy="954107"/>
          </a:xfrm>
          <a:solidFill>
            <a:schemeClr val="bg1"/>
          </a:solidFill>
        </p:spPr>
        <p:txBody>
          <a:bodyPr/>
          <a:lstStyle/>
          <a:p>
            <a:r>
              <a:rPr lang="en-US" sz="2000" dirty="0">
                <a:latin typeface="Arial Black"/>
                <a:cs typeface="Arial"/>
              </a:rPr>
              <a:t>Implication on Individual and on Family</a:t>
            </a:r>
            <a:endParaRPr lang="en-US" sz="2000" dirty="0">
              <a:latin typeface="Arial Black"/>
            </a:endParaRPr>
          </a:p>
        </p:txBody>
      </p:sp>
      <p:sp>
        <p:nvSpPr>
          <p:cNvPr id="3" name="Slide Number Placeholder 2">
            <a:extLst>
              <a:ext uri="{FF2B5EF4-FFF2-40B4-BE49-F238E27FC236}">
                <a16:creationId xmlns:a16="http://schemas.microsoft.com/office/drawing/2014/main" id="{80DA72B5-E7AC-A62E-627A-D2F4073D6D84}"/>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5" name="TextBox 4">
            <a:extLst>
              <a:ext uri="{FF2B5EF4-FFF2-40B4-BE49-F238E27FC236}">
                <a16:creationId xmlns:a16="http://schemas.microsoft.com/office/drawing/2014/main" id="{66DEA7CE-14D0-9244-EBEF-1D0972E9D8EF}"/>
              </a:ext>
            </a:extLst>
          </p:cNvPr>
          <p:cNvSpPr txBox="1"/>
          <p:nvPr/>
        </p:nvSpPr>
        <p:spPr>
          <a:xfrm>
            <a:off x="3265714" y="1298076"/>
            <a:ext cx="5660572" cy="2862322"/>
          </a:xfrm>
          <a:prstGeom prst="rect">
            <a:avLst/>
          </a:prstGeom>
          <a:solidFill>
            <a:schemeClr val="accent1"/>
          </a:solidFill>
        </p:spPr>
        <p:txBody>
          <a:bodyPr wrap="square" rtlCol="0">
            <a:spAutoFit/>
          </a:bodyPr>
          <a:lstStyle/>
          <a:p>
            <a:pPr algn="ctr"/>
            <a:r>
              <a:rPr lang="en-GB" sz="1800" dirty="0">
                <a:solidFill>
                  <a:srgbClr val="000000"/>
                </a:solidFill>
                <a:latin typeface="Arial" panose="020B0604020202020204" pitchFamily="34" charset="0"/>
                <a:cs typeface="Arial" panose="020B0604020202020204" pitchFamily="34" charset="0"/>
              </a:rPr>
              <a:t>Reduced educational or work opportunities</a:t>
            </a:r>
            <a:endParaRPr lang="en-GB" sz="1800" dirty="0">
              <a:solidFill>
                <a:srgbClr val="212121"/>
              </a:solidFill>
              <a:latin typeface="Cambria" panose="02040503050406030204" pitchFamily="18" charset="0"/>
            </a:endParaRPr>
          </a:p>
          <a:p>
            <a:pPr algn="ctr"/>
            <a:r>
              <a:rPr lang="en-GB" sz="1800" dirty="0">
                <a:solidFill>
                  <a:srgbClr val="212121"/>
                </a:solidFill>
                <a:latin typeface="Cambria" panose="02040503050406030204" pitchFamily="18" charset="0"/>
              </a:rPr>
              <a:t> Impulsivity, </a:t>
            </a:r>
          </a:p>
          <a:p>
            <a:pPr algn="ctr"/>
            <a:r>
              <a:rPr lang="en-GB" sz="1800" dirty="0">
                <a:solidFill>
                  <a:srgbClr val="212121"/>
                </a:solidFill>
                <a:latin typeface="Cambria" panose="02040503050406030204" pitchFamily="18" charset="0"/>
              </a:rPr>
              <a:t>aggression, </a:t>
            </a:r>
          </a:p>
          <a:p>
            <a:pPr algn="ctr"/>
            <a:r>
              <a:rPr lang="en-GB" sz="1800" dirty="0">
                <a:solidFill>
                  <a:srgbClr val="212121"/>
                </a:solidFill>
                <a:latin typeface="Cambria" panose="02040503050406030204" pitchFamily="18" charset="0"/>
              </a:rPr>
              <a:t>alienation, </a:t>
            </a:r>
          </a:p>
          <a:p>
            <a:pPr algn="ctr"/>
            <a:r>
              <a:rPr lang="en-GB" sz="1800" dirty="0">
                <a:solidFill>
                  <a:srgbClr val="212121"/>
                </a:solidFill>
                <a:latin typeface="Cambria" panose="02040503050406030204" pitchFamily="18" charset="0"/>
              </a:rPr>
              <a:t>anger and </a:t>
            </a:r>
          </a:p>
          <a:p>
            <a:pPr algn="ctr"/>
            <a:r>
              <a:rPr lang="en-GB" sz="1800" dirty="0">
                <a:solidFill>
                  <a:srgbClr val="212121"/>
                </a:solidFill>
                <a:latin typeface="Cambria" panose="02040503050406030204" pitchFamily="18" charset="0"/>
              </a:rPr>
              <a:t>irritability in response to daily life hassles .</a:t>
            </a:r>
            <a:r>
              <a:rPr lang="en-GB" sz="1800" dirty="0">
                <a:solidFill>
                  <a:srgbClr val="000000"/>
                </a:solidFill>
                <a:latin typeface="Arial" panose="020B0604020202020204" pitchFamily="34" charset="0"/>
                <a:cs typeface="Arial" panose="020B0604020202020204" pitchFamily="34" charset="0"/>
              </a:rPr>
              <a:t>;</a:t>
            </a:r>
            <a:endParaRPr lang="en-GB" sz="1800" dirty="0">
              <a:solidFill>
                <a:srgbClr val="212121"/>
              </a:solidFill>
              <a:latin typeface="Cambria" panose="02040503050406030204" pitchFamily="18" charset="0"/>
            </a:endParaRPr>
          </a:p>
          <a:p>
            <a:pPr algn="ctr"/>
            <a:r>
              <a:rPr lang="en-GB" sz="1800" dirty="0">
                <a:solidFill>
                  <a:srgbClr val="212121"/>
                </a:solidFill>
                <a:latin typeface="Cambria" panose="02040503050406030204" pitchFamily="18" charset="0"/>
              </a:rPr>
              <a:t> low job status, </a:t>
            </a:r>
          </a:p>
          <a:p>
            <a:pPr algn="ctr"/>
            <a:r>
              <a:rPr lang="en-GB" sz="1800" dirty="0">
                <a:solidFill>
                  <a:srgbClr val="212121"/>
                </a:solidFill>
                <a:latin typeface="Cambria" panose="02040503050406030204" pitchFamily="18" charset="0"/>
              </a:rPr>
              <a:t>convictions for motoring offences</a:t>
            </a:r>
          </a:p>
          <a:p>
            <a:pPr algn="ctr"/>
            <a:r>
              <a:rPr lang="en-GB" sz="1800" dirty="0">
                <a:solidFill>
                  <a:srgbClr val="212121"/>
                </a:solidFill>
                <a:latin typeface="Cambria" panose="02040503050406030204" pitchFamily="18" charset="0"/>
              </a:rPr>
              <a:t>Higher death rates concurrent alcohol and illicit use of drugs</a:t>
            </a:r>
          </a:p>
        </p:txBody>
      </p:sp>
      <p:sp>
        <p:nvSpPr>
          <p:cNvPr id="6" name="TextBox 5">
            <a:extLst>
              <a:ext uri="{FF2B5EF4-FFF2-40B4-BE49-F238E27FC236}">
                <a16:creationId xmlns:a16="http://schemas.microsoft.com/office/drawing/2014/main" id="{F077ED45-98BE-4187-D920-95C6412C843C}"/>
              </a:ext>
            </a:extLst>
          </p:cNvPr>
          <p:cNvSpPr txBox="1"/>
          <p:nvPr/>
        </p:nvSpPr>
        <p:spPr>
          <a:xfrm flipH="1">
            <a:off x="2770619" y="5460843"/>
            <a:ext cx="7247097" cy="954107"/>
          </a:xfrm>
          <a:prstGeom prst="rect">
            <a:avLst/>
          </a:prstGeom>
          <a:noFill/>
        </p:spPr>
        <p:txBody>
          <a:bodyPr wrap="square" lIns="91440" tIns="45720" rIns="91440" bIns="45720" rtlCol="0" anchor="t">
            <a:spAutoFit/>
          </a:bodyPr>
          <a:lstStyle/>
          <a:p>
            <a:pPr>
              <a:defRPr/>
            </a:pPr>
            <a:r>
              <a:rPr kumimoji="0" lang="en-GB" sz="1400" b="0" i="0" u="none" strike="noStrike" kern="1200" cap="none" spc="0" normalizeH="0" baseline="0" noProof="0" dirty="0">
                <a:ln>
                  <a:noFill/>
                </a:ln>
                <a:solidFill>
                  <a:srgbClr val="000000"/>
                </a:solidFill>
                <a:effectLst/>
                <a:uLnTx/>
                <a:uFillTx/>
                <a:latin typeface="Arial"/>
                <a:cs typeface="Arial"/>
              </a:rPr>
              <a:t>The social consequences of this </a:t>
            </a:r>
            <a:r>
              <a:rPr lang="en-GB" sz="1400" dirty="0">
                <a:solidFill>
                  <a:srgbClr val="000000"/>
                </a:solidFill>
                <a:latin typeface="Arial"/>
                <a:cs typeface="Arial"/>
              </a:rPr>
              <a:t>behaviour </a:t>
            </a:r>
            <a:r>
              <a:rPr kumimoji="0" lang="en-GB" sz="1400" b="0" i="0" u="none" strike="noStrike" kern="1200" cap="none" spc="0" normalizeH="0" baseline="0" noProof="0" dirty="0">
                <a:ln>
                  <a:noFill/>
                </a:ln>
                <a:solidFill>
                  <a:srgbClr val="000000"/>
                </a:solidFill>
                <a:effectLst/>
                <a:uLnTx/>
                <a:uFillTx/>
                <a:latin typeface="Arial"/>
                <a:cs typeface="Arial"/>
              </a:rPr>
              <a:t>consume significant resources in mental health, education and juvenile justice systems” (Cook et al., 2015; Sawyer et al., 2015).</a:t>
            </a:r>
            <a:r>
              <a:rPr lang="en-GB" sz="1400" dirty="0">
                <a:solidFill>
                  <a:srgbClr val="212121"/>
                </a:solidFill>
                <a:latin typeface="Cambria"/>
                <a:ea typeface="Cambria"/>
              </a:rPr>
              <a:t> </a:t>
            </a:r>
            <a:endParaRPr lang="en-GB" sz="1400" b="0" i="0" u="none" strike="noStrike" kern="1200" cap="none" spc="0" normalizeH="0" baseline="0" noProof="0">
              <a:ln>
                <a:noFill/>
              </a:ln>
              <a:solidFill>
                <a:srgbClr val="212121"/>
              </a:solidFill>
              <a:effectLst/>
              <a:uLnTx/>
              <a:uFillTx/>
              <a:latin typeface="Cambria" panose="02040503050406030204" pitchFamily="18" charset="0"/>
              <a:ea typeface="Cambria"/>
            </a:endParaRPr>
          </a:p>
          <a:p>
            <a:pPr>
              <a:defRPr/>
            </a:pPr>
            <a:r>
              <a:rPr lang="en-GB" sz="1400" dirty="0">
                <a:solidFill>
                  <a:srgbClr val="212121"/>
                </a:solidFill>
                <a:latin typeface="Cambria"/>
                <a:ea typeface="Cambria"/>
              </a:rPr>
              <a:t> </a:t>
            </a:r>
            <a:r>
              <a:rPr kumimoji="0" lang="en-GB" sz="1400" b="0" i="0" u="none" strike="noStrike" kern="1200" cap="none" spc="0" normalizeH="0" baseline="0" noProof="0" dirty="0">
                <a:ln>
                  <a:noFill/>
                </a:ln>
                <a:solidFill>
                  <a:srgbClr val="212121"/>
                </a:solidFill>
                <a:effectLst/>
                <a:uLnTx/>
                <a:uFillTx/>
                <a:latin typeface="Cambria"/>
                <a:ea typeface="Cambria"/>
              </a:rPr>
              <a:t>As </a:t>
            </a:r>
            <a:r>
              <a:rPr kumimoji="0" lang="en-GB" sz="1400" b="0" i="0" u="none" strike="noStrike" kern="1200" cap="none" spc="0" normalizeH="0" baseline="0" noProof="0" dirty="0">
                <a:ln>
                  <a:noFill/>
                </a:ln>
                <a:solidFill>
                  <a:srgbClr val="212121"/>
                </a:solidFill>
                <a:effectLst/>
                <a:uLnTx/>
                <a:uFillTx/>
                <a:latin typeface="Arial"/>
                <a:cs typeface="Arial"/>
              </a:rPr>
              <a:t>Valiant GE (1987) mentioned, "early contact with the police, truancy, school misconduct, and divorce are significant predictors of premature death”.</a:t>
            </a:r>
            <a:r>
              <a:rPr lang="en-GB" sz="1400" dirty="0">
                <a:solidFill>
                  <a:srgbClr val="212121"/>
                </a:solidFill>
                <a:latin typeface="Arial"/>
                <a:cs typeface="Arial"/>
              </a:rPr>
              <a:t>  </a:t>
            </a:r>
            <a:endParaRPr lang="en-GB" sz="1400" b="0"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5237A45-DA1D-EB7E-BD8F-6CECF90AEE50}"/>
              </a:ext>
            </a:extLst>
          </p:cNvPr>
          <p:cNvSpPr txBox="1"/>
          <p:nvPr/>
        </p:nvSpPr>
        <p:spPr>
          <a:xfrm flipH="1">
            <a:off x="4476046" y="316068"/>
            <a:ext cx="3421020" cy="369332"/>
          </a:xfrm>
          <a:prstGeom prst="rect">
            <a:avLst/>
          </a:prstGeom>
          <a:solidFill>
            <a:schemeClr val="accent1"/>
          </a:solidFill>
        </p:spPr>
        <p:txBody>
          <a:bodyPr wrap="square" lIns="91440" tIns="45720" rIns="91440" bIns="45720" rtlCol="0" anchor="t">
            <a:spAutoFit/>
          </a:bodyPr>
          <a:lstStyle/>
          <a:p>
            <a:r>
              <a:rPr lang="en-GB"/>
              <a:t>              </a:t>
            </a:r>
            <a:r>
              <a:rPr lang="en-GB" dirty="0"/>
              <a:t>Impact on him</a:t>
            </a:r>
          </a:p>
        </p:txBody>
      </p:sp>
      <p:sp>
        <p:nvSpPr>
          <p:cNvPr id="8" name="TextBox 7">
            <a:extLst>
              <a:ext uri="{FF2B5EF4-FFF2-40B4-BE49-F238E27FC236}">
                <a16:creationId xmlns:a16="http://schemas.microsoft.com/office/drawing/2014/main" id="{01ECC62C-2477-DEAB-12C0-9DA18980FBC5}"/>
              </a:ext>
            </a:extLst>
          </p:cNvPr>
          <p:cNvSpPr txBox="1"/>
          <p:nvPr/>
        </p:nvSpPr>
        <p:spPr>
          <a:xfrm>
            <a:off x="478227" y="4204574"/>
            <a:ext cx="2403712" cy="369332"/>
          </a:xfrm>
          <a:prstGeom prst="rect">
            <a:avLst/>
          </a:prstGeom>
          <a:solidFill>
            <a:schemeClr val="accent1"/>
          </a:solidFill>
        </p:spPr>
        <p:txBody>
          <a:bodyPr wrap="square" rtlCol="0">
            <a:spAutoFit/>
          </a:bodyPr>
          <a:lstStyle/>
          <a:p>
            <a:r>
              <a:rPr lang="en-GB" dirty="0"/>
              <a:t>Impact on mother</a:t>
            </a:r>
          </a:p>
        </p:txBody>
      </p:sp>
      <p:sp>
        <p:nvSpPr>
          <p:cNvPr id="9" name="TextBox 8">
            <a:extLst>
              <a:ext uri="{FF2B5EF4-FFF2-40B4-BE49-F238E27FC236}">
                <a16:creationId xmlns:a16="http://schemas.microsoft.com/office/drawing/2014/main" id="{5F3E16BD-48D1-FD44-A14E-A63E6EB966B1}"/>
              </a:ext>
            </a:extLst>
          </p:cNvPr>
          <p:cNvSpPr txBox="1"/>
          <p:nvPr/>
        </p:nvSpPr>
        <p:spPr>
          <a:xfrm>
            <a:off x="9768859" y="4204574"/>
            <a:ext cx="1944914" cy="369332"/>
          </a:xfrm>
          <a:prstGeom prst="rect">
            <a:avLst/>
          </a:prstGeom>
          <a:solidFill>
            <a:schemeClr val="accent1"/>
          </a:solidFill>
        </p:spPr>
        <p:txBody>
          <a:bodyPr wrap="square" rtlCol="0">
            <a:spAutoFit/>
          </a:bodyPr>
          <a:lstStyle/>
          <a:p>
            <a:r>
              <a:rPr lang="en-GB" dirty="0"/>
              <a:t>Impact on others</a:t>
            </a:r>
          </a:p>
        </p:txBody>
      </p:sp>
    </p:spTree>
    <p:extLst>
      <p:ext uri="{BB962C8B-B14F-4D97-AF65-F5344CB8AC3E}">
        <p14:creationId xmlns:p14="http://schemas.microsoft.com/office/powerpoint/2010/main" val="2483002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7DCBF5-21D8-C3BD-A157-69CFFAF44D29}"/>
              </a:ext>
            </a:extLst>
          </p:cNvPr>
          <p:cNvSpPr>
            <a:spLocks noGrp="1"/>
          </p:cNvSpPr>
          <p:nvPr>
            <p:ph type="sldNum" sz="quarter" idx="12"/>
          </p:nvPr>
        </p:nvSpPr>
        <p:spPr/>
        <p:txBody>
          <a:bodyPr/>
          <a:lstStyle/>
          <a:p>
            <a:fld id="{48F63A3B-78C7-47BE-AE5E-E10140E04643}" type="slidenum">
              <a:rPr lang="en-US" smtClean="0"/>
              <a:t>10</a:t>
            </a:fld>
            <a:endParaRPr lang="en-US" dirty="0"/>
          </a:p>
        </p:txBody>
      </p:sp>
      <p:sp>
        <p:nvSpPr>
          <p:cNvPr id="7" name="Title 1">
            <a:extLst>
              <a:ext uri="{FF2B5EF4-FFF2-40B4-BE49-F238E27FC236}">
                <a16:creationId xmlns:a16="http://schemas.microsoft.com/office/drawing/2014/main" id="{3880FF46-705B-A538-0FE3-DC057DD70093}"/>
              </a:ext>
            </a:extLst>
          </p:cNvPr>
          <p:cNvSpPr>
            <a:spLocks noGrp="1"/>
          </p:cNvSpPr>
          <p:nvPr/>
        </p:nvSpPr>
        <p:spPr>
          <a:xfrm>
            <a:off x="231777" y="196610"/>
            <a:ext cx="2147107" cy="1222712"/>
          </a:xfrm>
          <a:prstGeom prst="rect">
            <a:avLst/>
          </a:prstGeom>
        </p:spPr>
        <p:txBody>
          <a:bodyPr vert="horz" lIns="0" tIns="0" rIns="0" bIns="0" rtlCol="0" anchor="t">
            <a:noAutofit/>
          </a:bodyPr>
          <a:lstStyle>
            <a:lvl1pPr algn="l" defTabSz="914400" rtl="0" eaLnBrk="1" latinLnBrk="0" hangingPunct="1">
              <a:lnSpc>
                <a:spcPct val="100000"/>
              </a:lnSpc>
              <a:spcBef>
                <a:spcPct val="0"/>
              </a:spcBef>
              <a:buNone/>
              <a:defRPr sz="3300" b="1" kern="1200" cap="all" baseline="0">
                <a:solidFill>
                  <a:schemeClr val="accent6"/>
                </a:solidFill>
                <a:latin typeface="Arial" panose="020B0604020202020204" pitchFamily="34" charset="0"/>
                <a:ea typeface="+mj-ea"/>
                <a:cs typeface="Arial" panose="020B0604020202020204" pitchFamily="34" charset="0"/>
              </a:defRPr>
            </a:lvl1pPr>
          </a:lstStyle>
          <a:p>
            <a:r>
              <a:rPr lang="en-GB" sz="1800" dirty="0"/>
              <a:t>What services can be included to provide support?</a:t>
            </a:r>
            <a:br>
              <a:rPr lang="en-GB" sz="1100" dirty="0"/>
            </a:br>
            <a:endParaRPr lang="en-US" sz="1100" b="0" dirty="0"/>
          </a:p>
        </p:txBody>
      </p:sp>
      <p:sp>
        <p:nvSpPr>
          <p:cNvPr id="8" name="Text Placeholder 3">
            <a:extLst>
              <a:ext uri="{FF2B5EF4-FFF2-40B4-BE49-F238E27FC236}">
                <a16:creationId xmlns:a16="http://schemas.microsoft.com/office/drawing/2014/main" id="{AAA90C34-09BA-A096-1E04-6B20B8C34525}"/>
              </a:ext>
            </a:extLst>
          </p:cNvPr>
          <p:cNvSpPr>
            <a:spLocks noGrp="1"/>
          </p:cNvSpPr>
          <p:nvPr/>
        </p:nvSpPr>
        <p:spPr>
          <a:xfrm>
            <a:off x="2984358" y="4521568"/>
            <a:ext cx="7433733" cy="1929295"/>
          </a:xfrm>
          <a:prstGeom prst="rect">
            <a:avLst/>
          </a:prstGeom>
          <a:solidFill>
            <a:schemeClr val="bg1"/>
          </a:solidFill>
        </p:spPr>
        <p:txBody>
          <a:bodyPr vert="horz" lIns="0" tIns="0" rIns="0" bIns="0"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24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400" dirty="0">
              <a:solidFill>
                <a:schemeClr val="tx1"/>
              </a:solidFill>
              <a:cs typeface="Sabon Next LT"/>
            </a:endParaRPr>
          </a:p>
          <a:p>
            <a:endParaRPr lang="en-GB" sz="1100" dirty="0"/>
          </a:p>
          <a:p>
            <a:r>
              <a:rPr lang="en-GB" sz="1100" dirty="0"/>
              <a:t> </a:t>
            </a:r>
            <a:endParaRPr lang="en-US" sz="1100" dirty="0">
              <a:latin typeface="Arial" panose="020B0604020202020204" pitchFamily="34" charset="0"/>
              <a:cs typeface="Arial" panose="020B0604020202020204" pitchFamily="34" charset="0"/>
            </a:endParaRPr>
          </a:p>
        </p:txBody>
      </p:sp>
      <p:sp>
        <p:nvSpPr>
          <p:cNvPr id="9" name="Text Placeholder 4">
            <a:extLst>
              <a:ext uri="{FF2B5EF4-FFF2-40B4-BE49-F238E27FC236}">
                <a16:creationId xmlns:a16="http://schemas.microsoft.com/office/drawing/2014/main" id="{347CE9BA-745D-508C-3806-EDAE9B62B18A}"/>
              </a:ext>
            </a:extLst>
          </p:cNvPr>
          <p:cNvSpPr>
            <a:spLocks noGrp="1"/>
          </p:cNvSpPr>
          <p:nvPr/>
        </p:nvSpPr>
        <p:spPr>
          <a:xfrm>
            <a:off x="2435866" y="193042"/>
            <a:ext cx="7882834" cy="5189918"/>
          </a:xfrm>
          <a:prstGeom prst="rect">
            <a:avLst/>
          </a:prstGeom>
          <a:solidFill>
            <a:schemeClr val="bg1"/>
          </a:solidFill>
        </p:spPr>
        <p:txBody>
          <a:bodyPr vert="horz" lIns="91440" tIns="45720" rIns="91440" bIns="54864"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10000" b="1"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Aft>
                <a:spcPts val="800"/>
              </a:spcAft>
            </a:pPr>
            <a:r>
              <a:rPr lang="en-GB" sz="1400" b="0" dirty="0">
                <a:solidFill>
                  <a:schemeClr val="tx1"/>
                </a:solidFill>
                <a:latin typeface="Arial"/>
                <a:ea typeface="Calibri"/>
                <a:cs typeface="Arial"/>
              </a:rPr>
              <a:t>A lead agency  can act supported by a </a:t>
            </a:r>
            <a:r>
              <a:rPr lang="en-GB" sz="1400" b="0" dirty="0" err="1">
                <a:solidFill>
                  <a:schemeClr val="tx1"/>
                </a:solidFill>
                <a:latin typeface="Arial"/>
                <a:ea typeface="Calibri"/>
                <a:cs typeface="Arial"/>
              </a:rPr>
              <a:t>Multi  Agency</a:t>
            </a:r>
            <a:r>
              <a:rPr lang="en-GB" sz="1400" b="0" dirty="0">
                <a:solidFill>
                  <a:schemeClr val="tx1"/>
                </a:solidFill>
                <a:latin typeface="Arial"/>
                <a:ea typeface="Calibri"/>
                <a:cs typeface="Arial"/>
              </a:rPr>
              <a:t> Problem Solving (MAPS) approach which would allow a wide range of appropriate, proportionate solutions to be considered and delivered.</a:t>
            </a:r>
            <a:r>
              <a:rPr lang="en-GB" sz="1400" dirty="0">
                <a:solidFill>
                  <a:schemeClr val="tx1"/>
                </a:solidFill>
                <a:latin typeface="Calibri"/>
                <a:ea typeface="Calibri"/>
                <a:cs typeface="Vrinda"/>
              </a:rPr>
              <a:t> </a:t>
            </a:r>
            <a:r>
              <a:rPr lang="en-GB" sz="1400" b="0" dirty="0">
                <a:solidFill>
                  <a:schemeClr val="tx1"/>
                </a:solidFill>
                <a:latin typeface="Arial"/>
                <a:ea typeface="Calibri"/>
                <a:cs typeface="Arial"/>
              </a:rPr>
              <a:t> This includes</a:t>
            </a:r>
            <a:endParaRPr lang="en-GB" sz="9600">
              <a:solidFill>
                <a:schemeClr val="tx1"/>
              </a:solidFill>
              <a:cs typeface="Sabon Next LT"/>
            </a:endParaRPr>
          </a:p>
          <a:p>
            <a:pPr>
              <a:lnSpc>
                <a:spcPct val="107000"/>
              </a:lnSpc>
              <a:spcAft>
                <a:spcPts val="800"/>
              </a:spcAft>
            </a:pPr>
            <a:r>
              <a:rPr lang="en-GB" sz="1400" b="0" dirty="0">
                <a:solidFill>
                  <a:schemeClr val="tx1"/>
                </a:solidFill>
                <a:latin typeface="Arial"/>
                <a:ea typeface="Calibri"/>
                <a:cs typeface="Arial"/>
              </a:rPr>
              <a:t>Early intervention  of police or multi-agency visits and warning letters. </a:t>
            </a:r>
            <a:endParaRPr lang="en-GB" sz="1400" b="0">
              <a:solidFill>
                <a:schemeClr val="tx1"/>
              </a:solidFill>
              <a:latin typeface="Arial" panose="020B0604020202020204" pitchFamily="34" charset="0"/>
              <a:ea typeface="Calibri"/>
              <a:cs typeface="Arial" panose="020B0604020202020204" pitchFamily="34" charset="0"/>
            </a:endParaRPr>
          </a:p>
          <a:p>
            <a:pPr>
              <a:lnSpc>
                <a:spcPct val="107000"/>
              </a:lnSpc>
              <a:spcAft>
                <a:spcPts val="800"/>
              </a:spcAft>
            </a:pPr>
            <a:r>
              <a:rPr lang="en-GB" sz="1400" b="0" dirty="0">
                <a:solidFill>
                  <a:schemeClr val="tx1"/>
                </a:solidFill>
                <a:latin typeface="Arial"/>
                <a:ea typeface="Calibri"/>
                <a:cs typeface="Arial"/>
              </a:rPr>
              <a:t>ABC (Acceptable Behaviour Contracts).</a:t>
            </a:r>
            <a:r>
              <a:rPr lang="en-GB" sz="1400" dirty="0">
                <a:solidFill>
                  <a:schemeClr val="tx1"/>
                </a:solidFill>
                <a:latin typeface="Arial"/>
                <a:ea typeface="Calibri"/>
                <a:cs typeface="Arial"/>
              </a:rPr>
              <a:t> A written agreement between an individual associated in anti-social behaviour and their: • Local authority officer • Youth service • Landlord • Local police officer • School representative .</a:t>
            </a:r>
            <a:r>
              <a:rPr lang="en-GB" sz="1400" dirty="0">
                <a:solidFill>
                  <a:schemeClr val="tx1"/>
                </a:solidFill>
                <a:latin typeface="Cambria"/>
                <a:ea typeface="Calibri"/>
                <a:cs typeface="Vrinda"/>
              </a:rPr>
              <a:t> </a:t>
            </a:r>
            <a:r>
              <a:rPr lang="en-GB" sz="1400" b="0" dirty="0">
                <a:solidFill>
                  <a:schemeClr val="tx1"/>
                </a:solidFill>
                <a:latin typeface="Arial"/>
                <a:ea typeface="Calibri"/>
                <a:cs typeface="Arial"/>
              </a:rPr>
              <a:t>is designed to interconnect an individual by realising their anti-social behaviour and its effect on others ,aiming to stop that behaviour.</a:t>
            </a:r>
            <a:endParaRPr lang="en-GB" sz="1400" dirty="0">
              <a:solidFill>
                <a:schemeClr val="tx1"/>
              </a:solidFill>
              <a:latin typeface="Arial"/>
              <a:ea typeface="Calibri"/>
              <a:cs typeface="Arial"/>
            </a:endParaRPr>
          </a:p>
          <a:p>
            <a:pPr>
              <a:lnSpc>
                <a:spcPct val="107000"/>
              </a:lnSpc>
              <a:spcAft>
                <a:spcPts val="800"/>
              </a:spcAft>
            </a:pPr>
            <a:r>
              <a:rPr lang="en-GB" sz="1400" b="0" dirty="0">
                <a:solidFill>
                  <a:schemeClr val="tx1"/>
                </a:solidFill>
                <a:latin typeface="Arial"/>
                <a:ea typeface="Calibri"/>
                <a:cs typeface="Arial"/>
              </a:rPr>
              <a:t>According to Welsh BC (2002) mentioned, “perpetrator Home visiting and education of parents in day care settings, training in cognitive-behavioural child skills, and management training for parents have been shown to reduce a range of antisocial behaviours including offending and alcohol or other drug misuse.”</a:t>
            </a:r>
          </a:p>
          <a:p>
            <a:pPr>
              <a:lnSpc>
                <a:spcPct val="107000"/>
              </a:lnSpc>
              <a:spcAft>
                <a:spcPts val="800"/>
              </a:spcAft>
            </a:pPr>
            <a:r>
              <a:rPr lang="en-US" sz="1100" b="0" dirty="0">
                <a:solidFill>
                  <a:schemeClr val="tx1"/>
                </a:solidFill>
                <a:latin typeface="Arial"/>
                <a:cs typeface="Arial"/>
              </a:rPr>
              <a:t>T</a:t>
            </a:r>
            <a:r>
              <a:rPr lang="en-US" sz="1200" b="0" dirty="0">
                <a:solidFill>
                  <a:schemeClr val="tx1"/>
                </a:solidFill>
                <a:latin typeface="Arial"/>
                <a:cs typeface="Arial"/>
              </a:rPr>
              <a:t>he Home Office introduced  statutory guidance to enable the effective use of  powers to tackle anti-social behavior  through the Anti-social Behavior, Crime and Policing Act 2014 (‘the 2014 Act’). With this power  are local authority, will be  able to provide the most appropriate response. “This guidance is intended to assist the police, local authorities and other local agencies who exercise functions under the 2014 Act to respond to instances of anti-social behavior in their local areas.”  (https://www.gov.uk/government/publications/anti-socialbehaviour-crime-and-policing-bill-anti-social-behaviour)</a:t>
            </a:r>
          </a:p>
          <a:p>
            <a:pPr>
              <a:lnSpc>
                <a:spcPct val="107000"/>
              </a:lnSpc>
              <a:spcAft>
                <a:spcPts val="800"/>
              </a:spcAft>
            </a:pPr>
            <a:endParaRPr lang="en-US" sz="1100" b="0" dirty="0">
              <a:latin typeface="Arial" panose="020B0604020202020204" pitchFamily="34" charset="0"/>
              <a:cs typeface="Arial" panose="020B0604020202020204" pitchFamily="34" charset="0"/>
            </a:endParaRPr>
          </a:p>
        </p:txBody>
      </p:sp>
      <p:sp>
        <p:nvSpPr>
          <p:cNvPr id="11" name="Text Placeholder 2">
            <a:extLst>
              <a:ext uri="{FF2B5EF4-FFF2-40B4-BE49-F238E27FC236}">
                <a16:creationId xmlns:a16="http://schemas.microsoft.com/office/drawing/2014/main" id="{01F4D993-21D4-021D-46D3-7C6D41F7572B}"/>
              </a:ext>
            </a:extLst>
          </p:cNvPr>
          <p:cNvSpPr>
            <a:spLocks noGrp="1"/>
          </p:cNvSpPr>
          <p:nvPr/>
        </p:nvSpPr>
        <p:spPr>
          <a:xfrm>
            <a:off x="353255" y="3838160"/>
            <a:ext cx="2190816" cy="999067"/>
          </a:xfrm>
          <a:prstGeom prst="rect">
            <a:avLst/>
          </a:prstGeom>
        </p:spPr>
        <p:txBody>
          <a:bodyPr vert="horz" lIns="91440" tIns="45720" rIns="91440" bIns="54864"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10000" b="1"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nSpc>
                <a:spcPct val="90000"/>
              </a:lnSpc>
              <a:spcBef>
                <a:spcPts val="1000"/>
              </a:spcBef>
            </a:pPr>
            <a:endParaRPr lang="en-GB" sz="1400" dirty="0">
              <a:latin typeface="Arial" panose="020B0604020202020204" pitchFamily="34" charset="0"/>
              <a:cs typeface="Arial" panose="020B0604020202020204" pitchFamily="34" charset="0"/>
            </a:endParaRPr>
          </a:p>
          <a:p>
            <a:pPr lvl="0"/>
            <a:endParaRPr lang="en-GB" sz="1100" b="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EF28146-6E01-7092-E6C0-F862F58C2B21}"/>
              </a:ext>
            </a:extLst>
          </p:cNvPr>
          <p:cNvSpPr txBox="1"/>
          <p:nvPr/>
        </p:nvSpPr>
        <p:spPr>
          <a:xfrm flipH="1">
            <a:off x="10763686" y="6340839"/>
            <a:ext cx="1428314" cy="369332"/>
          </a:xfrm>
          <a:prstGeom prst="rect">
            <a:avLst/>
          </a:prstGeom>
          <a:noFill/>
        </p:spPr>
        <p:txBody>
          <a:bodyPr wrap="square" rtlCol="0">
            <a:spAutoFit/>
          </a:bodyPr>
          <a:lstStyle/>
          <a:p>
            <a:r>
              <a:rPr lang="en-GB" dirty="0"/>
              <a:t>Nahar</a:t>
            </a:r>
          </a:p>
        </p:txBody>
      </p:sp>
      <p:sp>
        <p:nvSpPr>
          <p:cNvPr id="2" name="TextBox 1">
            <a:extLst>
              <a:ext uri="{FF2B5EF4-FFF2-40B4-BE49-F238E27FC236}">
                <a16:creationId xmlns:a16="http://schemas.microsoft.com/office/drawing/2014/main" id="{C9EEE3FE-798F-63E9-BF77-3FA5C253DF72}"/>
              </a:ext>
            </a:extLst>
          </p:cNvPr>
          <p:cNvSpPr txBox="1"/>
          <p:nvPr/>
        </p:nvSpPr>
        <p:spPr>
          <a:xfrm>
            <a:off x="231911" y="3931478"/>
            <a:ext cx="21358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How does policy </a:t>
            </a:r>
            <a:endParaRPr lang="en-US" dirty="0">
              <a:cs typeface="Sabon Next LT"/>
            </a:endParaRPr>
          </a:p>
          <a:p>
            <a:r>
              <a:rPr lang="en-GB" dirty="0">
                <a:cs typeface="Sabon Next LT"/>
              </a:rPr>
              <a:t>support this?</a:t>
            </a:r>
            <a:endParaRPr lang="en-US" dirty="0">
              <a:cs typeface="Sabon Next LT"/>
            </a:endParaRPr>
          </a:p>
        </p:txBody>
      </p:sp>
    </p:spTree>
    <p:extLst>
      <p:ext uri="{BB962C8B-B14F-4D97-AF65-F5344CB8AC3E}">
        <p14:creationId xmlns:p14="http://schemas.microsoft.com/office/powerpoint/2010/main" val="2116654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13716" y="0"/>
            <a:ext cx="2684514" cy="457200"/>
          </a:xfrm>
        </p:spPr>
        <p:txBody>
          <a:bodyPr/>
          <a:lstStyle/>
          <a:p>
            <a:r>
              <a:rPr lang="en-US" sz="1600" u="sng" dirty="0">
                <a:solidFill>
                  <a:schemeClr val="tx1"/>
                </a:solidFill>
              </a:rPr>
              <a:t>Child 2 (3+)</a:t>
            </a:r>
            <a:br>
              <a:rPr lang="en-US" dirty="0"/>
            </a:br>
            <a:endParaRPr lang="en-US" dirty="0"/>
          </a:p>
        </p:txBody>
      </p:sp>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a:xfrm>
            <a:off x="9421368" y="4325300"/>
            <a:ext cx="2770632" cy="2846664"/>
          </a:xfrm>
        </p:spPr>
        <p:txBody>
          <a:bodyPr/>
          <a:lstStyle/>
          <a:p>
            <a:pPr marL="0" indent="0">
              <a:buNone/>
            </a:pPr>
            <a:r>
              <a:rPr lang="en-US" sz="2000" b="1" dirty="0">
                <a:solidFill>
                  <a:schemeClr val="tx1"/>
                </a:solidFill>
              </a:rPr>
              <a:t>Safeguarding </a:t>
            </a:r>
          </a:p>
          <a:p>
            <a:pPr marL="0" indent="0">
              <a:buNone/>
            </a:pPr>
            <a:endParaRPr lang="en-US" sz="2000" dirty="0"/>
          </a:p>
          <a:p>
            <a:r>
              <a:rPr lang="en-GB" sz="2000" dirty="0">
                <a:solidFill>
                  <a:schemeClr val="tx1"/>
                </a:solidFill>
              </a:rPr>
              <a:t>Physical abuse </a:t>
            </a:r>
          </a:p>
          <a:p>
            <a:r>
              <a:rPr lang="en-GB" sz="2000" dirty="0">
                <a:solidFill>
                  <a:schemeClr val="tx1"/>
                </a:solidFill>
              </a:rPr>
              <a:t>None verbal</a:t>
            </a:r>
          </a:p>
          <a:p>
            <a:r>
              <a:rPr lang="en-GB" sz="2000" dirty="0">
                <a:solidFill>
                  <a:schemeClr val="tx1"/>
                </a:solidFill>
              </a:rPr>
              <a:t>Abuse behaviour </a:t>
            </a:r>
          </a:p>
          <a:p>
            <a:pPr marL="0" indent="0">
              <a:buNone/>
            </a:pPr>
            <a:r>
              <a:rPr lang="en-GB" sz="1400" dirty="0">
                <a:hlinkClick r:id="rId2"/>
              </a:rPr>
              <a:t>Safeguarding children and child protection | NSPCC Learning</a:t>
            </a:r>
            <a:endParaRPr lang="en-US" sz="1400" dirty="0"/>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619618" y="1559469"/>
            <a:ext cx="2770632" cy="2206752"/>
          </a:xfrm>
        </p:spPr>
        <p:txBody>
          <a:bodyPr/>
          <a:lstStyle/>
          <a:p>
            <a:r>
              <a:rPr lang="en-GB" dirty="0">
                <a:solidFill>
                  <a:schemeClr val="tx1"/>
                </a:solidFill>
              </a:rPr>
              <a:t> </a:t>
            </a:r>
            <a:r>
              <a:rPr lang="en-GB" sz="2000" dirty="0">
                <a:solidFill>
                  <a:schemeClr val="tx1"/>
                </a:solidFill>
              </a:rPr>
              <a:t>Physical neglect </a:t>
            </a:r>
          </a:p>
          <a:p>
            <a:r>
              <a:rPr lang="en-GB" sz="2000" dirty="0">
                <a:solidFill>
                  <a:schemeClr val="tx1"/>
                </a:solidFill>
              </a:rPr>
              <a:t>Educational neglect </a:t>
            </a:r>
          </a:p>
          <a:p>
            <a:r>
              <a:rPr lang="en-GB" sz="2000" dirty="0">
                <a:solidFill>
                  <a:schemeClr val="tx1"/>
                </a:solidFill>
              </a:rPr>
              <a:t>Emotional neglect </a:t>
            </a:r>
          </a:p>
          <a:p>
            <a:r>
              <a:rPr lang="en-GB" sz="2000" dirty="0">
                <a:solidFill>
                  <a:schemeClr val="tx1"/>
                </a:solidFill>
              </a:rPr>
              <a:t>Medical neglect </a:t>
            </a:r>
          </a:p>
          <a:p>
            <a:pPr marL="0" indent="0">
              <a:buNone/>
            </a:pPr>
            <a:endParaRPr lang="en-US" dirty="0"/>
          </a:p>
        </p:txBody>
      </p:sp>
      <p:pic>
        <p:nvPicPr>
          <p:cNvPr id="14" name="Picture 13" descr="A stuffed animal on a chair&#10;&#10;Description automatically generated with medium confidence">
            <a:extLst>
              <a:ext uri="{FF2B5EF4-FFF2-40B4-BE49-F238E27FC236}">
                <a16:creationId xmlns:a16="http://schemas.microsoft.com/office/drawing/2014/main" id="{24FD95DA-2FC1-B384-B9AF-162AF41354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3716" y="4878524"/>
            <a:ext cx="3314700" cy="1740217"/>
          </a:xfrm>
          <a:prstGeom prst="rect">
            <a:avLst/>
          </a:prstGeom>
        </p:spPr>
      </p:pic>
      <p:sp>
        <p:nvSpPr>
          <p:cNvPr id="16" name="TextBox 15">
            <a:extLst>
              <a:ext uri="{FF2B5EF4-FFF2-40B4-BE49-F238E27FC236}">
                <a16:creationId xmlns:a16="http://schemas.microsoft.com/office/drawing/2014/main" id="{C894328A-3E66-7963-C60C-B0A204BF0A27}"/>
              </a:ext>
            </a:extLst>
          </p:cNvPr>
          <p:cNvSpPr txBox="1"/>
          <p:nvPr/>
        </p:nvSpPr>
        <p:spPr>
          <a:xfrm flipH="1">
            <a:off x="1716786" y="6089904"/>
            <a:ext cx="1903549" cy="646331"/>
          </a:xfrm>
          <a:prstGeom prst="rect">
            <a:avLst/>
          </a:prstGeom>
          <a:noFill/>
        </p:spPr>
        <p:txBody>
          <a:bodyPr wrap="square" rtlCol="0">
            <a:spAutoFit/>
          </a:bodyPr>
          <a:lstStyle/>
          <a:p>
            <a:r>
              <a:rPr lang="en-GB" dirty="0"/>
              <a:t>Joliana Dede(2121171)</a:t>
            </a:r>
          </a:p>
        </p:txBody>
      </p:sp>
      <p:sp>
        <p:nvSpPr>
          <p:cNvPr id="7" name="TextBox 6">
            <a:extLst>
              <a:ext uri="{FF2B5EF4-FFF2-40B4-BE49-F238E27FC236}">
                <a16:creationId xmlns:a16="http://schemas.microsoft.com/office/drawing/2014/main" id="{F95CBC8F-A8EA-D159-F257-556655BB5315}"/>
              </a:ext>
            </a:extLst>
          </p:cNvPr>
          <p:cNvSpPr txBox="1"/>
          <p:nvPr/>
        </p:nvSpPr>
        <p:spPr>
          <a:xfrm>
            <a:off x="222642" y="430496"/>
            <a:ext cx="5938728" cy="1592744"/>
          </a:xfrm>
          <a:prstGeom prst="rect">
            <a:avLst/>
          </a:prstGeom>
          <a:noFill/>
        </p:spPr>
        <p:txBody>
          <a:bodyPr wrap="square" rtlCol="0">
            <a:spAutoFit/>
          </a:bodyPr>
          <a:lstStyle/>
          <a:p>
            <a:r>
              <a:rPr lang="en-GB" sz="2000" dirty="0"/>
              <a:t>Neglect can be many different things, which are difficult to find there are 4 kinds of negligence.</a:t>
            </a:r>
          </a:p>
          <a:p>
            <a:r>
              <a:rPr lang="en-GB" sz="1100" b="0" i="0" dirty="0">
                <a:solidFill>
                  <a:srgbClr val="525455"/>
                </a:solidFill>
                <a:effectLst/>
                <a:latin typeface="NSPCC-Regular"/>
              </a:rPr>
              <a:t>Radford, L. et al. (2011) Child abuse and neglect in the UK today. London: NSPCC</a:t>
            </a:r>
          </a:p>
          <a:p>
            <a:endParaRPr lang="en-GB" dirty="0"/>
          </a:p>
          <a:p>
            <a:endParaRPr lang="en-GB" sz="1050" dirty="0"/>
          </a:p>
          <a:p>
            <a:endParaRPr lang="en-GB" dirty="0"/>
          </a:p>
        </p:txBody>
      </p:sp>
      <p:sp>
        <p:nvSpPr>
          <p:cNvPr id="10" name="TextBox 9">
            <a:extLst>
              <a:ext uri="{FF2B5EF4-FFF2-40B4-BE49-F238E27FC236}">
                <a16:creationId xmlns:a16="http://schemas.microsoft.com/office/drawing/2014/main" id="{E89768C9-0D41-B9B5-D9B3-BDFDCB32D053}"/>
              </a:ext>
            </a:extLst>
          </p:cNvPr>
          <p:cNvSpPr txBox="1"/>
          <p:nvPr/>
        </p:nvSpPr>
        <p:spPr>
          <a:xfrm>
            <a:off x="7304319" y="220579"/>
            <a:ext cx="3811180" cy="3693319"/>
          </a:xfrm>
          <a:prstGeom prst="rect">
            <a:avLst/>
          </a:prstGeom>
          <a:noFill/>
        </p:spPr>
        <p:txBody>
          <a:bodyPr wrap="square" rtlCol="0">
            <a:spAutoFit/>
          </a:bodyPr>
          <a:lstStyle/>
          <a:p>
            <a:r>
              <a:rPr lang="en-GB" b="1" dirty="0"/>
              <a:t>Effect of neglect </a:t>
            </a:r>
          </a:p>
          <a:p>
            <a:r>
              <a:rPr lang="en-GB" dirty="0"/>
              <a:t> children experience short- and long-term effects that in the future:</a:t>
            </a:r>
          </a:p>
          <a:p>
            <a:r>
              <a:rPr lang="en-GB" dirty="0"/>
              <a:t>Problems with brain development</a:t>
            </a:r>
          </a:p>
          <a:p>
            <a:r>
              <a:rPr lang="en-GB" dirty="0"/>
              <a:t>that took risks, such as leaving home, using drugs and alcohol or breaking the law </a:t>
            </a:r>
          </a:p>
          <a:p>
            <a:r>
              <a:rPr lang="en-GB" dirty="0"/>
              <a:t>getting into dangerous relationships</a:t>
            </a:r>
          </a:p>
          <a:p>
            <a:r>
              <a:rPr lang="en-GB" dirty="0"/>
              <a:t>difficulties later in life, including their children</a:t>
            </a:r>
          </a:p>
          <a:p>
            <a:r>
              <a:rPr lang="en-GB" dirty="0"/>
              <a:t>It's a high possibility to have mental health problems, including depression.</a:t>
            </a:r>
          </a:p>
        </p:txBody>
      </p:sp>
      <p:sp>
        <p:nvSpPr>
          <p:cNvPr id="12" name="TextBox 11">
            <a:extLst>
              <a:ext uri="{FF2B5EF4-FFF2-40B4-BE49-F238E27FC236}">
                <a16:creationId xmlns:a16="http://schemas.microsoft.com/office/drawing/2014/main" id="{F8C68029-1A1E-143C-362F-954BBE7F3CFB}"/>
              </a:ext>
            </a:extLst>
          </p:cNvPr>
          <p:cNvSpPr txBox="1"/>
          <p:nvPr/>
        </p:nvSpPr>
        <p:spPr>
          <a:xfrm>
            <a:off x="85856" y="3317918"/>
            <a:ext cx="3170420" cy="769441"/>
          </a:xfrm>
          <a:prstGeom prst="rect">
            <a:avLst/>
          </a:prstGeom>
          <a:noFill/>
        </p:spPr>
        <p:txBody>
          <a:bodyPr wrap="square">
            <a:spAutoFit/>
          </a:bodyPr>
          <a:lstStyle/>
          <a:p>
            <a:r>
              <a:rPr lang="en-GB" sz="1100" b="0" i="0" dirty="0">
                <a:solidFill>
                  <a:srgbClr val="2E2E2E"/>
                </a:solidFill>
                <a:effectLst/>
                <a:latin typeface="ElsevierGulliver"/>
                <a:hlinkClick r:id="rId5" tooltip="Learn more about growth and development from ScienceDirect's AI-generated Topic Pages"/>
              </a:rPr>
              <a:t>growth and development</a:t>
            </a:r>
            <a:r>
              <a:rPr lang="en-GB" sz="1100" b="0" i="0" dirty="0">
                <a:solidFill>
                  <a:srgbClr val="2E2E2E"/>
                </a:solidFill>
                <a:effectLst/>
                <a:latin typeface="ElsevierGulliver"/>
              </a:rPr>
              <a:t>, and quality of life (</a:t>
            </a:r>
            <a:r>
              <a:rPr lang="en-GB" sz="1100" b="0" i="0" u="none" strike="noStrike" dirty="0" err="1">
                <a:solidFill>
                  <a:srgbClr val="0C7DBB"/>
                </a:solidFill>
                <a:effectLst/>
                <a:latin typeface="ElsevierGulliver"/>
                <a:hlinkClick r:id="rId6"/>
              </a:rPr>
              <a:t>Eigsti</a:t>
            </a:r>
            <a:r>
              <a:rPr lang="en-GB" sz="1100" b="0" i="0" u="none" strike="noStrike" dirty="0">
                <a:solidFill>
                  <a:srgbClr val="0C7DBB"/>
                </a:solidFill>
                <a:effectLst/>
                <a:latin typeface="ElsevierGulliver"/>
                <a:hlinkClick r:id="rId6"/>
              </a:rPr>
              <a:t> &amp; Cicchetti, 2004</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7"/>
              </a:rPr>
              <a:t>English, Thompson, Graham, &amp; Briggs, 2005</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8"/>
              </a:rPr>
              <a:t>Scarborough and McRae, 2008</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9"/>
              </a:rPr>
              <a:t>Straus and Smith, 1993</a:t>
            </a:r>
            <a:r>
              <a:rPr lang="en-GB" sz="1100" b="0" i="0" dirty="0">
                <a:solidFill>
                  <a:srgbClr val="2E2E2E"/>
                </a:solidFill>
                <a:effectLst/>
                <a:latin typeface="ElsevierGulliver"/>
              </a:rPr>
              <a:t>)</a:t>
            </a:r>
            <a:endParaRPr lang="en-GB" sz="1100" dirty="0"/>
          </a:p>
        </p:txBody>
      </p:sp>
      <p:sp>
        <p:nvSpPr>
          <p:cNvPr id="19" name="TextBox 18">
            <a:extLst>
              <a:ext uri="{FF2B5EF4-FFF2-40B4-BE49-F238E27FC236}">
                <a16:creationId xmlns:a16="http://schemas.microsoft.com/office/drawing/2014/main" id="{EDD59E80-9538-9F44-D652-7E1021484D37}"/>
              </a:ext>
            </a:extLst>
          </p:cNvPr>
          <p:cNvSpPr txBox="1"/>
          <p:nvPr/>
        </p:nvSpPr>
        <p:spPr>
          <a:xfrm>
            <a:off x="4420495" y="4107631"/>
            <a:ext cx="3811180" cy="2031325"/>
          </a:xfrm>
          <a:prstGeom prst="rect">
            <a:avLst/>
          </a:prstGeom>
          <a:noFill/>
        </p:spPr>
        <p:txBody>
          <a:bodyPr wrap="square" rtlCol="0">
            <a:spAutoFit/>
          </a:bodyPr>
          <a:lstStyle/>
          <a:p>
            <a:r>
              <a:rPr lang="en-GB" b="1" dirty="0"/>
              <a:t>Safeguarding</a:t>
            </a:r>
          </a:p>
          <a:p>
            <a:r>
              <a:rPr lang="en-GB" dirty="0"/>
              <a:t> Means protecting children from abuse and mistreatment</a:t>
            </a:r>
          </a:p>
          <a:p>
            <a:r>
              <a:rPr lang="en-GB" dirty="0"/>
              <a:t>ensuring that children grow up with the provision of effective care</a:t>
            </a:r>
          </a:p>
          <a:p>
            <a:r>
              <a:rPr lang="en-GB" dirty="0"/>
              <a:t>by taking action to enable all children to have the best results.</a:t>
            </a:r>
          </a:p>
        </p:txBody>
      </p:sp>
      <p:sp>
        <p:nvSpPr>
          <p:cNvPr id="20" name="Arrow: Bent 19">
            <a:extLst>
              <a:ext uri="{FF2B5EF4-FFF2-40B4-BE49-F238E27FC236}">
                <a16:creationId xmlns:a16="http://schemas.microsoft.com/office/drawing/2014/main" id="{22A2E744-B7EF-05CE-CD15-3D1B926460BA}"/>
              </a:ext>
            </a:extLst>
          </p:cNvPr>
          <p:cNvSpPr/>
          <p:nvPr/>
        </p:nvSpPr>
        <p:spPr>
          <a:xfrm flipV="1">
            <a:off x="222641" y="2326730"/>
            <a:ext cx="6595269" cy="1102269"/>
          </a:xfrm>
          <a:prstGeom prst="bentArrow">
            <a:avLst>
              <a:gd name="adj1" fmla="val 25000"/>
              <a:gd name="adj2" fmla="val 28638"/>
              <a:gd name="adj3" fmla="val 25000"/>
              <a:gd name="adj4" fmla="val 4375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solidFill>
                <a:schemeClr val="tx1"/>
              </a:solidFill>
            </a:endParaRPr>
          </a:p>
        </p:txBody>
      </p:sp>
      <p:sp>
        <p:nvSpPr>
          <p:cNvPr id="29" name="Arrow: Right 28">
            <a:extLst>
              <a:ext uri="{FF2B5EF4-FFF2-40B4-BE49-F238E27FC236}">
                <a16:creationId xmlns:a16="http://schemas.microsoft.com/office/drawing/2014/main" id="{384CA59F-2F98-FAA5-96C4-B796DE804AC8}"/>
              </a:ext>
            </a:extLst>
          </p:cNvPr>
          <p:cNvSpPr/>
          <p:nvPr/>
        </p:nvSpPr>
        <p:spPr>
          <a:xfrm>
            <a:off x="8388471" y="5347580"/>
            <a:ext cx="821438" cy="401052"/>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49904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FC566A2-84CE-73FD-F2EF-B1D487565447}"/>
              </a:ext>
            </a:extLst>
          </p:cNvPr>
          <p:cNvSpPr>
            <a:spLocks noGrp="1"/>
          </p:cNvSpPr>
          <p:nvPr>
            <p:ph type="sldNum" sz="quarter" idx="4294967295"/>
          </p:nvPr>
        </p:nvSpPr>
        <p:spPr>
          <a:xfrm>
            <a:off x="11204575" y="457200"/>
            <a:ext cx="987425" cy="274638"/>
          </a:xfrm>
        </p:spPr>
        <p:txBody>
          <a:bodyPr/>
          <a:lstStyle/>
          <a:p>
            <a:fld id="{48F63A3B-78C7-47BE-AE5E-E10140E04643}" type="slidenum">
              <a:rPr lang="en-US" smtClean="0"/>
              <a:pPr/>
              <a:t>12</a:t>
            </a:fld>
            <a:endParaRPr lang="en-US" dirty="0"/>
          </a:p>
        </p:txBody>
      </p:sp>
      <p:sp>
        <p:nvSpPr>
          <p:cNvPr id="16" name="TextBox 15">
            <a:extLst>
              <a:ext uri="{FF2B5EF4-FFF2-40B4-BE49-F238E27FC236}">
                <a16:creationId xmlns:a16="http://schemas.microsoft.com/office/drawing/2014/main" id="{A2710C1C-17A9-5BA1-9ADA-14B9388C2E4D}"/>
              </a:ext>
            </a:extLst>
          </p:cNvPr>
          <p:cNvSpPr txBox="1"/>
          <p:nvPr/>
        </p:nvSpPr>
        <p:spPr>
          <a:xfrm>
            <a:off x="4189750" y="64617"/>
            <a:ext cx="5441430" cy="584775"/>
          </a:xfrm>
          <a:prstGeom prst="rect">
            <a:avLst/>
          </a:prstGeom>
          <a:solidFill>
            <a:schemeClr val="bg1"/>
          </a:solidFill>
        </p:spPr>
        <p:txBody>
          <a:bodyPr wrap="square" rtlCol="0">
            <a:spAutoFit/>
          </a:bodyPr>
          <a:lstStyle/>
          <a:p>
            <a:r>
              <a:rPr lang="en-GB" sz="3200" b="1" u="sng" dirty="0"/>
              <a:t>Family , friends &amp; childcare:</a:t>
            </a:r>
          </a:p>
        </p:txBody>
      </p:sp>
      <p:sp>
        <p:nvSpPr>
          <p:cNvPr id="17" name="Oval 16">
            <a:extLst>
              <a:ext uri="{FF2B5EF4-FFF2-40B4-BE49-F238E27FC236}">
                <a16:creationId xmlns:a16="http://schemas.microsoft.com/office/drawing/2014/main" id="{9A4EA12D-E174-A4C7-BDF2-D0C934C5D169}"/>
              </a:ext>
            </a:extLst>
          </p:cNvPr>
          <p:cNvSpPr/>
          <p:nvPr/>
        </p:nvSpPr>
        <p:spPr>
          <a:xfrm>
            <a:off x="3246423" y="1591145"/>
            <a:ext cx="6843366" cy="3203081"/>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lgn="ctr">
              <a:buFont typeface="Arial" panose="020B0604020202020204" pitchFamily="34" charset="0"/>
              <a:buChar char="•"/>
            </a:pPr>
            <a:r>
              <a:rPr lang="en-GB" sz="1600" dirty="0"/>
              <a:t>Family and friends can offer to babysit for free or at a reduced cost, which can help parents save money on childcare expenses.</a:t>
            </a:r>
          </a:p>
          <a:p>
            <a:pPr algn="ctr"/>
            <a:endParaRPr lang="en-GB" sz="1600" dirty="0"/>
          </a:p>
          <a:p>
            <a:pPr marL="285750" indent="-285750" algn="ctr">
              <a:buFont typeface="Arial" panose="020B0604020202020204" pitchFamily="34" charset="0"/>
              <a:buChar char="•"/>
            </a:pPr>
            <a:r>
              <a:rPr lang="en-GB" sz="1600" dirty="0"/>
              <a:t>Family and friends may be able to provide financial support to help cover the costs of childcare, such as paying for a few hours of childcare each week or contributing to a savings fund for childcare expenses</a:t>
            </a:r>
          </a:p>
        </p:txBody>
      </p:sp>
      <p:pic>
        <p:nvPicPr>
          <p:cNvPr id="19" name="Picture 18">
            <a:extLst>
              <a:ext uri="{FF2B5EF4-FFF2-40B4-BE49-F238E27FC236}">
                <a16:creationId xmlns:a16="http://schemas.microsoft.com/office/drawing/2014/main" id="{DFCFBDD5-71F8-4F46-100D-72259871B1B2}"/>
              </a:ext>
            </a:extLst>
          </p:cNvPr>
          <p:cNvPicPr>
            <a:picLocks noChangeAspect="1"/>
          </p:cNvPicPr>
          <p:nvPr/>
        </p:nvPicPr>
        <p:blipFill>
          <a:blip r:embed="rId3"/>
          <a:stretch>
            <a:fillRect/>
          </a:stretch>
        </p:blipFill>
        <p:spPr>
          <a:xfrm>
            <a:off x="9881937" y="3665314"/>
            <a:ext cx="2314903" cy="3184036"/>
          </a:xfrm>
          <a:prstGeom prst="rect">
            <a:avLst/>
          </a:prstGeom>
        </p:spPr>
      </p:pic>
      <p:sp>
        <p:nvSpPr>
          <p:cNvPr id="21" name="TextBox 20">
            <a:extLst>
              <a:ext uri="{FF2B5EF4-FFF2-40B4-BE49-F238E27FC236}">
                <a16:creationId xmlns:a16="http://schemas.microsoft.com/office/drawing/2014/main" id="{778F7AC3-19CC-535A-1FC2-8709E6E34747}"/>
              </a:ext>
            </a:extLst>
          </p:cNvPr>
          <p:cNvSpPr txBox="1"/>
          <p:nvPr/>
        </p:nvSpPr>
        <p:spPr>
          <a:xfrm>
            <a:off x="0" y="6587182"/>
            <a:ext cx="1884834" cy="276999"/>
          </a:xfrm>
          <a:prstGeom prst="rect">
            <a:avLst/>
          </a:prstGeom>
          <a:noFill/>
        </p:spPr>
        <p:txBody>
          <a:bodyPr wrap="square" rtlCol="0">
            <a:spAutoFit/>
          </a:bodyPr>
          <a:lstStyle/>
          <a:p>
            <a:r>
              <a:rPr lang="en-GB" sz="1200" dirty="0"/>
              <a:t>Joliana Dede(2121171)</a:t>
            </a:r>
          </a:p>
        </p:txBody>
      </p:sp>
      <p:sp>
        <p:nvSpPr>
          <p:cNvPr id="3" name="TextBox 2">
            <a:extLst>
              <a:ext uri="{FF2B5EF4-FFF2-40B4-BE49-F238E27FC236}">
                <a16:creationId xmlns:a16="http://schemas.microsoft.com/office/drawing/2014/main" id="{8B6642CC-EAA0-EFA6-475A-6CFAB6097726}"/>
              </a:ext>
            </a:extLst>
          </p:cNvPr>
          <p:cNvSpPr txBox="1"/>
          <p:nvPr/>
        </p:nvSpPr>
        <p:spPr>
          <a:xfrm>
            <a:off x="224589" y="731838"/>
            <a:ext cx="3721769" cy="1815882"/>
          </a:xfrm>
          <a:prstGeom prst="rect">
            <a:avLst/>
          </a:prstGeom>
          <a:noFill/>
        </p:spPr>
        <p:txBody>
          <a:bodyPr wrap="square" rtlCol="0">
            <a:spAutoFit/>
          </a:bodyPr>
          <a:lstStyle/>
          <a:p>
            <a:r>
              <a:rPr lang="en-GB" sz="2000" b="1" dirty="0"/>
              <a:t>Support</a:t>
            </a:r>
          </a:p>
          <a:p>
            <a:r>
              <a:rPr lang="en-GB" sz="2000" dirty="0"/>
              <a:t>Family Support Services:</a:t>
            </a:r>
          </a:p>
          <a:p>
            <a:pPr marL="342900" indent="-342900">
              <a:buFont typeface="Arial" panose="020B0604020202020204" pitchFamily="34" charset="0"/>
              <a:buChar char="•"/>
            </a:pPr>
            <a:r>
              <a:rPr lang="en-GB" sz="2000" dirty="0"/>
              <a:t>Counselling</a:t>
            </a:r>
          </a:p>
          <a:p>
            <a:pPr marL="342900" indent="-342900">
              <a:buFont typeface="Arial" panose="020B0604020202020204" pitchFamily="34" charset="0"/>
              <a:buChar char="•"/>
            </a:pPr>
            <a:r>
              <a:rPr lang="en-GB" sz="2000" dirty="0"/>
              <a:t>Therapy </a:t>
            </a:r>
          </a:p>
          <a:p>
            <a:pPr marL="342900" indent="-342900">
              <a:buFont typeface="Arial" panose="020B0604020202020204" pitchFamily="34" charset="0"/>
              <a:buChar char="•"/>
            </a:pPr>
            <a:r>
              <a:rPr lang="en-GB" sz="2000" dirty="0"/>
              <a:t>support groups</a:t>
            </a:r>
          </a:p>
          <a:p>
            <a:r>
              <a:rPr lang="en-GB" sz="1200" dirty="0"/>
              <a:t>(Kristensen, Lauritzen, &amp; Reedtz, 2022). </a:t>
            </a:r>
          </a:p>
        </p:txBody>
      </p:sp>
      <p:sp>
        <p:nvSpPr>
          <p:cNvPr id="5" name="TextBox 4">
            <a:extLst>
              <a:ext uri="{FF2B5EF4-FFF2-40B4-BE49-F238E27FC236}">
                <a16:creationId xmlns:a16="http://schemas.microsoft.com/office/drawing/2014/main" id="{5489F246-6469-681C-7172-5B8C3B781BF1}"/>
              </a:ext>
            </a:extLst>
          </p:cNvPr>
          <p:cNvSpPr txBox="1"/>
          <p:nvPr/>
        </p:nvSpPr>
        <p:spPr>
          <a:xfrm>
            <a:off x="3471932" y="5340686"/>
            <a:ext cx="5441430" cy="1015663"/>
          </a:xfrm>
          <a:prstGeom prst="rect">
            <a:avLst/>
          </a:prstGeom>
          <a:noFill/>
        </p:spPr>
        <p:txBody>
          <a:bodyPr wrap="square" rtlCol="0">
            <a:spAutoFit/>
          </a:bodyPr>
          <a:lstStyle/>
          <a:p>
            <a:pPr algn="l"/>
            <a:r>
              <a:rPr lang="en-GB" sz="1200" b="0" i="0">
                <a:solidFill>
                  <a:srgbClr val="666666"/>
                </a:solidFill>
                <a:effectLst/>
                <a:latin typeface="-apple-system"/>
              </a:rPr>
              <a:t> </a:t>
            </a:r>
            <a:r>
              <a:rPr lang="en-GB" sz="1200" b="0" i="0" dirty="0">
                <a:solidFill>
                  <a:srgbClr val="666666"/>
                </a:solidFill>
                <a:effectLst/>
                <a:latin typeface="-apple-system"/>
              </a:rPr>
              <a:t>A</a:t>
            </a:r>
            <a:r>
              <a:rPr lang="en-GB" sz="1200">
                <a:solidFill>
                  <a:srgbClr val="666666"/>
                </a:solidFill>
                <a:latin typeface="-apple-system"/>
              </a:rPr>
              <a:t>ccording </a:t>
            </a:r>
            <a:r>
              <a:rPr lang="en-GB" sz="1200" dirty="0">
                <a:solidFill>
                  <a:srgbClr val="666666"/>
                </a:solidFill>
                <a:latin typeface="-apple-system"/>
              </a:rPr>
              <a:t>from fi</a:t>
            </a:r>
            <a:r>
              <a:rPr lang="en-GB" sz="1200" b="0" i="0" dirty="0">
                <a:solidFill>
                  <a:srgbClr val="666666"/>
                </a:solidFill>
                <a:effectLst/>
                <a:latin typeface="-apple-system"/>
              </a:rPr>
              <a:t>nancial  support from the Local Authority under </a:t>
            </a:r>
            <a:r>
              <a:rPr lang="en-GB" sz="1200" b="1" i="0" u="none" strike="noStrike" dirty="0">
                <a:solidFill>
                  <a:srgbClr val="2F729A"/>
                </a:solidFill>
                <a:effectLst/>
                <a:latin typeface="-apple-system"/>
                <a:hlinkClick r:id="rId4"/>
              </a:rPr>
              <a:t>s17 Children Act 1989</a:t>
            </a:r>
            <a:r>
              <a:rPr lang="en-GB" sz="1200" b="0" i="0" dirty="0">
                <a:solidFill>
                  <a:srgbClr val="666666"/>
                </a:solidFill>
                <a:effectLst/>
                <a:latin typeface="-apple-system"/>
              </a:rPr>
              <a:t> and should negotiate this as soon as possible. A relative, for the purposes of family and friends foster care, is defined in the </a:t>
            </a:r>
            <a:r>
              <a:rPr lang="en-GB" sz="1200" b="1" i="0" u="none" strike="noStrike" dirty="0">
                <a:solidFill>
                  <a:srgbClr val="2F729A"/>
                </a:solidFill>
                <a:effectLst/>
                <a:latin typeface="-apple-system"/>
                <a:hlinkClick r:id="rId5"/>
              </a:rPr>
              <a:t>Children Act 1989</a:t>
            </a:r>
            <a:r>
              <a:rPr lang="en-GB" sz="1200" b="0" i="0" dirty="0">
                <a:solidFill>
                  <a:srgbClr val="666666"/>
                </a:solidFill>
                <a:effectLst/>
                <a:latin typeface="-apple-system"/>
              </a:rPr>
              <a:t> as a:</a:t>
            </a:r>
          </a:p>
          <a:p>
            <a:pPr algn="l"/>
            <a:r>
              <a:rPr lang="en-GB" sz="1200" b="0" i="1" dirty="0">
                <a:solidFill>
                  <a:srgbClr val="666666"/>
                </a:solidFill>
                <a:effectLst/>
                <a:latin typeface="-apple-system"/>
              </a:rPr>
              <a:t>"grandparent, brother, sister, uncle or aunt (whether full blood or half blood or by marriage or civil partnership) or step-parent".</a:t>
            </a:r>
            <a:endParaRPr lang="en-GB" sz="1200" b="0" i="0" dirty="0">
              <a:solidFill>
                <a:srgbClr val="666666"/>
              </a:solidFill>
              <a:effectLst/>
              <a:latin typeface="-apple-system"/>
            </a:endParaRPr>
          </a:p>
        </p:txBody>
      </p:sp>
    </p:spTree>
    <p:extLst>
      <p:ext uri="{BB962C8B-B14F-4D97-AF65-F5344CB8AC3E}">
        <p14:creationId xmlns:p14="http://schemas.microsoft.com/office/powerpoint/2010/main" val="1177516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524404" y="594360"/>
            <a:ext cx="10988042" cy="768096"/>
          </a:xfrm>
        </p:spPr>
        <p:txBody>
          <a:bodyPr/>
          <a:lstStyle/>
          <a:p>
            <a:r>
              <a:rPr lang="en-US" sz="3200" u="sng" dirty="0">
                <a:solidFill>
                  <a:schemeClr val="tx1"/>
                </a:solidFill>
              </a:rPr>
              <a:t> financial support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854188" y="1469636"/>
            <a:ext cx="9471644" cy="2213363"/>
          </a:xfrm>
        </p:spPr>
        <p:txBody>
          <a:bodyPr vert="horz" lIns="91440" tIns="45720" rIns="91440" bIns="45720" rtlCol="0" anchor="t">
            <a:noAutofit/>
          </a:bodyPr>
          <a:lstStyle/>
          <a:p>
            <a:r>
              <a:rPr lang="en-GB" sz="1800" dirty="0">
                <a:solidFill>
                  <a:schemeClr val="tx1"/>
                </a:solidFill>
              </a:rPr>
              <a:t>Having a family is a significant responsibility that requires careful financial planning and support. There are many expenses associated with raising a child, such as food, clothing, housing, medical care, and education. For many families, the cost of raising children can be a significant financial burden, and it is important to plan for these expenses in advance.</a:t>
            </a:r>
          </a:p>
          <a:p>
            <a:br>
              <a:rPr lang="en-GB" sz="1800" dirty="0">
                <a:solidFill>
                  <a:schemeClr val="tx1"/>
                </a:solidFill>
              </a:rPr>
            </a:br>
            <a:r>
              <a:rPr lang="en-GB" sz="1800" dirty="0">
                <a:solidFill>
                  <a:schemeClr val="tx1"/>
                </a:solidFill>
              </a:rPr>
              <a:t>There are a few different ways that families can obtain financial support to help with the costs </a:t>
            </a:r>
            <a:r>
              <a:rPr lang="en-GB" sz="1800">
                <a:solidFill>
                  <a:schemeClr val="tx1"/>
                </a:solidFill>
              </a:rPr>
              <a:t>Some</a:t>
            </a:r>
            <a:r>
              <a:rPr lang="en-GB" sz="1800" dirty="0">
                <a:solidFill>
                  <a:schemeClr val="tx1"/>
                </a:solidFill>
              </a:rPr>
              <a:t> common sources of support include:</a:t>
            </a:r>
            <a:endParaRPr lang="en-US" sz="1800" dirty="0">
              <a:solidFill>
                <a:schemeClr val="tx1"/>
              </a:solidFill>
            </a:endParaRPr>
          </a:p>
        </p:txBody>
      </p:sp>
      <p:sp>
        <p:nvSpPr>
          <p:cNvPr id="4" name="Rectangle: Rounded Corners 3">
            <a:extLst>
              <a:ext uri="{FF2B5EF4-FFF2-40B4-BE49-F238E27FC236}">
                <a16:creationId xmlns:a16="http://schemas.microsoft.com/office/drawing/2014/main" id="{1EB4B1E3-412D-D3F3-5463-107C4B13BD37}"/>
              </a:ext>
            </a:extLst>
          </p:cNvPr>
          <p:cNvSpPr/>
          <p:nvPr/>
        </p:nvSpPr>
        <p:spPr>
          <a:xfrm>
            <a:off x="329783" y="4077286"/>
            <a:ext cx="3477718" cy="884420"/>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dirty="0"/>
              <a:t>Government programs</a:t>
            </a:r>
            <a:r>
              <a:rPr lang="en-GB"/>
              <a:t> </a:t>
            </a:r>
            <a:endParaRPr lang="en-US"/>
          </a:p>
        </p:txBody>
      </p:sp>
      <p:sp>
        <p:nvSpPr>
          <p:cNvPr id="6" name="Rectangle: Rounded Corners 5">
            <a:extLst>
              <a:ext uri="{FF2B5EF4-FFF2-40B4-BE49-F238E27FC236}">
                <a16:creationId xmlns:a16="http://schemas.microsoft.com/office/drawing/2014/main" id="{98EDB6CF-308A-BE6F-707C-DC89003355EF}"/>
              </a:ext>
            </a:extLst>
          </p:cNvPr>
          <p:cNvSpPr/>
          <p:nvPr/>
        </p:nvSpPr>
        <p:spPr>
          <a:xfrm>
            <a:off x="4487055" y="4077286"/>
            <a:ext cx="3257863" cy="884420"/>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Private </a:t>
            </a:r>
            <a:r>
              <a:rPr lang="en-GB" dirty="0"/>
              <a:t>insurance</a:t>
            </a:r>
            <a:r>
              <a:rPr lang="en-GB"/>
              <a:t> </a:t>
            </a:r>
            <a:endParaRPr lang="en-GB" dirty="0"/>
          </a:p>
        </p:txBody>
      </p:sp>
      <p:sp>
        <p:nvSpPr>
          <p:cNvPr id="7" name="Rectangle: Rounded Corners 6">
            <a:extLst>
              <a:ext uri="{FF2B5EF4-FFF2-40B4-BE49-F238E27FC236}">
                <a16:creationId xmlns:a16="http://schemas.microsoft.com/office/drawing/2014/main" id="{54F5A9A6-A35F-4C8C-CDCA-B834FD99C760}"/>
              </a:ext>
            </a:extLst>
          </p:cNvPr>
          <p:cNvSpPr/>
          <p:nvPr/>
        </p:nvSpPr>
        <p:spPr>
          <a:xfrm>
            <a:off x="8384501" y="4077286"/>
            <a:ext cx="3343556" cy="8844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Personal savings</a:t>
            </a:r>
          </a:p>
        </p:txBody>
      </p:sp>
      <p:sp>
        <p:nvSpPr>
          <p:cNvPr id="8" name="Rectangle: Rounded Corners 7">
            <a:extLst>
              <a:ext uri="{FF2B5EF4-FFF2-40B4-BE49-F238E27FC236}">
                <a16:creationId xmlns:a16="http://schemas.microsoft.com/office/drawing/2014/main" id="{80380965-610D-CB8E-37E5-FC7027A00686}"/>
              </a:ext>
            </a:extLst>
          </p:cNvPr>
          <p:cNvSpPr/>
          <p:nvPr/>
        </p:nvSpPr>
        <p:spPr>
          <a:xfrm>
            <a:off x="329783" y="5609993"/>
            <a:ext cx="3477718"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Family and friend </a:t>
            </a:r>
          </a:p>
        </p:txBody>
      </p:sp>
      <p:sp>
        <p:nvSpPr>
          <p:cNvPr id="9" name="Rectangle: Rounded Corners 8">
            <a:extLst>
              <a:ext uri="{FF2B5EF4-FFF2-40B4-BE49-F238E27FC236}">
                <a16:creationId xmlns:a16="http://schemas.microsoft.com/office/drawing/2014/main" id="{B70FD561-D91C-0F4F-10D9-CB7274258530}"/>
              </a:ext>
            </a:extLst>
          </p:cNvPr>
          <p:cNvSpPr/>
          <p:nvPr/>
        </p:nvSpPr>
        <p:spPr>
          <a:xfrm>
            <a:off x="4487054" y="5609993"/>
            <a:ext cx="3257864"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Children care </a:t>
            </a:r>
          </a:p>
        </p:txBody>
      </p:sp>
      <p:sp>
        <p:nvSpPr>
          <p:cNvPr id="10" name="Rectangle: Rounded Corners 9">
            <a:extLst>
              <a:ext uri="{FF2B5EF4-FFF2-40B4-BE49-F238E27FC236}">
                <a16:creationId xmlns:a16="http://schemas.microsoft.com/office/drawing/2014/main" id="{7255A4E0-38EB-5EF8-F4FD-2690AA43E513}"/>
              </a:ext>
            </a:extLst>
          </p:cNvPr>
          <p:cNvSpPr/>
          <p:nvPr/>
        </p:nvSpPr>
        <p:spPr>
          <a:xfrm>
            <a:off x="8384501" y="5609993"/>
            <a:ext cx="3343556"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Education</a:t>
            </a:r>
          </a:p>
        </p:txBody>
      </p:sp>
    </p:spTree>
    <p:extLst>
      <p:ext uri="{BB962C8B-B14F-4D97-AF65-F5344CB8AC3E}">
        <p14:creationId xmlns:p14="http://schemas.microsoft.com/office/powerpoint/2010/main" val="94818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8D6B2-0F2F-B945-EB2B-DD939FF13958}"/>
              </a:ext>
            </a:extLst>
          </p:cNvPr>
          <p:cNvSpPr>
            <a:spLocks noGrp="1"/>
          </p:cNvSpPr>
          <p:nvPr>
            <p:ph type="title"/>
          </p:nvPr>
        </p:nvSpPr>
        <p:spPr>
          <a:xfrm>
            <a:off x="-638675" y="362579"/>
            <a:ext cx="6400800" cy="768096"/>
          </a:xfrm>
        </p:spPr>
        <p:txBody>
          <a:bodyPr/>
          <a:lstStyle/>
          <a:p>
            <a:r>
              <a:rPr lang="en-GB" sz="2000" dirty="0"/>
              <a:t>Government support</a:t>
            </a:r>
          </a:p>
        </p:txBody>
      </p:sp>
      <p:sp>
        <p:nvSpPr>
          <p:cNvPr id="3" name="Text Placeholder 2">
            <a:extLst>
              <a:ext uri="{FF2B5EF4-FFF2-40B4-BE49-F238E27FC236}">
                <a16:creationId xmlns:a16="http://schemas.microsoft.com/office/drawing/2014/main" id="{9D5BBD82-0D24-2380-3761-EFB22D7FC4E0}"/>
              </a:ext>
            </a:extLst>
          </p:cNvPr>
          <p:cNvSpPr>
            <a:spLocks noGrp="1"/>
          </p:cNvSpPr>
          <p:nvPr>
            <p:ph type="body" idx="1"/>
          </p:nvPr>
        </p:nvSpPr>
        <p:spPr>
          <a:xfrm>
            <a:off x="378853" y="893370"/>
            <a:ext cx="4293296" cy="1392681"/>
          </a:xfrm>
          <a:solidFill>
            <a:schemeClr val="bg1"/>
          </a:solidFill>
        </p:spPr>
        <p:txBody>
          <a:bodyPr vert="horz" lIns="0" tIns="0" rIns="0" bIns="0" rtlCol="0" anchor="t">
            <a:noAutofit/>
          </a:bodyPr>
          <a:lstStyle/>
          <a:p>
            <a:r>
              <a:rPr lang="en-GB" dirty="0"/>
              <a:t> Supports can be obtained from;</a:t>
            </a:r>
          </a:p>
          <a:p>
            <a:r>
              <a:rPr lang="en-GB" dirty="0"/>
              <a:t>Family support worker</a:t>
            </a:r>
          </a:p>
          <a:p>
            <a:r>
              <a:rPr lang="en-GB" dirty="0"/>
              <a:t>Local authority</a:t>
            </a:r>
          </a:p>
          <a:p>
            <a:r>
              <a:rPr lang="en-GB" dirty="0"/>
              <a:t> Landlord</a:t>
            </a:r>
          </a:p>
          <a:p>
            <a:endParaRPr lang="en-GB" dirty="0"/>
          </a:p>
          <a:p>
            <a:endParaRPr lang="en-GB" dirty="0"/>
          </a:p>
        </p:txBody>
      </p:sp>
      <p:sp>
        <p:nvSpPr>
          <p:cNvPr id="4" name="TextBox 3">
            <a:extLst>
              <a:ext uri="{FF2B5EF4-FFF2-40B4-BE49-F238E27FC236}">
                <a16:creationId xmlns:a16="http://schemas.microsoft.com/office/drawing/2014/main" id="{5FFA9AF7-BBE5-D5D0-2839-3104FA138046}"/>
              </a:ext>
            </a:extLst>
          </p:cNvPr>
          <p:cNvSpPr txBox="1"/>
          <p:nvPr/>
        </p:nvSpPr>
        <p:spPr>
          <a:xfrm>
            <a:off x="358916" y="3948044"/>
            <a:ext cx="46647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5" name="TextBox 4">
            <a:extLst>
              <a:ext uri="{FF2B5EF4-FFF2-40B4-BE49-F238E27FC236}">
                <a16:creationId xmlns:a16="http://schemas.microsoft.com/office/drawing/2014/main" id="{78773F3B-170E-4723-3F12-AB56B6D88381}"/>
              </a:ext>
            </a:extLst>
          </p:cNvPr>
          <p:cNvSpPr txBox="1"/>
          <p:nvPr/>
        </p:nvSpPr>
        <p:spPr>
          <a:xfrm>
            <a:off x="2378212" y="3622638"/>
            <a:ext cx="7435575"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According to  cityzenadvice.org (2023)Eligibility criteria  for benefits or increase current benefits are;</a:t>
            </a:r>
            <a:endParaRPr lang="en-US" b="1" dirty="0">
              <a:ea typeface="+mn-lt"/>
              <a:cs typeface="+mn-lt"/>
            </a:endParaRPr>
          </a:p>
          <a:p>
            <a:pPr marL="285750" indent="-285750">
              <a:buFont typeface="Arial,Sans-Serif"/>
              <a:buChar char="•"/>
            </a:pPr>
            <a:r>
              <a:rPr lang="en-GB" dirty="0">
                <a:ea typeface="+mn-lt"/>
                <a:cs typeface="+mn-lt"/>
              </a:rPr>
              <a:t>of working age and on a low income</a:t>
            </a:r>
            <a:endParaRPr lang="en-US" dirty="0">
              <a:ea typeface="+mn-lt"/>
              <a:cs typeface="+mn-lt"/>
            </a:endParaRPr>
          </a:p>
          <a:p>
            <a:pPr marL="285750" indent="-285750">
              <a:buFont typeface="Arial,Sans-Serif"/>
              <a:buChar char="•"/>
            </a:pPr>
            <a:r>
              <a:rPr lang="en-GB" dirty="0">
                <a:ea typeface="+mn-lt"/>
                <a:cs typeface="+mn-lt"/>
              </a:rPr>
              <a:t>sick or disabled</a:t>
            </a:r>
            <a:endParaRPr lang="en-US" dirty="0">
              <a:ea typeface="+mn-lt"/>
              <a:cs typeface="+mn-lt"/>
            </a:endParaRPr>
          </a:p>
          <a:p>
            <a:pPr marL="285750" indent="-285750">
              <a:buFont typeface="Arial,Sans-Serif"/>
              <a:buChar char="•"/>
            </a:pPr>
            <a:r>
              <a:rPr lang="en-GB" dirty="0">
                <a:ea typeface="+mn-lt"/>
                <a:cs typeface="+mn-lt"/>
              </a:rPr>
              <a:t>of State Pension age and on a low income</a:t>
            </a:r>
            <a:endParaRPr lang="en-US" dirty="0">
              <a:ea typeface="+mn-lt"/>
              <a:cs typeface="+mn-lt"/>
            </a:endParaRPr>
          </a:p>
          <a:p>
            <a:pPr marL="285750" indent="-285750">
              <a:buFont typeface="Arial,Sans-Serif"/>
              <a:buChar char="•"/>
            </a:pPr>
            <a:r>
              <a:rPr lang="en-GB" dirty="0">
                <a:ea typeface="+mn-lt"/>
                <a:cs typeface="+mn-lt"/>
              </a:rPr>
              <a:t>a carer</a:t>
            </a:r>
            <a:endParaRPr lang="en-US" dirty="0">
              <a:ea typeface="+mn-lt"/>
              <a:cs typeface="+mn-lt"/>
            </a:endParaRPr>
          </a:p>
          <a:p>
            <a:pPr marL="285750" indent="-285750">
              <a:buFont typeface="Arial,Sans-Serif"/>
              <a:buChar char="•"/>
            </a:pPr>
            <a:r>
              <a:rPr lang="en-GB" dirty="0">
                <a:ea typeface="+mn-lt"/>
                <a:cs typeface="+mn-lt"/>
              </a:rPr>
              <a:t>responsible for children</a:t>
            </a:r>
            <a:endParaRPr lang="en-US" dirty="0">
              <a:ea typeface="+mn-lt"/>
              <a:cs typeface="+mn-lt"/>
            </a:endParaRPr>
          </a:p>
          <a:p>
            <a:pPr algn="l"/>
            <a:endParaRPr lang="en-GB" dirty="0">
              <a:cs typeface="Sabon Next LT"/>
            </a:endParaRPr>
          </a:p>
        </p:txBody>
      </p:sp>
      <p:sp>
        <p:nvSpPr>
          <p:cNvPr id="7" name="TextBox 6">
            <a:extLst>
              <a:ext uri="{FF2B5EF4-FFF2-40B4-BE49-F238E27FC236}">
                <a16:creationId xmlns:a16="http://schemas.microsoft.com/office/drawing/2014/main" id="{39431B68-C7AB-34FE-1249-9D8F367B74FF}"/>
              </a:ext>
            </a:extLst>
          </p:cNvPr>
          <p:cNvSpPr txBox="1"/>
          <p:nvPr/>
        </p:nvSpPr>
        <p:spPr>
          <a:xfrm>
            <a:off x="7527237" y="5966648"/>
            <a:ext cx="4664763"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According to</a:t>
            </a:r>
            <a:r>
              <a:rPr lang="en-GB" sz="1400" b="1" dirty="0">
                <a:ea typeface="+mn-lt"/>
                <a:cs typeface="+mn-lt"/>
              </a:rPr>
              <a:t> Welfare Reform and Work Act 2016</a:t>
            </a:r>
            <a:r>
              <a:rPr lang="en-GB" sz="1400" dirty="0">
                <a:ea typeface="+mn-lt"/>
                <a:cs typeface="+mn-lt"/>
              </a:rPr>
              <a:t>,  Local authorities and their partners  works to identify families eligibility for support in their area by reference to the terms set out in Financial Framework.</a:t>
            </a:r>
          </a:p>
          <a:p>
            <a:endParaRPr lang="en-GB" dirty="0">
              <a:ea typeface="+mn-lt"/>
              <a:cs typeface="+mn-lt"/>
            </a:endParaRPr>
          </a:p>
          <a:p>
            <a:pPr algn="l"/>
            <a:endParaRPr lang="en-GB" dirty="0">
              <a:cs typeface="Sabon Next LT"/>
            </a:endParaRPr>
          </a:p>
        </p:txBody>
      </p:sp>
      <p:sp>
        <p:nvSpPr>
          <p:cNvPr id="8" name="TextBox 7">
            <a:extLst>
              <a:ext uri="{FF2B5EF4-FFF2-40B4-BE49-F238E27FC236}">
                <a16:creationId xmlns:a16="http://schemas.microsoft.com/office/drawing/2014/main" id="{169E020D-3EA9-AE59-2455-006A09A397D6}"/>
              </a:ext>
            </a:extLst>
          </p:cNvPr>
          <p:cNvSpPr txBox="1"/>
          <p:nvPr/>
        </p:nvSpPr>
        <p:spPr>
          <a:xfrm>
            <a:off x="5952434" y="73991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endParaRPr lang="en-GB" dirty="0">
              <a:cs typeface="Sabon Next LT"/>
            </a:endParaRPr>
          </a:p>
        </p:txBody>
      </p:sp>
      <p:sp>
        <p:nvSpPr>
          <p:cNvPr id="9" name="TextBox 8">
            <a:extLst>
              <a:ext uri="{FF2B5EF4-FFF2-40B4-BE49-F238E27FC236}">
                <a16:creationId xmlns:a16="http://schemas.microsoft.com/office/drawing/2014/main" id="{01CF624F-16D9-D182-75A9-4BC7C461CDA4}"/>
              </a:ext>
            </a:extLst>
          </p:cNvPr>
          <p:cNvSpPr txBox="1"/>
          <p:nvPr/>
        </p:nvSpPr>
        <p:spPr>
          <a:xfrm>
            <a:off x="5584688" y="3590497"/>
            <a:ext cx="2743200"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CD0E9805-1DBA-EE2B-FD0C-92D8F2022A9B}"/>
              </a:ext>
            </a:extLst>
          </p:cNvPr>
          <p:cNvSpPr txBox="1"/>
          <p:nvPr/>
        </p:nvSpPr>
        <p:spPr>
          <a:xfrm>
            <a:off x="6200078" y="289198"/>
            <a:ext cx="3637722" cy="203132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 </a:t>
            </a:r>
            <a:r>
              <a:rPr lang="en-GB" b="1" dirty="0">
                <a:cs typeface="Sabon Next LT"/>
              </a:rPr>
              <a:t>Benefit includes;</a:t>
            </a:r>
            <a:endParaRPr lang="en-US" b="1" dirty="0"/>
          </a:p>
          <a:p>
            <a:r>
              <a:rPr lang="en-GB" dirty="0">
                <a:cs typeface="Sabon Next LT"/>
              </a:rPr>
              <a:t>Universal Credit</a:t>
            </a:r>
            <a:endParaRPr lang="en-GB" dirty="0"/>
          </a:p>
          <a:p>
            <a:r>
              <a:rPr lang="en-GB" dirty="0">
                <a:cs typeface="Sabon Next LT"/>
              </a:rPr>
              <a:t>JSA</a:t>
            </a:r>
          </a:p>
          <a:p>
            <a:r>
              <a:rPr lang="en-GB" dirty="0">
                <a:cs typeface="Sabon Next LT"/>
              </a:rPr>
              <a:t>Income Support</a:t>
            </a:r>
          </a:p>
          <a:p>
            <a:r>
              <a:rPr lang="en-GB" dirty="0">
                <a:cs typeface="Sabon Next LT"/>
              </a:rPr>
              <a:t>Working  and child tax credit</a:t>
            </a:r>
          </a:p>
          <a:p>
            <a:r>
              <a:rPr lang="en-GB" dirty="0">
                <a:cs typeface="Sabon Next LT"/>
              </a:rPr>
              <a:t>Childcare cost</a:t>
            </a:r>
          </a:p>
          <a:p>
            <a:endParaRPr lang="en-GB" dirty="0">
              <a:cs typeface="Sabon Next LT"/>
            </a:endParaRPr>
          </a:p>
        </p:txBody>
      </p:sp>
    </p:spTree>
    <p:extLst>
      <p:ext uri="{BB962C8B-B14F-4D97-AF65-F5344CB8AC3E}">
        <p14:creationId xmlns:p14="http://schemas.microsoft.com/office/powerpoint/2010/main" val="192217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31475DE-5623-728D-7E8C-E516136FA6D6}"/>
              </a:ext>
            </a:extLst>
          </p:cNvPr>
          <p:cNvSpPr>
            <a:spLocks noGrp="1"/>
          </p:cNvSpPr>
          <p:nvPr>
            <p:ph type="sldNum" sz="quarter" idx="12"/>
          </p:nvPr>
        </p:nvSpPr>
        <p:spPr/>
        <p:txBody>
          <a:bodyPr/>
          <a:lstStyle/>
          <a:p>
            <a:fld id="{48F63A3B-78C7-47BE-AE5E-E10140E04643}" type="slidenum">
              <a:rPr lang="en-US" smtClean="0"/>
              <a:t>15</a:t>
            </a:fld>
            <a:endParaRPr lang="en-US" dirty="0"/>
          </a:p>
        </p:txBody>
      </p:sp>
      <p:pic>
        <p:nvPicPr>
          <p:cNvPr id="7" name="Picture 6">
            <a:extLst>
              <a:ext uri="{FF2B5EF4-FFF2-40B4-BE49-F238E27FC236}">
                <a16:creationId xmlns:a16="http://schemas.microsoft.com/office/drawing/2014/main" id="{FDD2C247-DD11-BC67-A1A3-7DC2C4CCB747}"/>
              </a:ext>
            </a:extLst>
          </p:cNvPr>
          <p:cNvPicPr>
            <a:picLocks noChangeAspect="1"/>
          </p:cNvPicPr>
          <p:nvPr/>
        </p:nvPicPr>
        <p:blipFill>
          <a:blip r:embed="rId2"/>
          <a:stretch>
            <a:fillRect/>
          </a:stretch>
        </p:blipFill>
        <p:spPr>
          <a:xfrm>
            <a:off x="4129869" y="3136366"/>
            <a:ext cx="3932261" cy="585267"/>
          </a:xfrm>
          <a:prstGeom prst="rect">
            <a:avLst/>
          </a:prstGeom>
        </p:spPr>
      </p:pic>
      <p:pic>
        <p:nvPicPr>
          <p:cNvPr id="8" name="Picture 7">
            <a:extLst>
              <a:ext uri="{FF2B5EF4-FFF2-40B4-BE49-F238E27FC236}">
                <a16:creationId xmlns:a16="http://schemas.microsoft.com/office/drawing/2014/main" id="{DE80070F-28E2-FAD5-034E-B7112542354B}"/>
              </a:ext>
            </a:extLst>
          </p:cNvPr>
          <p:cNvPicPr>
            <a:picLocks noChangeAspect="1"/>
          </p:cNvPicPr>
          <p:nvPr/>
        </p:nvPicPr>
        <p:blipFill>
          <a:blip r:embed="rId3"/>
          <a:stretch>
            <a:fillRect/>
          </a:stretch>
        </p:blipFill>
        <p:spPr>
          <a:xfrm>
            <a:off x="-99393" y="1878879"/>
            <a:ext cx="3036071" cy="1682642"/>
          </a:xfrm>
          <a:prstGeom prst="rect">
            <a:avLst/>
          </a:prstGeom>
        </p:spPr>
      </p:pic>
      <p:pic>
        <p:nvPicPr>
          <p:cNvPr id="9" name="Picture 8">
            <a:extLst>
              <a:ext uri="{FF2B5EF4-FFF2-40B4-BE49-F238E27FC236}">
                <a16:creationId xmlns:a16="http://schemas.microsoft.com/office/drawing/2014/main" id="{25891983-26A5-9555-8BAF-1076A41A8033}"/>
              </a:ext>
            </a:extLst>
          </p:cNvPr>
          <p:cNvPicPr>
            <a:picLocks noChangeAspect="1"/>
          </p:cNvPicPr>
          <p:nvPr/>
        </p:nvPicPr>
        <p:blipFill>
          <a:blip r:embed="rId4"/>
          <a:stretch>
            <a:fillRect/>
          </a:stretch>
        </p:blipFill>
        <p:spPr>
          <a:xfrm>
            <a:off x="31684" y="3976621"/>
            <a:ext cx="2773920" cy="1767993"/>
          </a:xfrm>
          <a:prstGeom prst="rect">
            <a:avLst/>
          </a:prstGeom>
        </p:spPr>
      </p:pic>
      <p:sp>
        <p:nvSpPr>
          <p:cNvPr id="10" name="TextBox 9">
            <a:extLst>
              <a:ext uri="{FF2B5EF4-FFF2-40B4-BE49-F238E27FC236}">
                <a16:creationId xmlns:a16="http://schemas.microsoft.com/office/drawing/2014/main" id="{F58CC36F-927C-1B35-C485-33A6F0FF4C81}"/>
              </a:ext>
            </a:extLst>
          </p:cNvPr>
          <p:cNvSpPr txBox="1"/>
          <p:nvPr/>
        </p:nvSpPr>
        <p:spPr>
          <a:xfrm>
            <a:off x="4329579" y="267520"/>
            <a:ext cx="7465102" cy="461665"/>
          </a:xfrm>
          <a:prstGeom prst="rect">
            <a:avLst/>
          </a:prstGeom>
          <a:noFill/>
        </p:spPr>
        <p:txBody>
          <a:bodyPr wrap="square" rtlCol="0">
            <a:spAutoFit/>
          </a:bodyPr>
          <a:lstStyle/>
          <a:p>
            <a:r>
              <a:rPr lang="en-GB" sz="2400" dirty="0">
                <a:latin typeface="+mj-lt"/>
              </a:rPr>
              <a:t>Government programs:</a:t>
            </a:r>
          </a:p>
        </p:txBody>
      </p:sp>
      <p:sp>
        <p:nvSpPr>
          <p:cNvPr id="11" name="TextBox 10">
            <a:extLst>
              <a:ext uri="{FF2B5EF4-FFF2-40B4-BE49-F238E27FC236}">
                <a16:creationId xmlns:a16="http://schemas.microsoft.com/office/drawing/2014/main" id="{2A01389F-1E1A-C3EB-74B5-277727489988}"/>
              </a:ext>
            </a:extLst>
          </p:cNvPr>
          <p:cNvSpPr txBox="1"/>
          <p:nvPr/>
        </p:nvSpPr>
        <p:spPr>
          <a:xfrm>
            <a:off x="3302689" y="2066619"/>
            <a:ext cx="7257788" cy="2031325"/>
          </a:xfrm>
          <a:prstGeom prst="rect">
            <a:avLst/>
          </a:prstGeom>
          <a:solidFill>
            <a:schemeClr val="bg1"/>
          </a:solidFill>
        </p:spPr>
        <p:txBody>
          <a:bodyPr wrap="square" lIns="91440" tIns="45720" rIns="91440" bIns="45720" rtlCol="0" anchor="t">
            <a:spAutoFit/>
          </a:bodyPr>
          <a:lstStyle/>
          <a:p>
            <a:r>
              <a:rPr lang="en-GB"/>
              <a:t> </a:t>
            </a:r>
            <a:r>
              <a:rPr lang="en-GB" dirty="0"/>
              <a:t>SNAP is a government program that provides food assistance to low-income families. This program can help ensure that families have access to healthy food for themselves and their children.</a:t>
            </a:r>
          </a:p>
          <a:p>
            <a:r>
              <a:rPr lang="en-GB" dirty="0"/>
              <a:t>For mor information:</a:t>
            </a:r>
          </a:p>
          <a:p>
            <a:r>
              <a:rPr lang="en-GB" dirty="0">
                <a:hlinkClick r:id="rId5"/>
              </a:rPr>
              <a:t>https://en.wikipedia.org/wiki/United_States_Department_of_Agriculture</a:t>
            </a:r>
            <a:endParaRPr lang="en-GB" dirty="0"/>
          </a:p>
          <a:p>
            <a:endParaRPr lang="en-GB" dirty="0"/>
          </a:p>
          <a:p>
            <a:endParaRPr lang="en-GB" dirty="0"/>
          </a:p>
        </p:txBody>
      </p:sp>
      <p:sp>
        <p:nvSpPr>
          <p:cNvPr id="12" name="TextBox 11">
            <a:extLst>
              <a:ext uri="{FF2B5EF4-FFF2-40B4-BE49-F238E27FC236}">
                <a16:creationId xmlns:a16="http://schemas.microsoft.com/office/drawing/2014/main" id="{85997662-D5AA-E2EC-3CEE-588317B5B991}"/>
              </a:ext>
            </a:extLst>
          </p:cNvPr>
          <p:cNvSpPr txBox="1"/>
          <p:nvPr/>
        </p:nvSpPr>
        <p:spPr>
          <a:xfrm>
            <a:off x="3799645" y="4342529"/>
            <a:ext cx="6715593" cy="2308324"/>
          </a:xfrm>
          <a:prstGeom prst="rect">
            <a:avLst/>
          </a:prstGeom>
          <a:noFill/>
        </p:spPr>
        <p:txBody>
          <a:bodyPr wrap="square" lIns="91440" tIns="45720" rIns="91440" bIns="45720" rtlCol="0" anchor="t">
            <a:spAutoFit/>
          </a:bodyPr>
          <a:lstStyle/>
          <a:p>
            <a:r>
              <a:rPr lang="en-GB" dirty="0"/>
              <a:t> The WIC program provides supplemental nutrition and other support services to low-income pregnant women, new mothers, and young children. This program can help ensure that families have access to healthy food and other resources during a critical time in a child's development.</a:t>
            </a:r>
          </a:p>
          <a:p>
            <a:r>
              <a:rPr lang="en-GB" dirty="0"/>
              <a:t>For mor information:</a:t>
            </a:r>
          </a:p>
          <a:p>
            <a:r>
              <a:rPr lang="en-GB" dirty="0">
                <a:hlinkClick r:id="rId6"/>
              </a:rPr>
              <a:t>https://www.co.benton.mn.us/358/Women-Infants-Children-WIC</a:t>
            </a:r>
            <a:r>
              <a:rPr lang="en-GB" dirty="0"/>
              <a:t> </a:t>
            </a:r>
          </a:p>
          <a:p>
            <a:endParaRPr lang="en-GB" dirty="0"/>
          </a:p>
        </p:txBody>
      </p:sp>
      <p:sp>
        <p:nvSpPr>
          <p:cNvPr id="2" name="TextBox 1">
            <a:extLst>
              <a:ext uri="{FF2B5EF4-FFF2-40B4-BE49-F238E27FC236}">
                <a16:creationId xmlns:a16="http://schemas.microsoft.com/office/drawing/2014/main" id="{1546B302-F23E-EE77-ABC0-67C6C692A1C1}"/>
              </a:ext>
            </a:extLst>
          </p:cNvPr>
          <p:cNvSpPr txBox="1"/>
          <p:nvPr/>
        </p:nvSpPr>
        <p:spPr>
          <a:xfrm>
            <a:off x="93869" y="596347"/>
            <a:ext cx="31297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3" name="TextBox 2">
            <a:extLst>
              <a:ext uri="{FF2B5EF4-FFF2-40B4-BE49-F238E27FC236}">
                <a16:creationId xmlns:a16="http://schemas.microsoft.com/office/drawing/2014/main" id="{31A5944E-E48F-8C0C-239F-9D821EC212C9}"/>
              </a:ext>
            </a:extLst>
          </p:cNvPr>
          <p:cNvSpPr txBox="1"/>
          <p:nvPr/>
        </p:nvSpPr>
        <p:spPr>
          <a:xfrm>
            <a:off x="6504608" y="2352261"/>
            <a:ext cx="54378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4" name="TextBox 3">
            <a:extLst>
              <a:ext uri="{FF2B5EF4-FFF2-40B4-BE49-F238E27FC236}">
                <a16:creationId xmlns:a16="http://schemas.microsoft.com/office/drawing/2014/main" id="{21DFC7D0-4201-794F-FB7A-F067C3E502B1}"/>
              </a:ext>
            </a:extLst>
          </p:cNvPr>
          <p:cNvSpPr txBox="1"/>
          <p:nvPr/>
        </p:nvSpPr>
        <p:spPr>
          <a:xfrm>
            <a:off x="6587435" y="640522"/>
            <a:ext cx="53605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Sabon Next LT"/>
            </a:endParaRPr>
          </a:p>
        </p:txBody>
      </p:sp>
      <p:sp>
        <p:nvSpPr>
          <p:cNvPr id="5" name="TextBox 4">
            <a:extLst>
              <a:ext uri="{FF2B5EF4-FFF2-40B4-BE49-F238E27FC236}">
                <a16:creationId xmlns:a16="http://schemas.microsoft.com/office/drawing/2014/main" id="{0167A513-CF25-A43C-EE0C-F5C33CE89DFD}"/>
              </a:ext>
            </a:extLst>
          </p:cNvPr>
          <p:cNvSpPr txBox="1"/>
          <p:nvPr/>
        </p:nvSpPr>
        <p:spPr>
          <a:xfrm>
            <a:off x="3307522" y="778565"/>
            <a:ext cx="54378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pPr algn="l"/>
            <a:endParaRPr lang="en-GB" dirty="0">
              <a:cs typeface="Sabon Next LT"/>
            </a:endParaRPr>
          </a:p>
        </p:txBody>
      </p:sp>
    </p:spTree>
    <p:extLst>
      <p:ext uri="{BB962C8B-B14F-4D97-AF65-F5344CB8AC3E}">
        <p14:creationId xmlns:p14="http://schemas.microsoft.com/office/powerpoint/2010/main" val="3001207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DF8DD0-5C5E-F4FC-7B47-55F26A0BCD71}"/>
              </a:ext>
            </a:extLst>
          </p:cNvPr>
          <p:cNvSpPr txBox="1"/>
          <p:nvPr/>
        </p:nvSpPr>
        <p:spPr>
          <a:xfrm>
            <a:off x="2649274" y="3788229"/>
            <a:ext cx="8947640" cy="2913985"/>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881809" y="155786"/>
            <a:ext cx="7013448" cy="602827"/>
          </a:xfrm>
        </p:spPr>
        <p:txBody>
          <a:bodyPr/>
          <a:lstStyle/>
          <a:p>
            <a:r>
              <a:rPr lang="en-US" dirty="0"/>
              <a:t> Mother financial support: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649274" y="914849"/>
            <a:ext cx="9088774" cy="2045056"/>
          </a:xfrm>
          <a:solidFill>
            <a:schemeClr val="bg1"/>
          </a:solidFill>
        </p:spPr>
        <p:txBody>
          <a:bodyPr/>
          <a:lstStyle/>
          <a:p>
            <a:r>
              <a:rPr lang="en-GB" sz="1600" b="1" dirty="0">
                <a:solidFill>
                  <a:schemeClr val="tx1"/>
                </a:solidFill>
              </a:rPr>
              <a:t>Mother financial support refers to the financial assistance that a mother provides to her family, usually her children. Mothers play an important role in the financial stability of a household, often contributing to the family income by working outside the home or managing the household budget.</a:t>
            </a:r>
          </a:p>
          <a:p>
            <a:endParaRPr lang="en-GB" sz="1600" b="1" dirty="0">
              <a:solidFill>
                <a:schemeClr val="tx1"/>
              </a:solidFill>
            </a:endParaRPr>
          </a:p>
          <a:p>
            <a:r>
              <a:rPr lang="en-GB" sz="1600" b="1" dirty="0">
                <a:solidFill>
                  <a:schemeClr val="tx1"/>
                </a:solidFill>
              </a:rPr>
              <a:t>Many mothers also provide financial support directly to their children, such as paying for their education, providing money for basic needs, or helping them with unexpected expenses. This kind of support can be especially important for children who are struggling to make ends meet or who are facing financial challenges.</a:t>
            </a:r>
          </a:p>
          <a:p>
            <a:endParaRPr lang="en-GB" sz="1600" b="1" dirty="0">
              <a:solidFill>
                <a:schemeClr val="tx1"/>
              </a:solidFill>
            </a:endParaRPr>
          </a:p>
          <a:p>
            <a:r>
              <a:rPr lang="en-GB" sz="1600" b="1" dirty="0">
                <a:solidFill>
                  <a:schemeClr val="tx1"/>
                </a:solidFill>
              </a:rPr>
              <a:t>In many cases, mothers may also provide emotional and practical support to their children in addition to financial support. This can include offering advice and guidance on financial matters, helping their children set financial goals, and teaching them about budgeting and saving.</a:t>
            </a:r>
          </a:p>
          <a:p>
            <a:endParaRPr lang="en-GB" sz="1600" b="1" dirty="0">
              <a:solidFill>
                <a:schemeClr val="tx1"/>
              </a:solidFill>
            </a:endParaRPr>
          </a:p>
          <a:p>
            <a:r>
              <a:rPr lang="en-GB" sz="1600" b="1" dirty="0">
                <a:solidFill>
                  <a:schemeClr val="tx1"/>
                </a:solidFill>
              </a:rPr>
              <a:t>Overall, mother financial support is an important aspect of family life and can play a key role in ensuring the financial stability and well-being of the household. It is a testament to the love and dedication that many mothers have for their families, and the importance they place on ensuring that their children have the resources they need to succeed.</a:t>
            </a:r>
          </a:p>
          <a:p>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16</a:t>
            </a:fld>
            <a:endParaRPr lang="en-US" dirty="0"/>
          </a:p>
        </p:txBody>
      </p:sp>
      <p:sp>
        <p:nvSpPr>
          <p:cNvPr id="6" name="TextBox 5">
            <a:extLst>
              <a:ext uri="{FF2B5EF4-FFF2-40B4-BE49-F238E27FC236}">
                <a16:creationId xmlns:a16="http://schemas.microsoft.com/office/drawing/2014/main" id="{6B67A8D4-FC6E-FD24-5098-8FC3ACAD1130}"/>
              </a:ext>
            </a:extLst>
          </p:cNvPr>
          <p:cNvSpPr txBox="1"/>
          <p:nvPr/>
        </p:nvSpPr>
        <p:spPr>
          <a:xfrm>
            <a:off x="10572511" y="6368715"/>
            <a:ext cx="1733266" cy="369332"/>
          </a:xfrm>
          <a:prstGeom prst="rect">
            <a:avLst/>
          </a:prstGeom>
          <a:noFill/>
        </p:spPr>
        <p:txBody>
          <a:bodyPr wrap="square" rtlCol="0">
            <a:spAutoFit/>
          </a:bodyPr>
          <a:lstStyle/>
          <a:p>
            <a:r>
              <a:rPr lang="en-GB" dirty="0"/>
              <a:t>Usman Uddin</a:t>
            </a:r>
          </a:p>
        </p:txBody>
      </p:sp>
    </p:spTree>
    <p:extLst>
      <p:ext uri="{BB962C8B-B14F-4D97-AF65-F5344CB8AC3E}">
        <p14:creationId xmlns:p14="http://schemas.microsoft.com/office/powerpoint/2010/main" val="685681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341EC-7553-E579-8232-67A860CA77B7}"/>
              </a:ext>
            </a:extLst>
          </p:cNvPr>
          <p:cNvSpPr>
            <a:spLocks noGrp="1"/>
          </p:cNvSpPr>
          <p:nvPr>
            <p:ph type="title"/>
          </p:nvPr>
        </p:nvSpPr>
        <p:spPr>
          <a:xfrm>
            <a:off x="2140857" y="339779"/>
            <a:ext cx="6400800" cy="768096"/>
          </a:xfrm>
        </p:spPr>
        <p:txBody>
          <a:bodyPr/>
          <a:lstStyle/>
          <a:p>
            <a:r>
              <a:rPr lang="en-GB" dirty="0"/>
              <a:t>Conclusion  </a:t>
            </a:r>
          </a:p>
        </p:txBody>
      </p:sp>
      <p:sp>
        <p:nvSpPr>
          <p:cNvPr id="3" name="Text Placeholder 2">
            <a:extLst>
              <a:ext uri="{FF2B5EF4-FFF2-40B4-BE49-F238E27FC236}">
                <a16:creationId xmlns:a16="http://schemas.microsoft.com/office/drawing/2014/main" id="{0B8A94B1-9F77-FFE1-EE60-3350E3E5CD85}"/>
              </a:ext>
            </a:extLst>
          </p:cNvPr>
          <p:cNvSpPr>
            <a:spLocks noGrp="1"/>
          </p:cNvSpPr>
          <p:nvPr>
            <p:ph type="body" idx="1"/>
          </p:nvPr>
        </p:nvSpPr>
        <p:spPr>
          <a:xfrm>
            <a:off x="1378857" y="1611086"/>
            <a:ext cx="9629914" cy="4138148"/>
          </a:xfrm>
          <a:solidFill>
            <a:srgbClr val="FDFBF6"/>
          </a:solidFill>
        </p:spPr>
        <p:txBody>
          <a:bodyPr vert="horz" lIns="0" tIns="0" rIns="0" bIns="0" rtlCol="0" anchor="t">
            <a:noAutofit/>
          </a:bodyPr>
          <a:lstStyle/>
          <a:p>
            <a:r>
              <a:rPr lang="en-GB" sz="2000" dirty="0">
                <a:latin typeface="Arial"/>
                <a:cs typeface="Sabon Next LT"/>
              </a:rPr>
              <a:t>Every family and individual are unique, and the best approach to improving family well-being will depend on the specific needs and circumstances of the family. </a:t>
            </a:r>
            <a:endParaRPr lang="en-US" sz="2000" dirty="0">
              <a:latin typeface="Arial"/>
              <a:cs typeface="Arial"/>
            </a:endParaRPr>
          </a:p>
          <a:p>
            <a:endParaRPr lang="en-GB" sz="2000" dirty="0">
              <a:latin typeface="Arial"/>
              <a:cs typeface="Sabon Next LT"/>
            </a:endParaRPr>
          </a:p>
          <a:p>
            <a:endParaRPr lang="en-GB" sz="2000" dirty="0">
              <a:latin typeface="Arial"/>
              <a:cs typeface="Sabon Next LT"/>
            </a:endParaRPr>
          </a:p>
          <a:p>
            <a:r>
              <a:rPr lang="en-GB" sz="2000" dirty="0">
                <a:latin typeface="Arial"/>
                <a:cs typeface="Sabon Next LT"/>
              </a:rPr>
              <a:t>As Youth Offending Team  parenting division had an assessment with the whole family and relevant members we recommend person centred action need to be implemented first .as we have suggested some help and support for individual and as a whole family from government and from local authority. The other three daughters of the family can get involve and help their mother and siblings.</a:t>
            </a:r>
            <a:endParaRPr lang="en-GB" sz="2000" dirty="0">
              <a:latin typeface="Arial"/>
              <a:cs typeface="Arial"/>
            </a:endParaRPr>
          </a:p>
        </p:txBody>
      </p:sp>
    </p:spTree>
    <p:extLst>
      <p:ext uri="{BB962C8B-B14F-4D97-AF65-F5344CB8AC3E}">
        <p14:creationId xmlns:p14="http://schemas.microsoft.com/office/powerpoint/2010/main" val="1615967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3554AC-03BC-A33A-FCC3-342DFDB25811}"/>
              </a:ext>
            </a:extLst>
          </p:cNvPr>
          <p:cNvSpPr>
            <a:spLocks noGrp="1"/>
          </p:cNvSpPr>
          <p:nvPr>
            <p:ph type="title"/>
          </p:nvPr>
        </p:nvSpPr>
        <p:spPr>
          <a:xfrm>
            <a:off x="643467" y="321734"/>
            <a:ext cx="10905066" cy="1135737"/>
          </a:xfrm>
        </p:spPr>
        <p:txBody>
          <a:bodyPr vert="horz" lIns="91440" tIns="45720" rIns="91440" bIns="45720" rtlCol="0" anchor="ctr">
            <a:normAutofit/>
          </a:bodyPr>
          <a:lstStyle/>
          <a:p>
            <a:pPr algn="l">
              <a:lnSpc>
                <a:spcPct val="90000"/>
              </a:lnSpc>
            </a:pPr>
            <a:r>
              <a:rPr lang="en-US" sz="3600" dirty="0"/>
              <a:t>                   Reference </a:t>
            </a:r>
            <a:endParaRPr lang="en-US" sz="3600" kern="1200" dirty="0">
              <a:latin typeface="+mj-lt"/>
              <a:ea typeface="+mj-ea"/>
              <a:cs typeface="+mj-cs"/>
            </a:endParaRPr>
          </a:p>
        </p:txBody>
      </p:sp>
      <p:sp>
        <p:nvSpPr>
          <p:cNvPr id="3" name="Content Placeholder 2">
            <a:extLst>
              <a:ext uri="{FF2B5EF4-FFF2-40B4-BE49-F238E27FC236}">
                <a16:creationId xmlns:a16="http://schemas.microsoft.com/office/drawing/2014/main" id="{8226F465-87C4-A74B-3693-219BEF716D40}"/>
              </a:ext>
            </a:extLst>
          </p:cNvPr>
          <p:cNvSpPr>
            <a:spLocks noGrp="1"/>
          </p:cNvSpPr>
          <p:nvPr>
            <p:ph sz="half" idx="1"/>
          </p:nvPr>
        </p:nvSpPr>
        <p:spPr>
          <a:xfrm>
            <a:off x="643467" y="1782981"/>
            <a:ext cx="10905066" cy="4393982"/>
          </a:xfrm>
        </p:spPr>
        <p:txBody>
          <a:bodyPr vert="horz" lIns="91440" tIns="45720" rIns="91440" bIns="45720" rtlCol="0">
            <a:normAutofit fontScale="92500" lnSpcReduction="10000"/>
          </a:bodyPr>
          <a:lstStyle/>
          <a:p>
            <a:pPr indent="-228600">
              <a:lnSpc>
                <a:spcPct val="90000"/>
              </a:lnSpc>
            </a:pPr>
            <a:endParaRPr lang="en-GB" sz="1300" dirty="0">
              <a:solidFill>
                <a:schemeClr val="tx1"/>
              </a:solidFill>
            </a:endParaRPr>
          </a:p>
          <a:p>
            <a:pPr indent="-228600">
              <a:lnSpc>
                <a:spcPct val="90000"/>
              </a:lnSpc>
            </a:pPr>
            <a:r>
              <a:rPr lang="en-GB" sz="1300" dirty="0">
                <a:solidFill>
                  <a:schemeClr val="tx1"/>
                </a:solidFill>
              </a:rPr>
              <a:t>Dixon, L., Browne, K. and Hamilton‐Giachritsis, C., 2005. Risk factors of parents abused as children: A mediational analysis of the intergenerational continuity of child maltreatment (Part I). Journal of child Psychology and Psychiatry, 46(1), pp.47-57</a:t>
            </a:r>
          </a:p>
          <a:p>
            <a:pPr indent="-228600">
              <a:lnSpc>
                <a:spcPct val="90000"/>
              </a:lnSpc>
            </a:pPr>
            <a:r>
              <a:rPr lang="en-GB" sz="1300" dirty="0">
                <a:solidFill>
                  <a:schemeClr val="tx1"/>
                </a:solidFill>
              </a:rPr>
              <a:t>Deb, S., Clarke, D. and Unwin, G. (2006) Using Medication to manage behaviour </a:t>
            </a:r>
          </a:p>
          <a:p>
            <a:pPr indent="-228600">
              <a:lnSpc>
                <a:spcPct val="90000"/>
              </a:lnSpc>
            </a:pPr>
            <a:r>
              <a:rPr lang="en-GB" sz="1300" dirty="0">
                <a:solidFill>
                  <a:schemeClr val="tx1"/>
                </a:solidFill>
              </a:rPr>
              <a:t>problems among adults with a learning disability. University of Birmingham. Free to </a:t>
            </a:r>
          </a:p>
          <a:p>
            <a:pPr indent="-228600">
              <a:lnSpc>
                <a:spcPct val="90000"/>
              </a:lnSpc>
            </a:pPr>
            <a:r>
              <a:rPr lang="en-GB" sz="1300" dirty="0">
                <a:solidFill>
                  <a:schemeClr val="tx1"/>
                </a:solidFill>
              </a:rPr>
              <a:t>download: www.LD-Medication.bham.ac.uk</a:t>
            </a:r>
          </a:p>
          <a:p>
            <a:pPr indent="-228600">
              <a:lnSpc>
                <a:spcPct val="90000"/>
              </a:lnSpc>
            </a:pPr>
            <a:r>
              <a:rPr lang="en-GB" sz="1300" dirty="0">
                <a:solidFill>
                  <a:schemeClr val="tx1"/>
                </a:solidFill>
              </a:rPr>
              <a:t>Adkins DE, Wang V, Dupre ME, van den Oord EJCG, Elder GH., Jr Structure and stress: Trajectories of depressive symptoms across adolescence and young adulthood. Social Forces. 2009;88:31–60. [PMC free article] [PubMed]</a:t>
            </a:r>
          </a:p>
          <a:p>
            <a:pPr indent="-228600">
              <a:lnSpc>
                <a:spcPct val="90000"/>
              </a:lnSpc>
            </a:pPr>
            <a:r>
              <a:rPr lang="en-GB" sz="1300" dirty="0">
                <a:solidFill>
                  <a:schemeClr val="tx1"/>
                </a:solidFill>
              </a:rPr>
              <a:t>Allison PD. Change scores as dependent variables in regression analysis. Sociological Methodology. 1990;20:93–114.</a:t>
            </a:r>
          </a:p>
          <a:p>
            <a:pPr indent="-228600">
              <a:lnSpc>
                <a:spcPct val="90000"/>
              </a:lnSpc>
            </a:pPr>
            <a:r>
              <a:rPr lang="en-GB" sz="1300" dirty="0">
                <a:solidFill>
                  <a:schemeClr val="tx1"/>
                </a:solidFill>
              </a:rPr>
              <a:t>Lantz PM, House JS, Mero RP, Williams DR. Stress, life events, and socioeconomic disparities in health: Results from the Americans’ Changing Lives Study. Journal of Health and Social Behavior. 2005;46:274–288. [PubMed]</a:t>
            </a:r>
          </a:p>
          <a:p>
            <a:pPr indent="-228600">
              <a:lnSpc>
                <a:spcPct val="90000"/>
              </a:lnSpc>
            </a:pPr>
            <a:r>
              <a:rPr lang="en-GB" sz="1300" dirty="0">
                <a:solidFill>
                  <a:schemeClr val="tx1"/>
                </a:solidFill>
              </a:rPr>
              <a:t>Lareau A, Weininger EB. Class and the transition to adulthood. In: Lareau A, Conley D, editors. Social class: How does it work? New York: Russell Sage Foundation; 2008. pp. 118–151.</a:t>
            </a:r>
          </a:p>
          <a:p>
            <a:pPr indent="-228600">
              <a:lnSpc>
                <a:spcPct val="90000"/>
              </a:lnSpc>
            </a:pPr>
            <a:r>
              <a:rPr lang="en-GB" sz="1300" dirty="0">
                <a:solidFill>
                  <a:schemeClr val="tx1"/>
                </a:solidFill>
              </a:rPr>
              <a:t>Lemieux T. Postsecondary education and increased wage inequality. American Economic Review. 2006;96:195–199. Farrington DP. Key results from the first forty years of the Cambridge study in delinquent development. In: Thornberry TP, Krohn MD, editors. Taking stock of delinquency. New York: Kluwer/Plenum; 2002. ​</a:t>
            </a:r>
          </a:p>
          <a:p>
            <a:pPr indent="-228600">
              <a:lnSpc>
                <a:spcPct val="90000"/>
              </a:lnSpc>
            </a:pPr>
            <a:r>
              <a:rPr lang="en-GB" sz="1300" dirty="0">
                <a:solidFill>
                  <a:schemeClr val="tx1"/>
                </a:solidFill>
              </a:rPr>
              <a:t>Haw C, Hawton K, Gunnell D, Platt S. Economic recession and suicidal behaviour: Possible mechanisms and ameliorating factors. International Journal of Social Psychiatry. 2015;61(1):73-81. doi:10.1177/0020764014536545</a:t>
            </a:r>
          </a:p>
          <a:p>
            <a:pPr indent="-228600">
              <a:lnSpc>
                <a:spcPct val="90000"/>
              </a:lnSpc>
            </a:pPr>
            <a:r>
              <a:rPr lang="en-GB" sz="1300" dirty="0">
                <a:solidFill>
                  <a:schemeClr val="tx1"/>
                </a:solidFill>
              </a:rPr>
              <a:t>Sutherland I, Shepherd JP. Social dimensions of adolescent substance use. Addiction. 2001;96:445–448. [PubMed] [Google Scholar] [Ref list] ​</a:t>
            </a:r>
          </a:p>
          <a:p>
            <a:pPr indent="-228600">
              <a:lnSpc>
                <a:spcPct val="90000"/>
              </a:lnSpc>
            </a:pPr>
            <a:r>
              <a:rPr lang="en-GB" sz="1300" dirty="0">
                <a:solidFill>
                  <a:schemeClr val="tx1"/>
                </a:solidFill>
              </a:rPr>
              <a:t>Vaillant GE. A twenty-year follow-up of New York narcotic addicts. Arch Gen Psychiatr. 1987;29:237–241. [PubMed] [Google Scholar] [Ref list]​</a:t>
            </a:r>
          </a:p>
          <a:p>
            <a:pPr indent="-228600">
              <a:lnSpc>
                <a:spcPct val="90000"/>
              </a:lnSpc>
            </a:pPr>
            <a:r>
              <a:rPr lang="en-GB" sz="1300" dirty="0">
                <a:solidFill>
                  <a:schemeClr val="tx1"/>
                </a:solidFill>
              </a:rPr>
              <a:t>Welsh BC, Farrington DP. What works, what doesn't, what's promising, and future directions. In: Sherman LW, Farrington DP, Welsh BC, Mckenzie DL, editors. Evidence-based crime prevention. London: Routledge; 2002. [Google Scholar] ​</a:t>
            </a:r>
          </a:p>
          <a:p>
            <a:pPr indent="-228600">
              <a:lnSpc>
                <a:spcPct val="90000"/>
              </a:lnSpc>
            </a:pPr>
            <a:r>
              <a:rPr lang="en-GB" sz="1300" dirty="0">
                <a:solidFill>
                  <a:schemeClr val="tx1"/>
                </a:solidFill>
              </a:rPr>
              <a:t>https://www.gov.uk/government/publications/anti-socialbehaviour-crime-and-policing-bill-anti-social-behaviour​</a:t>
            </a:r>
          </a:p>
          <a:p>
            <a:pPr indent="-228600">
              <a:lnSpc>
                <a:spcPct val="90000"/>
              </a:lnSpc>
            </a:pPr>
            <a:r>
              <a:rPr lang="en-GB" sz="1300" dirty="0">
                <a:solidFill>
                  <a:schemeClr val="tx1"/>
                </a:solidFill>
              </a:rPr>
              <a:t>​Shaw, T., Campbell, M. A., Runions, K. C., &amp; Zubrick, S. R. (2017). Properties of the DASS-21 in an Australian Community Adolescent Population. Journal of Clinical Psychology, 73(7), 879–892.</a:t>
            </a:r>
          </a:p>
          <a:p>
            <a:pPr indent="-228600">
              <a:lnSpc>
                <a:spcPct val="90000"/>
              </a:lnSpc>
            </a:pPr>
            <a:endParaRPr lang="en-GB" sz="1300" dirty="0">
              <a:solidFill>
                <a:schemeClr val="tx1"/>
              </a:solidFill>
            </a:endParaRPr>
          </a:p>
          <a:p>
            <a:pPr indent="-228600">
              <a:lnSpc>
                <a:spcPct val="90000"/>
              </a:lnSpc>
            </a:pPr>
            <a:endParaRPr lang="en-US" sz="2000" dirty="0">
              <a:solidFill>
                <a:schemeClr val="tx1"/>
              </a:solidFill>
            </a:endParaRP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C09CB8E1-94EE-7409-FD5C-C62B55DEE363}"/>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defTabSz="914400">
              <a:spcAft>
                <a:spcPts val="600"/>
              </a:spcAft>
            </a:pPr>
            <a:r>
              <a:rPr lang="en-US" kern="1200">
                <a:solidFill>
                  <a:schemeClr val="tx1">
                    <a:tint val="75000"/>
                  </a:schemeClr>
                </a:solidFill>
                <a:latin typeface="+mn-lt"/>
                <a:ea typeface="+mn-ea"/>
                <a:cs typeface="+mn-cs"/>
              </a:rPr>
              <a:t>Presentation title</a:t>
            </a:r>
          </a:p>
        </p:txBody>
      </p:sp>
      <p:sp>
        <p:nvSpPr>
          <p:cNvPr id="4" name="Slide Number Placeholder 3">
            <a:extLst>
              <a:ext uri="{FF2B5EF4-FFF2-40B4-BE49-F238E27FC236}">
                <a16:creationId xmlns:a16="http://schemas.microsoft.com/office/drawing/2014/main" id="{C2F3707D-DE60-BAD9-4FF6-CE70E736EE1F}"/>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pPr>
            <a:fld id="{48F63A3B-78C7-47BE-AE5E-E10140E04643}" type="slidenum">
              <a:rPr lang="en-US">
                <a:solidFill>
                  <a:schemeClr val="tx1">
                    <a:tint val="75000"/>
                  </a:schemeClr>
                </a:solidFill>
                <a:latin typeface="+mn-lt"/>
                <a:cs typeface="+mn-cs"/>
              </a:rPr>
              <a:pPr algn="r" defTabSz="914400">
                <a:spcAft>
                  <a:spcPts val="600"/>
                </a:spcAft>
              </a:pPr>
              <a:t>18</a:t>
            </a:fld>
            <a:endParaRPr lang="en-US">
              <a:solidFill>
                <a:schemeClr val="tx1">
                  <a:tint val="75000"/>
                </a:schemeClr>
              </a:solidFill>
              <a:latin typeface="+mn-lt"/>
              <a:cs typeface="+mn-cs"/>
            </a:endParaRPr>
          </a:p>
        </p:txBody>
      </p:sp>
    </p:spTree>
    <p:extLst>
      <p:ext uri="{BB962C8B-B14F-4D97-AF65-F5344CB8AC3E}">
        <p14:creationId xmlns:p14="http://schemas.microsoft.com/office/powerpoint/2010/main" val="1896211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826852" y="1855183"/>
            <a:ext cx="6327798" cy="2898093"/>
          </a:xfrm>
        </p:spPr>
        <p:txBody>
          <a:bodyPr/>
          <a:lstStyle/>
          <a:p>
            <a:r>
              <a:rPr lang="en-US" sz="6600" dirty="0">
                <a:latin typeface="Trade Gothic Inline" panose="020B0604020202020204" pitchFamily="34" charset="0"/>
              </a:rPr>
              <a:t>THANK YOU</a:t>
            </a:r>
          </a:p>
        </p:txBody>
      </p:sp>
      <p:cxnSp>
        <p:nvCxnSpPr>
          <p:cNvPr id="4" name="Straight Connector 3">
            <a:extLst>
              <a:ext uri="{FF2B5EF4-FFF2-40B4-BE49-F238E27FC236}">
                <a16:creationId xmlns:a16="http://schemas.microsoft.com/office/drawing/2014/main" id="{CB229356-9FF2-8581-226E-FC3598ECD656}"/>
              </a:ext>
            </a:extLst>
          </p:cNvPr>
          <p:cNvCxnSpPr/>
          <p:nvPr/>
        </p:nvCxnSpPr>
        <p:spPr>
          <a:xfrm>
            <a:off x="659567" y="3717561"/>
            <a:ext cx="7315200" cy="0"/>
          </a:xfrm>
          <a:prstGeom prst="line">
            <a:avLst/>
          </a:prstGeom>
          <a:ln w="57150"/>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 id="{18518462-57BD-4B9F-9628-24DEFF39786A}" vid="{86105DA6-E613-46C4-BC07-43C4C2AF65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2937</Words>
  <Application>Microsoft Office PowerPoint</Application>
  <PresentationFormat>Widescreen</PresentationFormat>
  <Paragraphs>283</Paragraphs>
  <Slides>19</Slides>
  <Notes>2</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19</vt:i4>
      </vt:variant>
    </vt:vector>
  </HeadingPairs>
  <TitlesOfParts>
    <vt:vector size="32" baseType="lpstr">
      <vt:lpstr>-apple-system</vt:lpstr>
      <vt:lpstr>Arial</vt:lpstr>
      <vt:lpstr>Arial Black</vt:lpstr>
      <vt:lpstr>Arial,Sans-Serif</vt:lpstr>
      <vt:lpstr>Calibri</vt:lpstr>
      <vt:lpstr>Cambria</vt:lpstr>
      <vt:lpstr>ElsevierGulliver</vt:lpstr>
      <vt:lpstr>Georgia</vt:lpstr>
      <vt:lpstr>NSPCC-Regular</vt:lpstr>
      <vt:lpstr>Nunito Sans</vt:lpstr>
      <vt:lpstr>Sabon Next LT</vt:lpstr>
      <vt:lpstr>Trade Gothic Inline</vt:lpstr>
      <vt:lpstr>Office Theme</vt:lpstr>
      <vt:lpstr>Children, young people and families </vt:lpstr>
      <vt:lpstr>contents</vt:lpstr>
      <vt:lpstr>Introduction</vt:lpstr>
      <vt:lpstr>Risk factors</vt:lpstr>
      <vt:lpstr>PowerPoint Presentation</vt:lpstr>
      <vt:lpstr>PowerPoint Presentation</vt:lpstr>
      <vt:lpstr>PowerPoint Presentation</vt:lpstr>
      <vt:lpstr>PowerPoint Presentation</vt:lpstr>
      <vt:lpstr>PowerPoint Presentation</vt:lpstr>
      <vt:lpstr>PowerPoint Presentation</vt:lpstr>
      <vt:lpstr>Child 2 (3+) </vt:lpstr>
      <vt:lpstr>PowerPoint Presentation</vt:lpstr>
      <vt:lpstr> financial support </vt:lpstr>
      <vt:lpstr>Government support</vt:lpstr>
      <vt:lpstr>PowerPoint Presentation</vt:lpstr>
      <vt:lpstr> Mother financial support:</vt:lpstr>
      <vt:lpstr>Conclusion  </vt:lpstr>
      <vt:lpstr>                   Reference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PRESENTTION TITLE</dc:title>
  <dc:subject/>
  <dc:creator/>
  <cp:lastModifiedBy/>
  <cp:revision>190</cp:revision>
  <dcterms:created xsi:type="dcterms:W3CDTF">2022-08-11T21:37:00Z</dcterms:created>
  <dcterms:modified xsi:type="dcterms:W3CDTF">2023-02-23T20:15:23Z</dcterms:modified>
</cp:coreProperties>
</file>