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0" r:id="rId4"/>
    <p:sldId id="265" r:id="rId5"/>
    <p:sldId id="266" r:id="rId6"/>
    <p:sldId id="267" r:id="rId7"/>
    <p:sldId id="269" r:id="rId8"/>
    <p:sldId id="272" r:id="rId9"/>
    <p:sldId id="268" r:id="rId10"/>
    <p:sldId id="270" r:id="rId11"/>
    <p:sldId id="261" r:id="rId12"/>
    <p:sldId id="262" r:id="rId13"/>
    <p:sldId id="263" r:id="rId14"/>
    <p:sldId id="264" r:id="rId15"/>
    <p:sldId id="271" r:id="rId16"/>
    <p:sldId id="259" r:id="rId17"/>
    <p:sldId id="273"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66" autoAdjust="0"/>
    <p:restoredTop sz="94660"/>
  </p:normalViewPr>
  <p:slideViewPr>
    <p:cSldViewPr snapToGrid="0">
      <p:cViewPr varScale="1">
        <p:scale>
          <a:sx n="87" d="100"/>
          <a:sy n="87" d="100"/>
        </p:scale>
        <p:origin x="15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96256F-320E-46EA-B8C3-C6E9F09607B0}"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314421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96256F-320E-46EA-B8C3-C6E9F09607B0}"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3568222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96256F-320E-46EA-B8C3-C6E9F09607B0}"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1022655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96256F-320E-46EA-B8C3-C6E9F09607B0}"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662021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96256F-320E-46EA-B8C3-C6E9F09607B0}" type="datetimeFigureOut">
              <a:rPr lang="en-GB" smtClean="0"/>
              <a:t>25/04/2022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1188303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96256F-320E-46EA-B8C3-C6E9F09607B0}" type="datetimeFigureOut">
              <a:rPr lang="en-GB" smtClean="0"/>
              <a:t>25/04/2022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3666464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96256F-320E-46EA-B8C3-C6E9F09607B0}" type="datetimeFigureOut">
              <a:rPr lang="en-GB" smtClean="0"/>
              <a:t>25/04/2022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3907639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96256F-320E-46EA-B8C3-C6E9F09607B0}"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3218533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96256F-320E-46EA-B8C3-C6E9F09607B0}"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2855984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96256F-320E-46EA-B8C3-C6E9F09607B0}"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2082097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96256F-320E-46EA-B8C3-C6E9F09607B0}"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2269-BBB3-406F-9743-D1D98E1C5F16}" type="slidenum">
              <a:rPr lang="en-GB" smtClean="0"/>
              <a:t>‹#›</a:t>
            </a:fld>
            <a:endParaRPr lang="en-GB"/>
          </a:p>
        </p:txBody>
      </p:sp>
    </p:spTree>
    <p:extLst>
      <p:ext uri="{BB962C8B-B14F-4D97-AF65-F5344CB8AC3E}">
        <p14:creationId xmlns:p14="http://schemas.microsoft.com/office/powerpoint/2010/main" val="1639950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96256F-320E-46EA-B8C3-C6E9F09607B0}" type="datetimeFigureOut">
              <a:rPr lang="en-GB" smtClean="0"/>
              <a:t>25/04/2022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4A2269-BBB3-406F-9743-D1D98E1C5F16}" type="slidenum">
              <a:rPr lang="en-GB" smtClean="0"/>
              <a:t>‹#›</a:t>
            </a:fld>
            <a:endParaRPr lang="en-GB"/>
          </a:p>
        </p:txBody>
      </p:sp>
    </p:spTree>
    <p:extLst>
      <p:ext uri="{BB962C8B-B14F-4D97-AF65-F5344CB8AC3E}">
        <p14:creationId xmlns:p14="http://schemas.microsoft.com/office/powerpoint/2010/main" val="30942384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www.plantlife.org.uk/uk/nature-reserves-important-plant-areas/important-plant-areas/gower"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plantlife.org.uk/uk/our-work/conservation-projects/coastal/restoring-gowers-cliffs"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plantlife.org.uk/wildflower_garden/grow_in_the_garden/yellowwhitlowgrass" TargetMode="External"/><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plantlife.org.uk/uk/our-work/conservation-projects/coastal/restoring-gowers-cliff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naturephotographers.co.uk/image/I0000FOpV8qXfdKY"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plantlife.org.uk/uk/our-work/conservation-projects/coastal/restoring-gowers-cliffs" TargetMode="External"/><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hyperlink" Target="http://goweros.blogspot.com/2011/12/invasive-cotoneasters-at-fox-hole.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hyperlink" Target="https://getoutmore.uk/flora/sea-lavender.php" TargetMode="External"/><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hyperlink" Target="https://www.wildlifetrusts.org/wildlife-explorer/wildflowers/early-gentian" TargetMode="External"/><Relationship Id="rId4" Type="http://schemas.openxmlformats.org/officeDocument/2006/relationships/hyperlink" Target="http://goweros.blogspot.com/2012/09/goldilocks-aster-in-gower.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goweros.blogspot.com/2012/05/green-winged-orchids-at-lewes-castle.html" TargetMode="External"/><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hyperlink" Target="https://wales-lichens.org.uk/species-account/fulgensia-fulgens"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plantlife.org.uk/uk/our-work/conservation-projects/coastal/restoring-gowers-cliffs" TargetMode="External"/><Relationship Id="rId2" Type="http://schemas.openxmlformats.org/officeDocument/2006/relationships/hyperlink" Target="https://www.plantlife.org.uk/uk/nature-reserves-important-plant-areas/important-plant-areas/gower"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ales.nbnatlas.org/wales-wonderful-wild-flora-fungi/"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D71880-E196-4E46-B2F5-A32F16CC9105}"/>
              </a:ext>
            </a:extLst>
          </p:cNvPr>
          <p:cNvSpPr txBox="1"/>
          <p:nvPr/>
        </p:nvSpPr>
        <p:spPr>
          <a:xfrm>
            <a:off x="322243" y="375263"/>
            <a:ext cx="8551844" cy="5632311"/>
          </a:xfrm>
          <a:prstGeom prst="rect">
            <a:avLst/>
          </a:prstGeom>
          <a:noFill/>
        </p:spPr>
        <p:txBody>
          <a:bodyPr wrap="square" rtlCol="0">
            <a:spAutoFit/>
          </a:bodyPr>
          <a:lstStyle/>
          <a:p>
            <a:pPr algn="ctr"/>
            <a:r>
              <a:rPr lang="en-GB" sz="7200" b="1" dirty="0"/>
              <a:t>GOWER PENINSULA </a:t>
            </a:r>
          </a:p>
          <a:p>
            <a:pPr algn="ctr"/>
            <a:endParaRPr lang="en-GB" sz="7200" b="1" dirty="0"/>
          </a:p>
          <a:p>
            <a:pPr algn="ctr"/>
            <a:r>
              <a:rPr lang="en-GB" sz="7200" b="1" dirty="0"/>
              <a:t>BIODIVERSITY:</a:t>
            </a:r>
          </a:p>
          <a:p>
            <a:pPr algn="ctr"/>
            <a:r>
              <a:rPr lang="en-GB" sz="7200" b="1" dirty="0"/>
              <a:t> </a:t>
            </a:r>
          </a:p>
          <a:p>
            <a:pPr algn="ctr"/>
            <a:r>
              <a:rPr lang="en-GB" sz="7200" b="1" dirty="0"/>
              <a:t> PLANT SPECIES </a:t>
            </a:r>
          </a:p>
        </p:txBody>
      </p:sp>
    </p:spTree>
    <p:extLst>
      <p:ext uri="{BB962C8B-B14F-4D97-AF65-F5344CB8AC3E}">
        <p14:creationId xmlns:p14="http://schemas.microsoft.com/office/powerpoint/2010/main" val="212457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A1A03C-A158-4257-8090-CD90BF03316E}"/>
              </a:ext>
            </a:extLst>
          </p:cNvPr>
          <p:cNvSpPr txBox="1"/>
          <p:nvPr/>
        </p:nvSpPr>
        <p:spPr>
          <a:xfrm>
            <a:off x="429658" y="231353"/>
            <a:ext cx="8549089" cy="5909310"/>
          </a:xfrm>
          <a:prstGeom prst="rect">
            <a:avLst/>
          </a:prstGeom>
          <a:noFill/>
        </p:spPr>
        <p:txBody>
          <a:bodyPr wrap="square" rtlCol="0">
            <a:spAutoFit/>
          </a:bodyPr>
          <a:lstStyle/>
          <a:p>
            <a:pPr algn="ctr"/>
            <a:r>
              <a:rPr lang="en-GB" sz="4000" b="1" dirty="0"/>
              <a:t>Gower Important Plant Area (IPA) </a:t>
            </a:r>
          </a:p>
          <a:p>
            <a:endParaRPr lang="en-GB" dirty="0"/>
          </a:p>
          <a:p>
            <a:r>
              <a:rPr lang="en-GB" sz="1400" dirty="0">
                <a:hlinkClick r:id="rId2"/>
              </a:rPr>
              <a:t>https://www.plantlife.org.uk/uk/nature-reserves-important-plant-areas/important-plant-areas/gower</a:t>
            </a:r>
            <a:r>
              <a:rPr lang="en-GB" sz="1400" dirty="0"/>
              <a:t> </a:t>
            </a:r>
          </a:p>
          <a:p>
            <a:endParaRPr lang="en-GB" sz="2400" b="1" dirty="0"/>
          </a:p>
          <a:p>
            <a:r>
              <a:rPr lang="en-GB" sz="2400" b="1" dirty="0"/>
              <a:t>Over 700 species of wild flowers due to the diversity of geology, habitats and history of the peninsula – includes</a:t>
            </a:r>
          </a:p>
          <a:p>
            <a:endParaRPr lang="en-GB" sz="2400" b="1" dirty="0"/>
          </a:p>
          <a:p>
            <a:pPr marL="342900" indent="-342900">
              <a:buFont typeface="Arial" panose="020B0604020202020204" pitchFamily="34" charset="0"/>
              <a:buChar char="•"/>
            </a:pPr>
            <a:r>
              <a:rPr lang="en-GB" sz="2400" b="1" dirty="0"/>
              <a:t>high cliffs of limestone rock,</a:t>
            </a:r>
          </a:p>
          <a:p>
            <a:endParaRPr lang="en-GB" sz="2400" b="1" dirty="0"/>
          </a:p>
          <a:p>
            <a:pPr marL="342900" indent="-342900">
              <a:buFont typeface="Arial" panose="020B0604020202020204" pitchFamily="34" charset="0"/>
              <a:buChar char="•"/>
            </a:pPr>
            <a:r>
              <a:rPr lang="en-GB" sz="2400" b="1" dirty="0"/>
              <a:t>sheltered sandy coves backed by dunes </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extensive areas of low-lying saltmarsh. </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Inland, the farming landscape still includes networks of small arable fields and pastures, giving way to heathland higher up.</a:t>
            </a:r>
          </a:p>
          <a:p>
            <a:endParaRPr lang="en-GB" dirty="0"/>
          </a:p>
        </p:txBody>
      </p:sp>
    </p:spTree>
    <p:extLst>
      <p:ext uri="{BB962C8B-B14F-4D97-AF65-F5344CB8AC3E}">
        <p14:creationId xmlns:p14="http://schemas.microsoft.com/office/powerpoint/2010/main" val="227517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0" end="1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82E74B-BB21-4BF2-93DC-B52C91721DCB}"/>
              </a:ext>
            </a:extLst>
          </p:cNvPr>
          <p:cNvSpPr txBox="1"/>
          <p:nvPr/>
        </p:nvSpPr>
        <p:spPr>
          <a:xfrm>
            <a:off x="187287" y="308471"/>
            <a:ext cx="8769426" cy="5632311"/>
          </a:xfrm>
          <a:prstGeom prst="rect">
            <a:avLst/>
          </a:prstGeom>
          <a:noFill/>
        </p:spPr>
        <p:txBody>
          <a:bodyPr wrap="square" rtlCol="0">
            <a:spAutoFit/>
          </a:bodyPr>
          <a:lstStyle/>
          <a:p>
            <a:pPr algn="ctr"/>
            <a:r>
              <a:rPr lang="en-GB" sz="2400" b="1" dirty="0"/>
              <a:t>Southern Gower coast  - 15 miles of limestone cliffs,</a:t>
            </a:r>
          </a:p>
          <a:p>
            <a:pPr algn="ctr"/>
            <a:r>
              <a:rPr lang="en-GB" sz="2400" b="1" dirty="0"/>
              <a:t> caves, dunes and beaches.</a:t>
            </a:r>
          </a:p>
          <a:p>
            <a:endParaRPr lang="en-GB" sz="2400" b="1" dirty="0"/>
          </a:p>
          <a:p>
            <a:pPr marL="342900" indent="-342900">
              <a:buFont typeface="Arial" panose="020B0604020202020204" pitchFamily="34" charset="0"/>
              <a:buChar char="•"/>
            </a:pPr>
            <a:r>
              <a:rPr lang="en-GB" sz="2400" b="1" dirty="0"/>
              <a:t>Rocky limestone grassland cliffs are home to over 250 ancient juniper bushes</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Yellow </a:t>
            </a:r>
            <a:r>
              <a:rPr lang="en-GB" sz="2400" b="1" dirty="0" err="1"/>
              <a:t>whitlowgrass</a:t>
            </a:r>
            <a:r>
              <a:rPr lang="en-GB" sz="2400" b="1" dirty="0"/>
              <a:t> (a tiny jewel) – an upland Mediterranean species that grows here and nowhere else in Britain. </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Other cliffs species include small restharrow, early gentian, goldilocks aster, western clover, basil thyme and three types of rock sea-lavender that grow nowhere else in the world. </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The cliffs are also important for their lichens, with good populations of scrambled egg lichen, amongst many others</a:t>
            </a:r>
          </a:p>
        </p:txBody>
      </p:sp>
    </p:spTree>
    <p:extLst>
      <p:ext uri="{BB962C8B-B14F-4D97-AF65-F5344CB8AC3E}">
        <p14:creationId xmlns:p14="http://schemas.microsoft.com/office/powerpoint/2010/main" val="140626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312E3293-70AD-4474-A760-5439F98EC2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4227" y="699617"/>
            <a:ext cx="5976422" cy="421993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E9CE370-160F-4FFC-BCB3-FC5702B1DFA5}"/>
              </a:ext>
            </a:extLst>
          </p:cNvPr>
          <p:cNvSpPr txBox="1"/>
          <p:nvPr/>
        </p:nvSpPr>
        <p:spPr>
          <a:xfrm>
            <a:off x="506776" y="198302"/>
            <a:ext cx="8207566" cy="523220"/>
          </a:xfrm>
          <a:prstGeom prst="rect">
            <a:avLst/>
          </a:prstGeom>
          <a:noFill/>
        </p:spPr>
        <p:txBody>
          <a:bodyPr wrap="square" rtlCol="0">
            <a:spAutoFit/>
          </a:bodyPr>
          <a:lstStyle/>
          <a:p>
            <a:pPr algn="ctr"/>
            <a:r>
              <a:rPr lang="en-GB" sz="2800" b="1" i="0" dirty="0">
                <a:solidFill>
                  <a:srgbClr val="2C3E50"/>
                </a:solidFill>
                <a:effectLst/>
                <a:latin typeface="lola"/>
              </a:rPr>
              <a:t>Juniper</a:t>
            </a:r>
            <a:r>
              <a:rPr lang="en-GB" sz="2800" b="0" i="0" dirty="0">
                <a:solidFill>
                  <a:srgbClr val="2C3E50"/>
                </a:solidFill>
                <a:effectLst/>
                <a:latin typeface="lola"/>
              </a:rPr>
              <a:t> (</a:t>
            </a:r>
            <a:r>
              <a:rPr lang="en-GB" sz="2800" b="0" i="1" dirty="0">
                <a:solidFill>
                  <a:srgbClr val="2C3E50"/>
                </a:solidFill>
                <a:effectLst/>
                <a:latin typeface="lola"/>
              </a:rPr>
              <a:t>Juniperus communis</a:t>
            </a:r>
            <a:r>
              <a:rPr lang="en-GB" sz="2800" b="0" i="0" dirty="0">
                <a:solidFill>
                  <a:srgbClr val="2C3E50"/>
                </a:solidFill>
                <a:effectLst/>
                <a:latin typeface="lola"/>
              </a:rPr>
              <a:t>)</a:t>
            </a:r>
            <a:endParaRPr lang="en-GB" sz="2800" dirty="0"/>
          </a:p>
        </p:txBody>
      </p:sp>
      <p:sp>
        <p:nvSpPr>
          <p:cNvPr id="4" name="TextBox 3">
            <a:extLst>
              <a:ext uri="{FF2B5EF4-FFF2-40B4-BE49-F238E27FC236}">
                <a16:creationId xmlns:a16="http://schemas.microsoft.com/office/drawing/2014/main" id="{05F2D4C1-3F7A-44F9-8196-A4B4A4A223B9}"/>
              </a:ext>
            </a:extLst>
          </p:cNvPr>
          <p:cNvSpPr txBox="1"/>
          <p:nvPr/>
        </p:nvSpPr>
        <p:spPr>
          <a:xfrm>
            <a:off x="297456" y="5067761"/>
            <a:ext cx="8659258" cy="1446550"/>
          </a:xfrm>
          <a:prstGeom prst="rect">
            <a:avLst/>
          </a:prstGeom>
          <a:noFill/>
        </p:spPr>
        <p:txBody>
          <a:bodyPr wrap="square" rtlCol="0">
            <a:spAutoFit/>
          </a:bodyPr>
          <a:lstStyle/>
          <a:p>
            <a:r>
              <a:rPr lang="en-GB" b="0" i="0" dirty="0">
                <a:solidFill>
                  <a:srgbClr val="2C3E50"/>
                </a:solidFill>
                <a:effectLst/>
                <a:latin typeface="lola"/>
              </a:rPr>
              <a:t>Although small, many of the junipers on the Gower cliffs are thought to be hundreds of years old. Hugging the rock faces to avoid the worst of the weather, their knotted and twisted trunks reveal their age. Even larger bushes are being overtopped by fast-growing cotoneasters. </a:t>
            </a:r>
            <a:r>
              <a:rPr lang="en-GB" b="0" i="1" dirty="0">
                <a:solidFill>
                  <a:srgbClr val="2C3E50"/>
                </a:solidFill>
                <a:effectLst/>
                <a:latin typeface="lola"/>
              </a:rPr>
              <a:t>Photo © Bob Gibbons/</a:t>
            </a:r>
            <a:r>
              <a:rPr lang="en-GB" b="0" i="1" dirty="0" err="1">
                <a:solidFill>
                  <a:srgbClr val="2C3E50"/>
                </a:solidFill>
                <a:effectLst/>
                <a:latin typeface="lola"/>
              </a:rPr>
              <a:t>Plantlife</a:t>
            </a:r>
            <a:r>
              <a:rPr lang="en-GB" b="0" i="1" dirty="0">
                <a:solidFill>
                  <a:srgbClr val="2C3E50"/>
                </a:solidFill>
                <a:effectLst/>
                <a:latin typeface="lola"/>
              </a:rPr>
              <a:t> </a:t>
            </a:r>
          </a:p>
          <a:p>
            <a:r>
              <a:rPr lang="en-GB" sz="1600" dirty="0">
                <a:hlinkClick r:id="rId3"/>
              </a:rPr>
              <a:t>https://www.plantlife.org.uk/uk/our-work/conservation-projects/coastal/restoring-gowers-cliffs</a:t>
            </a:r>
            <a:r>
              <a:rPr lang="en-GB" sz="1600" dirty="0"/>
              <a:t> </a:t>
            </a:r>
          </a:p>
        </p:txBody>
      </p:sp>
    </p:spTree>
    <p:extLst>
      <p:ext uri="{BB962C8B-B14F-4D97-AF65-F5344CB8AC3E}">
        <p14:creationId xmlns:p14="http://schemas.microsoft.com/office/powerpoint/2010/main" val="885133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21D6950-CDA3-4F02-86F7-F30DBDAC7C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2946" y="698297"/>
            <a:ext cx="7078108" cy="418644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864D463-4354-4CD2-98A5-6245AA1EDA11}"/>
              </a:ext>
            </a:extLst>
          </p:cNvPr>
          <p:cNvSpPr txBox="1"/>
          <p:nvPr/>
        </p:nvSpPr>
        <p:spPr>
          <a:xfrm>
            <a:off x="319489" y="176267"/>
            <a:ext cx="8505022" cy="369332"/>
          </a:xfrm>
          <a:prstGeom prst="rect">
            <a:avLst/>
          </a:prstGeom>
          <a:noFill/>
        </p:spPr>
        <p:txBody>
          <a:bodyPr wrap="square" rtlCol="0">
            <a:spAutoFit/>
          </a:bodyPr>
          <a:lstStyle/>
          <a:p>
            <a:pPr algn="ctr"/>
            <a:r>
              <a:rPr lang="en-GB" b="1" dirty="0"/>
              <a:t>Yellow Whitlow-grass (</a:t>
            </a:r>
            <a:r>
              <a:rPr lang="en-GB" b="1" dirty="0" err="1"/>
              <a:t>Draba</a:t>
            </a:r>
            <a:r>
              <a:rPr lang="en-GB" b="1" dirty="0"/>
              <a:t> </a:t>
            </a:r>
            <a:r>
              <a:rPr lang="en-GB" b="1" dirty="0" err="1"/>
              <a:t>aizoides</a:t>
            </a:r>
            <a:r>
              <a:rPr lang="en-GB" b="1" dirty="0"/>
              <a:t>)</a:t>
            </a:r>
          </a:p>
        </p:txBody>
      </p:sp>
      <p:sp>
        <p:nvSpPr>
          <p:cNvPr id="3" name="TextBox 2">
            <a:extLst>
              <a:ext uri="{FF2B5EF4-FFF2-40B4-BE49-F238E27FC236}">
                <a16:creationId xmlns:a16="http://schemas.microsoft.com/office/drawing/2014/main" id="{2FA5C3AA-9A96-4BE1-9DD0-C72FB860E6C1}"/>
              </a:ext>
            </a:extLst>
          </p:cNvPr>
          <p:cNvSpPr txBox="1"/>
          <p:nvPr/>
        </p:nvSpPr>
        <p:spPr>
          <a:xfrm>
            <a:off x="418641" y="5045726"/>
            <a:ext cx="8505022" cy="1754326"/>
          </a:xfrm>
          <a:prstGeom prst="rect">
            <a:avLst/>
          </a:prstGeom>
          <a:noFill/>
        </p:spPr>
        <p:txBody>
          <a:bodyPr wrap="square" rtlCol="0">
            <a:spAutoFit/>
          </a:bodyPr>
          <a:lstStyle/>
          <a:p>
            <a:r>
              <a:rPr lang="en-GB" b="0" i="0" dirty="0">
                <a:solidFill>
                  <a:srgbClr val="2C3E50"/>
                </a:solidFill>
                <a:effectLst/>
                <a:latin typeface="lola"/>
              </a:rPr>
              <a:t>The Gower peninsula is the only place in the UK where you will find this dainty yellow flower in the wild. Its tight cushions grow in rock crevices – just where Cotoneaster likes to grow – and several colonies were engulfed before clearance began. Remarkably, it’s actually a member of the cabbage family and is </a:t>
            </a:r>
            <a:r>
              <a:rPr lang="en-GB" b="0" i="0" dirty="0">
                <a:solidFill>
                  <a:srgbClr val="6E8C2D"/>
                </a:solidFill>
                <a:effectLst/>
                <a:latin typeface="lola"/>
                <a:hlinkClick r:id="rId3"/>
              </a:rPr>
              <a:t>often grown in rock gardens</a:t>
            </a:r>
            <a:r>
              <a:rPr lang="en-GB" b="0" i="0" dirty="0">
                <a:solidFill>
                  <a:srgbClr val="2C3E50"/>
                </a:solidFill>
                <a:effectLst/>
                <a:latin typeface="lola"/>
              </a:rPr>
              <a:t>. </a:t>
            </a:r>
            <a:r>
              <a:rPr lang="en-GB" b="0" i="1" dirty="0">
                <a:solidFill>
                  <a:srgbClr val="2C3E50"/>
                </a:solidFill>
                <a:effectLst/>
                <a:latin typeface="lola"/>
              </a:rPr>
              <a:t>Photo © Tim Wilkins/</a:t>
            </a:r>
            <a:r>
              <a:rPr lang="en-GB" b="0" i="1" dirty="0" err="1">
                <a:solidFill>
                  <a:srgbClr val="2C3E50"/>
                </a:solidFill>
                <a:effectLst/>
                <a:latin typeface="lola"/>
              </a:rPr>
              <a:t>Plantlife</a:t>
            </a:r>
            <a:r>
              <a:rPr lang="en-GB" b="0" i="1" dirty="0">
                <a:solidFill>
                  <a:srgbClr val="2C3E50"/>
                </a:solidFill>
                <a:effectLst/>
                <a:latin typeface="lola"/>
              </a:rPr>
              <a:t>. </a:t>
            </a:r>
            <a:r>
              <a:rPr lang="en-GB" b="0" i="1" dirty="0">
                <a:solidFill>
                  <a:srgbClr val="2C3E50"/>
                </a:solidFill>
                <a:effectLst/>
                <a:latin typeface="lola"/>
                <a:hlinkClick r:id="rId4"/>
              </a:rPr>
              <a:t>https://www.plantlife.org.uk/uk/our-work/conservation-projects/coastal/restoring-gowers-cliffs</a:t>
            </a:r>
            <a:r>
              <a:rPr lang="en-GB" b="0" i="1" dirty="0">
                <a:solidFill>
                  <a:srgbClr val="2C3E50"/>
                </a:solidFill>
                <a:effectLst/>
                <a:latin typeface="lola"/>
              </a:rPr>
              <a:t> </a:t>
            </a:r>
            <a:endParaRPr lang="en-GB" dirty="0"/>
          </a:p>
        </p:txBody>
      </p:sp>
    </p:spTree>
    <p:extLst>
      <p:ext uri="{BB962C8B-B14F-4D97-AF65-F5344CB8AC3E}">
        <p14:creationId xmlns:p14="http://schemas.microsoft.com/office/powerpoint/2010/main" val="358755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47C67A8-E358-41DA-8202-8AD89F9535AF}"/>
              </a:ext>
            </a:extLst>
          </p:cNvPr>
          <p:cNvPicPr>
            <a:picLocks noChangeAspect="1"/>
          </p:cNvPicPr>
          <p:nvPr/>
        </p:nvPicPr>
        <p:blipFill>
          <a:blip r:embed="rId2"/>
          <a:stretch>
            <a:fillRect/>
          </a:stretch>
        </p:blipFill>
        <p:spPr>
          <a:xfrm>
            <a:off x="1628258" y="919827"/>
            <a:ext cx="6372225" cy="4257675"/>
          </a:xfrm>
          <a:prstGeom prst="rect">
            <a:avLst/>
          </a:prstGeom>
        </p:spPr>
      </p:pic>
      <p:sp>
        <p:nvSpPr>
          <p:cNvPr id="5" name="TextBox 4">
            <a:extLst>
              <a:ext uri="{FF2B5EF4-FFF2-40B4-BE49-F238E27FC236}">
                <a16:creationId xmlns:a16="http://schemas.microsoft.com/office/drawing/2014/main" id="{CFB0D505-4C99-429B-87FF-B9EAA6D6C7C8}"/>
              </a:ext>
            </a:extLst>
          </p:cNvPr>
          <p:cNvSpPr txBox="1"/>
          <p:nvPr/>
        </p:nvSpPr>
        <p:spPr>
          <a:xfrm>
            <a:off x="319488" y="396607"/>
            <a:ext cx="8571123" cy="523220"/>
          </a:xfrm>
          <a:prstGeom prst="rect">
            <a:avLst/>
          </a:prstGeom>
          <a:noFill/>
        </p:spPr>
        <p:txBody>
          <a:bodyPr wrap="square" rtlCol="0">
            <a:spAutoFit/>
          </a:bodyPr>
          <a:lstStyle/>
          <a:p>
            <a:pPr algn="ctr"/>
            <a:r>
              <a:rPr lang="en-GB" sz="2800" b="1" dirty="0">
                <a:effectLst/>
                <a:latin typeface="Calibri" panose="020F0502020204030204" pitchFamily="34" charset="0"/>
                <a:ea typeface="Calibri" panose="020F0502020204030204" pitchFamily="34" charset="0"/>
                <a:cs typeface="Times New Roman" panose="02020603050405020304" pitchFamily="18" charset="0"/>
              </a:rPr>
              <a:t>SMALL RESTHARROW Ononis </a:t>
            </a:r>
            <a:r>
              <a:rPr lang="en-GB" sz="2800" b="1" dirty="0" err="1">
                <a:effectLst/>
                <a:latin typeface="Calibri" panose="020F0502020204030204" pitchFamily="34" charset="0"/>
                <a:ea typeface="Calibri" panose="020F0502020204030204" pitchFamily="34" charset="0"/>
                <a:cs typeface="Times New Roman" panose="02020603050405020304" pitchFamily="18" charset="0"/>
              </a:rPr>
              <a:t>reclinata</a:t>
            </a:r>
            <a:r>
              <a:rPr lang="en-GB" sz="2800" b="1" dirty="0">
                <a:effectLst/>
                <a:latin typeface="Calibri" panose="020F0502020204030204" pitchFamily="34" charset="0"/>
                <a:ea typeface="Calibri" panose="020F0502020204030204" pitchFamily="34" charset="0"/>
                <a:cs typeface="Times New Roman" panose="02020603050405020304" pitchFamily="18" charset="0"/>
              </a:rPr>
              <a:t> (Fabaceae)</a:t>
            </a:r>
            <a:endParaRPr lang="en-GB" sz="2800" b="1" dirty="0"/>
          </a:p>
        </p:txBody>
      </p:sp>
      <p:sp>
        <p:nvSpPr>
          <p:cNvPr id="7" name="TextBox 6">
            <a:extLst>
              <a:ext uri="{FF2B5EF4-FFF2-40B4-BE49-F238E27FC236}">
                <a16:creationId xmlns:a16="http://schemas.microsoft.com/office/drawing/2014/main" id="{5833DABF-70F5-40DE-A840-A5C46AC1CC17}"/>
              </a:ext>
            </a:extLst>
          </p:cNvPr>
          <p:cNvSpPr txBox="1"/>
          <p:nvPr/>
        </p:nvSpPr>
        <p:spPr>
          <a:xfrm>
            <a:off x="121186" y="5255043"/>
            <a:ext cx="9022813" cy="1077218"/>
          </a:xfrm>
          <a:prstGeom prst="rect">
            <a:avLst/>
          </a:prstGeom>
          <a:noFill/>
        </p:spPr>
        <p:txBody>
          <a:bodyPr wrap="square" rtlCol="0">
            <a:spAutoFit/>
          </a:bodyPr>
          <a:lstStyle/>
          <a:p>
            <a:r>
              <a:rPr lang="en-GB" sz="1600" b="1" dirty="0">
                <a:effectLst/>
                <a:latin typeface="Calibri" panose="020F0502020204030204" pitchFamily="34" charset="0"/>
                <a:ea typeface="Calibri" panose="020F0502020204030204" pitchFamily="34" charset="0"/>
                <a:cs typeface="Times New Roman" panose="02020603050405020304" pitchFamily="18" charset="0"/>
              </a:rPr>
              <a:t>Height to 15cm. Spreading, stickily hairy and spineless annual. Favours dry, grassy places near the sea. FLOWERS are 10mm long and pink, the petals barely longer than the calyx (Jun-Jul). FRUITS are pendent pods. LEAVES are trifoliate with oval leaflets. STATUS-Restricted to Berry Head in Devon, the Gower Peninsula and the Channel Islands </a:t>
            </a:r>
            <a:r>
              <a:rPr lang="en-GB" sz="1400" dirty="0">
                <a:effectLst/>
                <a:latin typeface="Calibri" panose="020F0502020204030204" pitchFamily="34" charset="0"/>
                <a:ea typeface="Calibri" panose="020F0502020204030204" pitchFamily="34" charset="0"/>
                <a:cs typeface="Times New Roman" panose="02020603050405020304" pitchFamily="18" charset="0"/>
              </a:rPr>
              <a:t>source </a:t>
            </a:r>
            <a:r>
              <a:rPr lang="en-GB" sz="1400" dirty="0">
                <a:effectLst/>
                <a:latin typeface="Calibri" panose="020F0502020204030204" pitchFamily="34" charset="0"/>
                <a:ea typeface="Calibri" panose="020F0502020204030204" pitchFamily="34" charset="0"/>
                <a:cs typeface="Times New Roman" panose="02020603050405020304" pitchFamily="18" charset="0"/>
                <a:hlinkClick r:id="rId3"/>
              </a:rPr>
              <a:t>https://www.naturephotographers.co.uk/image/I0000FOpV8qXfdKY</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p>
        </p:txBody>
      </p:sp>
    </p:spTree>
    <p:extLst>
      <p:ext uri="{BB962C8B-B14F-4D97-AF65-F5344CB8AC3E}">
        <p14:creationId xmlns:p14="http://schemas.microsoft.com/office/powerpoint/2010/main" val="47720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5912D2A0-6997-41E2-99D1-3CBF12E033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7610" y="690498"/>
            <a:ext cx="4693185" cy="39354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E2388A0-C471-443E-A45B-4BD6AABD65C6}"/>
              </a:ext>
            </a:extLst>
          </p:cNvPr>
          <p:cNvSpPr txBox="1"/>
          <p:nvPr/>
        </p:nvSpPr>
        <p:spPr>
          <a:xfrm>
            <a:off x="396607" y="121183"/>
            <a:ext cx="8273668" cy="584775"/>
          </a:xfrm>
          <a:prstGeom prst="rect">
            <a:avLst/>
          </a:prstGeom>
          <a:noFill/>
        </p:spPr>
        <p:txBody>
          <a:bodyPr wrap="square" rtlCol="0">
            <a:spAutoFit/>
          </a:bodyPr>
          <a:lstStyle/>
          <a:p>
            <a:pPr algn="ctr"/>
            <a:r>
              <a:rPr lang="en-GB" sz="3200" b="1" i="0" dirty="0">
                <a:solidFill>
                  <a:srgbClr val="2C3E50"/>
                </a:solidFill>
                <a:effectLst/>
                <a:latin typeface="lola"/>
              </a:rPr>
              <a:t>Basil Thyme</a:t>
            </a:r>
            <a:r>
              <a:rPr lang="en-GB" sz="3200" b="0" i="0" dirty="0">
                <a:solidFill>
                  <a:srgbClr val="2C3E50"/>
                </a:solidFill>
                <a:effectLst/>
                <a:latin typeface="lola"/>
              </a:rPr>
              <a:t> (</a:t>
            </a:r>
            <a:r>
              <a:rPr lang="en-GB" sz="3200" b="0" i="1" dirty="0" err="1">
                <a:solidFill>
                  <a:srgbClr val="2C3E50"/>
                </a:solidFill>
                <a:effectLst/>
                <a:latin typeface="lola"/>
              </a:rPr>
              <a:t>Clinopodium</a:t>
            </a:r>
            <a:r>
              <a:rPr lang="en-GB" sz="3200" b="0" i="1" dirty="0">
                <a:solidFill>
                  <a:srgbClr val="2C3E50"/>
                </a:solidFill>
                <a:effectLst/>
                <a:latin typeface="lola"/>
              </a:rPr>
              <a:t> </a:t>
            </a:r>
            <a:r>
              <a:rPr lang="en-GB" sz="3200" b="0" i="1" dirty="0" err="1">
                <a:solidFill>
                  <a:srgbClr val="2C3E50"/>
                </a:solidFill>
                <a:effectLst/>
                <a:latin typeface="lola"/>
              </a:rPr>
              <a:t>acinos</a:t>
            </a:r>
            <a:r>
              <a:rPr lang="en-GB" sz="3200" b="0" i="1" dirty="0">
                <a:solidFill>
                  <a:srgbClr val="2C3E50"/>
                </a:solidFill>
                <a:effectLst/>
                <a:latin typeface="lola"/>
              </a:rPr>
              <a:t>)</a:t>
            </a:r>
            <a:endParaRPr lang="en-GB" sz="3200" dirty="0"/>
          </a:p>
        </p:txBody>
      </p:sp>
      <p:sp>
        <p:nvSpPr>
          <p:cNvPr id="3" name="TextBox 2">
            <a:extLst>
              <a:ext uri="{FF2B5EF4-FFF2-40B4-BE49-F238E27FC236}">
                <a16:creationId xmlns:a16="http://schemas.microsoft.com/office/drawing/2014/main" id="{FF9867C3-678F-47AD-80DA-1BCFE51F0B51}"/>
              </a:ext>
            </a:extLst>
          </p:cNvPr>
          <p:cNvSpPr txBox="1"/>
          <p:nvPr/>
        </p:nvSpPr>
        <p:spPr>
          <a:xfrm>
            <a:off x="242370" y="4792345"/>
            <a:ext cx="8747393" cy="2308324"/>
          </a:xfrm>
          <a:prstGeom prst="rect">
            <a:avLst/>
          </a:prstGeom>
          <a:noFill/>
        </p:spPr>
        <p:txBody>
          <a:bodyPr wrap="square" rtlCol="0">
            <a:spAutoFit/>
          </a:bodyPr>
          <a:lstStyle/>
          <a:p>
            <a:r>
              <a:rPr lang="en-GB" sz="1600" b="1" i="0" dirty="0">
                <a:solidFill>
                  <a:srgbClr val="2C3E50"/>
                </a:solidFill>
                <a:effectLst/>
                <a:latin typeface="lola"/>
              </a:rPr>
              <a:t>The pretty purple-blue flowers of this little annual plant are produced throughout the summer. Unable to tolerate competition from dense vegetation, it grows on lime-rich soil in open places where its seeds can germinate. It had not been recorded at Foxhole for 27 years, until </a:t>
            </a:r>
            <a:r>
              <a:rPr lang="en-GB" sz="1600" b="1" i="0" dirty="0" err="1">
                <a:solidFill>
                  <a:srgbClr val="2C3E50"/>
                </a:solidFill>
                <a:effectLst/>
                <a:latin typeface="lola"/>
              </a:rPr>
              <a:t>Plantlife</a:t>
            </a:r>
            <a:r>
              <a:rPr lang="en-GB" sz="1600" b="1" i="0" dirty="0">
                <a:solidFill>
                  <a:srgbClr val="2C3E50"/>
                </a:solidFill>
                <a:effectLst/>
                <a:latin typeface="lola"/>
              </a:rPr>
              <a:t> experts discovered it, just a few feet away from encroaching cotoneaster! </a:t>
            </a:r>
            <a:r>
              <a:rPr lang="en-GB" sz="1600" b="1" i="1" dirty="0">
                <a:solidFill>
                  <a:srgbClr val="2C3E50"/>
                </a:solidFill>
                <a:effectLst/>
                <a:latin typeface="lola"/>
              </a:rPr>
              <a:t>Photo © Tim Wilkins/</a:t>
            </a:r>
            <a:r>
              <a:rPr lang="en-GB" sz="1600" b="1" i="1" dirty="0" err="1">
                <a:solidFill>
                  <a:srgbClr val="2C3E50"/>
                </a:solidFill>
                <a:effectLst/>
                <a:latin typeface="lola"/>
              </a:rPr>
              <a:t>Plantlife</a:t>
            </a:r>
            <a:r>
              <a:rPr lang="en-GB" sz="1600" b="1" i="1" dirty="0">
                <a:solidFill>
                  <a:srgbClr val="2C3E50"/>
                </a:solidFill>
                <a:effectLst/>
                <a:latin typeface="lola"/>
              </a:rPr>
              <a:t>. </a:t>
            </a:r>
            <a:r>
              <a:rPr lang="en-GB" sz="1600" b="1" i="1" dirty="0">
                <a:solidFill>
                  <a:srgbClr val="2C3E50"/>
                </a:solidFill>
                <a:effectLst/>
                <a:latin typeface="lola"/>
                <a:hlinkClick r:id="rId3"/>
              </a:rPr>
              <a:t>https://www.plantlife.org.uk/uk/our-work/conservation-projects/coastal/restoring-gowers-cliffs</a:t>
            </a:r>
            <a:r>
              <a:rPr lang="en-GB" sz="1600" b="1" i="1" dirty="0">
                <a:solidFill>
                  <a:srgbClr val="2C3E50"/>
                </a:solidFill>
                <a:effectLst/>
                <a:latin typeface="lola"/>
              </a:rPr>
              <a:t> </a:t>
            </a:r>
          </a:p>
          <a:p>
            <a:endParaRPr lang="en-GB" sz="1600" b="1" i="1" dirty="0">
              <a:solidFill>
                <a:srgbClr val="2C3E50"/>
              </a:solidFill>
              <a:latin typeface="lola"/>
            </a:endParaRPr>
          </a:p>
          <a:p>
            <a:r>
              <a:rPr lang="en-GB" sz="1600" b="1" i="1" dirty="0">
                <a:solidFill>
                  <a:srgbClr val="2C3E50"/>
                </a:solidFill>
                <a:latin typeface="lola"/>
              </a:rPr>
              <a:t>Gower Wildlife </a:t>
            </a:r>
            <a:r>
              <a:rPr lang="en-GB" sz="1600" b="1" i="1" dirty="0">
                <a:solidFill>
                  <a:srgbClr val="2C3E50"/>
                </a:solidFill>
                <a:latin typeface="lola"/>
                <a:hlinkClick r:id="rId4"/>
              </a:rPr>
              <a:t>http://goweros.blogspot.com/2011/12/invasive-cotoneasters-at-fox-hole.html</a:t>
            </a:r>
            <a:r>
              <a:rPr lang="en-GB" sz="1600" b="1" i="1" dirty="0">
                <a:solidFill>
                  <a:srgbClr val="2C3E50"/>
                </a:solidFill>
                <a:latin typeface="lola"/>
              </a:rPr>
              <a:t>  </a:t>
            </a:r>
            <a:r>
              <a:rPr lang="en-GB" sz="1600" b="1" dirty="0">
                <a:solidFill>
                  <a:srgbClr val="FFFFFF"/>
                </a:solidFill>
                <a:effectLst/>
                <a:latin typeface="Arial" panose="020B0604020202020204" pitchFamily="34" charset="0"/>
              </a:rPr>
              <a:t>Invasive Cotoneasters at Fox Hole, Southgate</a:t>
            </a:r>
          </a:p>
          <a:p>
            <a:endParaRPr lang="en-GB" sz="1600" b="1" dirty="0"/>
          </a:p>
        </p:txBody>
      </p:sp>
    </p:spTree>
    <p:extLst>
      <p:ext uri="{BB962C8B-B14F-4D97-AF65-F5344CB8AC3E}">
        <p14:creationId xmlns:p14="http://schemas.microsoft.com/office/powerpoint/2010/main" val="2456569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orkers abseiling cliffs to access the most remote parts of the Gower coastline to remove cotoneaster as part of a National Trust campaign">
            <a:extLst>
              <a:ext uri="{FF2B5EF4-FFF2-40B4-BE49-F238E27FC236}">
                <a16:creationId xmlns:a16="http://schemas.microsoft.com/office/drawing/2014/main" id="{9846BCB5-F3CC-4DA3-846A-6F4920CB2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9016" y="1123720"/>
            <a:ext cx="6395313" cy="425314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B01C6DD-793D-479B-B402-419E8C418EA3}"/>
              </a:ext>
            </a:extLst>
          </p:cNvPr>
          <p:cNvSpPr txBox="1"/>
          <p:nvPr/>
        </p:nvSpPr>
        <p:spPr>
          <a:xfrm>
            <a:off x="418641" y="462708"/>
            <a:ext cx="8086381" cy="523220"/>
          </a:xfrm>
          <a:prstGeom prst="rect">
            <a:avLst/>
          </a:prstGeom>
          <a:noFill/>
        </p:spPr>
        <p:txBody>
          <a:bodyPr wrap="square" rtlCol="0">
            <a:spAutoFit/>
          </a:bodyPr>
          <a:lstStyle/>
          <a:p>
            <a:pPr algn="ctr"/>
            <a:r>
              <a:rPr lang="en-GB" sz="2800" b="1" dirty="0"/>
              <a:t>Extreme Conservation!</a:t>
            </a:r>
          </a:p>
        </p:txBody>
      </p:sp>
      <p:sp>
        <p:nvSpPr>
          <p:cNvPr id="3" name="TextBox 2">
            <a:extLst>
              <a:ext uri="{FF2B5EF4-FFF2-40B4-BE49-F238E27FC236}">
                <a16:creationId xmlns:a16="http://schemas.microsoft.com/office/drawing/2014/main" id="{E9F845DC-DE23-4C30-BE6C-355C3574BCDA}"/>
              </a:ext>
            </a:extLst>
          </p:cNvPr>
          <p:cNvSpPr txBox="1"/>
          <p:nvPr/>
        </p:nvSpPr>
        <p:spPr>
          <a:xfrm>
            <a:off x="242371" y="5872073"/>
            <a:ext cx="8659258" cy="646331"/>
          </a:xfrm>
          <a:prstGeom prst="rect">
            <a:avLst/>
          </a:prstGeom>
          <a:noFill/>
        </p:spPr>
        <p:txBody>
          <a:bodyPr wrap="square" rtlCol="0">
            <a:spAutoFit/>
          </a:bodyPr>
          <a:lstStyle/>
          <a:p>
            <a:r>
              <a:rPr lang="en-GB" b="1" i="0" dirty="0">
                <a:solidFill>
                  <a:srgbClr val="2C2C2C"/>
                </a:solidFill>
                <a:effectLst/>
                <a:latin typeface="Open Sans" panose="020B0606030504020204" pitchFamily="34" charset="0"/>
              </a:rPr>
              <a:t>Workers abseiling cliffs to access the most remote parts of the Gower coastline to remove cotoneaster as part of a National Trust campaign</a:t>
            </a:r>
            <a:endParaRPr lang="en-GB" dirty="0"/>
          </a:p>
        </p:txBody>
      </p:sp>
    </p:spTree>
    <p:extLst>
      <p:ext uri="{BB962C8B-B14F-4D97-AF65-F5344CB8AC3E}">
        <p14:creationId xmlns:p14="http://schemas.microsoft.com/office/powerpoint/2010/main" val="2210988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arly gentian | The Wildlife Trusts">
            <a:extLst>
              <a:ext uri="{FF2B5EF4-FFF2-40B4-BE49-F238E27FC236}">
                <a16:creationId xmlns:a16="http://schemas.microsoft.com/office/drawing/2014/main" id="{87525031-4A74-4249-BCC4-99D7FD5067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489" y="210701"/>
            <a:ext cx="3646379" cy="243091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870CA8EE-42AC-4225-BAAB-0D3B42B6C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5632" y="177875"/>
            <a:ext cx="3810000" cy="25431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59ACDF7-97CC-4640-ACBE-A6DB1D02A80C}"/>
              </a:ext>
            </a:extLst>
          </p:cNvPr>
          <p:cNvSpPr txBox="1"/>
          <p:nvPr/>
        </p:nvSpPr>
        <p:spPr>
          <a:xfrm>
            <a:off x="4572000" y="2745951"/>
            <a:ext cx="3646583" cy="738664"/>
          </a:xfrm>
          <a:prstGeom prst="rect">
            <a:avLst/>
          </a:prstGeom>
          <a:noFill/>
        </p:spPr>
        <p:txBody>
          <a:bodyPr wrap="square" rtlCol="0">
            <a:spAutoFit/>
          </a:bodyPr>
          <a:lstStyle/>
          <a:p>
            <a:pPr algn="ctr"/>
            <a:r>
              <a:rPr lang="en-GB" b="1" dirty="0"/>
              <a:t>Goldilocks Aster  </a:t>
            </a:r>
            <a:r>
              <a:rPr lang="en-GB" sz="1200" dirty="0">
                <a:hlinkClick r:id="rId4"/>
              </a:rPr>
              <a:t>http://goweros.blogspot.com/2012/09/goldilocks-aster-in-gower.html</a:t>
            </a:r>
            <a:r>
              <a:rPr lang="en-GB" sz="1200" dirty="0"/>
              <a:t> </a:t>
            </a:r>
          </a:p>
        </p:txBody>
      </p:sp>
      <p:sp>
        <p:nvSpPr>
          <p:cNvPr id="3" name="TextBox 2">
            <a:extLst>
              <a:ext uri="{FF2B5EF4-FFF2-40B4-BE49-F238E27FC236}">
                <a16:creationId xmlns:a16="http://schemas.microsoft.com/office/drawing/2014/main" id="{640989BC-8CED-4204-804E-F31D224A2F7A}"/>
              </a:ext>
            </a:extLst>
          </p:cNvPr>
          <p:cNvSpPr txBox="1"/>
          <p:nvPr/>
        </p:nvSpPr>
        <p:spPr>
          <a:xfrm>
            <a:off x="275422" y="2688114"/>
            <a:ext cx="3393195" cy="738664"/>
          </a:xfrm>
          <a:prstGeom prst="rect">
            <a:avLst/>
          </a:prstGeom>
          <a:noFill/>
        </p:spPr>
        <p:txBody>
          <a:bodyPr wrap="square" rtlCol="0">
            <a:spAutoFit/>
          </a:bodyPr>
          <a:lstStyle/>
          <a:p>
            <a:pPr algn="ctr"/>
            <a:r>
              <a:rPr lang="en-GB" b="1" dirty="0"/>
              <a:t>Early Gentian </a:t>
            </a:r>
            <a:r>
              <a:rPr lang="en-GB" sz="1200" dirty="0">
                <a:hlinkClick r:id="rId5"/>
              </a:rPr>
              <a:t>https://www.wildlifetrusts.org/wildlife-explorer/wildflowers/early-gentian</a:t>
            </a:r>
            <a:r>
              <a:rPr lang="en-GB" sz="1200" dirty="0"/>
              <a:t>  </a:t>
            </a:r>
          </a:p>
        </p:txBody>
      </p:sp>
      <p:pic>
        <p:nvPicPr>
          <p:cNvPr id="6" name="Picture 5" descr="Rock Sea Lavender">
            <a:extLst>
              <a:ext uri="{FF2B5EF4-FFF2-40B4-BE49-F238E27FC236}">
                <a16:creationId xmlns:a16="http://schemas.microsoft.com/office/drawing/2014/main" id="{72B0D1B0-5B2B-441F-8423-279C0984C80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748708" y="3573011"/>
            <a:ext cx="3646583" cy="2430920"/>
          </a:xfrm>
          <a:prstGeom prst="rect">
            <a:avLst/>
          </a:prstGeom>
          <a:noFill/>
          <a:ln>
            <a:noFill/>
          </a:ln>
        </p:spPr>
      </p:pic>
      <p:sp>
        <p:nvSpPr>
          <p:cNvPr id="4" name="TextBox 3">
            <a:extLst>
              <a:ext uri="{FF2B5EF4-FFF2-40B4-BE49-F238E27FC236}">
                <a16:creationId xmlns:a16="http://schemas.microsoft.com/office/drawing/2014/main" id="{3A346B68-964D-4226-BF3C-BD27030E6365}"/>
              </a:ext>
            </a:extLst>
          </p:cNvPr>
          <p:cNvSpPr txBox="1"/>
          <p:nvPr/>
        </p:nvSpPr>
        <p:spPr>
          <a:xfrm>
            <a:off x="187287" y="6092328"/>
            <a:ext cx="8846544" cy="646331"/>
          </a:xfrm>
          <a:prstGeom prst="rect">
            <a:avLst/>
          </a:prstGeom>
          <a:noFill/>
        </p:spPr>
        <p:txBody>
          <a:bodyPr wrap="square" rtlCol="0">
            <a:spAutoFit/>
          </a:bodyPr>
          <a:lstStyle/>
          <a:p>
            <a:pPr algn="ctr"/>
            <a:r>
              <a:rPr lang="en-GB" b="1" i="0" dirty="0">
                <a:solidFill>
                  <a:srgbClr val="000000"/>
                </a:solidFill>
                <a:effectLst/>
                <a:latin typeface="Times New Roman" panose="02020603050405020304" pitchFamily="18" charset="0"/>
              </a:rPr>
              <a:t>The Rock Sea Lavender</a:t>
            </a:r>
          </a:p>
          <a:p>
            <a:pPr algn="ctr"/>
            <a:r>
              <a:rPr lang="en-GB" b="1" i="0" dirty="0">
                <a:solidFill>
                  <a:srgbClr val="000000"/>
                </a:solidFill>
                <a:effectLst/>
                <a:latin typeface="Times New Roman" panose="02020603050405020304" pitchFamily="18" charset="0"/>
              </a:rPr>
              <a:t> </a:t>
            </a:r>
            <a:r>
              <a:rPr lang="en-GB" sz="1400" b="1" i="0" dirty="0">
                <a:solidFill>
                  <a:srgbClr val="000000"/>
                </a:solidFill>
                <a:effectLst/>
                <a:latin typeface="Times New Roman" panose="02020603050405020304" pitchFamily="18" charset="0"/>
                <a:hlinkClick r:id="rId7"/>
              </a:rPr>
              <a:t>https://getoutmore.uk/flora/sea-lavender.php</a:t>
            </a:r>
            <a:r>
              <a:rPr lang="en-GB" sz="1400" b="1" i="0" dirty="0">
                <a:solidFill>
                  <a:srgbClr val="000000"/>
                </a:solidFill>
                <a:effectLst/>
                <a:latin typeface="Times New Roman" panose="02020603050405020304" pitchFamily="18" charset="0"/>
              </a:rPr>
              <a:t>  </a:t>
            </a:r>
            <a:endParaRPr lang="en-GB" sz="1400" b="1" dirty="0"/>
          </a:p>
        </p:txBody>
      </p:sp>
    </p:spTree>
    <p:extLst>
      <p:ext uri="{BB962C8B-B14F-4D97-AF65-F5344CB8AC3E}">
        <p14:creationId xmlns:p14="http://schemas.microsoft.com/office/powerpoint/2010/main" val="3035820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057E5E2C-A483-4F1D-A10B-98D85B3FC2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408" y="240477"/>
            <a:ext cx="4343566" cy="289933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B84B0FA-D7B6-44C6-B0F0-9AE4BD9E4B77}"/>
              </a:ext>
            </a:extLst>
          </p:cNvPr>
          <p:cNvSpPr txBox="1"/>
          <p:nvPr/>
        </p:nvSpPr>
        <p:spPr>
          <a:xfrm>
            <a:off x="4693185" y="418642"/>
            <a:ext cx="3734719" cy="2616101"/>
          </a:xfrm>
          <a:prstGeom prst="rect">
            <a:avLst/>
          </a:prstGeom>
          <a:noFill/>
        </p:spPr>
        <p:txBody>
          <a:bodyPr wrap="square" rtlCol="0">
            <a:spAutoFit/>
          </a:bodyPr>
          <a:lstStyle/>
          <a:p>
            <a:r>
              <a:rPr lang="en-GB" b="1" dirty="0"/>
              <a:t>Western Clover (Trifolium occidentale) </a:t>
            </a:r>
            <a:r>
              <a:rPr lang="en-GB" sz="1600" dirty="0"/>
              <a:t>is a rather unimposing species, but has a very restricted UK distribution. It flowers earlier than the similar, but much commoner White Clover (Trifolium repens) and smaller, thicker leaves and a notched standard are two good characters to look for. </a:t>
            </a:r>
            <a:r>
              <a:rPr lang="en-GB" sz="1600" dirty="0">
                <a:hlinkClick r:id="rId3"/>
              </a:rPr>
              <a:t>http://goweros.blogspot.com/2012/05/green-winged-orchids-at-lewes-castle.html</a:t>
            </a:r>
            <a:r>
              <a:rPr lang="en-GB" sz="1600" dirty="0"/>
              <a:t> </a:t>
            </a:r>
          </a:p>
        </p:txBody>
      </p:sp>
      <p:pic>
        <p:nvPicPr>
          <p:cNvPr id="5124" name="Picture 4" descr=" Bryan Edwards">
            <a:extLst>
              <a:ext uri="{FF2B5EF4-FFF2-40B4-BE49-F238E27FC236}">
                <a16:creationId xmlns:a16="http://schemas.microsoft.com/office/drawing/2014/main" id="{0CFFF7C9-1E42-4D33-8D54-85ACBE0C45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408" y="3429000"/>
            <a:ext cx="4140220" cy="28976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2B7E99B-AC12-49FB-841B-127796BFACF7}"/>
              </a:ext>
            </a:extLst>
          </p:cNvPr>
          <p:cNvSpPr txBox="1"/>
          <p:nvPr/>
        </p:nvSpPr>
        <p:spPr>
          <a:xfrm>
            <a:off x="4693185" y="3272009"/>
            <a:ext cx="4120309" cy="3416320"/>
          </a:xfrm>
          <a:prstGeom prst="rect">
            <a:avLst/>
          </a:prstGeom>
          <a:noFill/>
        </p:spPr>
        <p:txBody>
          <a:bodyPr wrap="square" rtlCol="0">
            <a:spAutoFit/>
          </a:bodyPr>
          <a:lstStyle/>
          <a:p>
            <a:pPr algn="l"/>
            <a:r>
              <a:rPr lang="en-GB" b="0" i="0" u="none" strike="noStrike" dirty="0" err="1">
                <a:solidFill>
                  <a:srgbClr val="005A84"/>
                </a:solidFill>
                <a:effectLst/>
                <a:latin typeface="-apple-system"/>
              </a:rPr>
              <a:t>Fulgensia</a:t>
            </a:r>
            <a:r>
              <a:rPr lang="en-GB" b="0" i="0" u="none" strike="noStrike" dirty="0">
                <a:solidFill>
                  <a:srgbClr val="005A84"/>
                </a:solidFill>
                <a:effectLst/>
                <a:latin typeface="-apple-system"/>
              </a:rPr>
              <a:t> fulgens </a:t>
            </a:r>
            <a:r>
              <a:rPr lang="en-GB" b="1" i="0" dirty="0">
                <a:solidFill>
                  <a:srgbClr val="212529"/>
                </a:solidFill>
                <a:effectLst/>
                <a:latin typeface="-apple-system"/>
              </a:rPr>
              <a:t>Common Name(s)</a:t>
            </a:r>
          </a:p>
          <a:p>
            <a:pPr algn="l"/>
            <a:r>
              <a:rPr lang="en-GB" b="0" i="0" dirty="0">
                <a:solidFill>
                  <a:srgbClr val="212529"/>
                </a:solidFill>
                <a:effectLst/>
                <a:latin typeface="-apple-system"/>
              </a:rPr>
              <a:t>Often known as the </a:t>
            </a:r>
            <a:r>
              <a:rPr lang="en-GB" b="1" i="0" dirty="0">
                <a:solidFill>
                  <a:srgbClr val="212529"/>
                </a:solidFill>
                <a:effectLst/>
                <a:latin typeface="-apple-system"/>
              </a:rPr>
              <a:t>"scrambled egg lichen"</a:t>
            </a:r>
          </a:p>
          <a:p>
            <a:pPr algn="l"/>
            <a:r>
              <a:rPr lang="en-GB" b="1" i="0" dirty="0">
                <a:solidFill>
                  <a:srgbClr val="212529"/>
                </a:solidFill>
                <a:effectLst/>
                <a:latin typeface="-apple-system"/>
              </a:rPr>
              <a:t>Description &amp; Identification</a:t>
            </a:r>
          </a:p>
          <a:p>
            <a:pPr algn="l"/>
            <a:r>
              <a:rPr lang="en-GB" b="0" i="0" dirty="0">
                <a:solidFill>
                  <a:srgbClr val="212529"/>
                </a:solidFill>
                <a:effectLst/>
                <a:latin typeface="-apple-system"/>
              </a:rPr>
              <a:t>Easily identified by the non-specialist,  </a:t>
            </a:r>
            <a:r>
              <a:rPr lang="en-GB" b="0" i="1" dirty="0" err="1">
                <a:solidFill>
                  <a:srgbClr val="212529"/>
                </a:solidFill>
                <a:effectLst/>
                <a:latin typeface="-apple-system"/>
              </a:rPr>
              <a:t>Fulgensia</a:t>
            </a:r>
            <a:r>
              <a:rPr lang="en-GB" b="0" i="1" dirty="0">
                <a:solidFill>
                  <a:srgbClr val="212529"/>
                </a:solidFill>
                <a:effectLst/>
                <a:latin typeface="-apple-system"/>
              </a:rPr>
              <a:t> fulgens</a:t>
            </a:r>
            <a:r>
              <a:rPr lang="en-GB" b="0" i="0" dirty="0">
                <a:solidFill>
                  <a:srgbClr val="212529"/>
                </a:solidFill>
                <a:effectLst/>
                <a:latin typeface="-apple-system"/>
              </a:rPr>
              <a:t> is a squamulose lichen made up of overlapping, lemon-yellow scales, with a lobed margin, and are slightly pruinose</a:t>
            </a:r>
          </a:p>
          <a:p>
            <a:r>
              <a:rPr lang="en-GB" dirty="0">
                <a:hlinkClick r:id="rId5"/>
              </a:rPr>
              <a:t>https://wales-lichens.org.uk/species-account/fulgensia-fulgens</a:t>
            </a:r>
            <a:r>
              <a:rPr lang="en-GB" dirty="0"/>
              <a:t> </a:t>
            </a:r>
          </a:p>
          <a:p>
            <a:endParaRPr lang="en-GB" dirty="0"/>
          </a:p>
        </p:txBody>
      </p:sp>
    </p:spTree>
    <p:extLst>
      <p:ext uri="{BB962C8B-B14F-4D97-AF65-F5344CB8AC3E}">
        <p14:creationId xmlns:p14="http://schemas.microsoft.com/office/powerpoint/2010/main" val="1238922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E665C3-E30E-4993-AB8B-FB32DBF70CE7}"/>
              </a:ext>
            </a:extLst>
          </p:cNvPr>
          <p:cNvSpPr txBox="1"/>
          <p:nvPr/>
        </p:nvSpPr>
        <p:spPr>
          <a:xfrm>
            <a:off x="286439" y="429658"/>
            <a:ext cx="8394853" cy="5601533"/>
          </a:xfrm>
          <a:prstGeom prst="rect">
            <a:avLst/>
          </a:prstGeom>
          <a:noFill/>
        </p:spPr>
        <p:txBody>
          <a:bodyPr wrap="square" rtlCol="0">
            <a:spAutoFit/>
          </a:bodyPr>
          <a:lstStyle/>
          <a:p>
            <a:pPr algn="ctr"/>
            <a:r>
              <a:rPr lang="en-GB" sz="2800" b="1" dirty="0"/>
              <a:t>Sand dunes at Whiteford Point and </a:t>
            </a:r>
            <a:r>
              <a:rPr lang="en-GB" sz="2800" b="1" dirty="0" err="1"/>
              <a:t>Oxwich</a:t>
            </a:r>
            <a:endParaRPr lang="en-GB" sz="2800" b="1" dirty="0"/>
          </a:p>
          <a:p>
            <a:endParaRPr lang="en-GB" dirty="0"/>
          </a:p>
          <a:p>
            <a:r>
              <a:rPr lang="en-GB" sz="2400" b="1" dirty="0"/>
              <a:t>Lime-rich dune grassland is home to over 250 species of plant including:</a:t>
            </a:r>
          </a:p>
          <a:p>
            <a:endParaRPr lang="en-GB" sz="2400" b="1" dirty="0"/>
          </a:p>
          <a:p>
            <a:pPr marL="342900" indent="-342900">
              <a:buFont typeface="Arial" panose="020B0604020202020204" pitchFamily="34" charset="0"/>
              <a:buChar char="•"/>
            </a:pPr>
            <a:r>
              <a:rPr lang="en-GB" sz="2400" b="1" dirty="0"/>
              <a:t>The rare fen orchid, dune gentian and Wales’s only population of burnt-tip orchid. </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Other more common orchids include bee orchid, marsh helleborine, early marsh-orchid, southern marsh-orchid and pyramidal orchid. </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Other flowers of the dunes include sea holly, seaside centaury, yellow </a:t>
            </a:r>
            <a:r>
              <a:rPr lang="en-GB" sz="2400" b="1" dirty="0" err="1"/>
              <a:t>bartsia</a:t>
            </a:r>
            <a:r>
              <a:rPr lang="en-GB" sz="2400" b="1" dirty="0"/>
              <a:t>, sea spurge and viper’s </a:t>
            </a:r>
            <a:r>
              <a:rPr lang="en-GB" sz="2400" b="1" dirty="0" err="1"/>
              <a:t>buglosssand</a:t>
            </a:r>
            <a:r>
              <a:rPr lang="en-GB" sz="2400" b="1" dirty="0"/>
              <a:t> dunes. </a:t>
            </a:r>
          </a:p>
        </p:txBody>
      </p:sp>
    </p:spTree>
    <p:extLst>
      <p:ext uri="{BB962C8B-B14F-4D97-AF65-F5344CB8AC3E}">
        <p14:creationId xmlns:p14="http://schemas.microsoft.com/office/powerpoint/2010/main" val="266056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5156DD-4E46-4549-A333-5B974FB3A653}"/>
              </a:ext>
            </a:extLst>
          </p:cNvPr>
          <p:cNvSpPr txBox="1"/>
          <p:nvPr/>
        </p:nvSpPr>
        <p:spPr>
          <a:xfrm>
            <a:off x="253388" y="385590"/>
            <a:ext cx="8648241" cy="4832092"/>
          </a:xfrm>
          <a:prstGeom prst="rect">
            <a:avLst/>
          </a:prstGeom>
          <a:noFill/>
        </p:spPr>
        <p:txBody>
          <a:bodyPr wrap="square" rtlCol="0">
            <a:spAutoFit/>
          </a:bodyPr>
          <a:lstStyle/>
          <a:p>
            <a:pPr algn="ctr"/>
            <a:r>
              <a:rPr lang="en-GB" sz="2800" b="1" dirty="0"/>
              <a:t>Inland, the ground becomes more acidic </a:t>
            </a:r>
          </a:p>
          <a:p>
            <a:pPr algn="ctr"/>
            <a:r>
              <a:rPr lang="en-GB" sz="2800" b="1" dirty="0"/>
              <a:t>with a series of damp heathland commons</a:t>
            </a:r>
          </a:p>
          <a:p>
            <a:endParaRPr lang="en-GB" sz="2800" b="1" dirty="0"/>
          </a:p>
          <a:p>
            <a:pPr marL="457200" indent="-457200">
              <a:buFont typeface="Arial" panose="020B0604020202020204" pitchFamily="34" charset="0"/>
              <a:buChar char="•"/>
            </a:pPr>
            <a:r>
              <a:rPr lang="en-GB" sz="2800" b="1" dirty="0"/>
              <a:t>Some are home to huge populations of chamomile</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In a few small pools, the rare three-lobed water crowfoot flowers in spring before the ground dries out in summer. </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The higher hills are clothed with heather, bell heather and western gorse</a:t>
            </a:r>
          </a:p>
        </p:txBody>
      </p:sp>
    </p:spTree>
    <p:extLst>
      <p:ext uri="{BB962C8B-B14F-4D97-AF65-F5344CB8AC3E}">
        <p14:creationId xmlns:p14="http://schemas.microsoft.com/office/powerpoint/2010/main" val="148751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7A926B-4A45-488F-AD39-B0480493DDFF}"/>
              </a:ext>
            </a:extLst>
          </p:cNvPr>
          <p:cNvSpPr txBox="1"/>
          <p:nvPr/>
        </p:nvSpPr>
        <p:spPr>
          <a:xfrm>
            <a:off x="264405" y="308472"/>
            <a:ext cx="8560106" cy="5262979"/>
          </a:xfrm>
          <a:prstGeom prst="rect">
            <a:avLst/>
          </a:prstGeom>
          <a:noFill/>
        </p:spPr>
        <p:txBody>
          <a:bodyPr wrap="square" rtlCol="0">
            <a:spAutoFit/>
          </a:bodyPr>
          <a:lstStyle/>
          <a:p>
            <a:pPr algn="ctr"/>
            <a:r>
              <a:rPr lang="en-GB" sz="2400" b="1" dirty="0"/>
              <a:t>Lower ground mixed farming landscape is still dotted with cornfields growing wheat and barley. </a:t>
            </a:r>
          </a:p>
          <a:p>
            <a:endParaRPr lang="en-GB" sz="2400" b="1" dirty="0"/>
          </a:p>
          <a:p>
            <a:r>
              <a:rPr lang="en-GB" sz="2400" b="1" dirty="0"/>
              <a:t>A few of these have escaped the intensification of arable farming and support spectacular communities of rare cornfield flowers. </a:t>
            </a:r>
          </a:p>
          <a:p>
            <a:endParaRPr lang="en-GB" sz="2400" b="1" dirty="0"/>
          </a:p>
          <a:p>
            <a:pPr marL="342900" indent="-342900">
              <a:buFont typeface="Arial" panose="020B0604020202020204" pitchFamily="34" charset="0"/>
              <a:buChar char="•"/>
            </a:pPr>
            <a:r>
              <a:rPr lang="en-GB" sz="2400" b="1" dirty="0"/>
              <a:t>Golden corn marigolds are the most conspicuous and are a signal for a closer look for other rare species; </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as well as field pansy, sun spurge and henbit deadnettle,</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such fields can reveal rare flowers like small-flowered catchfly, annual knawel, broad-fruited </a:t>
            </a:r>
            <a:r>
              <a:rPr lang="en-GB" sz="2400" b="1" dirty="0" err="1"/>
              <a:t>cornsalad</a:t>
            </a:r>
            <a:r>
              <a:rPr lang="en-GB" sz="2400" b="1" dirty="0"/>
              <a:t> and cornfield knotgrass.</a:t>
            </a:r>
          </a:p>
        </p:txBody>
      </p:sp>
    </p:spTree>
    <p:extLst>
      <p:ext uri="{BB962C8B-B14F-4D97-AF65-F5344CB8AC3E}">
        <p14:creationId xmlns:p14="http://schemas.microsoft.com/office/powerpoint/2010/main" val="1007761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1F154C-CAD5-41DF-AD9A-B763CD07BD82}"/>
              </a:ext>
            </a:extLst>
          </p:cNvPr>
          <p:cNvSpPr txBox="1"/>
          <p:nvPr/>
        </p:nvSpPr>
        <p:spPr>
          <a:xfrm>
            <a:off x="198304" y="385590"/>
            <a:ext cx="8747392" cy="4893647"/>
          </a:xfrm>
          <a:prstGeom prst="rect">
            <a:avLst/>
          </a:prstGeom>
          <a:noFill/>
        </p:spPr>
        <p:txBody>
          <a:bodyPr wrap="square" rtlCol="0">
            <a:spAutoFit/>
          </a:bodyPr>
          <a:lstStyle/>
          <a:p>
            <a:pPr algn="ctr"/>
            <a:r>
              <a:rPr lang="en-GB" sz="2400" b="1" dirty="0"/>
              <a:t>Near the southern coast steep limestone valleys</a:t>
            </a:r>
          </a:p>
          <a:p>
            <a:pPr algn="ctr"/>
            <a:r>
              <a:rPr lang="en-GB" sz="2400" b="1" dirty="0"/>
              <a:t>are home to beautiful ash woodlands</a:t>
            </a:r>
          </a:p>
          <a:p>
            <a:endParaRPr lang="en-GB" sz="2400" b="1" dirty="0"/>
          </a:p>
          <a:p>
            <a:r>
              <a:rPr lang="en-GB" sz="2400" b="1" dirty="0"/>
              <a:t> a habitat that provides quite a contrast to the majority of the Gower landscape and contributes further to the richness of the area. </a:t>
            </a:r>
          </a:p>
          <a:p>
            <a:endParaRPr lang="en-GB" sz="2400" b="1" dirty="0"/>
          </a:p>
          <a:p>
            <a:pPr marL="342900" indent="-342900">
              <a:buFont typeface="Arial" panose="020B0604020202020204" pitchFamily="34" charset="0"/>
              <a:buChar char="•"/>
            </a:pPr>
            <a:r>
              <a:rPr lang="en-GB" sz="2400" b="1" dirty="0"/>
              <a:t>In spring, these cool shaded woods have spectacular displays of wildflowers such as bluebells and ramsons, </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also home to rarer plant species like purple gromwell, herb </a:t>
            </a:r>
            <a:r>
              <a:rPr lang="en-GB" sz="2400" b="1" dirty="0" err="1"/>
              <a:t>paris</a:t>
            </a:r>
            <a:r>
              <a:rPr lang="en-GB" sz="2400" b="1" dirty="0"/>
              <a:t> and butcher's broom</a:t>
            </a:r>
          </a:p>
        </p:txBody>
      </p:sp>
    </p:spTree>
    <p:extLst>
      <p:ext uri="{BB962C8B-B14F-4D97-AF65-F5344CB8AC3E}">
        <p14:creationId xmlns:p14="http://schemas.microsoft.com/office/powerpoint/2010/main" val="34690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0BC4D8-FB54-45A8-AC07-63232D9B831F}"/>
              </a:ext>
            </a:extLst>
          </p:cNvPr>
          <p:cNvSpPr txBox="1"/>
          <p:nvPr/>
        </p:nvSpPr>
        <p:spPr>
          <a:xfrm>
            <a:off x="539827" y="319484"/>
            <a:ext cx="8361802" cy="5847755"/>
          </a:xfrm>
          <a:prstGeom prst="rect">
            <a:avLst/>
          </a:prstGeom>
          <a:noFill/>
        </p:spPr>
        <p:txBody>
          <a:bodyPr wrap="square" rtlCol="0">
            <a:spAutoFit/>
          </a:bodyPr>
          <a:lstStyle/>
          <a:p>
            <a:r>
              <a:rPr lang="en-GB" sz="3200" b="1" dirty="0"/>
              <a:t>Class Task: In pairs find out key facts about rare plants in the following Gower habitats:</a:t>
            </a:r>
          </a:p>
          <a:p>
            <a:endParaRPr lang="en-GB" sz="3200" b="1" dirty="0"/>
          </a:p>
          <a:p>
            <a:pPr marL="457200" indent="-457200">
              <a:buFont typeface="Arial" panose="020B0604020202020204" pitchFamily="34" charset="0"/>
              <a:buChar char="•"/>
            </a:pPr>
            <a:r>
              <a:rPr lang="en-GB" sz="3200" b="1" dirty="0"/>
              <a:t>Sand dunes </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a:t>Damp heathland commons</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a:t>Mixed farming landscape </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a:t>The southern coast steep limestone valleys</a:t>
            </a:r>
          </a:p>
          <a:p>
            <a:endParaRPr lang="en-GB" dirty="0"/>
          </a:p>
          <a:p>
            <a:endParaRPr lang="en-GB" dirty="0"/>
          </a:p>
          <a:p>
            <a:r>
              <a:rPr lang="en-GB" dirty="0"/>
              <a:t> </a:t>
            </a:r>
          </a:p>
        </p:txBody>
      </p:sp>
    </p:spTree>
    <p:extLst>
      <p:ext uri="{BB962C8B-B14F-4D97-AF65-F5344CB8AC3E}">
        <p14:creationId xmlns:p14="http://schemas.microsoft.com/office/powerpoint/2010/main" val="1637399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A1A03C-A158-4257-8090-CD90BF03316E}"/>
              </a:ext>
            </a:extLst>
          </p:cNvPr>
          <p:cNvSpPr txBox="1"/>
          <p:nvPr/>
        </p:nvSpPr>
        <p:spPr>
          <a:xfrm>
            <a:off x="429658" y="473725"/>
            <a:ext cx="8549089" cy="2369880"/>
          </a:xfrm>
          <a:prstGeom prst="rect">
            <a:avLst/>
          </a:prstGeom>
          <a:noFill/>
        </p:spPr>
        <p:txBody>
          <a:bodyPr wrap="square" rtlCol="0">
            <a:spAutoFit/>
          </a:bodyPr>
          <a:lstStyle/>
          <a:p>
            <a:pPr algn="ctr"/>
            <a:r>
              <a:rPr lang="en-GB" sz="4000" b="1" dirty="0"/>
              <a:t>Gower Important Plant Area (IPA) </a:t>
            </a:r>
          </a:p>
          <a:p>
            <a:endParaRPr lang="en-GB" dirty="0"/>
          </a:p>
          <a:p>
            <a:r>
              <a:rPr lang="en-GB" dirty="0">
                <a:hlinkClick r:id="rId2"/>
              </a:rPr>
              <a:t>https://www.plantlife.org.uk/uk/nature-reserves-important-plant-areas/important-plant-areas/gower</a:t>
            </a:r>
            <a:r>
              <a:rPr lang="en-GB" dirty="0"/>
              <a:t> </a:t>
            </a:r>
          </a:p>
          <a:p>
            <a:endParaRPr lang="en-GB" dirty="0"/>
          </a:p>
          <a:p>
            <a:r>
              <a:rPr lang="en-GB" dirty="0"/>
              <a:t>Gower Cliffs </a:t>
            </a:r>
            <a:r>
              <a:rPr lang="en-GB" dirty="0">
                <a:hlinkClick r:id="rId3"/>
              </a:rPr>
              <a:t>https://www.plantlife.org.uk/uk/our-work/conservation-projects/coastal/restoring-gowers-cliffs</a:t>
            </a:r>
            <a:r>
              <a:rPr lang="en-GB" dirty="0"/>
              <a:t> </a:t>
            </a:r>
          </a:p>
        </p:txBody>
      </p:sp>
    </p:spTree>
    <p:extLst>
      <p:ext uri="{BB962C8B-B14F-4D97-AF65-F5344CB8AC3E}">
        <p14:creationId xmlns:p14="http://schemas.microsoft.com/office/powerpoint/2010/main" val="360471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43D974-3C1B-41BF-8C71-6D8631092C7F}"/>
              </a:ext>
            </a:extLst>
          </p:cNvPr>
          <p:cNvSpPr txBox="1"/>
          <p:nvPr/>
        </p:nvSpPr>
        <p:spPr>
          <a:xfrm>
            <a:off x="341523" y="451692"/>
            <a:ext cx="8350785" cy="3354765"/>
          </a:xfrm>
          <a:prstGeom prst="rect">
            <a:avLst/>
          </a:prstGeom>
          <a:noFill/>
        </p:spPr>
        <p:txBody>
          <a:bodyPr wrap="square" rtlCol="0">
            <a:spAutoFit/>
          </a:bodyPr>
          <a:lstStyle/>
          <a:p>
            <a:pPr algn="ctr"/>
            <a:r>
              <a:rPr lang="en-GB" sz="3200" b="1" dirty="0"/>
              <a:t>WHY DOES PLANT BIODIVERSITY MATTER?</a:t>
            </a:r>
          </a:p>
          <a:p>
            <a:pPr algn="ctr"/>
            <a:endParaRPr lang="en-GB" dirty="0"/>
          </a:p>
          <a:p>
            <a:pPr algn="ctr"/>
            <a:endParaRPr lang="en-GB" dirty="0"/>
          </a:p>
          <a:p>
            <a:r>
              <a:rPr lang="en-GB" dirty="0"/>
              <a:t>HOW CAN WE ENGAGE PEOPLE / COMMUNTIES?</a:t>
            </a:r>
          </a:p>
          <a:p>
            <a:endParaRPr lang="en-GB" dirty="0"/>
          </a:p>
          <a:p>
            <a:pPr algn="l"/>
            <a:r>
              <a:rPr lang="en-GB" b="0" i="0" dirty="0" err="1">
                <a:solidFill>
                  <a:srgbClr val="595D5F"/>
                </a:solidFill>
                <a:effectLst/>
                <a:latin typeface="PT Sans" panose="020B0604020202020204" pitchFamily="34" charset="0"/>
              </a:rPr>
              <a:t>Wales’</a:t>
            </a:r>
            <a:r>
              <a:rPr lang="en-GB" b="0" i="0" dirty="0">
                <a:solidFill>
                  <a:srgbClr val="595D5F"/>
                </a:solidFill>
                <a:effectLst/>
                <a:latin typeface="PT Sans" panose="020B0604020202020204" pitchFamily="34" charset="0"/>
              </a:rPr>
              <a:t> Wonderful Wild Flora and Fungi</a:t>
            </a:r>
          </a:p>
          <a:p>
            <a:pPr algn="l"/>
            <a:r>
              <a:rPr lang="en-GB" b="0" i="0" dirty="0">
                <a:solidFill>
                  <a:srgbClr val="595D5F"/>
                </a:solidFill>
                <a:effectLst/>
                <a:latin typeface="Pontano Sans"/>
              </a:rPr>
              <a:t>Following their launch, at the </a:t>
            </a:r>
            <a:r>
              <a:rPr lang="en-GB" b="0" i="0" dirty="0" err="1">
                <a:solidFill>
                  <a:srgbClr val="595D5F"/>
                </a:solidFill>
                <a:effectLst/>
                <a:latin typeface="Pontano Sans"/>
              </a:rPr>
              <a:t>PLinC</a:t>
            </a:r>
            <a:r>
              <a:rPr lang="en-GB" b="0" i="0" dirty="0">
                <a:solidFill>
                  <a:srgbClr val="595D5F"/>
                </a:solidFill>
                <a:effectLst/>
                <a:latin typeface="Pontano Sans"/>
              </a:rPr>
              <a:t> Short Film Festival </a:t>
            </a:r>
            <a:r>
              <a:rPr lang="en-GB" b="0" i="1" dirty="0">
                <a:solidFill>
                  <a:srgbClr val="595D5F"/>
                </a:solidFill>
                <a:effectLst/>
                <a:latin typeface="Pontano Sans"/>
              </a:rPr>
              <a:t>‘Wales’ Wonderful Wild Flora and Fungi’</a:t>
            </a:r>
            <a:r>
              <a:rPr lang="en-GB" b="0" i="0" dirty="0">
                <a:solidFill>
                  <a:srgbClr val="595D5F"/>
                </a:solidFill>
                <a:effectLst/>
                <a:latin typeface="Pontano Sans"/>
              </a:rPr>
              <a:t>, we are pleased to share with you the </a:t>
            </a:r>
            <a:r>
              <a:rPr lang="en-GB" b="0" i="0" dirty="0" err="1">
                <a:solidFill>
                  <a:srgbClr val="595D5F"/>
                </a:solidFill>
                <a:effectLst/>
                <a:latin typeface="Pontano Sans"/>
              </a:rPr>
              <a:t>Youtube</a:t>
            </a:r>
            <a:r>
              <a:rPr lang="en-GB" b="0" i="0" dirty="0">
                <a:solidFill>
                  <a:srgbClr val="595D5F"/>
                </a:solidFill>
                <a:effectLst/>
                <a:latin typeface="Pontano Sans"/>
              </a:rPr>
              <a:t> links to the series of short films, created in partnership in 2017</a:t>
            </a:r>
          </a:p>
          <a:p>
            <a:endParaRPr lang="en-GB" dirty="0"/>
          </a:p>
          <a:p>
            <a:r>
              <a:rPr lang="en-GB" dirty="0">
                <a:hlinkClick r:id="rId2"/>
              </a:rPr>
              <a:t>https://wales.nbnatlas.org/wales-wonderful-wild-flora-fungi/</a:t>
            </a:r>
            <a:r>
              <a:rPr lang="en-GB" dirty="0"/>
              <a:t> </a:t>
            </a:r>
          </a:p>
        </p:txBody>
      </p:sp>
    </p:spTree>
    <p:extLst>
      <p:ext uri="{BB962C8B-B14F-4D97-AF65-F5344CB8AC3E}">
        <p14:creationId xmlns:p14="http://schemas.microsoft.com/office/powerpoint/2010/main" val="25525467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94</TotalTime>
  <Words>1212</Words>
  <Application>Microsoft Office PowerPoint</Application>
  <PresentationFormat>On-screen Show (4:3)</PresentationFormat>
  <Paragraphs>112</Paragraphs>
  <Slides>17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-apple-system</vt:lpstr>
      <vt:lpstr>Arial</vt:lpstr>
      <vt:lpstr>Calibri</vt:lpstr>
      <vt:lpstr>Calibri Light</vt:lpstr>
      <vt:lpstr>lola</vt:lpstr>
      <vt:lpstr>Open Sans</vt:lpstr>
      <vt:lpstr>Pontano Sans</vt:lpstr>
      <vt:lpstr>PT Sans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10</cp:revision>
  <dcterms:created xsi:type="dcterms:W3CDTF">2022-04-01T13:42:32Z</dcterms:created>
  <dcterms:modified xsi:type="dcterms:W3CDTF">2022-04-25T08:58:33Z</dcterms:modified>
</cp:coreProperties>
</file>