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5143500" cy="9144000"/>
  <p:embeddedFontLst>
    <p:embeddedFont>
      <p:font typeface="Calibri" panose="020F0502020204030204" pitchFamily="34" charset="0"/>
      <p:regular r:id="rId19"/>
      <p:bold r:id="rId20"/>
      <p:italic r:id="rId21"/>
      <p:boldItalic r:id="rId22"/>
    </p:embeddedFont>
    <p:embeddedFont>
      <p:font typeface="Barlow" panose="020B0604020202020204" charset="0"/>
      <p:regular r:id="rId23"/>
      <p:bold r:id="rId24"/>
      <p:italic r:id="rId25"/>
      <p:boldItalic r:id="rId26"/>
    </p:embeddedFont>
    <p:embeddedFont>
      <p:font typeface="Montserrat" panose="020B0604020202020204" charset="0"/>
      <p:regular r:id="rId27"/>
      <p:bold r:id="rId28"/>
      <p:italic r:id="rId29"/>
      <p:boldItalic r:id="rId30"/>
    </p:embeddedFont>
    <p:embeddedFont>
      <p:font typeface="Barlow Light" panose="020B0604020202020204"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340"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21" Type="http://schemas.openxmlformats.org/officeDocument/2006/relationships/font" Target="fonts/font3.fntdata"/><Relationship Id="rId34" Type="http://schemas.openxmlformats.org/officeDocument/2006/relationships/font" Target="fonts/font1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857400" y="685800"/>
            <a:ext cx="342915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514350" y="4343400"/>
            <a:ext cx="41148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
        <p:cNvGrpSpPr/>
        <p:nvPr/>
      </p:nvGrpSpPr>
      <p:grpSpPr>
        <a:xfrm>
          <a:off x="0" y="0"/>
          <a:ext cx="0" cy="0"/>
          <a:chOff x="0" y="0"/>
          <a:chExt cx="0" cy="0"/>
        </a:xfrm>
      </p:grpSpPr>
      <p:sp>
        <p:nvSpPr>
          <p:cNvPr id="11" name="Google Shape;11;p1: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 name="Google Shape;12;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3" name="Google Shape;13;p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b="0" i="0" u="none" strike="noStrike" cap="none">
                <a:solidFill>
                  <a:schemeClr val="dk1"/>
                </a:solidFill>
                <a:latin typeface="Calibri"/>
                <a:ea typeface="Calibri"/>
                <a:cs typeface="Calibri"/>
                <a:sym typeface="Calibri"/>
              </a:rPr>
              <a:t>1</a:t>
            </a:fld>
            <a:endParaRPr sz="18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
        <p:cNvGrpSpPr/>
        <p:nvPr/>
      </p:nvGrpSpPr>
      <p:grpSpPr>
        <a:xfrm>
          <a:off x="0" y="0"/>
          <a:ext cx="0" cy="0"/>
          <a:chOff x="0" y="0"/>
          <a:chExt cx="0" cy="0"/>
        </a:xfrm>
      </p:grpSpPr>
      <p:sp>
        <p:nvSpPr>
          <p:cNvPr id="21" name="Google Shape;21;p2: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2" name="Google Shape;22;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3" name="Google Shape;23;p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2</a:t>
            </a:fld>
            <a:endParaRPr sz="18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3: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71" name="Google Shape;71;p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72" name="Google Shape;72;p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3</a:t>
            </a:fld>
            <a:endParaRPr sz="1800">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4: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90" name="Google Shape;90;p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91" name="Google Shape;91;p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4</a:t>
            </a:fld>
            <a:endParaRPr sz="180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6" name="Google Shape;116;p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17" name="Google Shape;117;p5: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5</a:t>
            </a:fld>
            <a:endParaRPr sz="180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37" name="Google Shape;137;p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38" name="Google Shape;138;p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6</a:t>
            </a:fld>
            <a:endParaRPr sz="18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7: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56" name="Google Shape;156;p7: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57" name="Google Shape;157;p7: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7</a:t>
            </a:fld>
            <a:endParaRPr sz="180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8: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0" name="Google Shape;190;p8: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91" name="Google Shape;191;p8: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8</a:t>
            </a:fld>
            <a:endParaRPr sz="180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9: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2" name="Google Shape;212;p9: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13" name="Google Shape;213;p9: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9</a:t>
            </a:fld>
            <a:endParaRPr sz="180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0: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34" name="Google Shape;234;p10: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35" name="Google Shape;235;p1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10</a:t>
            </a:fld>
            <a:endParaRPr sz="180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1: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5" name="Google Shape;265;p1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66" name="Google Shape;266;p1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11</a:t>
            </a:fld>
            <a:endParaRPr sz="180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12: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6" name="Google Shape;296;p1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97" name="Google Shape;297;p1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12</a:t>
            </a:fld>
            <a:endParaRPr sz="1800">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p13: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7" name="Google Shape;317;p1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18" name="Google Shape;318;p1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13</a:t>
            </a:fld>
            <a:endParaRPr sz="1800">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14: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43" name="Google Shape;343;p1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44" name="Google Shape;344;p1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14</a:t>
            </a:fld>
            <a:endParaRPr sz="1800">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15: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80" name="Google Shape;380;p1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81" name="Google Shape;381;p15: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15</a:t>
            </a:fld>
            <a:endParaRPr sz="1800">
              <a:solidFill>
                <a:schemeClr val="dk1"/>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p16: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94" name="Google Shape;394;p1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95" name="Google Shape;395;p1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16</a:t>
            </a:fld>
            <a:endParaRPr sz="18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master 1">
  <p:cSld name="Slide master 1">
    <p:spTree>
      <p:nvGrpSpPr>
        <p:cNvPr id="1" name="Shape 6"/>
        <p:cNvGrpSpPr/>
        <p:nvPr/>
      </p:nvGrpSpPr>
      <p:grpSpPr>
        <a:xfrm>
          <a:off x="0" y="0"/>
          <a:ext cx="0" cy="0"/>
          <a:chOff x="0" y="0"/>
          <a:chExt cx="0" cy="0"/>
        </a:xfrm>
      </p:grpSpPr>
      <p:pic>
        <p:nvPicPr>
          <p:cNvPr id="7" name="Google Shape;7;p2" descr="preencoded.png"/>
          <p:cNvPicPr preferRelativeResize="0"/>
          <p:nvPr/>
        </p:nvPicPr>
        <p:blipFill rotWithShape="1">
          <a:blip r:embed="rId2">
            <a:alphaModFix/>
          </a:blip>
          <a:srcRect/>
          <a:stretch/>
        </p:blipFill>
        <p:spPr>
          <a:xfrm>
            <a:off x="0" y="0"/>
            <a:ext cx="9144000" cy="5143500"/>
          </a:xfrm>
          <a:prstGeom prst="rect">
            <a:avLst/>
          </a:prstGeom>
          <a:noFill/>
          <a:ln>
            <a:noFill/>
          </a:ln>
        </p:spPr>
      </p:pic>
      <p:sp>
        <p:nvSpPr>
          <p:cNvPr id="8" name="Google Shape;8;p2"/>
          <p:cNvSpPr/>
          <p:nvPr/>
        </p:nvSpPr>
        <p:spPr>
          <a:xfrm>
            <a:off x="0" y="0"/>
            <a:ext cx="9144000" cy="5143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9"/>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south-east/wp-content/uploads/sites/45/2020/02/060220-Report-pdf2.pdf" TargetMode="External"/><Relationship Id="rId3" Type="http://schemas.openxmlformats.org/officeDocument/2006/relationships/hyperlink" Target="https://bmjopen.bmj.com/content/11/7/e046619" TargetMode="External"/><Relationship Id="rId7" Type="http://schemas.openxmlformats.org/officeDocument/2006/relationships/hyperlink" Target="https://www.england.nhs.uk/south/wp-content/uploads/sites/6/2015/12/mazars-er-rep.pdf" TargetMode="External"/><Relationship Id="rId12" Type="http://schemas.openxmlformats.org/officeDocument/2006/relationships/hyperlink" Target="https://www.england.nhs.uk/patient-safety/patient-safety-insight/learning-from-patient-safety-events/learn-from-patient-safety-events-servic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journals.lww.com/journalpatientsafety/Abstract/9000/Understanding_the__Swiss_Cheese_Model__and_Its.99027.aspx" TargetMode="External"/><Relationship Id="rId11" Type="http://schemas.openxmlformats.org/officeDocument/2006/relationships/hyperlink" Target="https://www.england.nhs.uk/wp-content/uploads/2017/03/nqb-national-guidance-learning-from-deaths.pdf" TargetMode="External"/><Relationship Id="rId5" Type="http://schemas.openxmlformats.org/officeDocument/2006/relationships/hyperlink" Target="https://journals.uclpress.co.uk/apoc/article/id/3511/" TargetMode="External"/><Relationship Id="rId10" Type="http://schemas.openxmlformats.org/officeDocument/2006/relationships/hyperlink" Target="https://www.hssib.org.uk/patient-safety-investigations/mental-health-inpatient-settings/fourth-investigation-report/" TargetMode="External"/><Relationship Id="rId4" Type="http://schemas.openxmlformats.org/officeDocument/2006/relationships/hyperlink" Target="https://bmjopenquality.bmj.com/content/12/1/e002093" TargetMode="External"/><Relationship Id="rId9" Type="http://schemas.openxmlformats.org/officeDocument/2006/relationships/hyperlink" Target="https://www.england.nhs.uk/south-east/wp-content/uploads/sites/45/2021/09/Southern-Health-NHSFT-Stage-2-Final-Report-Right-First-Time-1-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
        <p:cNvGrpSpPr/>
        <p:nvPr/>
      </p:nvGrpSpPr>
      <p:grpSpPr>
        <a:xfrm>
          <a:off x="0" y="0"/>
          <a:ext cx="0" cy="0"/>
          <a:chOff x="0" y="0"/>
          <a:chExt cx="0" cy="0"/>
        </a:xfrm>
      </p:grpSpPr>
      <p:pic>
        <p:nvPicPr>
          <p:cNvPr id="15" name="Google Shape;15;p4" descr="preencoded.png"/>
          <p:cNvPicPr preferRelativeResize="0"/>
          <p:nvPr/>
        </p:nvPicPr>
        <p:blipFill rotWithShape="1">
          <a:blip r:embed="rId3">
            <a:alphaModFix/>
          </a:blip>
          <a:srcRect/>
          <a:stretch/>
        </p:blipFill>
        <p:spPr>
          <a:xfrm>
            <a:off x="0" y="0"/>
            <a:ext cx="3600450" cy="5143500"/>
          </a:xfrm>
          <a:prstGeom prst="rect">
            <a:avLst/>
          </a:prstGeom>
          <a:noFill/>
          <a:ln>
            <a:noFill/>
          </a:ln>
        </p:spPr>
      </p:pic>
      <p:sp>
        <p:nvSpPr>
          <p:cNvPr id="16" name="Google Shape;16;p4"/>
          <p:cNvSpPr/>
          <p:nvPr/>
        </p:nvSpPr>
        <p:spPr>
          <a:xfrm>
            <a:off x="3902943" y="984993"/>
            <a:ext cx="4767000" cy="11691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i="0" u="none" strike="noStrike" cap="none">
                <a:solidFill>
                  <a:srgbClr val="2E3C4E"/>
                </a:solidFill>
                <a:latin typeface="Barlow"/>
                <a:ea typeface="Barlow"/>
                <a:cs typeface="Barlow"/>
                <a:sym typeface="Barlow"/>
              </a:rPr>
              <a:t>An Analysis of Quality Assurance Failures in Southern Health NHS Foundation Trust</a:t>
            </a:r>
            <a:endParaRPr sz="2450" b="0" i="0" u="none" strike="noStrike" cap="none">
              <a:solidFill>
                <a:schemeClr val="dk1"/>
              </a:solidFill>
              <a:latin typeface="Calibri"/>
              <a:ea typeface="Calibri"/>
              <a:cs typeface="Calibri"/>
              <a:sym typeface="Calibri"/>
            </a:endParaRPr>
          </a:p>
        </p:txBody>
      </p:sp>
      <p:sp>
        <p:nvSpPr>
          <p:cNvPr id="17" name="Google Shape;17;p4"/>
          <p:cNvSpPr/>
          <p:nvPr/>
        </p:nvSpPr>
        <p:spPr>
          <a:xfrm>
            <a:off x="3902893" y="2252678"/>
            <a:ext cx="4767000" cy="6381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400"/>
              <a:buFont typeface="Montserrat"/>
              <a:buNone/>
            </a:pPr>
            <a:r>
              <a:rPr lang="en-US" sz="1400" b="1" i="0" u="none" strike="noStrike" cap="none">
                <a:solidFill>
                  <a:srgbClr val="384653"/>
                </a:solidFill>
                <a:latin typeface="Montserrat"/>
                <a:ea typeface="Montserrat"/>
                <a:cs typeface="Montserrat"/>
                <a:sym typeface="Montserrat"/>
              </a:rPr>
              <a:t>Learning from Deaths Investigation Scandal</a:t>
            </a:r>
            <a:endParaRPr sz="1400" b="1" i="0" u="none" strike="noStrike" cap="none">
              <a:solidFill>
                <a:schemeClr val="dk1"/>
              </a:solidFill>
              <a:latin typeface="Calibri"/>
              <a:ea typeface="Calibri"/>
              <a:cs typeface="Calibri"/>
              <a:sym typeface="Calibri"/>
            </a:endParaRPr>
          </a:p>
          <a:p>
            <a:pPr marL="0" marR="0" lvl="0" indent="0" algn="l" rtl="0">
              <a:lnSpc>
                <a:spcPct val="133000"/>
              </a:lnSpc>
              <a:spcBef>
                <a:spcPts val="1000"/>
              </a:spcBef>
              <a:spcAft>
                <a:spcPts val="0"/>
              </a:spcAft>
              <a:buClr>
                <a:srgbClr val="384653"/>
              </a:buClr>
              <a:buSzPts val="1400"/>
              <a:buFont typeface="Montserrat"/>
              <a:buNone/>
            </a:pPr>
            <a:r>
              <a:rPr lang="en-US" sz="1400" b="1" i="0" u="none" strike="noStrike" cap="none">
                <a:solidFill>
                  <a:srgbClr val="384653"/>
                </a:solidFill>
                <a:latin typeface="Montserrat"/>
                <a:ea typeface="Montserrat"/>
                <a:cs typeface="Montserrat"/>
                <a:sym typeface="Montserrat"/>
              </a:rPr>
              <a:t>Module: LCHS7006 Quality Assurance and Service Improvements</a:t>
            </a:r>
            <a:endParaRPr sz="1400" b="1" i="0" u="none" strike="noStrike" cap="none">
              <a:solidFill>
                <a:schemeClr val="dk1"/>
              </a:solidFill>
              <a:latin typeface="Calibri"/>
              <a:ea typeface="Calibri"/>
              <a:cs typeface="Calibri"/>
              <a:sym typeface="Calibri"/>
            </a:endParaRPr>
          </a:p>
        </p:txBody>
      </p:sp>
      <p:pic>
        <p:nvPicPr>
          <p:cNvPr id="18" name="Google Shape;18;p4"/>
          <p:cNvPicPr preferRelativeResize="0"/>
          <p:nvPr/>
        </p:nvPicPr>
        <p:blipFill rotWithShape="1">
          <a:blip r:embed="rId4">
            <a:alphaModFix/>
          </a:blip>
          <a:srcRect/>
          <a:stretch/>
        </p:blipFill>
        <p:spPr>
          <a:xfrm>
            <a:off x="7065325" y="0"/>
            <a:ext cx="2078675" cy="985000"/>
          </a:xfrm>
          <a:prstGeom prst="rect">
            <a:avLst/>
          </a:prstGeom>
          <a:noFill/>
          <a:ln>
            <a:noFill/>
          </a:ln>
        </p:spPr>
      </p:pic>
      <p:sp>
        <p:nvSpPr>
          <p:cNvPr id="19" name="Google Shape;19;p4"/>
          <p:cNvSpPr txBox="1"/>
          <p:nvPr/>
        </p:nvSpPr>
        <p:spPr>
          <a:xfrm>
            <a:off x="4739871" y="3477292"/>
            <a:ext cx="9144000" cy="1666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Student Name: fahmidah patel</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Student ID: 2519425</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MSc Public Health and Social Care in Practice</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Supervisor Name : Dr fahad Khan</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Module:Quality Assurance and Service Improvements</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LCHS7006</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Submission date : 22 June 2026</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
        <p:cNvGrpSpPr/>
        <p:nvPr/>
      </p:nvGrpSpPr>
      <p:grpSpPr>
        <a:xfrm>
          <a:off x="0" y="0"/>
          <a:ext cx="0" cy="0"/>
          <a:chOff x="0" y="0"/>
          <a:chExt cx="0" cy="0"/>
        </a:xfrm>
      </p:grpSpPr>
      <p:sp>
        <p:nvSpPr>
          <p:cNvPr id="25" name="Google Shape;25;p5"/>
          <p:cNvSpPr/>
          <p:nvPr/>
        </p:nvSpPr>
        <p:spPr>
          <a:xfrm>
            <a:off x="473943" y="339328"/>
            <a:ext cx="3088035" cy="32876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050"/>
              <a:buFont typeface="Barlow"/>
              <a:buNone/>
            </a:pPr>
            <a:r>
              <a:rPr lang="en-US" sz="2050" b="1">
                <a:solidFill>
                  <a:srgbClr val="2E3C4E"/>
                </a:solidFill>
                <a:latin typeface="Barlow"/>
                <a:ea typeface="Barlow"/>
                <a:cs typeface="Barlow"/>
                <a:sym typeface="Barlow"/>
              </a:rPr>
              <a:t>Contents</a:t>
            </a:r>
            <a:endParaRPr sz="2050">
              <a:solidFill>
                <a:schemeClr val="dk1"/>
              </a:solidFill>
              <a:latin typeface="Calibri"/>
              <a:ea typeface="Calibri"/>
              <a:cs typeface="Calibri"/>
              <a:sym typeface="Calibri"/>
            </a:endParaRPr>
          </a:p>
        </p:txBody>
      </p:sp>
      <p:sp>
        <p:nvSpPr>
          <p:cNvPr id="26" name="Google Shape;26;p5"/>
          <p:cNvSpPr/>
          <p:nvPr/>
        </p:nvSpPr>
        <p:spPr>
          <a:xfrm>
            <a:off x="401910" y="794593"/>
            <a:ext cx="4120158" cy="4009579"/>
          </a:xfrm>
          <a:prstGeom prst="roundRect">
            <a:avLst>
              <a:gd name="adj" fmla="val 5984"/>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p:nvPr/>
        </p:nvSpPr>
        <p:spPr>
          <a:xfrm>
            <a:off x="501848" y="889471"/>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01</a:t>
            </a:r>
            <a:endParaRPr sz="750">
              <a:solidFill>
                <a:schemeClr val="dk1"/>
              </a:solidFill>
              <a:latin typeface="Calibri"/>
              <a:ea typeface="Calibri"/>
              <a:cs typeface="Calibri"/>
              <a:sym typeface="Calibri"/>
            </a:endParaRPr>
          </a:p>
        </p:txBody>
      </p:sp>
      <p:pic>
        <p:nvPicPr>
          <p:cNvPr id="28" name="Google Shape;28;p5" descr="preencoded.png"/>
          <p:cNvPicPr preferRelativeResize="0"/>
          <p:nvPr/>
        </p:nvPicPr>
        <p:blipFill rotWithShape="1">
          <a:blip r:embed="rId3">
            <a:alphaModFix/>
          </a:blip>
          <a:srcRect/>
          <a:stretch/>
        </p:blipFill>
        <p:spPr>
          <a:xfrm>
            <a:off x="501848" y="1044997"/>
            <a:ext cx="3920282" cy="14288"/>
          </a:xfrm>
          <a:prstGeom prst="rect">
            <a:avLst/>
          </a:prstGeom>
          <a:noFill/>
          <a:ln>
            <a:noFill/>
          </a:ln>
        </p:spPr>
      </p:pic>
      <p:sp>
        <p:nvSpPr>
          <p:cNvPr id="29" name="Google Shape;29;p5"/>
          <p:cNvSpPr/>
          <p:nvPr/>
        </p:nvSpPr>
        <p:spPr>
          <a:xfrm>
            <a:off x="501848" y="1123504"/>
            <a:ext cx="1747689"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50"/>
              <a:buFont typeface="Barlow"/>
              <a:buNone/>
            </a:pPr>
            <a:r>
              <a:rPr lang="en-US" sz="1050" b="1">
                <a:solidFill>
                  <a:srgbClr val="FFFFFF"/>
                </a:solidFill>
                <a:latin typeface="Barlow"/>
                <a:ea typeface="Barlow"/>
                <a:cs typeface="Barlow"/>
                <a:sym typeface="Barlow"/>
              </a:rPr>
              <a:t>Background of the Case Study</a:t>
            </a:r>
            <a:endParaRPr sz="1050">
              <a:solidFill>
                <a:schemeClr val="dk1"/>
              </a:solidFill>
              <a:latin typeface="Calibri"/>
              <a:ea typeface="Calibri"/>
              <a:cs typeface="Calibri"/>
              <a:sym typeface="Calibri"/>
            </a:endParaRPr>
          </a:p>
        </p:txBody>
      </p:sp>
      <p:sp>
        <p:nvSpPr>
          <p:cNvPr id="30" name="Google Shape;30;p5"/>
          <p:cNvSpPr/>
          <p:nvPr/>
        </p:nvSpPr>
        <p:spPr>
          <a:xfrm>
            <a:off x="501848" y="1447205"/>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02</a:t>
            </a:r>
            <a:endParaRPr sz="750">
              <a:solidFill>
                <a:schemeClr val="dk1"/>
              </a:solidFill>
              <a:latin typeface="Calibri"/>
              <a:ea typeface="Calibri"/>
              <a:cs typeface="Calibri"/>
              <a:sym typeface="Calibri"/>
            </a:endParaRPr>
          </a:p>
        </p:txBody>
      </p:sp>
      <p:pic>
        <p:nvPicPr>
          <p:cNvPr id="31" name="Google Shape;31;p5" descr="preencoded.png"/>
          <p:cNvPicPr preferRelativeResize="0"/>
          <p:nvPr/>
        </p:nvPicPr>
        <p:blipFill rotWithShape="1">
          <a:blip r:embed="rId3">
            <a:alphaModFix/>
          </a:blip>
          <a:srcRect/>
          <a:stretch/>
        </p:blipFill>
        <p:spPr>
          <a:xfrm>
            <a:off x="501848" y="1582787"/>
            <a:ext cx="3920282" cy="14288"/>
          </a:xfrm>
          <a:prstGeom prst="rect">
            <a:avLst/>
          </a:prstGeom>
          <a:noFill/>
          <a:ln>
            <a:noFill/>
          </a:ln>
        </p:spPr>
      </p:pic>
      <p:sp>
        <p:nvSpPr>
          <p:cNvPr id="32" name="Google Shape;32;p5"/>
          <p:cNvSpPr/>
          <p:nvPr/>
        </p:nvSpPr>
        <p:spPr>
          <a:xfrm>
            <a:off x="501848" y="1681237"/>
            <a:ext cx="1445344"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00"/>
              <a:buFont typeface="Barlow"/>
              <a:buNone/>
            </a:pPr>
            <a:r>
              <a:rPr lang="en-US" sz="1000" b="1">
                <a:solidFill>
                  <a:srgbClr val="FFFFFF"/>
                </a:solidFill>
                <a:latin typeface="Barlow"/>
                <a:ea typeface="Barlow"/>
                <a:cs typeface="Barlow"/>
                <a:sym typeface="Barlow"/>
              </a:rPr>
              <a:t>Why Did the System Fail?</a:t>
            </a:r>
            <a:endParaRPr sz="1000">
              <a:solidFill>
                <a:schemeClr val="dk1"/>
              </a:solidFill>
              <a:latin typeface="Calibri"/>
              <a:ea typeface="Calibri"/>
              <a:cs typeface="Calibri"/>
              <a:sym typeface="Calibri"/>
            </a:endParaRPr>
          </a:p>
        </p:txBody>
      </p:sp>
      <p:sp>
        <p:nvSpPr>
          <p:cNvPr id="33" name="Google Shape;33;p5"/>
          <p:cNvSpPr/>
          <p:nvPr/>
        </p:nvSpPr>
        <p:spPr>
          <a:xfrm>
            <a:off x="501848" y="2004938"/>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03</a:t>
            </a:r>
            <a:endParaRPr sz="750">
              <a:solidFill>
                <a:schemeClr val="dk1"/>
              </a:solidFill>
              <a:latin typeface="Calibri"/>
              <a:ea typeface="Calibri"/>
              <a:cs typeface="Calibri"/>
              <a:sym typeface="Calibri"/>
            </a:endParaRPr>
          </a:p>
        </p:txBody>
      </p:sp>
      <p:pic>
        <p:nvPicPr>
          <p:cNvPr id="34" name="Google Shape;34;p5" descr="preencoded.png"/>
          <p:cNvPicPr preferRelativeResize="0"/>
          <p:nvPr/>
        </p:nvPicPr>
        <p:blipFill rotWithShape="1">
          <a:blip r:embed="rId3">
            <a:alphaModFix/>
          </a:blip>
          <a:srcRect/>
          <a:stretch/>
        </p:blipFill>
        <p:spPr>
          <a:xfrm>
            <a:off x="501848" y="2120578"/>
            <a:ext cx="3920282" cy="14288"/>
          </a:xfrm>
          <a:prstGeom prst="rect">
            <a:avLst/>
          </a:prstGeom>
          <a:noFill/>
          <a:ln>
            <a:noFill/>
          </a:ln>
        </p:spPr>
      </p:pic>
      <p:sp>
        <p:nvSpPr>
          <p:cNvPr id="35" name="Google Shape;35;p5"/>
          <p:cNvSpPr/>
          <p:nvPr/>
        </p:nvSpPr>
        <p:spPr>
          <a:xfrm>
            <a:off x="501848" y="2238970"/>
            <a:ext cx="131541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00"/>
              <a:buFont typeface="Barlow"/>
              <a:buNone/>
            </a:pPr>
            <a:r>
              <a:rPr lang="en-US" sz="1000" b="1">
                <a:solidFill>
                  <a:srgbClr val="FFFFFF"/>
                </a:solidFill>
                <a:latin typeface="Barlow"/>
                <a:ea typeface="Barlow"/>
                <a:cs typeface="Barlow"/>
                <a:sym typeface="Barlow"/>
              </a:rPr>
              <a:t>Key </a:t>
            </a:r>
            <a:r>
              <a:rPr lang="en-US" sz="1050" b="1">
                <a:solidFill>
                  <a:srgbClr val="FFFFFF"/>
                </a:solidFill>
                <a:latin typeface="Barlow"/>
                <a:ea typeface="Barlow"/>
                <a:cs typeface="Barlow"/>
                <a:sym typeface="Barlow"/>
              </a:rPr>
              <a:t>Statistics</a:t>
            </a:r>
            <a:endParaRPr sz="1050">
              <a:solidFill>
                <a:schemeClr val="dk1"/>
              </a:solidFill>
              <a:latin typeface="Calibri"/>
              <a:ea typeface="Calibri"/>
              <a:cs typeface="Calibri"/>
              <a:sym typeface="Calibri"/>
            </a:endParaRPr>
          </a:p>
        </p:txBody>
      </p:sp>
      <p:sp>
        <p:nvSpPr>
          <p:cNvPr id="36" name="Google Shape;36;p5"/>
          <p:cNvSpPr/>
          <p:nvPr/>
        </p:nvSpPr>
        <p:spPr>
          <a:xfrm>
            <a:off x="501848" y="2562671"/>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04</a:t>
            </a:r>
            <a:endParaRPr sz="750">
              <a:solidFill>
                <a:schemeClr val="dk1"/>
              </a:solidFill>
              <a:latin typeface="Calibri"/>
              <a:ea typeface="Calibri"/>
              <a:cs typeface="Calibri"/>
              <a:sym typeface="Calibri"/>
            </a:endParaRPr>
          </a:p>
        </p:txBody>
      </p:sp>
      <p:pic>
        <p:nvPicPr>
          <p:cNvPr id="37" name="Google Shape;37;p5" descr="preencoded.png"/>
          <p:cNvPicPr preferRelativeResize="0"/>
          <p:nvPr/>
        </p:nvPicPr>
        <p:blipFill rotWithShape="1">
          <a:blip r:embed="rId3">
            <a:alphaModFix/>
          </a:blip>
          <a:srcRect/>
          <a:stretch/>
        </p:blipFill>
        <p:spPr>
          <a:xfrm>
            <a:off x="501848" y="2658368"/>
            <a:ext cx="3920282" cy="14288"/>
          </a:xfrm>
          <a:prstGeom prst="rect">
            <a:avLst/>
          </a:prstGeom>
          <a:noFill/>
          <a:ln>
            <a:noFill/>
          </a:ln>
        </p:spPr>
      </p:pic>
      <p:sp>
        <p:nvSpPr>
          <p:cNvPr id="38" name="Google Shape;38;p5"/>
          <p:cNvSpPr/>
          <p:nvPr/>
        </p:nvSpPr>
        <p:spPr>
          <a:xfrm>
            <a:off x="501848" y="2796704"/>
            <a:ext cx="264638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00"/>
              <a:buFont typeface="Barlow"/>
              <a:buNone/>
            </a:pPr>
            <a:r>
              <a:rPr lang="en-US" sz="1000" b="1">
                <a:solidFill>
                  <a:srgbClr val="FFFFFF"/>
                </a:solidFill>
                <a:latin typeface="Barlow"/>
                <a:ea typeface="Barlow"/>
                <a:cs typeface="Barlow"/>
                <a:sym typeface="Barlow"/>
              </a:rPr>
              <a:t>Swiss Cheese </a:t>
            </a:r>
            <a:r>
              <a:rPr lang="en-US" sz="1050" b="1">
                <a:solidFill>
                  <a:srgbClr val="FFFFFF"/>
                </a:solidFill>
                <a:latin typeface="Barlow"/>
                <a:ea typeface="Barlow"/>
                <a:cs typeface="Barlow"/>
                <a:sym typeface="Barlow"/>
              </a:rPr>
              <a:t>Model</a:t>
            </a:r>
            <a:r>
              <a:rPr lang="en-US" sz="1000" b="1">
                <a:solidFill>
                  <a:srgbClr val="FFFFFF"/>
                </a:solidFill>
                <a:latin typeface="Barlow"/>
                <a:ea typeface="Barlow"/>
                <a:cs typeface="Barlow"/>
                <a:sym typeface="Barlow"/>
              </a:rPr>
              <a:t> (Theoretical Framework)</a:t>
            </a:r>
            <a:endParaRPr sz="1000">
              <a:solidFill>
                <a:schemeClr val="dk1"/>
              </a:solidFill>
              <a:latin typeface="Calibri"/>
              <a:ea typeface="Calibri"/>
              <a:cs typeface="Calibri"/>
              <a:sym typeface="Calibri"/>
            </a:endParaRPr>
          </a:p>
        </p:txBody>
      </p:sp>
      <p:sp>
        <p:nvSpPr>
          <p:cNvPr id="39" name="Google Shape;39;p5"/>
          <p:cNvSpPr/>
          <p:nvPr/>
        </p:nvSpPr>
        <p:spPr>
          <a:xfrm>
            <a:off x="501848" y="3120405"/>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05</a:t>
            </a:r>
            <a:endParaRPr sz="750">
              <a:solidFill>
                <a:schemeClr val="dk1"/>
              </a:solidFill>
              <a:latin typeface="Calibri"/>
              <a:ea typeface="Calibri"/>
              <a:cs typeface="Calibri"/>
              <a:sym typeface="Calibri"/>
            </a:endParaRPr>
          </a:p>
        </p:txBody>
      </p:sp>
      <p:pic>
        <p:nvPicPr>
          <p:cNvPr id="40" name="Google Shape;40;p5" descr="preencoded.png"/>
          <p:cNvPicPr preferRelativeResize="0"/>
          <p:nvPr/>
        </p:nvPicPr>
        <p:blipFill rotWithShape="1">
          <a:blip r:embed="rId3">
            <a:alphaModFix/>
          </a:blip>
          <a:srcRect/>
          <a:stretch/>
        </p:blipFill>
        <p:spPr>
          <a:xfrm>
            <a:off x="501848" y="3196158"/>
            <a:ext cx="3920282" cy="14288"/>
          </a:xfrm>
          <a:prstGeom prst="rect">
            <a:avLst/>
          </a:prstGeom>
          <a:noFill/>
          <a:ln>
            <a:noFill/>
          </a:ln>
        </p:spPr>
      </p:pic>
      <p:sp>
        <p:nvSpPr>
          <p:cNvPr id="41" name="Google Shape;41;p5"/>
          <p:cNvSpPr/>
          <p:nvPr/>
        </p:nvSpPr>
        <p:spPr>
          <a:xfrm>
            <a:off x="501848" y="3354437"/>
            <a:ext cx="2144390"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00"/>
              <a:buFont typeface="Barlow"/>
              <a:buNone/>
            </a:pPr>
            <a:r>
              <a:rPr lang="en-US" sz="1000" b="1">
                <a:solidFill>
                  <a:srgbClr val="FFFFFF"/>
                </a:solidFill>
                <a:latin typeface="Barlow"/>
                <a:ea typeface="Barlow"/>
                <a:cs typeface="Barlow"/>
                <a:sym typeface="Barlow"/>
              </a:rPr>
              <a:t>Southern Health </a:t>
            </a:r>
            <a:r>
              <a:rPr lang="en-US" sz="1050" b="1">
                <a:solidFill>
                  <a:srgbClr val="FFFFFF"/>
                </a:solidFill>
                <a:latin typeface="Barlow"/>
                <a:ea typeface="Barlow"/>
                <a:cs typeface="Barlow"/>
                <a:sym typeface="Barlow"/>
              </a:rPr>
              <a:t>Swiss</a:t>
            </a:r>
            <a:r>
              <a:rPr lang="en-US" sz="1000" b="1">
                <a:solidFill>
                  <a:srgbClr val="FFFFFF"/>
                </a:solidFill>
                <a:latin typeface="Barlow"/>
                <a:ea typeface="Barlow"/>
                <a:cs typeface="Barlow"/>
                <a:sym typeface="Barlow"/>
              </a:rPr>
              <a:t> Cheese Model</a:t>
            </a:r>
            <a:endParaRPr sz="1000">
              <a:solidFill>
                <a:schemeClr val="dk1"/>
              </a:solidFill>
              <a:latin typeface="Calibri"/>
              <a:ea typeface="Calibri"/>
              <a:cs typeface="Calibri"/>
              <a:sym typeface="Calibri"/>
            </a:endParaRPr>
          </a:p>
        </p:txBody>
      </p:sp>
      <p:sp>
        <p:nvSpPr>
          <p:cNvPr id="42" name="Google Shape;42;p5"/>
          <p:cNvSpPr/>
          <p:nvPr/>
        </p:nvSpPr>
        <p:spPr>
          <a:xfrm>
            <a:off x="501848" y="3678138"/>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06</a:t>
            </a:r>
            <a:endParaRPr sz="750">
              <a:solidFill>
                <a:schemeClr val="dk1"/>
              </a:solidFill>
              <a:latin typeface="Calibri"/>
              <a:ea typeface="Calibri"/>
              <a:cs typeface="Calibri"/>
              <a:sym typeface="Calibri"/>
            </a:endParaRPr>
          </a:p>
        </p:txBody>
      </p:sp>
      <p:pic>
        <p:nvPicPr>
          <p:cNvPr id="43" name="Google Shape;43;p5" descr="preencoded.png"/>
          <p:cNvPicPr preferRelativeResize="0"/>
          <p:nvPr/>
        </p:nvPicPr>
        <p:blipFill rotWithShape="1">
          <a:blip r:embed="rId3">
            <a:alphaModFix/>
          </a:blip>
          <a:srcRect/>
          <a:stretch/>
        </p:blipFill>
        <p:spPr>
          <a:xfrm>
            <a:off x="501848" y="3733949"/>
            <a:ext cx="3920282" cy="14288"/>
          </a:xfrm>
          <a:prstGeom prst="rect">
            <a:avLst/>
          </a:prstGeom>
          <a:noFill/>
          <a:ln>
            <a:noFill/>
          </a:ln>
        </p:spPr>
      </p:pic>
      <p:sp>
        <p:nvSpPr>
          <p:cNvPr id="44" name="Google Shape;44;p5"/>
          <p:cNvSpPr/>
          <p:nvPr/>
        </p:nvSpPr>
        <p:spPr>
          <a:xfrm>
            <a:off x="501848" y="3912171"/>
            <a:ext cx="2021309"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00"/>
              <a:buFont typeface="Barlow"/>
              <a:buNone/>
            </a:pPr>
            <a:r>
              <a:rPr lang="en-US" sz="1000" b="1">
                <a:solidFill>
                  <a:srgbClr val="FFFFFF"/>
                </a:solidFill>
                <a:latin typeface="Barlow"/>
                <a:ea typeface="Barlow"/>
                <a:cs typeface="Barlow"/>
                <a:sym typeface="Barlow"/>
              </a:rPr>
              <a:t>Application of Swiss </a:t>
            </a:r>
            <a:r>
              <a:rPr lang="en-US" sz="1050" b="1">
                <a:solidFill>
                  <a:srgbClr val="FFFFFF"/>
                </a:solidFill>
                <a:latin typeface="Barlow"/>
                <a:ea typeface="Barlow"/>
                <a:cs typeface="Barlow"/>
                <a:sym typeface="Barlow"/>
              </a:rPr>
              <a:t>Cheese</a:t>
            </a:r>
            <a:r>
              <a:rPr lang="en-US" sz="1000" b="1">
                <a:solidFill>
                  <a:srgbClr val="FFFFFF"/>
                </a:solidFill>
                <a:latin typeface="Barlow"/>
                <a:ea typeface="Barlow"/>
                <a:cs typeface="Barlow"/>
                <a:sym typeface="Barlow"/>
              </a:rPr>
              <a:t> Model</a:t>
            </a:r>
            <a:endParaRPr sz="1000">
              <a:solidFill>
                <a:schemeClr val="dk1"/>
              </a:solidFill>
              <a:latin typeface="Calibri"/>
              <a:ea typeface="Calibri"/>
              <a:cs typeface="Calibri"/>
              <a:sym typeface="Calibri"/>
            </a:endParaRPr>
          </a:p>
        </p:txBody>
      </p:sp>
      <p:sp>
        <p:nvSpPr>
          <p:cNvPr id="45" name="Google Shape;45;p5"/>
          <p:cNvSpPr/>
          <p:nvPr/>
        </p:nvSpPr>
        <p:spPr>
          <a:xfrm>
            <a:off x="501848" y="4235872"/>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750"/>
              <a:buFont typeface="Barlow Light"/>
              <a:buNone/>
            </a:pPr>
            <a:r>
              <a:rPr lang="en-US" sz="750">
                <a:solidFill>
                  <a:srgbClr val="FFFFFF"/>
                </a:solidFill>
                <a:latin typeface="Barlow Light"/>
                <a:ea typeface="Barlow Light"/>
                <a:cs typeface="Barlow Light"/>
                <a:sym typeface="Barlow Light"/>
              </a:rPr>
              <a:t>07</a:t>
            </a:r>
            <a:endParaRPr sz="750">
              <a:solidFill>
                <a:schemeClr val="dk1"/>
              </a:solidFill>
              <a:latin typeface="Calibri"/>
              <a:ea typeface="Calibri"/>
              <a:cs typeface="Calibri"/>
              <a:sym typeface="Calibri"/>
            </a:endParaRPr>
          </a:p>
        </p:txBody>
      </p:sp>
      <p:pic>
        <p:nvPicPr>
          <p:cNvPr id="46" name="Google Shape;46;p5" descr="preencoded.png"/>
          <p:cNvPicPr preferRelativeResize="0"/>
          <p:nvPr/>
        </p:nvPicPr>
        <p:blipFill rotWithShape="1">
          <a:blip r:embed="rId3">
            <a:alphaModFix/>
          </a:blip>
          <a:srcRect/>
          <a:stretch/>
        </p:blipFill>
        <p:spPr>
          <a:xfrm>
            <a:off x="501848" y="4271739"/>
            <a:ext cx="3920282" cy="14288"/>
          </a:xfrm>
          <a:prstGeom prst="rect">
            <a:avLst/>
          </a:prstGeom>
          <a:noFill/>
          <a:ln>
            <a:noFill/>
          </a:ln>
        </p:spPr>
      </p:pic>
      <p:sp>
        <p:nvSpPr>
          <p:cNvPr id="47" name="Google Shape;47;p5"/>
          <p:cNvSpPr/>
          <p:nvPr/>
        </p:nvSpPr>
        <p:spPr>
          <a:xfrm>
            <a:off x="501848" y="4469904"/>
            <a:ext cx="1836539"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000"/>
              <a:buFont typeface="Barlow"/>
              <a:buNone/>
            </a:pPr>
            <a:r>
              <a:rPr lang="en-US" sz="1000" b="1">
                <a:solidFill>
                  <a:srgbClr val="FFFFFF"/>
                </a:solidFill>
                <a:latin typeface="Barlow"/>
                <a:ea typeface="Barlow"/>
                <a:cs typeface="Barlow"/>
                <a:sym typeface="Barlow"/>
              </a:rPr>
              <a:t>National Policies and </a:t>
            </a:r>
            <a:r>
              <a:rPr lang="en-US" sz="1050" b="1">
                <a:solidFill>
                  <a:srgbClr val="FFFFFF"/>
                </a:solidFill>
                <a:latin typeface="Barlow"/>
                <a:ea typeface="Barlow"/>
                <a:cs typeface="Barlow"/>
                <a:sym typeface="Barlow"/>
              </a:rPr>
              <a:t>Standards</a:t>
            </a:r>
            <a:endParaRPr sz="1050">
              <a:solidFill>
                <a:schemeClr val="dk1"/>
              </a:solidFill>
              <a:latin typeface="Calibri"/>
              <a:ea typeface="Calibri"/>
              <a:cs typeface="Calibri"/>
              <a:sym typeface="Calibri"/>
            </a:endParaRPr>
          </a:p>
        </p:txBody>
      </p:sp>
      <p:sp>
        <p:nvSpPr>
          <p:cNvPr id="48" name="Google Shape;48;p5"/>
          <p:cNvSpPr/>
          <p:nvPr/>
        </p:nvSpPr>
        <p:spPr>
          <a:xfrm>
            <a:off x="4698727" y="889471"/>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1050"/>
              <a:buFont typeface="Barlow Light"/>
              <a:buNone/>
            </a:pPr>
            <a:r>
              <a:rPr lang="en-US" sz="1050">
                <a:solidFill>
                  <a:srgbClr val="384653"/>
                </a:solidFill>
                <a:latin typeface="Barlow Light"/>
                <a:ea typeface="Barlow Light"/>
                <a:cs typeface="Barlow Light"/>
                <a:sym typeface="Barlow Light"/>
              </a:rPr>
              <a:t>08</a:t>
            </a:r>
            <a:endParaRPr sz="1050">
              <a:solidFill>
                <a:schemeClr val="dk1"/>
              </a:solidFill>
              <a:latin typeface="Calibri"/>
              <a:ea typeface="Calibri"/>
              <a:cs typeface="Calibri"/>
              <a:sym typeface="Calibri"/>
            </a:endParaRPr>
          </a:p>
        </p:txBody>
      </p:sp>
      <p:pic>
        <p:nvPicPr>
          <p:cNvPr id="49" name="Google Shape;49;p5" descr="preencoded.png"/>
          <p:cNvPicPr preferRelativeResize="0"/>
          <p:nvPr/>
        </p:nvPicPr>
        <p:blipFill rotWithShape="1">
          <a:blip r:embed="rId4">
            <a:alphaModFix/>
          </a:blip>
          <a:srcRect/>
          <a:stretch/>
        </p:blipFill>
        <p:spPr>
          <a:xfrm>
            <a:off x="4698727" y="1044997"/>
            <a:ext cx="3976092" cy="14288"/>
          </a:xfrm>
          <a:prstGeom prst="rect">
            <a:avLst/>
          </a:prstGeom>
          <a:noFill/>
          <a:ln>
            <a:noFill/>
          </a:ln>
        </p:spPr>
      </p:pic>
      <p:sp>
        <p:nvSpPr>
          <p:cNvPr id="50" name="Google Shape;50;p5"/>
          <p:cNvSpPr/>
          <p:nvPr/>
        </p:nvSpPr>
        <p:spPr>
          <a:xfrm>
            <a:off x="4698727" y="1123504"/>
            <a:ext cx="1360661"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Benchmarking</a:t>
            </a:r>
            <a:r>
              <a:rPr lang="en-US" sz="1000" b="1">
                <a:solidFill>
                  <a:srgbClr val="384653"/>
                </a:solidFill>
                <a:latin typeface="Barlow"/>
                <a:ea typeface="Barlow"/>
                <a:cs typeface="Barlow"/>
                <a:sym typeface="Barlow"/>
              </a:rPr>
              <a:t> Analysis</a:t>
            </a:r>
            <a:endParaRPr sz="1000">
              <a:solidFill>
                <a:schemeClr val="dk1"/>
              </a:solidFill>
              <a:latin typeface="Calibri"/>
              <a:ea typeface="Calibri"/>
              <a:cs typeface="Calibri"/>
              <a:sym typeface="Calibri"/>
            </a:endParaRPr>
          </a:p>
        </p:txBody>
      </p:sp>
      <p:sp>
        <p:nvSpPr>
          <p:cNvPr id="51" name="Google Shape;51;p5"/>
          <p:cNvSpPr/>
          <p:nvPr/>
        </p:nvSpPr>
        <p:spPr>
          <a:xfrm>
            <a:off x="4698727" y="1447205"/>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1000"/>
              <a:buFont typeface="Barlow Light"/>
              <a:buNone/>
            </a:pPr>
            <a:r>
              <a:rPr lang="en-US" sz="1000">
                <a:solidFill>
                  <a:srgbClr val="384653"/>
                </a:solidFill>
                <a:latin typeface="Barlow Light"/>
                <a:ea typeface="Barlow Light"/>
                <a:cs typeface="Barlow Light"/>
                <a:sym typeface="Barlow Light"/>
              </a:rPr>
              <a:t>09</a:t>
            </a:r>
            <a:endParaRPr sz="1000">
              <a:solidFill>
                <a:schemeClr val="dk1"/>
              </a:solidFill>
              <a:latin typeface="Calibri"/>
              <a:ea typeface="Calibri"/>
              <a:cs typeface="Calibri"/>
              <a:sym typeface="Calibri"/>
            </a:endParaRPr>
          </a:p>
        </p:txBody>
      </p:sp>
      <p:pic>
        <p:nvPicPr>
          <p:cNvPr id="52" name="Google Shape;52;p5" descr="preencoded.png"/>
          <p:cNvPicPr preferRelativeResize="0"/>
          <p:nvPr/>
        </p:nvPicPr>
        <p:blipFill rotWithShape="1">
          <a:blip r:embed="rId4">
            <a:alphaModFix/>
          </a:blip>
          <a:srcRect/>
          <a:stretch/>
        </p:blipFill>
        <p:spPr>
          <a:xfrm>
            <a:off x="4698727" y="1592759"/>
            <a:ext cx="3976092" cy="14288"/>
          </a:xfrm>
          <a:prstGeom prst="rect">
            <a:avLst/>
          </a:prstGeom>
          <a:noFill/>
          <a:ln>
            <a:noFill/>
          </a:ln>
        </p:spPr>
      </p:pic>
      <p:sp>
        <p:nvSpPr>
          <p:cNvPr id="53" name="Google Shape;53;p5"/>
          <p:cNvSpPr/>
          <p:nvPr/>
        </p:nvSpPr>
        <p:spPr>
          <a:xfrm>
            <a:off x="4698727" y="1681237"/>
            <a:ext cx="131541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000"/>
              <a:buFont typeface="Barlow"/>
              <a:buNone/>
            </a:pPr>
            <a:r>
              <a:rPr lang="en-US" sz="1000" b="1">
                <a:solidFill>
                  <a:srgbClr val="384653"/>
                </a:solidFill>
                <a:latin typeface="Barlow"/>
                <a:ea typeface="Barlow"/>
                <a:cs typeface="Barlow"/>
                <a:sym typeface="Barlow"/>
              </a:rPr>
              <a:t>Gap </a:t>
            </a:r>
            <a:r>
              <a:rPr lang="en-US" sz="1100" b="1">
                <a:solidFill>
                  <a:srgbClr val="384653"/>
                </a:solidFill>
                <a:latin typeface="Barlow"/>
                <a:ea typeface="Barlow"/>
                <a:cs typeface="Barlow"/>
                <a:sym typeface="Barlow"/>
              </a:rPr>
              <a:t>Analysis</a:t>
            </a:r>
            <a:endParaRPr sz="1100">
              <a:solidFill>
                <a:schemeClr val="dk1"/>
              </a:solidFill>
              <a:latin typeface="Calibri"/>
              <a:ea typeface="Calibri"/>
              <a:cs typeface="Calibri"/>
              <a:sym typeface="Calibri"/>
            </a:endParaRPr>
          </a:p>
        </p:txBody>
      </p:sp>
      <p:sp>
        <p:nvSpPr>
          <p:cNvPr id="54" name="Google Shape;54;p5"/>
          <p:cNvSpPr/>
          <p:nvPr/>
        </p:nvSpPr>
        <p:spPr>
          <a:xfrm>
            <a:off x="4698727" y="2004938"/>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1050"/>
              <a:buFont typeface="Barlow Light"/>
              <a:buNone/>
            </a:pPr>
            <a:r>
              <a:rPr lang="en-US" sz="1050">
                <a:solidFill>
                  <a:srgbClr val="384653"/>
                </a:solidFill>
                <a:latin typeface="Barlow Light"/>
                <a:ea typeface="Barlow Light"/>
                <a:cs typeface="Barlow Light"/>
                <a:sym typeface="Barlow Light"/>
              </a:rPr>
              <a:t>10</a:t>
            </a:r>
            <a:endParaRPr sz="1050">
              <a:solidFill>
                <a:schemeClr val="dk1"/>
              </a:solidFill>
              <a:latin typeface="Calibri"/>
              <a:ea typeface="Calibri"/>
              <a:cs typeface="Calibri"/>
              <a:sym typeface="Calibri"/>
            </a:endParaRPr>
          </a:p>
        </p:txBody>
      </p:sp>
      <p:pic>
        <p:nvPicPr>
          <p:cNvPr id="55" name="Google Shape;55;p5" descr="preencoded.png"/>
          <p:cNvPicPr preferRelativeResize="0"/>
          <p:nvPr/>
        </p:nvPicPr>
        <p:blipFill rotWithShape="1">
          <a:blip r:embed="rId4">
            <a:alphaModFix/>
          </a:blip>
          <a:srcRect/>
          <a:stretch/>
        </p:blipFill>
        <p:spPr>
          <a:xfrm>
            <a:off x="4698727" y="2140521"/>
            <a:ext cx="3976092" cy="14288"/>
          </a:xfrm>
          <a:prstGeom prst="rect">
            <a:avLst/>
          </a:prstGeom>
          <a:noFill/>
          <a:ln>
            <a:noFill/>
          </a:ln>
        </p:spPr>
      </p:pic>
      <p:sp>
        <p:nvSpPr>
          <p:cNvPr id="56" name="Google Shape;56;p5"/>
          <p:cNvSpPr/>
          <p:nvPr/>
        </p:nvSpPr>
        <p:spPr>
          <a:xfrm>
            <a:off x="4698727" y="2238970"/>
            <a:ext cx="131541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000"/>
              <a:buFont typeface="Barlow"/>
              <a:buNone/>
            </a:pPr>
            <a:r>
              <a:rPr lang="en-US" sz="1000" b="1">
                <a:solidFill>
                  <a:srgbClr val="384653"/>
                </a:solidFill>
                <a:latin typeface="Barlow"/>
                <a:ea typeface="Barlow"/>
                <a:cs typeface="Barlow"/>
                <a:sym typeface="Barlow"/>
              </a:rPr>
              <a:t>System </a:t>
            </a:r>
            <a:r>
              <a:rPr lang="en-US" sz="1100" b="1">
                <a:solidFill>
                  <a:srgbClr val="384653"/>
                </a:solidFill>
                <a:latin typeface="Barlow"/>
                <a:ea typeface="Barlow"/>
                <a:cs typeface="Barlow"/>
                <a:sym typeface="Barlow"/>
              </a:rPr>
              <a:t>Implications</a:t>
            </a:r>
            <a:endParaRPr sz="1100">
              <a:solidFill>
                <a:schemeClr val="dk1"/>
              </a:solidFill>
              <a:latin typeface="Calibri"/>
              <a:ea typeface="Calibri"/>
              <a:cs typeface="Calibri"/>
              <a:sym typeface="Calibri"/>
            </a:endParaRPr>
          </a:p>
        </p:txBody>
      </p:sp>
      <p:sp>
        <p:nvSpPr>
          <p:cNvPr id="57" name="Google Shape;57;p5"/>
          <p:cNvSpPr/>
          <p:nvPr/>
        </p:nvSpPr>
        <p:spPr>
          <a:xfrm>
            <a:off x="4698727" y="2562671"/>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750"/>
              <a:buFont typeface="Barlow Light"/>
              <a:buNone/>
            </a:pPr>
            <a:r>
              <a:rPr lang="en-US" sz="750">
                <a:solidFill>
                  <a:srgbClr val="384653"/>
                </a:solidFill>
                <a:latin typeface="Barlow Light"/>
                <a:ea typeface="Barlow Light"/>
                <a:cs typeface="Barlow Light"/>
                <a:sym typeface="Barlow Light"/>
              </a:rPr>
              <a:t>11</a:t>
            </a:r>
            <a:endParaRPr sz="750">
              <a:solidFill>
                <a:schemeClr val="dk1"/>
              </a:solidFill>
              <a:latin typeface="Calibri"/>
              <a:ea typeface="Calibri"/>
              <a:cs typeface="Calibri"/>
              <a:sym typeface="Calibri"/>
            </a:endParaRPr>
          </a:p>
        </p:txBody>
      </p:sp>
      <p:pic>
        <p:nvPicPr>
          <p:cNvPr id="58" name="Google Shape;58;p5" descr="preencoded.png"/>
          <p:cNvPicPr preferRelativeResize="0"/>
          <p:nvPr/>
        </p:nvPicPr>
        <p:blipFill rotWithShape="1">
          <a:blip r:embed="rId4">
            <a:alphaModFix/>
          </a:blip>
          <a:srcRect/>
          <a:stretch/>
        </p:blipFill>
        <p:spPr>
          <a:xfrm>
            <a:off x="4698727" y="2688282"/>
            <a:ext cx="3976092" cy="14288"/>
          </a:xfrm>
          <a:prstGeom prst="rect">
            <a:avLst/>
          </a:prstGeom>
          <a:noFill/>
          <a:ln>
            <a:noFill/>
          </a:ln>
        </p:spPr>
      </p:pic>
      <p:sp>
        <p:nvSpPr>
          <p:cNvPr id="59" name="Google Shape;59;p5"/>
          <p:cNvSpPr/>
          <p:nvPr/>
        </p:nvSpPr>
        <p:spPr>
          <a:xfrm>
            <a:off x="4698727" y="2796704"/>
            <a:ext cx="131541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Recommendations</a:t>
            </a:r>
            <a:endParaRPr sz="1100">
              <a:solidFill>
                <a:schemeClr val="dk1"/>
              </a:solidFill>
              <a:latin typeface="Calibri"/>
              <a:ea typeface="Calibri"/>
              <a:cs typeface="Calibri"/>
              <a:sym typeface="Calibri"/>
            </a:endParaRPr>
          </a:p>
        </p:txBody>
      </p:sp>
      <p:sp>
        <p:nvSpPr>
          <p:cNvPr id="60" name="Google Shape;60;p5"/>
          <p:cNvSpPr/>
          <p:nvPr/>
        </p:nvSpPr>
        <p:spPr>
          <a:xfrm>
            <a:off x="4698727" y="3120405"/>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1000"/>
              <a:buFont typeface="Barlow Light"/>
              <a:buNone/>
            </a:pPr>
            <a:r>
              <a:rPr lang="en-US" sz="1000">
                <a:solidFill>
                  <a:srgbClr val="384653"/>
                </a:solidFill>
                <a:latin typeface="Barlow Light"/>
                <a:ea typeface="Barlow Light"/>
                <a:cs typeface="Barlow Light"/>
                <a:sym typeface="Barlow Light"/>
              </a:rPr>
              <a:t>12</a:t>
            </a:r>
            <a:endParaRPr sz="1000">
              <a:solidFill>
                <a:schemeClr val="dk1"/>
              </a:solidFill>
              <a:latin typeface="Calibri"/>
              <a:ea typeface="Calibri"/>
              <a:cs typeface="Calibri"/>
              <a:sym typeface="Calibri"/>
            </a:endParaRPr>
          </a:p>
        </p:txBody>
      </p:sp>
      <p:pic>
        <p:nvPicPr>
          <p:cNvPr id="61" name="Google Shape;61;p5" descr="preencoded.png"/>
          <p:cNvPicPr preferRelativeResize="0"/>
          <p:nvPr/>
        </p:nvPicPr>
        <p:blipFill rotWithShape="1">
          <a:blip r:embed="rId4">
            <a:alphaModFix/>
          </a:blip>
          <a:srcRect/>
          <a:stretch/>
        </p:blipFill>
        <p:spPr>
          <a:xfrm>
            <a:off x="4698727" y="3236044"/>
            <a:ext cx="3976092" cy="14288"/>
          </a:xfrm>
          <a:prstGeom prst="rect">
            <a:avLst/>
          </a:prstGeom>
          <a:noFill/>
          <a:ln>
            <a:noFill/>
          </a:ln>
        </p:spPr>
      </p:pic>
      <p:sp>
        <p:nvSpPr>
          <p:cNvPr id="62" name="Google Shape;62;p5"/>
          <p:cNvSpPr/>
          <p:nvPr/>
        </p:nvSpPr>
        <p:spPr>
          <a:xfrm>
            <a:off x="4698727" y="3354437"/>
            <a:ext cx="2147888"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Proposed</a:t>
            </a:r>
            <a:r>
              <a:rPr lang="en-US" sz="1000" b="1">
                <a:solidFill>
                  <a:srgbClr val="384653"/>
                </a:solidFill>
                <a:latin typeface="Barlow"/>
                <a:ea typeface="Barlow"/>
                <a:cs typeface="Barlow"/>
                <a:sym typeface="Barlow"/>
              </a:rPr>
              <a:t> </a:t>
            </a:r>
            <a:r>
              <a:rPr lang="en-US" sz="1100" b="1">
                <a:solidFill>
                  <a:srgbClr val="384653"/>
                </a:solidFill>
                <a:latin typeface="Barlow"/>
                <a:ea typeface="Barlow"/>
                <a:cs typeface="Barlow"/>
                <a:sym typeface="Barlow"/>
              </a:rPr>
              <a:t>Structure</a:t>
            </a:r>
            <a:r>
              <a:rPr lang="en-US" sz="1000" b="1">
                <a:solidFill>
                  <a:srgbClr val="384653"/>
                </a:solidFill>
                <a:latin typeface="Barlow"/>
                <a:ea typeface="Barlow"/>
                <a:cs typeface="Barlow"/>
                <a:sym typeface="Barlow"/>
              </a:rPr>
              <a:t> for Component 2</a:t>
            </a:r>
            <a:endParaRPr sz="1000">
              <a:solidFill>
                <a:schemeClr val="dk1"/>
              </a:solidFill>
              <a:latin typeface="Calibri"/>
              <a:ea typeface="Calibri"/>
              <a:cs typeface="Calibri"/>
              <a:sym typeface="Calibri"/>
            </a:endParaRPr>
          </a:p>
        </p:txBody>
      </p:sp>
      <p:sp>
        <p:nvSpPr>
          <p:cNvPr id="63" name="Google Shape;63;p5"/>
          <p:cNvSpPr/>
          <p:nvPr/>
        </p:nvSpPr>
        <p:spPr>
          <a:xfrm>
            <a:off x="4698727" y="3678138"/>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1000"/>
              <a:buFont typeface="Barlow Light"/>
              <a:buNone/>
            </a:pPr>
            <a:r>
              <a:rPr lang="en-US" sz="1000">
                <a:solidFill>
                  <a:srgbClr val="384653"/>
                </a:solidFill>
                <a:latin typeface="Barlow Light"/>
                <a:ea typeface="Barlow Light"/>
                <a:cs typeface="Barlow Light"/>
                <a:sym typeface="Barlow Light"/>
              </a:rPr>
              <a:t>13</a:t>
            </a:r>
            <a:endParaRPr sz="1000">
              <a:solidFill>
                <a:schemeClr val="dk1"/>
              </a:solidFill>
              <a:latin typeface="Calibri"/>
              <a:ea typeface="Calibri"/>
              <a:cs typeface="Calibri"/>
              <a:sym typeface="Calibri"/>
            </a:endParaRPr>
          </a:p>
        </p:txBody>
      </p:sp>
      <p:pic>
        <p:nvPicPr>
          <p:cNvPr id="64" name="Google Shape;64;p5" descr="preencoded.png"/>
          <p:cNvPicPr preferRelativeResize="0"/>
          <p:nvPr/>
        </p:nvPicPr>
        <p:blipFill rotWithShape="1">
          <a:blip r:embed="rId4">
            <a:alphaModFix/>
          </a:blip>
          <a:srcRect/>
          <a:stretch/>
        </p:blipFill>
        <p:spPr>
          <a:xfrm>
            <a:off x="4698727" y="3799046"/>
            <a:ext cx="3976092" cy="14288"/>
          </a:xfrm>
          <a:prstGeom prst="rect">
            <a:avLst/>
          </a:prstGeom>
          <a:noFill/>
          <a:ln>
            <a:noFill/>
          </a:ln>
        </p:spPr>
      </p:pic>
      <p:sp>
        <p:nvSpPr>
          <p:cNvPr id="65" name="Google Shape;65;p5"/>
          <p:cNvSpPr/>
          <p:nvPr/>
        </p:nvSpPr>
        <p:spPr>
          <a:xfrm>
            <a:off x="4698727" y="3912171"/>
            <a:ext cx="131541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Summary</a:t>
            </a:r>
            <a:endParaRPr sz="1100">
              <a:solidFill>
                <a:schemeClr val="dk1"/>
              </a:solidFill>
              <a:latin typeface="Calibri"/>
              <a:ea typeface="Calibri"/>
              <a:cs typeface="Calibri"/>
              <a:sym typeface="Calibri"/>
            </a:endParaRPr>
          </a:p>
        </p:txBody>
      </p:sp>
      <p:sp>
        <p:nvSpPr>
          <p:cNvPr id="66" name="Google Shape;66;p5"/>
          <p:cNvSpPr/>
          <p:nvPr/>
        </p:nvSpPr>
        <p:spPr>
          <a:xfrm>
            <a:off x="4698727" y="4235872"/>
            <a:ext cx="199876" cy="124941"/>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750"/>
              <a:buFont typeface="Barlow Light"/>
              <a:buNone/>
            </a:pPr>
            <a:r>
              <a:rPr lang="en-US" sz="750">
                <a:solidFill>
                  <a:srgbClr val="384653"/>
                </a:solidFill>
                <a:latin typeface="Barlow Light"/>
                <a:ea typeface="Barlow Light"/>
                <a:cs typeface="Barlow Light"/>
                <a:sym typeface="Barlow Light"/>
              </a:rPr>
              <a:t>14</a:t>
            </a:r>
            <a:endParaRPr sz="750">
              <a:solidFill>
                <a:schemeClr val="dk1"/>
              </a:solidFill>
              <a:latin typeface="Calibri"/>
              <a:ea typeface="Calibri"/>
              <a:cs typeface="Calibri"/>
              <a:sym typeface="Calibri"/>
            </a:endParaRPr>
          </a:p>
        </p:txBody>
      </p:sp>
      <p:pic>
        <p:nvPicPr>
          <p:cNvPr id="67" name="Google Shape;67;p5" descr="preencoded.png"/>
          <p:cNvPicPr preferRelativeResize="0"/>
          <p:nvPr/>
        </p:nvPicPr>
        <p:blipFill rotWithShape="1">
          <a:blip r:embed="rId4">
            <a:alphaModFix/>
          </a:blip>
          <a:srcRect/>
          <a:stretch/>
        </p:blipFill>
        <p:spPr>
          <a:xfrm>
            <a:off x="4698727" y="4331568"/>
            <a:ext cx="3976092" cy="14288"/>
          </a:xfrm>
          <a:prstGeom prst="rect">
            <a:avLst/>
          </a:prstGeom>
          <a:noFill/>
          <a:ln>
            <a:noFill/>
          </a:ln>
        </p:spPr>
      </p:pic>
      <p:sp>
        <p:nvSpPr>
          <p:cNvPr id="68" name="Google Shape;68;p5"/>
          <p:cNvSpPr/>
          <p:nvPr/>
        </p:nvSpPr>
        <p:spPr>
          <a:xfrm>
            <a:off x="4698727" y="4469904"/>
            <a:ext cx="1315417" cy="16445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References</a:t>
            </a:r>
            <a:endParaRPr sz="110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6"/>
          <p:cNvSpPr/>
          <p:nvPr/>
        </p:nvSpPr>
        <p:spPr>
          <a:xfrm>
            <a:off x="473943" y="463972"/>
            <a:ext cx="4601319"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Background of the Case Study</a:t>
            </a:r>
            <a:endParaRPr sz="2450">
              <a:solidFill>
                <a:schemeClr val="dk1"/>
              </a:solidFill>
              <a:latin typeface="Calibri"/>
              <a:ea typeface="Calibri"/>
              <a:cs typeface="Calibri"/>
              <a:sym typeface="Calibri"/>
            </a:endParaRPr>
          </a:p>
        </p:txBody>
      </p:sp>
      <p:sp>
        <p:nvSpPr>
          <p:cNvPr id="75" name="Google Shape;75;p6"/>
          <p:cNvSpPr/>
          <p:nvPr/>
        </p:nvSpPr>
        <p:spPr>
          <a:xfrm>
            <a:off x="490686" y="972145"/>
            <a:ext cx="8653314"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100"/>
              <a:buFont typeface="Montserrat"/>
              <a:buNone/>
            </a:pPr>
            <a:r>
              <a:rPr lang="en-US" sz="1100" b="1">
                <a:solidFill>
                  <a:srgbClr val="384653"/>
                </a:solidFill>
                <a:latin typeface="Montserrat"/>
                <a:ea typeface="Montserrat"/>
                <a:cs typeface="Montserrat"/>
                <a:sym typeface="Montserrat"/>
              </a:rPr>
              <a:t>Southern Health NHS Foundation Trust Deaths Investigation Scandal</a:t>
            </a:r>
            <a:endParaRPr sz="1100">
              <a:solidFill>
                <a:schemeClr val="dk1"/>
              </a:solidFill>
              <a:latin typeface="Calibri"/>
              <a:ea typeface="Calibri"/>
              <a:cs typeface="Calibri"/>
              <a:sym typeface="Calibri"/>
            </a:endParaRPr>
          </a:p>
        </p:txBody>
      </p:sp>
      <p:pic>
        <p:nvPicPr>
          <p:cNvPr id="76" name="Google Shape;76;p6" descr="preencoded.png"/>
          <p:cNvPicPr preferRelativeResize="0"/>
          <p:nvPr/>
        </p:nvPicPr>
        <p:blipFill rotWithShape="1">
          <a:blip r:embed="rId3">
            <a:alphaModFix/>
          </a:blip>
          <a:srcRect/>
          <a:stretch/>
        </p:blipFill>
        <p:spPr>
          <a:xfrm>
            <a:off x="459656" y="1413421"/>
            <a:ext cx="4053111" cy="1479054"/>
          </a:xfrm>
          <a:prstGeom prst="rect">
            <a:avLst/>
          </a:prstGeom>
          <a:noFill/>
          <a:ln>
            <a:noFill/>
          </a:ln>
        </p:spPr>
      </p:pic>
      <p:sp>
        <p:nvSpPr>
          <p:cNvPr id="77" name="Google Shape;77;p6"/>
          <p:cNvSpPr/>
          <p:nvPr/>
        </p:nvSpPr>
        <p:spPr>
          <a:xfrm>
            <a:off x="649560" y="1546175"/>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Period of Investigation</a:t>
            </a:r>
            <a:endParaRPr sz="1200">
              <a:solidFill>
                <a:schemeClr val="dk1"/>
              </a:solidFill>
              <a:latin typeface="Calibri"/>
              <a:ea typeface="Calibri"/>
              <a:cs typeface="Calibri"/>
              <a:sym typeface="Calibri"/>
            </a:endParaRPr>
          </a:p>
        </p:txBody>
      </p:sp>
      <p:sp>
        <p:nvSpPr>
          <p:cNvPr id="78" name="Google Shape;78;p6"/>
          <p:cNvSpPr/>
          <p:nvPr/>
        </p:nvSpPr>
        <p:spPr>
          <a:xfrm>
            <a:off x="649560" y="1812057"/>
            <a:ext cx="3730451" cy="94766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The Mazars independent review examined deaths occurring between April 2011 and March 2015 involving patients with mental health conditions and learning disabilities who were receiving care from Southern Health NHS Foundation Trust (Mazars, 2015).</a:t>
            </a:r>
            <a:endParaRPr sz="1050">
              <a:solidFill>
                <a:schemeClr val="dk1"/>
              </a:solidFill>
              <a:latin typeface="Calibri"/>
              <a:ea typeface="Calibri"/>
              <a:cs typeface="Calibri"/>
              <a:sym typeface="Calibri"/>
            </a:endParaRPr>
          </a:p>
        </p:txBody>
      </p:sp>
      <p:pic>
        <p:nvPicPr>
          <p:cNvPr id="79" name="Google Shape;79;p6" descr="preencoded.png"/>
          <p:cNvPicPr preferRelativeResize="0"/>
          <p:nvPr/>
        </p:nvPicPr>
        <p:blipFill rotWithShape="1">
          <a:blip r:embed="rId3">
            <a:alphaModFix/>
          </a:blip>
          <a:srcRect/>
          <a:stretch/>
        </p:blipFill>
        <p:spPr>
          <a:xfrm>
            <a:off x="4616946" y="1413421"/>
            <a:ext cx="4053111" cy="1479054"/>
          </a:xfrm>
          <a:prstGeom prst="rect">
            <a:avLst/>
          </a:prstGeom>
          <a:noFill/>
          <a:ln>
            <a:noFill/>
          </a:ln>
        </p:spPr>
      </p:pic>
      <p:sp>
        <p:nvSpPr>
          <p:cNvPr id="80" name="Google Shape;80;p6"/>
          <p:cNvSpPr/>
          <p:nvPr/>
        </p:nvSpPr>
        <p:spPr>
          <a:xfrm>
            <a:off x="4806851" y="1546175"/>
            <a:ext cx="1834083"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Mortality Review Concerns</a:t>
            </a:r>
            <a:endParaRPr sz="1200">
              <a:solidFill>
                <a:schemeClr val="dk1"/>
              </a:solidFill>
              <a:latin typeface="Calibri"/>
              <a:ea typeface="Calibri"/>
              <a:cs typeface="Calibri"/>
              <a:sym typeface="Calibri"/>
            </a:endParaRPr>
          </a:p>
        </p:txBody>
      </p:sp>
      <p:sp>
        <p:nvSpPr>
          <p:cNvPr id="81" name="Google Shape;81;p6"/>
          <p:cNvSpPr/>
          <p:nvPr/>
        </p:nvSpPr>
        <p:spPr>
          <a:xfrm>
            <a:off x="4806851" y="1812056"/>
            <a:ext cx="3730451" cy="87018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The review identified significant inconsistencies in the investigation of patient deaths, with many unexpected deaths not receiving formal investigation or review (Mazars, 2015).</a:t>
            </a:r>
            <a:endParaRPr sz="1050">
              <a:solidFill>
                <a:schemeClr val="dk1"/>
              </a:solidFill>
              <a:latin typeface="Calibri"/>
              <a:ea typeface="Calibri"/>
              <a:cs typeface="Calibri"/>
              <a:sym typeface="Calibri"/>
            </a:endParaRPr>
          </a:p>
        </p:txBody>
      </p:sp>
      <p:pic>
        <p:nvPicPr>
          <p:cNvPr id="82" name="Google Shape;82;p6" descr="preencoded.png"/>
          <p:cNvPicPr preferRelativeResize="0"/>
          <p:nvPr/>
        </p:nvPicPr>
        <p:blipFill rotWithShape="1">
          <a:blip r:embed="rId4">
            <a:alphaModFix/>
          </a:blip>
          <a:srcRect/>
          <a:stretch/>
        </p:blipFill>
        <p:spPr>
          <a:xfrm>
            <a:off x="459656" y="3010942"/>
            <a:ext cx="4053111" cy="1668587"/>
          </a:xfrm>
          <a:prstGeom prst="rect">
            <a:avLst/>
          </a:prstGeom>
          <a:noFill/>
          <a:ln>
            <a:noFill/>
          </a:ln>
        </p:spPr>
      </p:pic>
      <p:sp>
        <p:nvSpPr>
          <p:cNvPr id="83" name="Google Shape;83;p6"/>
          <p:cNvSpPr/>
          <p:nvPr/>
        </p:nvSpPr>
        <p:spPr>
          <a:xfrm>
            <a:off x="649560" y="3143696"/>
            <a:ext cx="176718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Inequality in Investigation</a:t>
            </a:r>
            <a:endParaRPr sz="1200">
              <a:solidFill>
                <a:schemeClr val="dk1"/>
              </a:solidFill>
              <a:latin typeface="Calibri"/>
              <a:ea typeface="Calibri"/>
              <a:cs typeface="Calibri"/>
              <a:sym typeface="Calibri"/>
            </a:endParaRPr>
          </a:p>
        </p:txBody>
      </p:sp>
      <p:sp>
        <p:nvSpPr>
          <p:cNvPr id="84" name="Google Shape;84;p6"/>
          <p:cNvSpPr/>
          <p:nvPr/>
        </p:nvSpPr>
        <p:spPr>
          <a:xfrm>
            <a:off x="649560" y="3409578"/>
            <a:ext cx="3730451" cy="94766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Patients with learning disabilities and mental health conditions were less likely to have their deaths investigated compared with other patient groups, raising concerns regarding equality, governance and accountability (Mazars, 2015).</a:t>
            </a:r>
            <a:endParaRPr sz="1050">
              <a:solidFill>
                <a:schemeClr val="dk1"/>
              </a:solidFill>
              <a:latin typeface="Calibri"/>
              <a:ea typeface="Calibri"/>
              <a:cs typeface="Calibri"/>
              <a:sym typeface="Calibri"/>
            </a:endParaRPr>
          </a:p>
        </p:txBody>
      </p:sp>
      <p:pic>
        <p:nvPicPr>
          <p:cNvPr id="85" name="Google Shape;85;p6" descr="preencoded.png"/>
          <p:cNvPicPr preferRelativeResize="0"/>
          <p:nvPr/>
        </p:nvPicPr>
        <p:blipFill rotWithShape="1">
          <a:blip r:embed="rId4">
            <a:alphaModFix/>
          </a:blip>
          <a:srcRect/>
          <a:stretch/>
        </p:blipFill>
        <p:spPr>
          <a:xfrm>
            <a:off x="4616946" y="3010942"/>
            <a:ext cx="4053111" cy="1668587"/>
          </a:xfrm>
          <a:prstGeom prst="rect">
            <a:avLst/>
          </a:prstGeom>
          <a:noFill/>
          <a:ln>
            <a:noFill/>
          </a:ln>
        </p:spPr>
      </p:pic>
      <p:sp>
        <p:nvSpPr>
          <p:cNvPr id="86" name="Google Shape;86;p6"/>
          <p:cNvSpPr/>
          <p:nvPr/>
        </p:nvSpPr>
        <p:spPr>
          <a:xfrm>
            <a:off x="4806851" y="3143696"/>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National Significance</a:t>
            </a:r>
            <a:endParaRPr sz="1200">
              <a:solidFill>
                <a:schemeClr val="dk1"/>
              </a:solidFill>
              <a:latin typeface="Calibri"/>
              <a:ea typeface="Calibri"/>
              <a:cs typeface="Calibri"/>
              <a:sym typeface="Calibri"/>
            </a:endParaRPr>
          </a:p>
        </p:txBody>
      </p:sp>
      <p:sp>
        <p:nvSpPr>
          <p:cNvPr id="87" name="Google Shape;87;p6"/>
          <p:cNvSpPr/>
          <p:nvPr/>
        </p:nvSpPr>
        <p:spPr>
          <a:xfrm>
            <a:off x="4806851" y="3409578"/>
            <a:ext cx="3730451" cy="113719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The findings triggered national concerns regarding how NHS organisations identify, investigate and learn from patient deaths (National Quality Board, 2017; Brummell et al., 2021). The Southern Health scandal became one of the most significant patient safety and governance failures within the NHS (Pascoe, 2020).</a:t>
            </a:r>
            <a:endParaRPr sz="105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7"/>
          <p:cNvSpPr/>
          <p:nvPr/>
        </p:nvSpPr>
        <p:spPr>
          <a:xfrm>
            <a:off x="473943" y="491356"/>
            <a:ext cx="3884488"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Why Did the System Fail?</a:t>
            </a:r>
            <a:endParaRPr sz="2450">
              <a:solidFill>
                <a:schemeClr val="dk1"/>
              </a:solidFill>
              <a:latin typeface="Calibri"/>
              <a:ea typeface="Calibri"/>
              <a:cs typeface="Calibri"/>
              <a:sym typeface="Calibri"/>
            </a:endParaRPr>
          </a:p>
        </p:txBody>
      </p:sp>
      <p:sp>
        <p:nvSpPr>
          <p:cNvPr id="94" name="Google Shape;94;p7"/>
          <p:cNvSpPr/>
          <p:nvPr/>
        </p:nvSpPr>
        <p:spPr>
          <a:xfrm>
            <a:off x="473943" y="1117997"/>
            <a:ext cx="8196114" cy="2426419"/>
          </a:xfrm>
          <a:prstGeom prst="roundRect">
            <a:avLst>
              <a:gd name="adj" fmla="val 7325"/>
            </a:avLst>
          </a:prstGeom>
          <a:noFill/>
          <a:ln w="9525" cap="flat" cmpd="sng">
            <a:solidFill>
              <a:srgbClr val="000000">
                <a:alpha val="784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7"/>
          <p:cNvSpPr/>
          <p:nvPr/>
        </p:nvSpPr>
        <p:spPr>
          <a:xfrm>
            <a:off x="478706" y="1122759"/>
            <a:ext cx="4093294" cy="343570"/>
          </a:xfrm>
          <a:prstGeom prst="rect">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a:off x="597173" y="1198587"/>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FFFFFF"/>
              </a:buClr>
              <a:buSzPts val="900"/>
              <a:buFont typeface="Montserrat"/>
              <a:buNone/>
            </a:pPr>
            <a:r>
              <a:rPr lang="en-US" sz="900" b="1">
                <a:solidFill>
                  <a:srgbClr val="FFFFFF"/>
                </a:solidFill>
                <a:latin typeface="Montserrat"/>
                <a:ea typeface="Montserrat"/>
                <a:cs typeface="Montserrat"/>
                <a:sym typeface="Montserrat"/>
              </a:rPr>
              <a:t>Root Cause</a:t>
            </a:r>
            <a:endParaRPr sz="900">
              <a:solidFill>
                <a:schemeClr val="dk1"/>
              </a:solidFill>
              <a:latin typeface="Calibri"/>
              <a:ea typeface="Calibri"/>
              <a:cs typeface="Calibri"/>
              <a:sym typeface="Calibri"/>
            </a:endParaRPr>
          </a:p>
        </p:txBody>
      </p:sp>
      <p:sp>
        <p:nvSpPr>
          <p:cNvPr id="97" name="Google Shape;97;p7"/>
          <p:cNvSpPr/>
          <p:nvPr/>
        </p:nvSpPr>
        <p:spPr>
          <a:xfrm>
            <a:off x="4572000" y="1122759"/>
            <a:ext cx="4093294" cy="343570"/>
          </a:xfrm>
          <a:prstGeom prst="rect">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a:off x="4690467" y="1198587"/>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FFFFFF"/>
              </a:buClr>
              <a:buSzPts val="900"/>
              <a:buFont typeface="Montserrat"/>
              <a:buNone/>
            </a:pPr>
            <a:r>
              <a:rPr lang="en-US" sz="900" b="1">
                <a:solidFill>
                  <a:srgbClr val="FFFFFF"/>
                </a:solidFill>
                <a:latin typeface="Montserrat"/>
                <a:ea typeface="Montserrat"/>
                <a:cs typeface="Montserrat"/>
                <a:sym typeface="Montserrat"/>
              </a:rPr>
              <a:t>Impact on Service</a:t>
            </a:r>
            <a:endParaRPr sz="900">
              <a:solidFill>
                <a:schemeClr val="dk1"/>
              </a:solidFill>
              <a:latin typeface="Calibri"/>
              <a:ea typeface="Calibri"/>
              <a:cs typeface="Calibri"/>
              <a:sym typeface="Calibri"/>
            </a:endParaRPr>
          </a:p>
        </p:txBody>
      </p:sp>
      <p:sp>
        <p:nvSpPr>
          <p:cNvPr id="99" name="Google Shape;99;p7"/>
          <p:cNvSpPr/>
          <p:nvPr/>
        </p:nvSpPr>
        <p:spPr>
          <a:xfrm>
            <a:off x="597173" y="1544538"/>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Weak Mortality Review Systems</a:t>
            </a:r>
            <a:endParaRPr sz="1050">
              <a:solidFill>
                <a:schemeClr val="dk1"/>
              </a:solidFill>
              <a:latin typeface="Calibri"/>
              <a:ea typeface="Calibri"/>
              <a:cs typeface="Calibri"/>
              <a:sym typeface="Calibri"/>
            </a:endParaRPr>
          </a:p>
        </p:txBody>
      </p:sp>
      <p:sp>
        <p:nvSpPr>
          <p:cNvPr id="100" name="Google Shape;100;p7"/>
          <p:cNvSpPr/>
          <p:nvPr/>
        </p:nvSpPr>
        <p:spPr>
          <a:xfrm>
            <a:off x="4690467" y="1544538"/>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Deaths not consistently investigated</a:t>
            </a:r>
            <a:endParaRPr sz="1050">
              <a:solidFill>
                <a:schemeClr val="dk1"/>
              </a:solidFill>
              <a:latin typeface="Calibri"/>
              <a:ea typeface="Calibri"/>
              <a:cs typeface="Calibri"/>
              <a:sym typeface="Calibri"/>
            </a:endParaRPr>
          </a:p>
        </p:txBody>
      </p:sp>
      <p:sp>
        <p:nvSpPr>
          <p:cNvPr id="101" name="Google Shape;101;p7"/>
          <p:cNvSpPr/>
          <p:nvPr/>
        </p:nvSpPr>
        <p:spPr>
          <a:xfrm>
            <a:off x="597173" y="1890489"/>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Poor Governance Oversight</a:t>
            </a:r>
            <a:endParaRPr sz="1050">
              <a:solidFill>
                <a:schemeClr val="dk1"/>
              </a:solidFill>
              <a:latin typeface="Calibri"/>
              <a:ea typeface="Calibri"/>
              <a:cs typeface="Calibri"/>
              <a:sym typeface="Calibri"/>
            </a:endParaRPr>
          </a:p>
        </p:txBody>
      </p:sp>
      <p:sp>
        <p:nvSpPr>
          <p:cNvPr id="102" name="Google Shape;102;p7"/>
          <p:cNvSpPr/>
          <p:nvPr/>
        </p:nvSpPr>
        <p:spPr>
          <a:xfrm>
            <a:off x="4690467" y="1890489"/>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Risks remained unidentified</a:t>
            </a:r>
            <a:endParaRPr sz="1050">
              <a:solidFill>
                <a:schemeClr val="dk1"/>
              </a:solidFill>
              <a:latin typeface="Calibri"/>
              <a:ea typeface="Calibri"/>
              <a:cs typeface="Calibri"/>
              <a:sym typeface="Calibri"/>
            </a:endParaRPr>
          </a:p>
        </p:txBody>
      </p:sp>
      <p:sp>
        <p:nvSpPr>
          <p:cNvPr id="103" name="Google Shape;103;p7"/>
          <p:cNvSpPr/>
          <p:nvPr/>
        </p:nvSpPr>
        <p:spPr>
          <a:xfrm>
            <a:off x="597173" y="2236440"/>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Leadership Accountability Failures</a:t>
            </a:r>
            <a:endParaRPr sz="1050">
              <a:solidFill>
                <a:schemeClr val="dk1"/>
              </a:solidFill>
              <a:latin typeface="Calibri"/>
              <a:ea typeface="Calibri"/>
              <a:cs typeface="Calibri"/>
              <a:sym typeface="Calibri"/>
            </a:endParaRPr>
          </a:p>
        </p:txBody>
      </p:sp>
      <p:sp>
        <p:nvSpPr>
          <p:cNvPr id="104" name="Google Shape;104;p7"/>
          <p:cNvSpPr/>
          <p:nvPr/>
        </p:nvSpPr>
        <p:spPr>
          <a:xfrm>
            <a:off x="4702254" y="2236440"/>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Delayed corrective action</a:t>
            </a:r>
            <a:endParaRPr sz="1050">
              <a:solidFill>
                <a:schemeClr val="dk1"/>
              </a:solidFill>
              <a:latin typeface="Calibri"/>
              <a:ea typeface="Calibri"/>
              <a:cs typeface="Calibri"/>
              <a:sym typeface="Calibri"/>
            </a:endParaRPr>
          </a:p>
        </p:txBody>
      </p:sp>
      <p:sp>
        <p:nvSpPr>
          <p:cNvPr id="105" name="Google Shape;105;p7"/>
          <p:cNvSpPr/>
          <p:nvPr/>
        </p:nvSpPr>
        <p:spPr>
          <a:xfrm>
            <a:off x="597173" y="2582391"/>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Weak Organisational Learning</a:t>
            </a:r>
            <a:endParaRPr sz="1050">
              <a:solidFill>
                <a:schemeClr val="dk1"/>
              </a:solidFill>
              <a:latin typeface="Calibri"/>
              <a:ea typeface="Calibri"/>
              <a:cs typeface="Calibri"/>
              <a:sym typeface="Calibri"/>
            </a:endParaRPr>
          </a:p>
        </p:txBody>
      </p:sp>
      <p:sp>
        <p:nvSpPr>
          <p:cNvPr id="106" name="Google Shape;106;p7"/>
          <p:cNvSpPr/>
          <p:nvPr/>
        </p:nvSpPr>
        <p:spPr>
          <a:xfrm>
            <a:off x="4690467" y="2582391"/>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Repeated failures persisted</a:t>
            </a:r>
            <a:endParaRPr sz="1050">
              <a:solidFill>
                <a:schemeClr val="dk1"/>
              </a:solidFill>
              <a:latin typeface="Calibri"/>
              <a:ea typeface="Calibri"/>
              <a:cs typeface="Calibri"/>
              <a:sym typeface="Calibri"/>
            </a:endParaRPr>
          </a:p>
        </p:txBody>
      </p:sp>
      <p:sp>
        <p:nvSpPr>
          <p:cNvPr id="107" name="Google Shape;107;p7"/>
          <p:cNvSpPr/>
          <p:nvPr/>
        </p:nvSpPr>
        <p:spPr>
          <a:xfrm>
            <a:off x="597173" y="2928342"/>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Poor Investigation Processes</a:t>
            </a:r>
            <a:endParaRPr sz="1050">
              <a:solidFill>
                <a:schemeClr val="dk1"/>
              </a:solidFill>
              <a:latin typeface="Calibri"/>
              <a:ea typeface="Calibri"/>
              <a:cs typeface="Calibri"/>
              <a:sym typeface="Calibri"/>
            </a:endParaRPr>
          </a:p>
        </p:txBody>
      </p:sp>
      <p:sp>
        <p:nvSpPr>
          <p:cNvPr id="108" name="Google Shape;108;p7"/>
          <p:cNvSpPr/>
          <p:nvPr/>
        </p:nvSpPr>
        <p:spPr>
          <a:xfrm>
            <a:off x="4690467" y="2928342"/>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Learning opportunities missed</a:t>
            </a:r>
            <a:endParaRPr sz="1050">
              <a:solidFill>
                <a:schemeClr val="dk1"/>
              </a:solidFill>
              <a:latin typeface="Calibri"/>
              <a:ea typeface="Calibri"/>
              <a:cs typeface="Calibri"/>
              <a:sym typeface="Calibri"/>
            </a:endParaRPr>
          </a:p>
        </p:txBody>
      </p:sp>
      <p:sp>
        <p:nvSpPr>
          <p:cNvPr id="109" name="Google Shape;109;p7"/>
          <p:cNvSpPr/>
          <p:nvPr/>
        </p:nvSpPr>
        <p:spPr>
          <a:xfrm>
            <a:off x="597173" y="3274293"/>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Inadequate Reporting Systems</a:t>
            </a:r>
            <a:endParaRPr sz="1050">
              <a:solidFill>
                <a:schemeClr val="dk1"/>
              </a:solidFill>
              <a:latin typeface="Calibri"/>
              <a:ea typeface="Calibri"/>
              <a:cs typeface="Calibri"/>
              <a:sym typeface="Calibri"/>
            </a:endParaRPr>
          </a:p>
        </p:txBody>
      </p:sp>
      <p:sp>
        <p:nvSpPr>
          <p:cNvPr id="110" name="Google Shape;110;p7"/>
          <p:cNvSpPr/>
          <p:nvPr/>
        </p:nvSpPr>
        <p:spPr>
          <a:xfrm>
            <a:off x="4690467" y="3274293"/>
            <a:ext cx="4313560"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Safety concerns underestimated</a:t>
            </a:r>
            <a:endParaRPr sz="1050">
              <a:solidFill>
                <a:schemeClr val="dk1"/>
              </a:solidFill>
              <a:latin typeface="Calibri"/>
              <a:ea typeface="Calibri"/>
              <a:cs typeface="Calibri"/>
              <a:sym typeface="Calibri"/>
            </a:endParaRPr>
          </a:p>
        </p:txBody>
      </p:sp>
      <p:sp>
        <p:nvSpPr>
          <p:cNvPr id="111" name="Google Shape;111;p7"/>
          <p:cNvSpPr/>
          <p:nvPr/>
        </p:nvSpPr>
        <p:spPr>
          <a:xfrm>
            <a:off x="560800" y="3544416"/>
            <a:ext cx="8276242" cy="1461923"/>
          </a:xfrm>
          <a:prstGeom prst="roundRect">
            <a:avLst>
              <a:gd name="adj" fmla="val 21131"/>
            </a:avLst>
          </a:prstGeom>
          <a:solidFill>
            <a:srgbClr val="FCF2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2" name="Google Shape;112;p7" descr="preencoded.png"/>
          <p:cNvPicPr preferRelativeResize="0"/>
          <p:nvPr/>
        </p:nvPicPr>
        <p:blipFill rotWithShape="1">
          <a:blip r:embed="rId3">
            <a:alphaModFix/>
          </a:blip>
          <a:srcRect/>
          <a:stretch/>
        </p:blipFill>
        <p:spPr>
          <a:xfrm>
            <a:off x="592410" y="3845942"/>
            <a:ext cx="148084" cy="118467"/>
          </a:xfrm>
          <a:prstGeom prst="rect">
            <a:avLst/>
          </a:prstGeom>
          <a:noFill/>
          <a:ln>
            <a:noFill/>
          </a:ln>
        </p:spPr>
      </p:pic>
      <p:sp>
        <p:nvSpPr>
          <p:cNvPr id="113" name="Google Shape;113;p7"/>
          <p:cNvSpPr/>
          <p:nvPr/>
        </p:nvSpPr>
        <p:spPr>
          <a:xfrm>
            <a:off x="890572" y="3635084"/>
            <a:ext cx="7692628" cy="1148704"/>
          </a:xfrm>
          <a:prstGeom prst="rect">
            <a:avLst/>
          </a:prstGeom>
          <a:noFill/>
          <a:ln>
            <a:noFill/>
          </a:ln>
        </p:spPr>
        <p:txBody>
          <a:bodyPr spcFirstLastPara="1" wrap="square" lIns="0" tIns="0" rIns="0" bIns="0" anchor="t" anchorCtr="0">
            <a:noAutofit/>
          </a:bodyPr>
          <a:lstStyle/>
          <a:p>
            <a:pPr marL="0" marR="0" lvl="0" indent="0" algn="just" rtl="0">
              <a:lnSpc>
                <a:spcPct val="150000"/>
              </a:lnSpc>
              <a:spcBef>
                <a:spcPts val="0"/>
              </a:spcBef>
              <a:spcAft>
                <a:spcPts val="0"/>
              </a:spcAft>
              <a:buNone/>
            </a:pPr>
            <a:r>
              <a:rPr lang="en-US" sz="1000">
                <a:solidFill>
                  <a:srgbClr val="000000"/>
                </a:solidFill>
                <a:latin typeface="Montserrat"/>
                <a:ea typeface="Montserrat"/>
                <a:cs typeface="Montserrat"/>
                <a:sym typeface="Montserrat"/>
              </a:rPr>
              <a:t>The South Health NHS Foundation Trust scandal arose out of several organizational failures that took place at once. Poor mortality review practices ensured that there were deaths of patients that did not receive proper scrutiny, whereas inadequate governance procedures could not recognize or manage the risks arising within the organization. Poor leadership accountability led to delayed response to known risks. In addition, the failure to learn from the experiences and mistakes meant that the lessons learned from deaths of patients could not be applied for organizational improvements (Mazars, 2015; Pascoe, 2020; Pascoe, 2021).</a:t>
            </a:r>
            <a:endParaRPr sz="10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8"/>
          <p:cNvSpPr/>
          <p:nvPr/>
        </p:nvSpPr>
        <p:spPr>
          <a:xfrm>
            <a:off x="473943" y="342900"/>
            <a:ext cx="3575224"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Key Statistics</a:t>
            </a:r>
            <a:endParaRPr sz="2450">
              <a:solidFill>
                <a:schemeClr val="dk1"/>
              </a:solidFill>
              <a:latin typeface="Calibri"/>
              <a:ea typeface="Calibri"/>
              <a:cs typeface="Calibri"/>
              <a:sym typeface="Calibri"/>
            </a:endParaRPr>
          </a:p>
        </p:txBody>
      </p:sp>
      <p:sp>
        <p:nvSpPr>
          <p:cNvPr id="120" name="Google Shape;120;p8"/>
          <p:cNvSpPr/>
          <p:nvPr/>
        </p:nvSpPr>
        <p:spPr>
          <a:xfrm>
            <a:off x="473943" y="1028774"/>
            <a:ext cx="4024015" cy="390971"/>
          </a:xfrm>
          <a:prstGeom prst="rect">
            <a:avLst/>
          </a:prstGeom>
          <a:noFill/>
          <a:ln>
            <a:noFill/>
          </a:ln>
        </p:spPr>
        <p:txBody>
          <a:bodyPr spcFirstLastPara="1" wrap="square" lIns="0" tIns="0" rIns="0" bIns="0" anchor="t" anchorCtr="0">
            <a:noAutofit/>
          </a:bodyPr>
          <a:lstStyle/>
          <a:p>
            <a:pPr marL="0" marR="0" lvl="0" indent="0" algn="ctr" rtl="0">
              <a:lnSpc>
                <a:spcPct val="83000"/>
              </a:lnSpc>
              <a:spcBef>
                <a:spcPts val="0"/>
              </a:spcBef>
              <a:spcAft>
                <a:spcPts val="0"/>
              </a:spcAft>
              <a:buClr>
                <a:srgbClr val="384653"/>
              </a:buClr>
              <a:buSzPts val="3050"/>
              <a:buFont typeface="Barlow"/>
              <a:buNone/>
            </a:pPr>
            <a:r>
              <a:rPr lang="en-US" sz="3050" b="1">
                <a:solidFill>
                  <a:srgbClr val="384653"/>
                </a:solidFill>
                <a:latin typeface="Barlow"/>
                <a:ea typeface="Barlow"/>
                <a:cs typeface="Barlow"/>
                <a:sym typeface="Barlow"/>
              </a:rPr>
              <a:t>10,306</a:t>
            </a:r>
            <a:endParaRPr sz="3050">
              <a:solidFill>
                <a:schemeClr val="dk1"/>
              </a:solidFill>
              <a:latin typeface="Calibri"/>
              <a:ea typeface="Calibri"/>
              <a:cs typeface="Calibri"/>
              <a:sym typeface="Calibri"/>
            </a:endParaRPr>
          </a:p>
        </p:txBody>
      </p:sp>
      <p:sp>
        <p:nvSpPr>
          <p:cNvPr id="121" name="Google Shape;121;p8"/>
          <p:cNvSpPr/>
          <p:nvPr/>
        </p:nvSpPr>
        <p:spPr>
          <a:xfrm>
            <a:off x="1706463" y="1567830"/>
            <a:ext cx="1558975" cy="194816"/>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Total Deaths Reviewed</a:t>
            </a:r>
            <a:endParaRPr sz="1200">
              <a:solidFill>
                <a:schemeClr val="dk1"/>
              </a:solidFill>
              <a:latin typeface="Calibri"/>
              <a:ea typeface="Calibri"/>
              <a:cs typeface="Calibri"/>
              <a:sym typeface="Calibri"/>
            </a:endParaRPr>
          </a:p>
        </p:txBody>
      </p:sp>
      <p:sp>
        <p:nvSpPr>
          <p:cNvPr id="122" name="Google Shape;122;p8"/>
          <p:cNvSpPr/>
          <p:nvPr/>
        </p:nvSpPr>
        <p:spPr>
          <a:xfrm>
            <a:off x="460206" y="1821806"/>
            <a:ext cx="4024015" cy="379065"/>
          </a:xfrm>
          <a:prstGeom prst="rect">
            <a:avLst/>
          </a:prstGeom>
          <a:noFill/>
          <a:ln>
            <a:noFill/>
          </a:ln>
        </p:spPr>
        <p:txBody>
          <a:bodyPr spcFirstLastPara="1" wrap="square" lIns="0" tIns="0" rIns="0" bIns="0" anchor="t" anchorCtr="0">
            <a:noAutofit/>
          </a:bodyPr>
          <a:lstStyle/>
          <a:p>
            <a:pPr marL="0" marR="0" lvl="0" indent="0" algn="ctr"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Total deaths reviewed during the Mazars investigation period (Mazars, 2015).</a:t>
            </a:r>
            <a:endParaRPr sz="1050">
              <a:solidFill>
                <a:schemeClr val="dk1"/>
              </a:solidFill>
              <a:latin typeface="Calibri"/>
              <a:ea typeface="Calibri"/>
              <a:cs typeface="Calibri"/>
              <a:sym typeface="Calibri"/>
            </a:endParaRPr>
          </a:p>
        </p:txBody>
      </p:sp>
      <p:sp>
        <p:nvSpPr>
          <p:cNvPr id="123" name="Google Shape;123;p8"/>
          <p:cNvSpPr/>
          <p:nvPr/>
        </p:nvSpPr>
        <p:spPr>
          <a:xfrm>
            <a:off x="4646042" y="1028774"/>
            <a:ext cx="4024015" cy="390971"/>
          </a:xfrm>
          <a:prstGeom prst="rect">
            <a:avLst/>
          </a:prstGeom>
          <a:noFill/>
          <a:ln>
            <a:noFill/>
          </a:ln>
        </p:spPr>
        <p:txBody>
          <a:bodyPr spcFirstLastPara="1" wrap="square" lIns="0" tIns="0" rIns="0" bIns="0" anchor="t" anchorCtr="0">
            <a:noAutofit/>
          </a:bodyPr>
          <a:lstStyle/>
          <a:p>
            <a:pPr marL="0" marR="0" lvl="0" indent="0" algn="ctr" rtl="0">
              <a:lnSpc>
                <a:spcPct val="83000"/>
              </a:lnSpc>
              <a:spcBef>
                <a:spcPts val="0"/>
              </a:spcBef>
              <a:spcAft>
                <a:spcPts val="0"/>
              </a:spcAft>
              <a:buClr>
                <a:srgbClr val="384653"/>
              </a:buClr>
              <a:buSzPts val="3050"/>
              <a:buFont typeface="Barlow"/>
              <a:buNone/>
            </a:pPr>
            <a:r>
              <a:rPr lang="en-US" sz="3050" b="1">
                <a:solidFill>
                  <a:srgbClr val="384653"/>
                </a:solidFill>
                <a:latin typeface="Barlow"/>
                <a:ea typeface="Barlow"/>
                <a:cs typeface="Barlow"/>
                <a:sym typeface="Barlow"/>
              </a:rPr>
              <a:t>722</a:t>
            </a:r>
            <a:endParaRPr sz="3050">
              <a:solidFill>
                <a:schemeClr val="dk1"/>
              </a:solidFill>
              <a:latin typeface="Calibri"/>
              <a:ea typeface="Calibri"/>
              <a:cs typeface="Calibri"/>
              <a:sym typeface="Calibri"/>
            </a:endParaRPr>
          </a:p>
        </p:txBody>
      </p:sp>
      <p:sp>
        <p:nvSpPr>
          <p:cNvPr id="124" name="Google Shape;124;p8"/>
          <p:cNvSpPr/>
          <p:nvPr/>
        </p:nvSpPr>
        <p:spPr>
          <a:xfrm>
            <a:off x="5878562" y="1567830"/>
            <a:ext cx="1558975" cy="194816"/>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Unexpected Deaths</a:t>
            </a:r>
            <a:endParaRPr sz="1200">
              <a:solidFill>
                <a:schemeClr val="dk1"/>
              </a:solidFill>
              <a:latin typeface="Calibri"/>
              <a:ea typeface="Calibri"/>
              <a:cs typeface="Calibri"/>
              <a:sym typeface="Calibri"/>
            </a:endParaRPr>
          </a:p>
        </p:txBody>
      </p:sp>
      <p:sp>
        <p:nvSpPr>
          <p:cNvPr id="125" name="Google Shape;125;p8"/>
          <p:cNvSpPr/>
          <p:nvPr/>
        </p:nvSpPr>
        <p:spPr>
          <a:xfrm>
            <a:off x="4646042" y="1833711"/>
            <a:ext cx="4024015" cy="379065"/>
          </a:xfrm>
          <a:prstGeom prst="rect">
            <a:avLst/>
          </a:prstGeom>
          <a:noFill/>
          <a:ln>
            <a:noFill/>
          </a:ln>
        </p:spPr>
        <p:txBody>
          <a:bodyPr spcFirstLastPara="1" wrap="square" lIns="0" tIns="0" rIns="0" bIns="0" anchor="t" anchorCtr="0">
            <a:noAutofit/>
          </a:bodyPr>
          <a:lstStyle/>
          <a:p>
            <a:pPr marL="0" marR="0" lvl="0" indent="0" algn="ctr"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Unexpected deaths identified during the review period (Mazars, 2015).</a:t>
            </a:r>
            <a:endParaRPr sz="1050">
              <a:solidFill>
                <a:schemeClr val="dk1"/>
              </a:solidFill>
              <a:latin typeface="Calibri"/>
              <a:ea typeface="Calibri"/>
              <a:cs typeface="Calibri"/>
              <a:sym typeface="Calibri"/>
            </a:endParaRPr>
          </a:p>
        </p:txBody>
      </p:sp>
      <p:sp>
        <p:nvSpPr>
          <p:cNvPr id="126" name="Google Shape;126;p8"/>
          <p:cNvSpPr/>
          <p:nvPr/>
        </p:nvSpPr>
        <p:spPr>
          <a:xfrm>
            <a:off x="473943" y="2508945"/>
            <a:ext cx="4024015" cy="390971"/>
          </a:xfrm>
          <a:prstGeom prst="rect">
            <a:avLst/>
          </a:prstGeom>
          <a:noFill/>
          <a:ln>
            <a:noFill/>
          </a:ln>
        </p:spPr>
        <p:txBody>
          <a:bodyPr spcFirstLastPara="1" wrap="square" lIns="0" tIns="0" rIns="0" bIns="0" anchor="t" anchorCtr="0">
            <a:noAutofit/>
          </a:bodyPr>
          <a:lstStyle/>
          <a:p>
            <a:pPr marL="0" marR="0" lvl="0" indent="0" algn="ctr" rtl="0">
              <a:lnSpc>
                <a:spcPct val="83000"/>
              </a:lnSpc>
              <a:spcBef>
                <a:spcPts val="0"/>
              </a:spcBef>
              <a:spcAft>
                <a:spcPts val="0"/>
              </a:spcAft>
              <a:buClr>
                <a:srgbClr val="384653"/>
              </a:buClr>
              <a:buSzPts val="3050"/>
              <a:buFont typeface="Barlow"/>
              <a:buNone/>
            </a:pPr>
            <a:r>
              <a:rPr lang="en-US" sz="3050" b="1">
                <a:solidFill>
                  <a:srgbClr val="384653"/>
                </a:solidFill>
                <a:latin typeface="Barlow"/>
                <a:ea typeface="Barlow"/>
                <a:cs typeface="Barlow"/>
                <a:sym typeface="Barlow"/>
              </a:rPr>
              <a:t>1%</a:t>
            </a:r>
            <a:endParaRPr sz="3050">
              <a:solidFill>
                <a:schemeClr val="dk1"/>
              </a:solidFill>
              <a:latin typeface="Calibri"/>
              <a:ea typeface="Calibri"/>
              <a:cs typeface="Calibri"/>
              <a:sym typeface="Calibri"/>
            </a:endParaRPr>
          </a:p>
        </p:txBody>
      </p:sp>
      <p:sp>
        <p:nvSpPr>
          <p:cNvPr id="127" name="Google Shape;127;p8"/>
          <p:cNvSpPr/>
          <p:nvPr/>
        </p:nvSpPr>
        <p:spPr>
          <a:xfrm>
            <a:off x="1706463" y="3048000"/>
            <a:ext cx="1558975" cy="194816"/>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Formally Investigated</a:t>
            </a:r>
            <a:endParaRPr sz="1200">
              <a:solidFill>
                <a:schemeClr val="dk1"/>
              </a:solidFill>
              <a:latin typeface="Calibri"/>
              <a:ea typeface="Calibri"/>
              <a:cs typeface="Calibri"/>
              <a:sym typeface="Calibri"/>
            </a:endParaRPr>
          </a:p>
        </p:txBody>
      </p:sp>
      <p:sp>
        <p:nvSpPr>
          <p:cNvPr id="128" name="Google Shape;128;p8"/>
          <p:cNvSpPr/>
          <p:nvPr/>
        </p:nvSpPr>
        <p:spPr>
          <a:xfrm>
            <a:off x="473943" y="3313881"/>
            <a:ext cx="4024015" cy="379065"/>
          </a:xfrm>
          <a:prstGeom prst="rect">
            <a:avLst/>
          </a:prstGeom>
          <a:noFill/>
          <a:ln>
            <a:noFill/>
          </a:ln>
        </p:spPr>
        <p:txBody>
          <a:bodyPr spcFirstLastPara="1" wrap="square" lIns="0" tIns="0" rIns="0" bIns="0" anchor="t" anchorCtr="0">
            <a:noAutofit/>
          </a:bodyPr>
          <a:lstStyle/>
          <a:p>
            <a:pPr marL="0" marR="0" lvl="0" indent="0" algn="ctr"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Only approximately 1% of deaths involving people with learning disabilities were formally investigated (Mazars, 2015).</a:t>
            </a:r>
            <a:endParaRPr sz="1050">
              <a:solidFill>
                <a:schemeClr val="dk1"/>
              </a:solidFill>
              <a:latin typeface="Calibri"/>
              <a:ea typeface="Calibri"/>
              <a:cs typeface="Calibri"/>
              <a:sym typeface="Calibri"/>
            </a:endParaRPr>
          </a:p>
        </p:txBody>
      </p:sp>
      <p:sp>
        <p:nvSpPr>
          <p:cNvPr id="129" name="Google Shape;129;p8"/>
          <p:cNvSpPr/>
          <p:nvPr/>
        </p:nvSpPr>
        <p:spPr>
          <a:xfrm>
            <a:off x="4646042" y="2508945"/>
            <a:ext cx="4024015" cy="390971"/>
          </a:xfrm>
          <a:prstGeom prst="rect">
            <a:avLst/>
          </a:prstGeom>
          <a:noFill/>
          <a:ln>
            <a:noFill/>
          </a:ln>
        </p:spPr>
        <p:txBody>
          <a:bodyPr spcFirstLastPara="1" wrap="square" lIns="0" tIns="0" rIns="0" bIns="0" anchor="t" anchorCtr="0">
            <a:noAutofit/>
          </a:bodyPr>
          <a:lstStyle/>
          <a:p>
            <a:pPr marL="0" marR="0" lvl="0" indent="0" algn="ctr" rtl="0">
              <a:lnSpc>
                <a:spcPct val="83000"/>
              </a:lnSpc>
              <a:spcBef>
                <a:spcPts val="0"/>
              </a:spcBef>
              <a:spcAft>
                <a:spcPts val="0"/>
              </a:spcAft>
              <a:buClr>
                <a:srgbClr val="384653"/>
              </a:buClr>
              <a:buSzPts val="3050"/>
              <a:buFont typeface="Barlow"/>
              <a:buNone/>
            </a:pPr>
            <a:r>
              <a:rPr lang="en-US" sz="3050" b="1">
                <a:solidFill>
                  <a:srgbClr val="384653"/>
                </a:solidFill>
                <a:latin typeface="Barlow"/>
                <a:ea typeface="Barlow"/>
                <a:cs typeface="Barlow"/>
                <a:sym typeface="Barlow"/>
              </a:rPr>
              <a:t>4</a:t>
            </a:r>
            <a:endParaRPr sz="3050">
              <a:solidFill>
                <a:schemeClr val="dk1"/>
              </a:solidFill>
              <a:latin typeface="Calibri"/>
              <a:ea typeface="Calibri"/>
              <a:cs typeface="Calibri"/>
              <a:sym typeface="Calibri"/>
            </a:endParaRPr>
          </a:p>
        </p:txBody>
      </p:sp>
      <p:sp>
        <p:nvSpPr>
          <p:cNvPr id="130" name="Google Shape;130;p8"/>
          <p:cNvSpPr/>
          <p:nvPr/>
        </p:nvSpPr>
        <p:spPr>
          <a:xfrm>
            <a:off x="5878562" y="3048000"/>
            <a:ext cx="1558975" cy="194816"/>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Years of Failure</a:t>
            </a:r>
            <a:endParaRPr sz="1200">
              <a:solidFill>
                <a:schemeClr val="dk1"/>
              </a:solidFill>
              <a:latin typeface="Calibri"/>
              <a:ea typeface="Calibri"/>
              <a:cs typeface="Calibri"/>
              <a:sym typeface="Calibri"/>
            </a:endParaRPr>
          </a:p>
        </p:txBody>
      </p:sp>
      <p:sp>
        <p:nvSpPr>
          <p:cNvPr id="131" name="Google Shape;131;p8"/>
          <p:cNvSpPr/>
          <p:nvPr/>
        </p:nvSpPr>
        <p:spPr>
          <a:xfrm>
            <a:off x="4646042" y="3313881"/>
            <a:ext cx="4024015" cy="568598"/>
          </a:xfrm>
          <a:prstGeom prst="rect">
            <a:avLst/>
          </a:prstGeom>
          <a:noFill/>
          <a:ln>
            <a:noFill/>
          </a:ln>
        </p:spPr>
        <p:txBody>
          <a:bodyPr spcFirstLastPara="1" wrap="square" lIns="0" tIns="0" rIns="0" bIns="0" anchor="t" anchorCtr="0">
            <a:noAutofit/>
          </a:bodyPr>
          <a:lstStyle/>
          <a:p>
            <a:pPr marL="0" marR="0" lvl="0" indent="0" algn="ctr"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Systemic governance and quality assurance failures continued between 2011 and 2015 before being exposed through external review (Mazars, 2015).</a:t>
            </a:r>
            <a:endParaRPr sz="1050">
              <a:solidFill>
                <a:schemeClr val="dk1"/>
              </a:solidFill>
              <a:latin typeface="Calibri"/>
              <a:ea typeface="Calibri"/>
              <a:cs typeface="Calibri"/>
              <a:sym typeface="Calibri"/>
            </a:endParaRPr>
          </a:p>
        </p:txBody>
      </p:sp>
      <p:sp>
        <p:nvSpPr>
          <p:cNvPr id="132" name="Google Shape;132;p8"/>
          <p:cNvSpPr/>
          <p:nvPr/>
        </p:nvSpPr>
        <p:spPr>
          <a:xfrm>
            <a:off x="473943" y="4015754"/>
            <a:ext cx="8196114" cy="943107"/>
          </a:xfrm>
          <a:prstGeom prst="roundRect">
            <a:avLst>
              <a:gd name="adj" fmla="val 27277"/>
            </a:avLst>
          </a:prstGeom>
          <a:solidFill>
            <a:srgbClr val="FFB3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3" name="Google Shape;133;p8" descr="preencoded.png"/>
          <p:cNvPicPr preferRelativeResize="0"/>
          <p:nvPr/>
        </p:nvPicPr>
        <p:blipFill rotWithShape="1">
          <a:blip r:embed="rId3">
            <a:alphaModFix/>
          </a:blip>
          <a:srcRect/>
          <a:stretch/>
        </p:blipFill>
        <p:spPr>
          <a:xfrm>
            <a:off x="615453" y="4124771"/>
            <a:ext cx="148084" cy="118467"/>
          </a:xfrm>
          <a:prstGeom prst="rect">
            <a:avLst/>
          </a:prstGeom>
          <a:noFill/>
          <a:ln>
            <a:noFill/>
          </a:ln>
        </p:spPr>
      </p:pic>
      <p:sp>
        <p:nvSpPr>
          <p:cNvPr id="134" name="Google Shape;134;p8"/>
          <p:cNvSpPr/>
          <p:nvPr/>
        </p:nvSpPr>
        <p:spPr>
          <a:xfrm>
            <a:off x="858962" y="4080033"/>
            <a:ext cx="7692628" cy="808489"/>
          </a:xfrm>
          <a:prstGeom prst="rect">
            <a:avLst/>
          </a:prstGeom>
          <a:noFill/>
          <a:ln>
            <a:noFill/>
          </a:ln>
        </p:spPr>
        <p:txBody>
          <a:bodyPr spcFirstLastPara="1" wrap="square" lIns="0" tIns="0" rIns="0" bIns="0" anchor="t" anchorCtr="0">
            <a:noAutofit/>
          </a:bodyPr>
          <a:lstStyle/>
          <a:p>
            <a:pPr marL="0" marR="0" lvl="0" indent="0" algn="just" rtl="0">
              <a:spcBef>
                <a:spcPts val="0"/>
              </a:spcBef>
              <a:spcAft>
                <a:spcPts val="0"/>
              </a:spcAft>
              <a:buNone/>
            </a:pPr>
            <a:r>
              <a:rPr lang="en-US" sz="1050">
                <a:solidFill>
                  <a:schemeClr val="dk1"/>
                </a:solidFill>
                <a:latin typeface="Calibri"/>
                <a:ea typeface="Calibri"/>
                <a:cs typeface="Calibri"/>
                <a:sym typeface="Calibri"/>
              </a:rPr>
              <a:t>The Mazars report covered 10,306 deaths reported from 2011 to 2015 within the Southern Health NHS Foundation Trust and identified 722 cases of unexpected deaths. From the findings of the study, it is clear that less than 1% of all deaths reported in relation to people with learning disabilities were investigated officially, implying that there were major problems within mortality review processes. The major problems took four years to be recognized officially. The figures indicate poor governance, accountability, and learning within the organization (Mazars, 2015; Brummell et al., 2023).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pic>
        <p:nvPicPr>
          <p:cNvPr id="140" name="Google Shape;140;p9" descr="preencoded.png"/>
          <p:cNvPicPr preferRelativeResize="0"/>
          <p:nvPr/>
        </p:nvPicPr>
        <p:blipFill rotWithShape="1">
          <a:blip r:embed="rId3">
            <a:alphaModFix/>
          </a:blip>
          <a:srcRect/>
          <a:stretch/>
        </p:blipFill>
        <p:spPr>
          <a:xfrm>
            <a:off x="5543550" y="0"/>
            <a:ext cx="3600450" cy="5143500"/>
          </a:xfrm>
          <a:prstGeom prst="rect">
            <a:avLst/>
          </a:prstGeom>
          <a:noFill/>
          <a:ln>
            <a:noFill/>
          </a:ln>
        </p:spPr>
      </p:pic>
      <p:sp>
        <p:nvSpPr>
          <p:cNvPr id="141" name="Google Shape;141;p9"/>
          <p:cNvSpPr/>
          <p:nvPr/>
        </p:nvSpPr>
        <p:spPr>
          <a:xfrm>
            <a:off x="473943" y="359271"/>
            <a:ext cx="4767114" cy="70633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200"/>
              <a:buFont typeface="Barlow"/>
              <a:buNone/>
            </a:pPr>
            <a:r>
              <a:rPr lang="en-US" sz="2200" b="1">
                <a:solidFill>
                  <a:srgbClr val="2E3C4E"/>
                </a:solidFill>
                <a:latin typeface="Barlow"/>
                <a:ea typeface="Barlow"/>
                <a:cs typeface="Barlow"/>
                <a:sym typeface="Barlow"/>
              </a:rPr>
              <a:t>Swiss Cheese Model (Theoretical Framework)</a:t>
            </a:r>
            <a:endParaRPr sz="2200">
              <a:solidFill>
                <a:schemeClr val="dk1"/>
              </a:solidFill>
              <a:latin typeface="Calibri"/>
              <a:ea typeface="Calibri"/>
              <a:cs typeface="Calibri"/>
              <a:sym typeface="Calibri"/>
            </a:endParaRPr>
          </a:p>
        </p:txBody>
      </p:sp>
      <p:sp>
        <p:nvSpPr>
          <p:cNvPr id="142" name="Google Shape;142;p9"/>
          <p:cNvSpPr/>
          <p:nvPr/>
        </p:nvSpPr>
        <p:spPr>
          <a:xfrm>
            <a:off x="473943" y="1211535"/>
            <a:ext cx="4767114" cy="491133"/>
          </a:xfrm>
          <a:prstGeom prst="rect">
            <a:avLst/>
          </a:prstGeom>
          <a:noFill/>
          <a:ln>
            <a:noFill/>
          </a:ln>
        </p:spPr>
        <p:txBody>
          <a:bodyPr spcFirstLastPara="1" wrap="square" lIns="0" tIns="0" rIns="0" bIns="0" anchor="t" anchorCtr="0">
            <a:noAutofit/>
          </a:bodyPr>
          <a:lstStyle/>
          <a:p>
            <a:pPr marL="0" marR="0" lvl="0" indent="0" algn="l" rtl="0">
              <a:lnSpc>
                <a:spcPct val="127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The Swiss Cheese Model explains how patient harm occurs when weaknesses within multiple organisational defence layers align and allow hazards to pass through safety barriers (Wiegmann et al., 2022).</a:t>
            </a:r>
            <a:endParaRPr sz="1000">
              <a:solidFill>
                <a:schemeClr val="dk1"/>
              </a:solidFill>
              <a:latin typeface="Calibri"/>
              <a:ea typeface="Calibri"/>
              <a:cs typeface="Calibri"/>
              <a:sym typeface="Calibri"/>
            </a:endParaRPr>
          </a:p>
        </p:txBody>
      </p:sp>
      <p:sp>
        <p:nvSpPr>
          <p:cNvPr id="143" name="Google Shape;143;p9"/>
          <p:cNvSpPr/>
          <p:nvPr/>
        </p:nvSpPr>
        <p:spPr>
          <a:xfrm>
            <a:off x="396627" y="1812131"/>
            <a:ext cx="2407221" cy="2972098"/>
          </a:xfrm>
          <a:prstGeom prst="roundRect">
            <a:avLst>
              <a:gd name="adj" fmla="val 10706"/>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9"/>
          <p:cNvSpPr/>
          <p:nvPr/>
        </p:nvSpPr>
        <p:spPr>
          <a:xfrm>
            <a:off x="503932" y="1909390"/>
            <a:ext cx="1870025" cy="17658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100"/>
              <a:buFont typeface="Barlow"/>
              <a:buNone/>
            </a:pPr>
            <a:r>
              <a:rPr lang="en-US" sz="1100" b="1">
                <a:solidFill>
                  <a:srgbClr val="FFFFFF"/>
                </a:solidFill>
                <a:latin typeface="Barlow"/>
                <a:ea typeface="Barlow"/>
                <a:cs typeface="Barlow"/>
                <a:sym typeface="Barlow"/>
              </a:rPr>
              <a:t>Key Principles</a:t>
            </a:r>
            <a:endParaRPr sz="1100">
              <a:solidFill>
                <a:schemeClr val="dk1"/>
              </a:solidFill>
              <a:latin typeface="Calibri"/>
              <a:ea typeface="Calibri"/>
              <a:cs typeface="Calibri"/>
              <a:sym typeface="Calibri"/>
            </a:endParaRPr>
          </a:p>
        </p:txBody>
      </p:sp>
      <p:sp>
        <p:nvSpPr>
          <p:cNvPr id="145" name="Google Shape;145;p9"/>
          <p:cNvSpPr/>
          <p:nvPr/>
        </p:nvSpPr>
        <p:spPr>
          <a:xfrm>
            <a:off x="503932" y="2183234"/>
            <a:ext cx="2192610" cy="1936849"/>
          </a:xfrm>
          <a:prstGeom prst="rect">
            <a:avLst/>
          </a:prstGeom>
          <a:noFill/>
          <a:ln>
            <a:noFill/>
          </a:ln>
        </p:spPr>
        <p:txBody>
          <a:bodyPr spcFirstLastPara="1" wrap="square" lIns="0" tIns="0" rIns="0" bIns="0" anchor="t" anchorCtr="0">
            <a:noAutofit/>
          </a:bodyPr>
          <a:lstStyle/>
          <a:p>
            <a:pPr marL="342900" marR="0" lvl="0" indent="-342900" algn="l" rtl="0">
              <a:lnSpc>
                <a:spcPct val="127000"/>
              </a:lnSpc>
              <a:spcBef>
                <a:spcPts val="0"/>
              </a:spcBef>
              <a:spcAft>
                <a:spcPts val="0"/>
              </a:spcAft>
              <a:buClr>
                <a:srgbClr val="FFFFFF"/>
              </a:buClr>
              <a:buSzPts val="800"/>
              <a:buFont typeface="Montserrat"/>
              <a:buChar char="•"/>
            </a:pPr>
            <a:r>
              <a:rPr lang="en-US" sz="800">
                <a:solidFill>
                  <a:srgbClr val="FFFFFF"/>
                </a:solidFill>
                <a:latin typeface="Montserrat"/>
                <a:ea typeface="Montserrat"/>
                <a:cs typeface="Montserrat"/>
                <a:sym typeface="Montserrat"/>
              </a:rPr>
              <a:t>Healthcare systems contain multiple safety barriers.</a:t>
            </a:r>
            <a:endParaRPr sz="800">
              <a:solidFill>
                <a:schemeClr val="dk1"/>
              </a:solidFill>
              <a:latin typeface="Calibri"/>
              <a:ea typeface="Calibri"/>
              <a:cs typeface="Calibri"/>
              <a:sym typeface="Calibri"/>
            </a:endParaRPr>
          </a:p>
          <a:p>
            <a:pPr marL="342900" marR="0" lvl="0" indent="-342900" algn="l" rtl="0">
              <a:lnSpc>
                <a:spcPct val="127000"/>
              </a:lnSpc>
              <a:spcBef>
                <a:spcPts val="0"/>
              </a:spcBef>
              <a:spcAft>
                <a:spcPts val="0"/>
              </a:spcAft>
              <a:buClr>
                <a:srgbClr val="FFFFFF"/>
              </a:buClr>
              <a:buSzPts val="800"/>
              <a:buFont typeface="Montserrat"/>
              <a:buChar char="•"/>
            </a:pPr>
            <a:r>
              <a:rPr lang="en-US" sz="800">
                <a:solidFill>
                  <a:srgbClr val="FFFFFF"/>
                </a:solidFill>
                <a:latin typeface="Montserrat"/>
                <a:ea typeface="Montserrat"/>
                <a:cs typeface="Montserrat"/>
                <a:sym typeface="Montserrat"/>
              </a:rPr>
              <a:t>Every barrier contains potential weaknesses or holes.</a:t>
            </a:r>
            <a:endParaRPr sz="800">
              <a:solidFill>
                <a:schemeClr val="dk1"/>
              </a:solidFill>
              <a:latin typeface="Calibri"/>
              <a:ea typeface="Calibri"/>
              <a:cs typeface="Calibri"/>
              <a:sym typeface="Calibri"/>
            </a:endParaRPr>
          </a:p>
          <a:p>
            <a:pPr marL="342900" marR="0" lvl="0" indent="-342900" algn="l" rtl="0">
              <a:lnSpc>
                <a:spcPct val="127000"/>
              </a:lnSpc>
              <a:spcBef>
                <a:spcPts val="0"/>
              </a:spcBef>
              <a:spcAft>
                <a:spcPts val="0"/>
              </a:spcAft>
              <a:buClr>
                <a:srgbClr val="FFFFFF"/>
              </a:buClr>
              <a:buSzPts val="800"/>
              <a:buFont typeface="Montserrat"/>
              <a:buChar char="•"/>
            </a:pPr>
            <a:r>
              <a:rPr lang="en-US" sz="800">
                <a:solidFill>
                  <a:srgbClr val="FFFFFF"/>
                </a:solidFill>
                <a:latin typeface="Montserrat"/>
                <a:ea typeface="Montserrat"/>
                <a:cs typeface="Montserrat"/>
                <a:sym typeface="Montserrat"/>
              </a:rPr>
              <a:t>Harm occurs when weaknesses align.</a:t>
            </a:r>
            <a:endParaRPr sz="800">
              <a:solidFill>
                <a:schemeClr val="dk1"/>
              </a:solidFill>
              <a:latin typeface="Calibri"/>
              <a:ea typeface="Calibri"/>
              <a:cs typeface="Calibri"/>
              <a:sym typeface="Calibri"/>
            </a:endParaRPr>
          </a:p>
          <a:p>
            <a:pPr marL="342900" marR="0" lvl="0" indent="-342900" algn="l" rtl="0">
              <a:lnSpc>
                <a:spcPct val="127000"/>
              </a:lnSpc>
              <a:spcBef>
                <a:spcPts val="0"/>
              </a:spcBef>
              <a:spcAft>
                <a:spcPts val="0"/>
              </a:spcAft>
              <a:buClr>
                <a:srgbClr val="FFFFFF"/>
              </a:buClr>
              <a:buSzPts val="800"/>
              <a:buFont typeface="Montserrat"/>
              <a:buChar char="•"/>
            </a:pPr>
            <a:r>
              <a:rPr lang="en-US" sz="800">
                <a:solidFill>
                  <a:srgbClr val="FFFFFF"/>
                </a:solidFill>
                <a:latin typeface="Montserrat"/>
                <a:ea typeface="Montserrat"/>
                <a:cs typeface="Montserrat"/>
                <a:sym typeface="Montserrat"/>
              </a:rPr>
              <a:t>The model focuses on systems rather than individual blame.</a:t>
            </a:r>
            <a:endParaRPr sz="800">
              <a:solidFill>
                <a:schemeClr val="dk1"/>
              </a:solidFill>
              <a:latin typeface="Calibri"/>
              <a:ea typeface="Calibri"/>
              <a:cs typeface="Calibri"/>
              <a:sym typeface="Calibri"/>
            </a:endParaRPr>
          </a:p>
          <a:p>
            <a:pPr marL="342900" marR="0" lvl="0" indent="-342900" algn="l" rtl="0">
              <a:lnSpc>
                <a:spcPct val="127000"/>
              </a:lnSpc>
              <a:spcBef>
                <a:spcPts val="0"/>
              </a:spcBef>
              <a:spcAft>
                <a:spcPts val="0"/>
              </a:spcAft>
              <a:buClr>
                <a:srgbClr val="FFFFFF"/>
              </a:buClr>
              <a:buSzPts val="800"/>
              <a:buFont typeface="Montserrat"/>
              <a:buChar char="•"/>
            </a:pPr>
            <a:r>
              <a:rPr lang="en-US" sz="800">
                <a:solidFill>
                  <a:srgbClr val="FFFFFF"/>
                </a:solidFill>
                <a:latin typeface="Montserrat"/>
                <a:ea typeface="Montserrat"/>
                <a:cs typeface="Montserrat"/>
                <a:sym typeface="Montserrat"/>
              </a:rPr>
              <a:t>Organisational learning and quality improvement can reduce system vulnerabilities (Wiegmann et al., 2022).</a:t>
            </a:r>
            <a:endParaRPr sz="800">
              <a:solidFill>
                <a:schemeClr val="dk1"/>
              </a:solidFill>
              <a:latin typeface="Calibri"/>
              <a:ea typeface="Calibri"/>
              <a:cs typeface="Calibri"/>
              <a:sym typeface="Calibri"/>
            </a:endParaRPr>
          </a:p>
        </p:txBody>
      </p:sp>
      <p:sp>
        <p:nvSpPr>
          <p:cNvPr id="146" name="Google Shape;146;p9"/>
          <p:cNvSpPr/>
          <p:nvPr/>
        </p:nvSpPr>
        <p:spPr>
          <a:xfrm>
            <a:off x="2993231" y="1909390"/>
            <a:ext cx="1870025" cy="17658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1100"/>
              <a:buFont typeface="Barlow"/>
              <a:buNone/>
            </a:pPr>
            <a:r>
              <a:rPr lang="en-US" sz="1100" b="1">
                <a:solidFill>
                  <a:srgbClr val="2E3C4E"/>
                </a:solidFill>
                <a:latin typeface="Barlow"/>
                <a:ea typeface="Barlow"/>
                <a:cs typeface="Barlow"/>
                <a:sym typeface="Barlow"/>
              </a:rPr>
              <a:t>Categories</a:t>
            </a:r>
            <a:endParaRPr sz="1100">
              <a:solidFill>
                <a:schemeClr val="dk1"/>
              </a:solidFill>
              <a:latin typeface="Calibri"/>
              <a:ea typeface="Calibri"/>
              <a:cs typeface="Calibri"/>
              <a:sym typeface="Calibri"/>
            </a:endParaRPr>
          </a:p>
        </p:txBody>
      </p:sp>
      <p:sp>
        <p:nvSpPr>
          <p:cNvPr id="147" name="Google Shape;147;p9"/>
          <p:cNvSpPr/>
          <p:nvPr/>
        </p:nvSpPr>
        <p:spPr>
          <a:xfrm>
            <a:off x="2993231" y="2195438"/>
            <a:ext cx="2252588" cy="400720"/>
          </a:xfrm>
          <a:prstGeom prst="roundRect">
            <a:avLst>
              <a:gd name="adj" fmla="val 40195"/>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9"/>
          <p:cNvSpPr/>
          <p:nvPr/>
        </p:nvSpPr>
        <p:spPr>
          <a:xfrm>
            <a:off x="3105299" y="2307506"/>
            <a:ext cx="1412825" cy="17658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Active Failures</a:t>
            </a:r>
            <a:endParaRPr sz="1100">
              <a:solidFill>
                <a:schemeClr val="dk1"/>
              </a:solidFill>
              <a:latin typeface="Calibri"/>
              <a:ea typeface="Calibri"/>
              <a:cs typeface="Calibri"/>
              <a:sym typeface="Calibri"/>
            </a:endParaRPr>
          </a:p>
        </p:txBody>
      </p:sp>
      <p:sp>
        <p:nvSpPr>
          <p:cNvPr id="149" name="Google Shape;149;p9"/>
          <p:cNvSpPr/>
          <p:nvPr/>
        </p:nvSpPr>
        <p:spPr>
          <a:xfrm>
            <a:off x="2993231" y="2693417"/>
            <a:ext cx="2252588" cy="400720"/>
          </a:xfrm>
          <a:prstGeom prst="roundRect">
            <a:avLst>
              <a:gd name="adj" fmla="val 40195"/>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9"/>
          <p:cNvSpPr/>
          <p:nvPr/>
        </p:nvSpPr>
        <p:spPr>
          <a:xfrm>
            <a:off x="3105299" y="2805485"/>
            <a:ext cx="1589559" cy="17658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Local Working Conditions</a:t>
            </a:r>
            <a:endParaRPr sz="1100">
              <a:solidFill>
                <a:schemeClr val="dk1"/>
              </a:solidFill>
              <a:latin typeface="Calibri"/>
              <a:ea typeface="Calibri"/>
              <a:cs typeface="Calibri"/>
              <a:sym typeface="Calibri"/>
            </a:endParaRPr>
          </a:p>
        </p:txBody>
      </p:sp>
      <p:sp>
        <p:nvSpPr>
          <p:cNvPr id="151" name="Google Shape;151;p9"/>
          <p:cNvSpPr/>
          <p:nvPr/>
        </p:nvSpPr>
        <p:spPr>
          <a:xfrm>
            <a:off x="2993231" y="3191396"/>
            <a:ext cx="2252588" cy="577304"/>
          </a:xfrm>
          <a:prstGeom prst="roundRect">
            <a:avLst>
              <a:gd name="adj" fmla="val 27900"/>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9"/>
          <p:cNvSpPr/>
          <p:nvPr/>
        </p:nvSpPr>
        <p:spPr>
          <a:xfrm>
            <a:off x="3105299" y="3303463"/>
            <a:ext cx="2028453" cy="353169"/>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00"/>
              <a:buFont typeface="Barlow"/>
              <a:buNone/>
            </a:pPr>
            <a:r>
              <a:rPr lang="en-US" sz="1100" b="1">
                <a:solidFill>
                  <a:srgbClr val="384653"/>
                </a:solidFill>
                <a:latin typeface="Barlow"/>
                <a:ea typeface="Barlow"/>
                <a:cs typeface="Barlow"/>
                <a:sym typeface="Barlow"/>
              </a:rPr>
              <a:t>Latent Organisational Conditions</a:t>
            </a:r>
            <a:endParaRPr sz="1100">
              <a:solidFill>
                <a:schemeClr val="dk1"/>
              </a:solidFill>
              <a:latin typeface="Calibri"/>
              <a:ea typeface="Calibri"/>
              <a:cs typeface="Calibri"/>
              <a:sym typeface="Calibri"/>
            </a:endParaRPr>
          </a:p>
        </p:txBody>
      </p:sp>
      <p:sp>
        <p:nvSpPr>
          <p:cNvPr id="153" name="Google Shape;153;p9"/>
          <p:cNvSpPr/>
          <p:nvPr/>
        </p:nvSpPr>
        <p:spPr>
          <a:xfrm>
            <a:off x="2993231" y="3878163"/>
            <a:ext cx="2140521" cy="975777"/>
          </a:xfrm>
          <a:prstGeom prst="rect">
            <a:avLst/>
          </a:prstGeom>
          <a:noFill/>
          <a:ln>
            <a:noFill/>
          </a:ln>
        </p:spPr>
        <p:txBody>
          <a:bodyPr spcFirstLastPara="1" wrap="square" lIns="0" tIns="0" rIns="0" bIns="0" anchor="t" anchorCtr="0">
            <a:noAutofit/>
          </a:bodyPr>
          <a:lstStyle/>
          <a:p>
            <a:pPr marL="0" marR="0" lvl="0" indent="0" algn="l" rtl="0">
              <a:lnSpc>
                <a:spcPct val="127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The model is widely used within healthcare quality assurance and patient safety investigations to understand complex system failures (Wiegmann et al., 2022).</a:t>
            </a:r>
            <a:endParaRPr sz="10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0"/>
          <p:cNvSpPr/>
          <p:nvPr/>
        </p:nvSpPr>
        <p:spPr>
          <a:xfrm>
            <a:off x="473943" y="586160"/>
            <a:ext cx="5541987"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Southern Health Swiss Cheese Model</a:t>
            </a:r>
            <a:endParaRPr sz="2450">
              <a:solidFill>
                <a:schemeClr val="dk1"/>
              </a:solidFill>
              <a:latin typeface="Calibri"/>
              <a:ea typeface="Calibri"/>
              <a:cs typeface="Calibri"/>
              <a:sym typeface="Calibri"/>
            </a:endParaRPr>
          </a:p>
        </p:txBody>
      </p:sp>
      <p:sp>
        <p:nvSpPr>
          <p:cNvPr id="160" name="Google Shape;160;p10"/>
          <p:cNvSpPr/>
          <p:nvPr/>
        </p:nvSpPr>
        <p:spPr>
          <a:xfrm>
            <a:off x="473943" y="1212800"/>
            <a:ext cx="8196114" cy="2426419"/>
          </a:xfrm>
          <a:prstGeom prst="roundRect">
            <a:avLst>
              <a:gd name="adj" fmla="val 7325"/>
            </a:avLst>
          </a:prstGeom>
          <a:noFill/>
          <a:ln w="9525" cap="flat" cmpd="sng">
            <a:solidFill>
              <a:srgbClr val="000000">
                <a:alpha val="784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0"/>
          <p:cNvSpPr/>
          <p:nvPr/>
        </p:nvSpPr>
        <p:spPr>
          <a:xfrm>
            <a:off x="538014" y="1217563"/>
            <a:ext cx="2292176" cy="343570"/>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0"/>
          <p:cNvSpPr/>
          <p:nvPr/>
        </p:nvSpPr>
        <p:spPr>
          <a:xfrm>
            <a:off x="597247" y="1293391"/>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000000"/>
              </a:buClr>
              <a:buSzPts val="1050"/>
              <a:buFont typeface="Montserrat"/>
              <a:buNone/>
            </a:pPr>
            <a:r>
              <a:rPr lang="en-US" sz="1050" b="1">
                <a:solidFill>
                  <a:srgbClr val="000000"/>
                </a:solidFill>
                <a:latin typeface="Montserrat"/>
                <a:ea typeface="Montserrat"/>
                <a:cs typeface="Montserrat"/>
                <a:sym typeface="Montserrat"/>
              </a:rPr>
              <a:t>Defence Layer</a:t>
            </a:r>
            <a:endParaRPr sz="1050">
              <a:solidFill>
                <a:schemeClr val="dk1"/>
              </a:solidFill>
              <a:latin typeface="Calibri"/>
              <a:ea typeface="Calibri"/>
              <a:cs typeface="Calibri"/>
              <a:sym typeface="Calibri"/>
            </a:endParaRPr>
          </a:p>
        </p:txBody>
      </p:sp>
      <p:sp>
        <p:nvSpPr>
          <p:cNvPr id="163" name="Google Shape;163;p10"/>
          <p:cNvSpPr/>
          <p:nvPr/>
        </p:nvSpPr>
        <p:spPr>
          <a:xfrm>
            <a:off x="2770956" y="1217563"/>
            <a:ext cx="2947169" cy="343570"/>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0"/>
          <p:cNvSpPr/>
          <p:nvPr/>
        </p:nvSpPr>
        <p:spPr>
          <a:xfrm>
            <a:off x="2891805" y="1293391"/>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000000"/>
              </a:buClr>
              <a:buSzPts val="1050"/>
              <a:buFont typeface="Montserrat"/>
              <a:buNone/>
            </a:pPr>
            <a:r>
              <a:rPr lang="en-US" sz="1050" b="1">
                <a:solidFill>
                  <a:srgbClr val="000000"/>
                </a:solidFill>
                <a:latin typeface="Montserrat"/>
                <a:ea typeface="Montserrat"/>
                <a:cs typeface="Montserrat"/>
                <a:sym typeface="Montserrat"/>
              </a:rPr>
              <a:t>Intended Function</a:t>
            </a:r>
            <a:endParaRPr sz="1050">
              <a:solidFill>
                <a:schemeClr val="dk1"/>
              </a:solidFill>
              <a:latin typeface="Calibri"/>
              <a:ea typeface="Calibri"/>
              <a:cs typeface="Calibri"/>
              <a:sym typeface="Calibri"/>
            </a:endParaRPr>
          </a:p>
        </p:txBody>
      </p:sp>
      <p:sp>
        <p:nvSpPr>
          <p:cNvPr id="165" name="Google Shape;165;p10"/>
          <p:cNvSpPr/>
          <p:nvPr/>
        </p:nvSpPr>
        <p:spPr>
          <a:xfrm>
            <a:off x="5718125" y="1217563"/>
            <a:ext cx="2947169" cy="343570"/>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0"/>
          <p:cNvSpPr/>
          <p:nvPr/>
        </p:nvSpPr>
        <p:spPr>
          <a:xfrm>
            <a:off x="5838974" y="1293391"/>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000000"/>
              </a:buClr>
              <a:buSzPts val="1050"/>
              <a:buFont typeface="Montserrat"/>
              <a:buNone/>
            </a:pPr>
            <a:r>
              <a:rPr lang="en-US" sz="1050" b="1">
                <a:solidFill>
                  <a:srgbClr val="000000"/>
                </a:solidFill>
                <a:latin typeface="Montserrat"/>
                <a:ea typeface="Montserrat"/>
                <a:cs typeface="Montserrat"/>
                <a:sym typeface="Montserrat"/>
              </a:rPr>
              <a:t>Hole (Weakness)</a:t>
            </a:r>
            <a:endParaRPr sz="1050">
              <a:solidFill>
                <a:schemeClr val="dk1"/>
              </a:solidFill>
              <a:latin typeface="Calibri"/>
              <a:ea typeface="Calibri"/>
              <a:cs typeface="Calibri"/>
              <a:sym typeface="Calibri"/>
            </a:endParaRPr>
          </a:p>
        </p:txBody>
      </p:sp>
      <p:sp>
        <p:nvSpPr>
          <p:cNvPr id="167" name="Google Shape;167;p10"/>
          <p:cNvSpPr/>
          <p:nvPr/>
        </p:nvSpPr>
        <p:spPr>
          <a:xfrm>
            <a:off x="597247" y="1639342"/>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Mortality Reviews</a:t>
            </a:r>
            <a:endParaRPr sz="1050">
              <a:solidFill>
                <a:schemeClr val="dk1"/>
              </a:solidFill>
              <a:latin typeface="Calibri"/>
              <a:ea typeface="Calibri"/>
              <a:cs typeface="Calibri"/>
              <a:sym typeface="Calibri"/>
            </a:endParaRPr>
          </a:p>
        </p:txBody>
      </p:sp>
      <p:sp>
        <p:nvSpPr>
          <p:cNvPr id="168" name="Google Shape;168;p10"/>
          <p:cNvSpPr/>
          <p:nvPr/>
        </p:nvSpPr>
        <p:spPr>
          <a:xfrm>
            <a:off x="2891805" y="1639342"/>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Identify concerns following deaths</a:t>
            </a:r>
            <a:endParaRPr sz="1050">
              <a:solidFill>
                <a:schemeClr val="dk1"/>
              </a:solidFill>
              <a:latin typeface="Calibri"/>
              <a:ea typeface="Calibri"/>
              <a:cs typeface="Calibri"/>
              <a:sym typeface="Calibri"/>
            </a:endParaRPr>
          </a:p>
        </p:txBody>
      </p:sp>
      <p:sp>
        <p:nvSpPr>
          <p:cNvPr id="169" name="Google Shape;169;p10"/>
          <p:cNvSpPr/>
          <p:nvPr/>
        </p:nvSpPr>
        <p:spPr>
          <a:xfrm>
            <a:off x="5838974" y="1639342"/>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Many deaths not reviewed</a:t>
            </a:r>
            <a:endParaRPr sz="1050">
              <a:solidFill>
                <a:schemeClr val="dk1"/>
              </a:solidFill>
              <a:latin typeface="Calibri"/>
              <a:ea typeface="Calibri"/>
              <a:cs typeface="Calibri"/>
              <a:sym typeface="Calibri"/>
            </a:endParaRPr>
          </a:p>
        </p:txBody>
      </p:sp>
      <p:sp>
        <p:nvSpPr>
          <p:cNvPr id="170" name="Google Shape;170;p10"/>
          <p:cNvSpPr/>
          <p:nvPr/>
        </p:nvSpPr>
        <p:spPr>
          <a:xfrm>
            <a:off x="597247" y="1985293"/>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Incident Reporting</a:t>
            </a:r>
            <a:endParaRPr sz="1050">
              <a:solidFill>
                <a:schemeClr val="dk1"/>
              </a:solidFill>
              <a:latin typeface="Calibri"/>
              <a:ea typeface="Calibri"/>
              <a:cs typeface="Calibri"/>
              <a:sym typeface="Calibri"/>
            </a:endParaRPr>
          </a:p>
        </p:txBody>
      </p:sp>
      <p:sp>
        <p:nvSpPr>
          <p:cNvPr id="171" name="Google Shape;171;p10"/>
          <p:cNvSpPr/>
          <p:nvPr/>
        </p:nvSpPr>
        <p:spPr>
          <a:xfrm>
            <a:off x="2891805" y="1985293"/>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Escalate patient safety concerns</a:t>
            </a:r>
            <a:endParaRPr sz="1050">
              <a:solidFill>
                <a:schemeClr val="dk1"/>
              </a:solidFill>
              <a:latin typeface="Calibri"/>
              <a:ea typeface="Calibri"/>
              <a:cs typeface="Calibri"/>
              <a:sym typeface="Calibri"/>
            </a:endParaRPr>
          </a:p>
        </p:txBody>
      </p:sp>
      <p:sp>
        <p:nvSpPr>
          <p:cNvPr id="172" name="Google Shape;172;p10"/>
          <p:cNvSpPr/>
          <p:nvPr/>
        </p:nvSpPr>
        <p:spPr>
          <a:xfrm>
            <a:off x="5838974" y="1985293"/>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Inconsistent reporting</a:t>
            </a:r>
            <a:endParaRPr sz="1050">
              <a:solidFill>
                <a:schemeClr val="dk1"/>
              </a:solidFill>
              <a:latin typeface="Calibri"/>
              <a:ea typeface="Calibri"/>
              <a:cs typeface="Calibri"/>
              <a:sym typeface="Calibri"/>
            </a:endParaRPr>
          </a:p>
        </p:txBody>
      </p:sp>
      <p:sp>
        <p:nvSpPr>
          <p:cNvPr id="173" name="Google Shape;173;p10"/>
          <p:cNvSpPr/>
          <p:nvPr/>
        </p:nvSpPr>
        <p:spPr>
          <a:xfrm>
            <a:off x="597247" y="2331244"/>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Governance Systems</a:t>
            </a:r>
            <a:endParaRPr sz="1050">
              <a:solidFill>
                <a:schemeClr val="dk1"/>
              </a:solidFill>
              <a:latin typeface="Calibri"/>
              <a:ea typeface="Calibri"/>
              <a:cs typeface="Calibri"/>
              <a:sym typeface="Calibri"/>
            </a:endParaRPr>
          </a:p>
        </p:txBody>
      </p:sp>
      <p:sp>
        <p:nvSpPr>
          <p:cNvPr id="174" name="Google Shape;174;p10"/>
          <p:cNvSpPr/>
          <p:nvPr/>
        </p:nvSpPr>
        <p:spPr>
          <a:xfrm>
            <a:off x="2891805" y="2331244"/>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Monitor organisational risks</a:t>
            </a:r>
            <a:endParaRPr sz="1050">
              <a:solidFill>
                <a:schemeClr val="dk1"/>
              </a:solidFill>
              <a:latin typeface="Calibri"/>
              <a:ea typeface="Calibri"/>
              <a:cs typeface="Calibri"/>
              <a:sym typeface="Calibri"/>
            </a:endParaRPr>
          </a:p>
        </p:txBody>
      </p:sp>
      <p:sp>
        <p:nvSpPr>
          <p:cNvPr id="175" name="Google Shape;175;p10"/>
          <p:cNvSpPr/>
          <p:nvPr/>
        </p:nvSpPr>
        <p:spPr>
          <a:xfrm>
            <a:off x="5838974" y="2331244"/>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Weak oversight</a:t>
            </a:r>
            <a:endParaRPr sz="1050">
              <a:solidFill>
                <a:schemeClr val="dk1"/>
              </a:solidFill>
              <a:latin typeface="Calibri"/>
              <a:ea typeface="Calibri"/>
              <a:cs typeface="Calibri"/>
              <a:sym typeface="Calibri"/>
            </a:endParaRPr>
          </a:p>
        </p:txBody>
      </p:sp>
      <p:sp>
        <p:nvSpPr>
          <p:cNvPr id="176" name="Google Shape;176;p10"/>
          <p:cNvSpPr/>
          <p:nvPr/>
        </p:nvSpPr>
        <p:spPr>
          <a:xfrm>
            <a:off x="597247" y="2677195"/>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Leadership Accountability</a:t>
            </a:r>
            <a:endParaRPr sz="1050">
              <a:solidFill>
                <a:schemeClr val="dk1"/>
              </a:solidFill>
              <a:latin typeface="Calibri"/>
              <a:ea typeface="Calibri"/>
              <a:cs typeface="Calibri"/>
              <a:sym typeface="Calibri"/>
            </a:endParaRPr>
          </a:p>
        </p:txBody>
      </p:sp>
      <p:sp>
        <p:nvSpPr>
          <p:cNvPr id="177" name="Google Shape;177;p10"/>
          <p:cNvSpPr/>
          <p:nvPr/>
        </p:nvSpPr>
        <p:spPr>
          <a:xfrm>
            <a:off x="2891805" y="2677195"/>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Ensure corrective action</a:t>
            </a:r>
            <a:endParaRPr sz="1050">
              <a:solidFill>
                <a:schemeClr val="dk1"/>
              </a:solidFill>
              <a:latin typeface="Calibri"/>
              <a:ea typeface="Calibri"/>
              <a:cs typeface="Calibri"/>
              <a:sym typeface="Calibri"/>
            </a:endParaRPr>
          </a:p>
        </p:txBody>
      </p:sp>
      <p:sp>
        <p:nvSpPr>
          <p:cNvPr id="178" name="Google Shape;178;p10"/>
          <p:cNvSpPr/>
          <p:nvPr/>
        </p:nvSpPr>
        <p:spPr>
          <a:xfrm>
            <a:off x="5838974" y="2677195"/>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Delayed response</a:t>
            </a:r>
            <a:endParaRPr sz="1050">
              <a:solidFill>
                <a:schemeClr val="dk1"/>
              </a:solidFill>
              <a:latin typeface="Calibri"/>
              <a:ea typeface="Calibri"/>
              <a:cs typeface="Calibri"/>
              <a:sym typeface="Calibri"/>
            </a:endParaRPr>
          </a:p>
        </p:txBody>
      </p:sp>
      <p:sp>
        <p:nvSpPr>
          <p:cNvPr id="179" name="Google Shape;179;p10"/>
          <p:cNvSpPr/>
          <p:nvPr/>
        </p:nvSpPr>
        <p:spPr>
          <a:xfrm>
            <a:off x="597247" y="3023146"/>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Organisational Learning</a:t>
            </a:r>
            <a:endParaRPr sz="1050">
              <a:solidFill>
                <a:schemeClr val="dk1"/>
              </a:solidFill>
              <a:latin typeface="Calibri"/>
              <a:ea typeface="Calibri"/>
              <a:cs typeface="Calibri"/>
              <a:sym typeface="Calibri"/>
            </a:endParaRPr>
          </a:p>
        </p:txBody>
      </p:sp>
      <p:sp>
        <p:nvSpPr>
          <p:cNvPr id="180" name="Google Shape;180;p10"/>
          <p:cNvSpPr/>
          <p:nvPr/>
        </p:nvSpPr>
        <p:spPr>
          <a:xfrm>
            <a:off x="2891805" y="3023146"/>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Implement service improvements</a:t>
            </a:r>
            <a:endParaRPr sz="1050">
              <a:solidFill>
                <a:schemeClr val="dk1"/>
              </a:solidFill>
              <a:latin typeface="Calibri"/>
              <a:ea typeface="Calibri"/>
              <a:cs typeface="Calibri"/>
              <a:sym typeface="Calibri"/>
            </a:endParaRPr>
          </a:p>
        </p:txBody>
      </p:sp>
      <p:sp>
        <p:nvSpPr>
          <p:cNvPr id="181" name="Google Shape;181;p10"/>
          <p:cNvSpPr/>
          <p:nvPr/>
        </p:nvSpPr>
        <p:spPr>
          <a:xfrm>
            <a:off x="5838974" y="3023146"/>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Limited learning from deaths</a:t>
            </a:r>
            <a:endParaRPr sz="1050">
              <a:solidFill>
                <a:schemeClr val="dk1"/>
              </a:solidFill>
              <a:latin typeface="Calibri"/>
              <a:ea typeface="Calibri"/>
              <a:cs typeface="Calibri"/>
              <a:sym typeface="Calibri"/>
            </a:endParaRPr>
          </a:p>
        </p:txBody>
      </p:sp>
      <p:sp>
        <p:nvSpPr>
          <p:cNvPr id="182" name="Google Shape;182;p10"/>
          <p:cNvSpPr/>
          <p:nvPr/>
        </p:nvSpPr>
        <p:spPr>
          <a:xfrm>
            <a:off x="597247" y="3369097"/>
            <a:ext cx="2510061"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External Assurance</a:t>
            </a:r>
            <a:endParaRPr sz="1050">
              <a:solidFill>
                <a:schemeClr val="dk1"/>
              </a:solidFill>
              <a:latin typeface="Calibri"/>
              <a:ea typeface="Calibri"/>
              <a:cs typeface="Calibri"/>
              <a:sym typeface="Calibri"/>
            </a:endParaRPr>
          </a:p>
        </p:txBody>
      </p:sp>
      <p:sp>
        <p:nvSpPr>
          <p:cNvPr id="183" name="Google Shape;183;p10"/>
          <p:cNvSpPr/>
          <p:nvPr/>
        </p:nvSpPr>
        <p:spPr>
          <a:xfrm>
            <a:off x="2891805" y="3369097"/>
            <a:ext cx="316267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Independent scrutiny</a:t>
            </a:r>
            <a:endParaRPr sz="1050">
              <a:solidFill>
                <a:schemeClr val="dk1"/>
              </a:solidFill>
              <a:latin typeface="Calibri"/>
              <a:ea typeface="Calibri"/>
              <a:cs typeface="Calibri"/>
              <a:sym typeface="Calibri"/>
            </a:endParaRPr>
          </a:p>
        </p:txBody>
      </p:sp>
      <p:sp>
        <p:nvSpPr>
          <p:cNvPr id="184" name="Google Shape;184;p10"/>
          <p:cNvSpPr/>
          <p:nvPr/>
        </p:nvSpPr>
        <p:spPr>
          <a:xfrm>
            <a:off x="5838974" y="3369097"/>
            <a:ext cx="316505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Problems remained undetected</a:t>
            </a:r>
            <a:endParaRPr sz="1050">
              <a:solidFill>
                <a:schemeClr val="dk1"/>
              </a:solidFill>
              <a:latin typeface="Calibri"/>
              <a:ea typeface="Calibri"/>
              <a:cs typeface="Calibri"/>
              <a:sym typeface="Calibri"/>
            </a:endParaRPr>
          </a:p>
        </p:txBody>
      </p:sp>
      <p:sp>
        <p:nvSpPr>
          <p:cNvPr id="185" name="Google Shape;185;p10"/>
          <p:cNvSpPr/>
          <p:nvPr/>
        </p:nvSpPr>
        <p:spPr>
          <a:xfrm>
            <a:off x="473943" y="3772494"/>
            <a:ext cx="8196114" cy="1371006"/>
          </a:xfrm>
          <a:prstGeom prst="roundRect">
            <a:avLst>
              <a:gd name="adj" fmla="val 27277"/>
            </a:avLst>
          </a:prstGeom>
          <a:solidFill>
            <a:srgbClr val="FFB3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86" name="Google Shape;186;p10" descr="preencoded.png"/>
          <p:cNvPicPr preferRelativeResize="0"/>
          <p:nvPr/>
        </p:nvPicPr>
        <p:blipFill rotWithShape="1">
          <a:blip r:embed="rId3">
            <a:alphaModFix/>
          </a:blip>
          <a:srcRect/>
          <a:stretch/>
        </p:blipFill>
        <p:spPr>
          <a:xfrm>
            <a:off x="592410" y="3940746"/>
            <a:ext cx="148084" cy="118467"/>
          </a:xfrm>
          <a:prstGeom prst="rect">
            <a:avLst/>
          </a:prstGeom>
          <a:noFill/>
          <a:ln>
            <a:noFill/>
          </a:ln>
        </p:spPr>
      </p:pic>
      <p:sp>
        <p:nvSpPr>
          <p:cNvPr id="187" name="Google Shape;187;p10"/>
          <p:cNvSpPr/>
          <p:nvPr/>
        </p:nvSpPr>
        <p:spPr>
          <a:xfrm>
            <a:off x="858962" y="3908747"/>
            <a:ext cx="7692628" cy="860201"/>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None/>
            </a:pPr>
            <a:r>
              <a:rPr lang="en-US" sz="1000" b="1">
                <a:solidFill>
                  <a:srgbClr val="000000"/>
                </a:solidFill>
                <a:latin typeface="Montserrat"/>
                <a:ea typeface="Montserrat"/>
                <a:cs typeface="Montserrat"/>
                <a:sym typeface="Montserrat"/>
              </a:rPr>
              <a:t>Outcome: </a:t>
            </a:r>
            <a:r>
              <a:rPr lang="en-US" sz="1000">
                <a:solidFill>
                  <a:srgbClr val="000000"/>
                </a:solidFill>
                <a:latin typeface="Montserrat"/>
                <a:ea typeface="Montserrat"/>
                <a:cs typeface="Montserrat"/>
                <a:sym typeface="Montserrat"/>
              </a:rPr>
              <a:t>The Southern Health case study demonstrates that various organizational weaknesses worked together at different levels of defense in creating problems. Poor death mortality reviews led to poor investigation of many deaths, while poor governance systems could not detect or raise any issues related to this matter. Poor leadership slowed down efforts in correcting such issues, and poor organizational learning did not help to improve practices through this experience. All these organizational weaknesses happened at the same time, allowing patient safety risks to remain unnoticed for a long period of time (Mazars, 2015; Pascoe, 2021).</a:t>
            </a:r>
            <a:endParaRPr sz="10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pic>
        <p:nvPicPr>
          <p:cNvPr id="193" name="Google Shape;193;p11" descr="preencoded.png"/>
          <p:cNvPicPr preferRelativeResize="0"/>
          <p:nvPr/>
        </p:nvPicPr>
        <p:blipFill rotWithShape="1">
          <a:blip r:embed="rId3">
            <a:alphaModFix/>
          </a:blip>
          <a:srcRect/>
          <a:stretch/>
        </p:blipFill>
        <p:spPr>
          <a:xfrm>
            <a:off x="5543550" y="0"/>
            <a:ext cx="3600450" cy="5143500"/>
          </a:xfrm>
          <a:prstGeom prst="rect">
            <a:avLst/>
          </a:prstGeom>
          <a:noFill/>
          <a:ln>
            <a:noFill/>
          </a:ln>
        </p:spPr>
      </p:pic>
      <p:sp>
        <p:nvSpPr>
          <p:cNvPr id="194" name="Google Shape;194;p11"/>
          <p:cNvSpPr/>
          <p:nvPr/>
        </p:nvSpPr>
        <p:spPr>
          <a:xfrm>
            <a:off x="473943" y="379661"/>
            <a:ext cx="4425300" cy="3228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000"/>
              <a:buFont typeface="Barlow"/>
              <a:buNone/>
            </a:pPr>
            <a:r>
              <a:rPr lang="en-US" sz="2000" b="1">
                <a:solidFill>
                  <a:srgbClr val="2E3C4E"/>
                </a:solidFill>
                <a:latin typeface="Barlow"/>
                <a:ea typeface="Barlow"/>
                <a:cs typeface="Barlow"/>
                <a:sym typeface="Barlow"/>
              </a:rPr>
              <a:t>Application of Swiss Cheese Model</a:t>
            </a:r>
            <a:endParaRPr sz="2000">
              <a:solidFill>
                <a:schemeClr val="dk1"/>
              </a:solidFill>
              <a:latin typeface="Calibri"/>
              <a:ea typeface="Calibri"/>
              <a:cs typeface="Calibri"/>
              <a:sym typeface="Calibri"/>
            </a:endParaRPr>
          </a:p>
        </p:txBody>
      </p:sp>
      <p:pic>
        <p:nvPicPr>
          <p:cNvPr id="195" name="Google Shape;195;p11" descr="preencoded.png"/>
          <p:cNvPicPr preferRelativeResize="0"/>
          <p:nvPr/>
        </p:nvPicPr>
        <p:blipFill rotWithShape="1">
          <a:blip r:embed="rId4">
            <a:alphaModFix/>
          </a:blip>
          <a:srcRect/>
          <a:stretch/>
        </p:blipFill>
        <p:spPr>
          <a:xfrm>
            <a:off x="459656" y="824210"/>
            <a:ext cx="4781400" cy="721891"/>
          </a:xfrm>
          <a:prstGeom prst="rect">
            <a:avLst/>
          </a:prstGeom>
          <a:noFill/>
          <a:ln>
            <a:noFill/>
          </a:ln>
        </p:spPr>
      </p:pic>
      <p:sp>
        <p:nvSpPr>
          <p:cNvPr id="196" name="Google Shape;196;p11"/>
          <p:cNvSpPr/>
          <p:nvPr/>
        </p:nvSpPr>
        <p:spPr>
          <a:xfrm>
            <a:off x="629171" y="936575"/>
            <a:ext cx="1361700" cy="161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000"/>
              <a:buFont typeface="Barlow"/>
              <a:buNone/>
            </a:pPr>
            <a:r>
              <a:rPr lang="en-US" sz="1000" b="1">
                <a:solidFill>
                  <a:srgbClr val="384653"/>
                </a:solidFill>
                <a:latin typeface="Barlow"/>
                <a:ea typeface="Barlow"/>
                <a:cs typeface="Barlow"/>
                <a:sym typeface="Barlow"/>
              </a:rPr>
              <a:t>Mortality Review Failure</a:t>
            </a:r>
            <a:endParaRPr sz="1000">
              <a:solidFill>
                <a:schemeClr val="dk1"/>
              </a:solidFill>
              <a:latin typeface="Calibri"/>
              <a:ea typeface="Calibri"/>
              <a:cs typeface="Calibri"/>
              <a:sym typeface="Calibri"/>
            </a:endParaRPr>
          </a:p>
        </p:txBody>
      </p:sp>
      <p:sp>
        <p:nvSpPr>
          <p:cNvPr id="197" name="Google Shape;197;p11"/>
          <p:cNvSpPr/>
          <p:nvPr/>
        </p:nvSpPr>
        <p:spPr>
          <a:xfrm>
            <a:off x="629171" y="1204597"/>
            <a:ext cx="4499400" cy="287100"/>
          </a:xfrm>
          <a:prstGeom prst="rect">
            <a:avLst/>
          </a:prstGeom>
          <a:noFill/>
          <a:ln>
            <a:noFill/>
          </a:ln>
        </p:spPr>
        <p:txBody>
          <a:bodyPr spcFirstLastPara="1" wrap="square" lIns="0" tIns="0" rIns="0" bIns="0" anchor="t" anchorCtr="0">
            <a:noAutofit/>
          </a:bodyPr>
          <a:lstStyle/>
          <a:p>
            <a:pPr marL="0" marR="0" lvl="0" indent="0" algn="l" rtl="0">
              <a:lnSpc>
                <a:spcPct val="122000"/>
              </a:lnSpc>
              <a:spcBef>
                <a:spcPts val="0"/>
              </a:spcBef>
              <a:spcAft>
                <a:spcPts val="0"/>
              </a:spcAft>
              <a:buClr>
                <a:srgbClr val="384653"/>
              </a:buClr>
              <a:buSzPts val="800"/>
              <a:buFont typeface="Montserrat"/>
              <a:buNone/>
            </a:pPr>
            <a:r>
              <a:rPr lang="en-US" sz="800" dirty="0">
                <a:solidFill>
                  <a:srgbClr val="384653"/>
                </a:solidFill>
                <a:latin typeface="Montserrat"/>
                <a:ea typeface="Montserrat"/>
                <a:cs typeface="Montserrat"/>
                <a:sym typeface="Montserrat"/>
              </a:rPr>
              <a:t>Many deaths were not subjected to appropriate review processes, limiting opportunities to identify safety concerns and </a:t>
            </a:r>
            <a:r>
              <a:rPr lang="en-US" sz="800" dirty="0" err="1">
                <a:solidFill>
                  <a:srgbClr val="384653"/>
                </a:solidFill>
                <a:latin typeface="Montserrat"/>
                <a:ea typeface="Montserrat"/>
                <a:cs typeface="Montserrat"/>
                <a:sym typeface="Montserrat"/>
              </a:rPr>
              <a:t>organisational</a:t>
            </a:r>
            <a:r>
              <a:rPr lang="en-US" sz="800" dirty="0">
                <a:solidFill>
                  <a:srgbClr val="384653"/>
                </a:solidFill>
                <a:latin typeface="Montserrat"/>
                <a:ea typeface="Montserrat"/>
                <a:cs typeface="Montserrat"/>
                <a:sym typeface="Montserrat"/>
              </a:rPr>
              <a:t> weaknesses (</a:t>
            </a:r>
            <a:r>
              <a:rPr lang="en-US" sz="800" dirty="0" err="1">
                <a:solidFill>
                  <a:srgbClr val="384653"/>
                </a:solidFill>
                <a:latin typeface="Montserrat"/>
                <a:ea typeface="Montserrat"/>
                <a:cs typeface="Montserrat"/>
                <a:sym typeface="Montserrat"/>
              </a:rPr>
              <a:t>Mazars</a:t>
            </a:r>
            <a:r>
              <a:rPr lang="en-US" sz="800" dirty="0">
                <a:solidFill>
                  <a:srgbClr val="384653"/>
                </a:solidFill>
                <a:latin typeface="Montserrat"/>
                <a:ea typeface="Montserrat"/>
                <a:cs typeface="Montserrat"/>
                <a:sym typeface="Montserrat"/>
              </a:rPr>
              <a:t>, 2015).</a:t>
            </a:r>
            <a:endParaRPr sz="800" dirty="0">
              <a:solidFill>
                <a:schemeClr val="dk1"/>
              </a:solidFill>
              <a:latin typeface="Calibri"/>
              <a:ea typeface="Calibri"/>
              <a:cs typeface="Calibri"/>
              <a:sym typeface="Calibri"/>
            </a:endParaRPr>
          </a:p>
        </p:txBody>
      </p:sp>
      <p:pic>
        <p:nvPicPr>
          <p:cNvPr id="198" name="Google Shape;198;p11" descr="preencoded.png"/>
          <p:cNvPicPr preferRelativeResize="0"/>
          <p:nvPr/>
        </p:nvPicPr>
        <p:blipFill rotWithShape="1">
          <a:blip r:embed="rId4">
            <a:alphaModFix/>
          </a:blip>
          <a:srcRect/>
          <a:stretch/>
        </p:blipFill>
        <p:spPr>
          <a:xfrm>
            <a:off x="459656" y="1627287"/>
            <a:ext cx="4781400" cy="721891"/>
          </a:xfrm>
          <a:prstGeom prst="rect">
            <a:avLst/>
          </a:prstGeom>
          <a:noFill/>
          <a:ln>
            <a:noFill/>
          </a:ln>
        </p:spPr>
      </p:pic>
      <p:sp>
        <p:nvSpPr>
          <p:cNvPr id="199" name="Google Shape;199;p11"/>
          <p:cNvSpPr/>
          <p:nvPr/>
        </p:nvSpPr>
        <p:spPr>
          <a:xfrm>
            <a:off x="629171" y="1739652"/>
            <a:ext cx="1290900" cy="161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000"/>
              <a:buFont typeface="Barlow"/>
              <a:buNone/>
            </a:pPr>
            <a:r>
              <a:rPr lang="en-US" sz="1000" b="1">
                <a:solidFill>
                  <a:srgbClr val="384653"/>
                </a:solidFill>
                <a:latin typeface="Barlow"/>
                <a:ea typeface="Barlow"/>
                <a:cs typeface="Barlow"/>
                <a:sym typeface="Barlow"/>
              </a:rPr>
              <a:t>Governance Failure</a:t>
            </a:r>
            <a:endParaRPr sz="1000">
              <a:solidFill>
                <a:schemeClr val="dk1"/>
              </a:solidFill>
              <a:latin typeface="Calibri"/>
              <a:ea typeface="Calibri"/>
              <a:cs typeface="Calibri"/>
              <a:sym typeface="Calibri"/>
            </a:endParaRPr>
          </a:p>
        </p:txBody>
      </p:sp>
      <p:sp>
        <p:nvSpPr>
          <p:cNvPr id="200" name="Google Shape;200;p11"/>
          <p:cNvSpPr/>
          <p:nvPr/>
        </p:nvSpPr>
        <p:spPr>
          <a:xfrm>
            <a:off x="629171" y="1949723"/>
            <a:ext cx="4499400" cy="287100"/>
          </a:xfrm>
          <a:prstGeom prst="rect">
            <a:avLst/>
          </a:prstGeom>
          <a:noFill/>
          <a:ln>
            <a:noFill/>
          </a:ln>
        </p:spPr>
        <p:txBody>
          <a:bodyPr spcFirstLastPara="1" wrap="square" lIns="0" tIns="0" rIns="0" bIns="0" anchor="t" anchorCtr="0">
            <a:noAutofit/>
          </a:bodyPr>
          <a:lstStyle/>
          <a:p>
            <a:pPr marL="0" marR="0" lvl="0" indent="0" algn="l" rtl="0">
              <a:lnSpc>
                <a:spcPct val="122000"/>
              </a:lnSpc>
              <a:spcBef>
                <a:spcPts val="0"/>
              </a:spcBef>
              <a:spcAft>
                <a:spcPts val="0"/>
              </a:spcAft>
              <a:buClr>
                <a:srgbClr val="384653"/>
              </a:buClr>
              <a:buSzPts val="750"/>
              <a:buFont typeface="Montserrat"/>
              <a:buNone/>
            </a:pPr>
            <a:r>
              <a:rPr lang="en-US" sz="750">
                <a:solidFill>
                  <a:srgbClr val="384653"/>
                </a:solidFill>
                <a:latin typeface="Montserrat"/>
                <a:ea typeface="Montserrat"/>
                <a:cs typeface="Montserrat"/>
                <a:sym typeface="Montserrat"/>
              </a:rPr>
              <a:t>Governance systems failed to identify deficiencies in mortality investigations and failed to provide adequate assurance regarding patient safety performance (Pascoe, 2020).</a:t>
            </a:r>
            <a:endParaRPr sz="750">
              <a:solidFill>
                <a:schemeClr val="dk1"/>
              </a:solidFill>
              <a:latin typeface="Calibri"/>
              <a:ea typeface="Calibri"/>
              <a:cs typeface="Calibri"/>
              <a:sym typeface="Calibri"/>
            </a:endParaRPr>
          </a:p>
        </p:txBody>
      </p:sp>
      <p:pic>
        <p:nvPicPr>
          <p:cNvPr id="201" name="Google Shape;201;p11" descr="preencoded.png"/>
          <p:cNvPicPr preferRelativeResize="0"/>
          <p:nvPr/>
        </p:nvPicPr>
        <p:blipFill rotWithShape="1">
          <a:blip r:embed="rId4">
            <a:alphaModFix/>
          </a:blip>
          <a:srcRect/>
          <a:stretch/>
        </p:blipFill>
        <p:spPr>
          <a:xfrm>
            <a:off x="459656" y="2430363"/>
            <a:ext cx="4781400" cy="721891"/>
          </a:xfrm>
          <a:prstGeom prst="rect">
            <a:avLst/>
          </a:prstGeom>
          <a:noFill/>
          <a:ln>
            <a:noFill/>
          </a:ln>
        </p:spPr>
      </p:pic>
      <p:sp>
        <p:nvSpPr>
          <p:cNvPr id="202" name="Google Shape;202;p11"/>
          <p:cNvSpPr/>
          <p:nvPr/>
        </p:nvSpPr>
        <p:spPr>
          <a:xfrm>
            <a:off x="629171" y="2542729"/>
            <a:ext cx="1771200" cy="161399"/>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000"/>
              <a:buFont typeface="Barlow"/>
              <a:buNone/>
            </a:pPr>
            <a:r>
              <a:rPr lang="en-US" sz="1000" b="1" dirty="0">
                <a:solidFill>
                  <a:srgbClr val="384653"/>
                </a:solidFill>
                <a:latin typeface="Barlow"/>
                <a:ea typeface="Barlow"/>
                <a:cs typeface="Barlow"/>
                <a:sym typeface="Barlow"/>
              </a:rPr>
              <a:t>Leadership Weaknesses</a:t>
            </a:r>
            <a:endParaRPr sz="1000" dirty="0">
              <a:solidFill>
                <a:schemeClr val="dk1"/>
              </a:solidFill>
              <a:latin typeface="Calibri"/>
              <a:ea typeface="Calibri"/>
              <a:cs typeface="Calibri"/>
              <a:sym typeface="Calibri"/>
            </a:endParaRPr>
          </a:p>
        </p:txBody>
      </p:sp>
      <p:sp>
        <p:nvSpPr>
          <p:cNvPr id="203" name="Google Shape;203;p11"/>
          <p:cNvSpPr/>
          <p:nvPr/>
        </p:nvSpPr>
        <p:spPr>
          <a:xfrm>
            <a:off x="629171" y="2752799"/>
            <a:ext cx="4499400" cy="287100"/>
          </a:xfrm>
          <a:prstGeom prst="rect">
            <a:avLst/>
          </a:prstGeom>
          <a:noFill/>
          <a:ln>
            <a:noFill/>
          </a:ln>
        </p:spPr>
        <p:txBody>
          <a:bodyPr spcFirstLastPara="1" wrap="square" lIns="0" tIns="0" rIns="0" bIns="0" anchor="t" anchorCtr="0">
            <a:noAutofit/>
          </a:bodyPr>
          <a:lstStyle/>
          <a:p>
            <a:pPr marL="0" marR="0" lvl="0" indent="0" algn="l" rtl="0">
              <a:lnSpc>
                <a:spcPct val="122000"/>
              </a:lnSpc>
              <a:spcBef>
                <a:spcPts val="0"/>
              </a:spcBef>
              <a:spcAft>
                <a:spcPts val="0"/>
              </a:spcAft>
              <a:buClr>
                <a:srgbClr val="384653"/>
              </a:buClr>
              <a:buSzPts val="750"/>
              <a:buFont typeface="Montserrat"/>
              <a:buNone/>
            </a:pPr>
            <a:r>
              <a:rPr lang="en-US" sz="750" dirty="0">
                <a:solidFill>
                  <a:srgbClr val="384653"/>
                </a:solidFill>
                <a:latin typeface="Montserrat"/>
                <a:ea typeface="Montserrat"/>
                <a:cs typeface="Montserrat"/>
                <a:sym typeface="Montserrat"/>
              </a:rPr>
              <a:t>Leadership accountability mechanisms were insufficient to challenge poor performance and ensure timely </a:t>
            </a:r>
            <a:r>
              <a:rPr lang="en-US" sz="750" dirty="0" err="1">
                <a:solidFill>
                  <a:srgbClr val="384653"/>
                </a:solidFill>
                <a:latin typeface="Montserrat"/>
                <a:ea typeface="Montserrat"/>
                <a:cs typeface="Montserrat"/>
                <a:sym typeface="Montserrat"/>
              </a:rPr>
              <a:t>organisational</a:t>
            </a:r>
            <a:r>
              <a:rPr lang="en-US" sz="750" dirty="0">
                <a:solidFill>
                  <a:srgbClr val="384653"/>
                </a:solidFill>
                <a:latin typeface="Montserrat"/>
                <a:ea typeface="Montserrat"/>
                <a:cs typeface="Montserrat"/>
                <a:sym typeface="Montserrat"/>
              </a:rPr>
              <a:t> response (Pascoe, 2021).</a:t>
            </a:r>
            <a:endParaRPr sz="750" dirty="0">
              <a:solidFill>
                <a:schemeClr val="dk1"/>
              </a:solidFill>
              <a:latin typeface="Calibri"/>
              <a:ea typeface="Calibri"/>
              <a:cs typeface="Calibri"/>
              <a:sym typeface="Calibri"/>
            </a:endParaRPr>
          </a:p>
        </p:txBody>
      </p:sp>
      <p:pic>
        <p:nvPicPr>
          <p:cNvPr id="204" name="Google Shape;204;p11" descr="preencoded.png"/>
          <p:cNvPicPr preferRelativeResize="0"/>
          <p:nvPr/>
        </p:nvPicPr>
        <p:blipFill rotWithShape="1">
          <a:blip r:embed="rId4">
            <a:alphaModFix/>
          </a:blip>
          <a:srcRect/>
          <a:stretch/>
        </p:blipFill>
        <p:spPr>
          <a:xfrm>
            <a:off x="459656" y="3233440"/>
            <a:ext cx="4781400" cy="721891"/>
          </a:xfrm>
          <a:prstGeom prst="rect">
            <a:avLst/>
          </a:prstGeom>
          <a:noFill/>
          <a:ln>
            <a:noFill/>
          </a:ln>
        </p:spPr>
      </p:pic>
      <p:sp>
        <p:nvSpPr>
          <p:cNvPr id="205" name="Google Shape;205;p11"/>
          <p:cNvSpPr/>
          <p:nvPr/>
        </p:nvSpPr>
        <p:spPr>
          <a:xfrm>
            <a:off x="629171" y="3345805"/>
            <a:ext cx="2281454" cy="12888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000"/>
              <a:buFont typeface="Barlow"/>
              <a:buNone/>
            </a:pPr>
            <a:r>
              <a:rPr lang="en-US" sz="1000" b="1" dirty="0" err="1">
                <a:solidFill>
                  <a:srgbClr val="384653"/>
                </a:solidFill>
                <a:latin typeface="Barlow"/>
                <a:ea typeface="Barlow"/>
                <a:cs typeface="Barlow"/>
                <a:sym typeface="Barlow"/>
              </a:rPr>
              <a:t>Organisational</a:t>
            </a:r>
            <a:r>
              <a:rPr lang="en-US" sz="1000" b="1" dirty="0">
                <a:solidFill>
                  <a:srgbClr val="384653"/>
                </a:solidFill>
                <a:latin typeface="Barlow"/>
                <a:ea typeface="Barlow"/>
                <a:cs typeface="Barlow"/>
                <a:sym typeface="Barlow"/>
              </a:rPr>
              <a:t> Learning Failure</a:t>
            </a:r>
            <a:endParaRPr sz="1000" dirty="0">
              <a:solidFill>
                <a:schemeClr val="dk1"/>
              </a:solidFill>
              <a:latin typeface="Calibri"/>
              <a:ea typeface="Calibri"/>
              <a:cs typeface="Calibri"/>
              <a:sym typeface="Calibri"/>
            </a:endParaRPr>
          </a:p>
        </p:txBody>
      </p:sp>
      <p:sp>
        <p:nvSpPr>
          <p:cNvPr id="206" name="Google Shape;206;p11"/>
          <p:cNvSpPr/>
          <p:nvPr/>
        </p:nvSpPr>
        <p:spPr>
          <a:xfrm>
            <a:off x="629171" y="3555876"/>
            <a:ext cx="4499400" cy="287100"/>
          </a:xfrm>
          <a:prstGeom prst="rect">
            <a:avLst/>
          </a:prstGeom>
          <a:noFill/>
          <a:ln>
            <a:noFill/>
          </a:ln>
        </p:spPr>
        <p:txBody>
          <a:bodyPr spcFirstLastPara="1" wrap="square" lIns="0" tIns="0" rIns="0" bIns="0" anchor="t" anchorCtr="0">
            <a:noAutofit/>
          </a:bodyPr>
          <a:lstStyle/>
          <a:p>
            <a:pPr marL="457200" marR="0" lvl="0" indent="-276225" algn="l" rtl="0">
              <a:lnSpc>
                <a:spcPct val="122000"/>
              </a:lnSpc>
              <a:spcBef>
                <a:spcPts val="0"/>
              </a:spcBef>
              <a:spcAft>
                <a:spcPts val="0"/>
              </a:spcAft>
              <a:buClr>
                <a:srgbClr val="384653"/>
              </a:buClr>
              <a:buSzPts val="750"/>
              <a:buFont typeface="Montserrat"/>
              <a:buChar char="●"/>
            </a:pPr>
            <a:r>
              <a:rPr lang="en-US" sz="750">
                <a:solidFill>
                  <a:srgbClr val="384653"/>
                </a:solidFill>
                <a:latin typeface="Montserrat"/>
                <a:ea typeface="Montserrat"/>
                <a:cs typeface="Montserrat"/>
                <a:sym typeface="Montserrat"/>
              </a:rPr>
              <a:t>The Trust demonstrated limited evidence of learning from deaths, resulting in repeated missed opportunities for service improvement (Brummell et al., 2023).</a:t>
            </a:r>
            <a:endParaRPr sz="750">
              <a:solidFill>
                <a:schemeClr val="dk1"/>
              </a:solidFill>
              <a:latin typeface="Calibri"/>
              <a:ea typeface="Calibri"/>
              <a:cs typeface="Calibri"/>
              <a:sym typeface="Calibri"/>
            </a:endParaRPr>
          </a:p>
        </p:txBody>
      </p:sp>
      <p:sp>
        <p:nvSpPr>
          <p:cNvPr id="207" name="Google Shape;207;p11"/>
          <p:cNvSpPr/>
          <p:nvPr/>
        </p:nvSpPr>
        <p:spPr>
          <a:xfrm>
            <a:off x="473943" y="4046711"/>
            <a:ext cx="4767000" cy="625800"/>
          </a:xfrm>
          <a:prstGeom prst="roundRect">
            <a:avLst>
              <a:gd name="adj" fmla="val 23521"/>
            </a:avLst>
          </a:prstGeom>
          <a:solidFill>
            <a:srgbClr val="FCF2B5"/>
          </a:solid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pic>
        <p:nvPicPr>
          <p:cNvPr id="208" name="Google Shape;208;p11" descr="preencoded.png"/>
          <p:cNvPicPr preferRelativeResize="0"/>
          <p:nvPr/>
        </p:nvPicPr>
        <p:blipFill rotWithShape="1">
          <a:blip r:embed="rId5">
            <a:alphaModFix/>
          </a:blip>
          <a:srcRect/>
          <a:stretch/>
        </p:blipFill>
        <p:spPr>
          <a:xfrm>
            <a:off x="572021" y="4178647"/>
            <a:ext cx="122634" cy="98078"/>
          </a:xfrm>
          <a:prstGeom prst="rect">
            <a:avLst/>
          </a:prstGeom>
          <a:noFill/>
          <a:ln>
            <a:noFill/>
          </a:ln>
        </p:spPr>
      </p:pic>
      <p:sp>
        <p:nvSpPr>
          <p:cNvPr id="209" name="Google Shape;209;p11"/>
          <p:cNvSpPr/>
          <p:nvPr/>
        </p:nvSpPr>
        <p:spPr>
          <a:xfrm>
            <a:off x="792733" y="4144268"/>
            <a:ext cx="4350300" cy="430500"/>
          </a:xfrm>
          <a:prstGeom prst="rect">
            <a:avLst/>
          </a:prstGeom>
          <a:noFill/>
          <a:ln>
            <a:noFill/>
          </a:ln>
        </p:spPr>
        <p:txBody>
          <a:bodyPr spcFirstLastPara="1" wrap="square" lIns="0" tIns="0" rIns="0" bIns="0" anchor="t" anchorCtr="0">
            <a:noAutofit/>
          </a:bodyPr>
          <a:lstStyle/>
          <a:p>
            <a:pPr marL="0" marR="0" lvl="0" indent="0" algn="l" rtl="0">
              <a:lnSpc>
                <a:spcPct val="122000"/>
              </a:lnSpc>
              <a:spcBef>
                <a:spcPts val="0"/>
              </a:spcBef>
              <a:spcAft>
                <a:spcPts val="0"/>
              </a:spcAft>
              <a:buClr>
                <a:srgbClr val="000000"/>
              </a:buClr>
              <a:buSzPts val="750"/>
              <a:buFont typeface="Montserrat"/>
              <a:buNone/>
            </a:pPr>
            <a:r>
              <a:rPr lang="en-US" sz="750" b="1">
                <a:solidFill>
                  <a:srgbClr val="000000"/>
                </a:solidFill>
                <a:latin typeface="Montserrat"/>
                <a:ea typeface="Montserrat"/>
                <a:cs typeface="Montserrat"/>
                <a:sym typeface="Montserrat"/>
              </a:rPr>
              <a:t>Combined Impact:</a:t>
            </a:r>
            <a:r>
              <a:rPr lang="en-US" sz="750">
                <a:solidFill>
                  <a:srgbClr val="000000"/>
                </a:solidFill>
                <a:latin typeface="Montserrat"/>
                <a:ea typeface="Montserrat"/>
                <a:cs typeface="Montserrat"/>
                <a:sym typeface="Montserrat"/>
              </a:rPr>
              <a:t> The alignment of multiple organisational failures prevented effective learning from patient deaths and contributed to long-term patient safety risks (Mazars, 2015; Wiegmann et al., 2022).</a:t>
            </a:r>
            <a:endParaRPr sz="750">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12"/>
          <p:cNvSpPr/>
          <p:nvPr/>
        </p:nvSpPr>
        <p:spPr>
          <a:xfrm>
            <a:off x="473943" y="867221"/>
            <a:ext cx="4812060"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National Policies and Standards</a:t>
            </a:r>
            <a:endParaRPr sz="2450">
              <a:solidFill>
                <a:schemeClr val="dk1"/>
              </a:solidFill>
              <a:latin typeface="Calibri"/>
              <a:ea typeface="Calibri"/>
              <a:cs typeface="Calibri"/>
              <a:sym typeface="Calibri"/>
            </a:endParaRPr>
          </a:p>
        </p:txBody>
      </p:sp>
      <p:sp>
        <p:nvSpPr>
          <p:cNvPr id="216" name="Google Shape;216;p12"/>
          <p:cNvSpPr/>
          <p:nvPr/>
        </p:nvSpPr>
        <p:spPr>
          <a:xfrm>
            <a:off x="473943" y="1493862"/>
            <a:ext cx="8196114" cy="2080468"/>
          </a:xfrm>
          <a:prstGeom prst="roundRect">
            <a:avLst>
              <a:gd name="adj" fmla="val 8543"/>
            </a:avLst>
          </a:prstGeom>
          <a:noFill/>
          <a:ln w="9525" cap="flat" cmpd="sng">
            <a:solidFill>
              <a:srgbClr val="000000">
                <a:alpha val="784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2"/>
          <p:cNvSpPr/>
          <p:nvPr/>
        </p:nvSpPr>
        <p:spPr>
          <a:xfrm>
            <a:off x="478780" y="1498625"/>
            <a:ext cx="3683943" cy="343570"/>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2"/>
          <p:cNvSpPr/>
          <p:nvPr/>
        </p:nvSpPr>
        <p:spPr>
          <a:xfrm>
            <a:off x="597247" y="1574453"/>
            <a:ext cx="3904208"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000000"/>
              </a:buClr>
              <a:buSzPts val="900"/>
              <a:buFont typeface="Montserrat"/>
              <a:buNone/>
            </a:pPr>
            <a:r>
              <a:rPr lang="en-US" sz="900" b="1">
                <a:solidFill>
                  <a:srgbClr val="000000"/>
                </a:solidFill>
                <a:latin typeface="Montserrat"/>
                <a:ea typeface="Montserrat"/>
                <a:cs typeface="Montserrat"/>
                <a:sym typeface="Montserrat"/>
              </a:rPr>
              <a:t>Policy / Standard</a:t>
            </a:r>
            <a:endParaRPr sz="900">
              <a:solidFill>
                <a:schemeClr val="dk1"/>
              </a:solidFill>
              <a:latin typeface="Calibri"/>
              <a:ea typeface="Calibri"/>
              <a:cs typeface="Calibri"/>
              <a:sym typeface="Calibri"/>
            </a:endParaRPr>
          </a:p>
        </p:txBody>
      </p:sp>
      <p:sp>
        <p:nvSpPr>
          <p:cNvPr id="219" name="Google Shape;219;p12"/>
          <p:cNvSpPr/>
          <p:nvPr/>
        </p:nvSpPr>
        <p:spPr>
          <a:xfrm>
            <a:off x="4162723" y="1498625"/>
            <a:ext cx="4502572" cy="343570"/>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2"/>
          <p:cNvSpPr/>
          <p:nvPr/>
        </p:nvSpPr>
        <p:spPr>
          <a:xfrm>
            <a:off x="4281190" y="1574453"/>
            <a:ext cx="4722837"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000000"/>
              </a:buClr>
              <a:buSzPts val="900"/>
              <a:buFont typeface="Montserrat"/>
              <a:buNone/>
            </a:pPr>
            <a:r>
              <a:rPr lang="en-US" sz="900" b="1">
                <a:solidFill>
                  <a:srgbClr val="000000"/>
                </a:solidFill>
                <a:latin typeface="Montserrat"/>
                <a:ea typeface="Montserrat"/>
                <a:cs typeface="Montserrat"/>
                <a:sym typeface="Montserrat"/>
              </a:rPr>
              <a:t>Main Requirement</a:t>
            </a:r>
            <a:endParaRPr sz="900">
              <a:solidFill>
                <a:schemeClr val="dk1"/>
              </a:solidFill>
              <a:latin typeface="Calibri"/>
              <a:ea typeface="Calibri"/>
              <a:cs typeface="Calibri"/>
              <a:sym typeface="Calibri"/>
            </a:endParaRPr>
          </a:p>
        </p:txBody>
      </p:sp>
      <p:sp>
        <p:nvSpPr>
          <p:cNvPr id="221" name="Google Shape;221;p12"/>
          <p:cNvSpPr/>
          <p:nvPr/>
        </p:nvSpPr>
        <p:spPr>
          <a:xfrm>
            <a:off x="597247" y="1920404"/>
            <a:ext cx="3904208"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Learning from Deaths Framework (NQB, 2017)</a:t>
            </a:r>
            <a:endParaRPr sz="1050">
              <a:solidFill>
                <a:schemeClr val="dk1"/>
              </a:solidFill>
              <a:latin typeface="Calibri"/>
              <a:ea typeface="Calibri"/>
              <a:cs typeface="Calibri"/>
              <a:sym typeface="Calibri"/>
            </a:endParaRPr>
          </a:p>
        </p:txBody>
      </p:sp>
      <p:sp>
        <p:nvSpPr>
          <p:cNvPr id="222" name="Google Shape;222;p12"/>
          <p:cNvSpPr/>
          <p:nvPr/>
        </p:nvSpPr>
        <p:spPr>
          <a:xfrm>
            <a:off x="4281190" y="1920404"/>
            <a:ext cx="4722837"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Systematic review and learning from deaths</a:t>
            </a:r>
            <a:endParaRPr sz="1050">
              <a:solidFill>
                <a:schemeClr val="dk1"/>
              </a:solidFill>
              <a:latin typeface="Calibri"/>
              <a:ea typeface="Calibri"/>
              <a:cs typeface="Calibri"/>
              <a:sym typeface="Calibri"/>
            </a:endParaRPr>
          </a:p>
        </p:txBody>
      </p:sp>
      <p:sp>
        <p:nvSpPr>
          <p:cNvPr id="223" name="Google Shape;223;p12"/>
          <p:cNvSpPr/>
          <p:nvPr/>
        </p:nvSpPr>
        <p:spPr>
          <a:xfrm>
            <a:off x="597247" y="2266355"/>
            <a:ext cx="3904208"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PSIRF (NHS England, 2022/2023)</a:t>
            </a:r>
            <a:endParaRPr sz="1050">
              <a:solidFill>
                <a:schemeClr val="dk1"/>
              </a:solidFill>
              <a:latin typeface="Calibri"/>
              <a:ea typeface="Calibri"/>
              <a:cs typeface="Calibri"/>
              <a:sym typeface="Calibri"/>
            </a:endParaRPr>
          </a:p>
        </p:txBody>
      </p:sp>
      <p:sp>
        <p:nvSpPr>
          <p:cNvPr id="224" name="Google Shape;224;p12"/>
          <p:cNvSpPr/>
          <p:nvPr/>
        </p:nvSpPr>
        <p:spPr>
          <a:xfrm>
            <a:off x="4281190" y="2266355"/>
            <a:ext cx="4722837"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Learning-focused incident investigations</a:t>
            </a:r>
            <a:endParaRPr sz="1050">
              <a:solidFill>
                <a:schemeClr val="dk1"/>
              </a:solidFill>
              <a:latin typeface="Calibri"/>
              <a:ea typeface="Calibri"/>
              <a:cs typeface="Calibri"/>
              <a:sym typeface="Calibri"/>
            </a:endParaRPr>
          </a:p>
        </p:txBody>
      </p:sp>
      <p:sp>
        <p:nvSpPr>
          <p:cNvPr id="225" name="Google Shape;225;p12"/>
          <p:cNvSpPr/>
          <p:nvPr/>
        </p:nvSpPr>
        <p:spPr>
          <a:xfrm>
            <a:off x="597247" y="2612306"/>
            <a:ext cx="3904208"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NHS Patient Safety Strategy</a:t>
            </a:r>
            <a:endParaRPr sz="1050">
              <a:solidFill>
                <a:schemeClr val="dk1"/>
              </a:solidFill>
              <a:latin typeface="Calibri"/>
              <a:ea typeface="Calibri"/>
              <a:cs typeface="Calibri"/>
              <a:sym typeface="Calibri"/>
            </a:endParaRPr>
          </a:p>
        </p:txBody>
      </p:sp>
      <p:sp>
        <p:nvSpPr>
          <p:cNvPr id="226" name="Google Shape;226;p12"/>
          <p:cNvSpPr/>
          <p:nvPr/>
        </p:nvSpPr>
        <p:spPr>
          <a:xfrm>
            <a:off x="4281190" y="2612306"/>
            <a:ext cx="4722837"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Continuous safety improvement</a:t>
            </a:r>
            <a:endParaRPr sz="1050">
              <a:solidFill>
                <a:schemeClr val="dk1"/>
              </a:solidFill>
              <a:latin typeface="Calibri"/>
              <a:ea typeface="Calibri"/>
              <a:cs typeface="Calibri"/>
              <a:sym typeface="Calibri"/>
            </a:endParaRPr>
          </a:p>
        </p:txBody>
      </p:sp>
      <p:sp>
        <p:nvSpPr>
          <p:cNvPr id="227" name="Google Shape;227;p12"/>
          <p:cNvSpPr/>
          <p:nvPr/>
        </p:nvSpPr>
        <p:spPr>
          <a:xfrm>
            <a:off x="597247" y="2958257"/>
            <a:ext cx="3904208"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HSSIB Recommendations (2025</a:t>
            </a:r>
            <a:r>
              <a:rPr lang="en-US" sz="900">
                <a:solidFill>
                  <a:srgbClr val="384653"/>
                </a:solidFill>
                <a:latin typeface="Montserrat"/>
                <a:ea typeface="Montserrat"/>
                <a:cs typeface="Montserrat"/>
                <a:sym typeface="Montserrat"/>
              </a:rPr>
              <a:t>)</a:t>
            </a:r>
            <a:endParaRPr sz="900">
              <a:solidFill>
                <a:schemeClr val="dk1"/>
              </a:solidFill>
              <a:latin typeface="Calibri"/>
              <a:ea typeface="Calibri"/>
              <a:cs typeface="Calibri"/>
              <a:sym typeface="Calibri"/>
            </a:endParaRPr>
          </a:p>
        </p:txBody>
      </p:sp>
      <p:sp>
        <p:nvSpPr>
          <p:cNvPr id="228" name="Google Shape;228;p12"/>
          <p:cNvSpPr/>
          <p:nvPr/>
        </p:nvSpPr>
        <p:spPr>
          <a:xfrm>
            <a:off x="4281190" y="2958257"/>
            <a:ext cx="4722837"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Effective learning culture</a:t>
            </a:r>
            <a:endParaRPr sz="1050">
              <a:solidFill>
                <a:schemeClr val="dk1"/>
              </a:solidFill>
              <a:latin typeface="Calibri"/>
              <a:ea typeface="Calibri"/>
              <a:cs typeface="Calibri"/>
              <a:sym typeface="Calibri"/>
            </a:endParaRPr>
          </a:p>
        </p:txBody>
      </p:sp>
      <p:sp>
        <p:nvSpPr>
          <p:cNvPr id="229" name="Google Shape;229;p12"/>
          <p:cNvSpPr/>
          <p:nvPr/>
        </p:nvSpPr>
        <p:spPr>
          <a:xfrm>
            <a:off x="597247" y="3304208"/>
            <a:ext cx="3904208"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Learning from Deaths Literature</a:t>
            </a:r>
            <a:endParaRPr sz="1050">
              <a:solidFill>
                <a:schemeClr val="dk1"/>
              </a:solidFill>
              <a:latin typeface="Calibri"/>
              <a:ea typeface="Calibri"/>
              <a:cs typeface="Calibri"/>
              <a:sym typeface="Calibri"/>
            </a:endParaRPr>
          </a:p>
        </p:txBody>
      </p:sp>
      <p:sp>
        <p:nvSpPr>
          <p:cNvPr id="230" name="Google Shape;230;p12"/>
          <p:cNvSpPr/>
          <p:nvPr/>
        </p:nvSpPr>
        <p:spPr>
          <a:xfrm>
            <a:off x="4281190" y="3304208"/>
            <a:ext cx="4722837"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Organisational learning and improvement</a:t>
            </a:r>
            <a:endParaRPr sz="1050">
              <a:solidFill>
                <a:schemeClr val="dk1"/>
              </a:solidFill>
              <a:latin typeface="Calibri"/>
              <a:ea typeface="Calibri"/>
              <a:cs typeface="Calibri"/>
              <a:sym typeface="Calibri"/>
            </a:endParaRPr>
          </a:p>
        </p:txBody>
      </p:sp>
      <p:sp>
        <p:nvSpPr>
          <p:cNvPr id="231" name="Google Shape;231;p12"/>
          <p:cNvSpPr/>
          <p:nvPr/>
        </p:nvSpPr>
        <p:spPr>
          <a:xfrm>
            <a:off x="473943" y="3707605"/>
            <a:ext cx="8196114" cy="1089477"/>
          </a:xfrm>
          <a:prstGeom prst="rect">
            <a:avLst/>
          </a:prstGeom>
          <a:noFill/>
          <a:ln>
            <a:noFill/>
          </a:ln>
        </p:spPr>
        <p:txBody>
          <a:bodyPr spcFirstLastPara="1" wrap="square" lIns="0" tIns="0" rIns="0" bIns="0" anchor="t" anchorCtr="0">
            <a:noAutofit/>
          </a:bodyPr>
          <a:lstStyle/>
          <a:p>
            <a:pPr marL="0" marR="0" lvl="0" indent="0" algn="just" rtl="0">
              <a:lnSpc>
                <a:spcPct val="133000"/>
              </a:lnSpc>
              <a:spcBef>
                <a:spcPts val="0"/>
              </a:spcBef>
              <a:spcAft>
                <a:spcPts val="0"/>
              </a:spcAft>
              <a:buNone/>
            </a:pPr>
            <a:r>
              <a:rPr lang="en-US" sz="1000">
                <a:solidFill>
                  <a:srgbClr val="384653"/>
                </a:solidFill>
                <a:latin typeface="Montserrat"/>
                <a:ea typeface="Montserrat"/>
                <a:cs typeface="Montserrat"/>
                <a:sym typeface="Montserrat"/>
              </a:rPr>
              <a:t>NHS standards and policies have been created in order to improve patient safety, governance, and accountability within the organizations. The Learning from Deaths Framework, the Patient Safety Incident Response Framework (PSIRF), and HSSIB recommendations stipulate that healthcare facilities should analyze the deaths of patients and draw lessons from them. Compliance with these policies implies a focus on the aspects of transparency, learning, continuous improvement, and taking appropriate measures to prevent future occurrences. It is necessary to stick to the mentioned standards in order to provide high-quality services to patients (National Quality Board, 2017; NHS England, 2023; HSSIB, 2025).</a:t>
            </a:r>
            <a:endParaRPr sz="10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13"/>
          <p:cNvSpPr/>
          <p:nvPr/>
        </p:nvSpPr>
        <p:spPr>
          <a:xfrm>
            <a:off x="473943" y="569565"/>
            <a:ext cx="3683719"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Benchmarking Analysis</a:t>
            </a:r>
            <a:endParaRPr sz="2450">
              <a:solidFill>
                <a:schemeClr val="dk1"/>
              </a:solidFill>
              <a:latin typeface="Calibri"/>
              <a:ea typeface="Calibri"/>
              <a:cs typeface="Calibri"/>
              <a:sym typeface="Calibri"/>
            </a:endParaRPr>
          </a:p>
        </p:txBody>
      </p:sp>
      <p:sp>
        <p:nvSpPr>
          <p:cNvPr id="238" name="Google Shape;238;p13"/>
          <p:cNvSpPr/>
          <p:nvPr/>
        </p:nvSpPr>
        <p:spPr>
          <a:xfrm>
            <a:off x="473943" y="1196206"/>
            <a:ext cx="8196114" cy="2270001"/>
          </a:xfrm>
          <a:prstGeom prst="roundRect">
            <a:avLst>
              <a:gd name="adj" fmla="val 7830"/>
            </a:avLst>
          </a:prstGeom>
          <a:noFill/>
          <a:ln w="9525" cap="flat" cmpd="sng">
            <a:solidFill>
              <a:srgbClr val="000000">
                <a:alpha val="784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3"/>
          <p:cNvSpPr/>
          <p:nvPr/>
        </p:nvSpPr>
        <p:spPr>
          <a:xfrm>
            <a:off x="478854" y="1200969"/>
            <a:ext cx="2455962" cy="343570"/>
          </a:xfrm>
          <a:prstGeom prst="rect">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3"/>
          <p:cNvSpPr/>
          <p:nvPr/>
        </p:nvSpPr>
        <p:spPr>
          <a:xfrm>
            <a:off x="597322" y="1276796"/>
            <a:ext cx="2673846"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FFFFFF"/>
              </a:buClr>
              <a:buSzPts val="900"/>
              <a:buFont typeface="Montserrat"/>
              <a:buNone/>
            </a:pPr>
            <a:r>
              <a:rPr lang="en-US" sz="900" b="1">
                <a:solidFill>
                  <a:srgbClr val="FFFFFF"/>
                </a:solidFill>
                <a:latin typeface="Montserrat"/>
                <a:ea typeface="Montserrat"/>
                <a:cs typeface="Montserrat"/>
                <a:sym typeface="Montserrat"/>
              </a:rPr>
              <a:t>National Standard</a:t>
            </a:r>
            <a:endParaRPr sz="900">
              <a:solidFill>
                <a:schemeClr val="dk1"/>
              </a:solidFill>
              <a:latin typeface="Calibri"/>
              <a:ea typeface="Calibri"/>
              <a:cs typeface="Calibri"/>
              <a:sym typeface="Calibri"/>
            </a:endParaRPr>
          </a:p>
        </p:txBody>
      </p:sp>
      <p:sp>
        <p:nvSpPr>
          <p:cNvPr id="241" name="Google Shape;241;p13"/>
          <p:cNvSpPr/>
          <p:nvPr/>
        </p:nvSpPr>
        <p:spPr>
          <a:xfrm>
            <a:off x="2934816" y="1200969"/>
            <a:ext cx="2865239" cy="343570"/>
          </a:xfrm>
          <a:prstGeom prst="rect">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3"/>
          <p:cNvSpPr/>
          <p:nvPr/>
        </p:nvSpPr>
        <p:spPr>
          <a:xfrm>
            <a:off x="3055665" y="1276796"/>
            <a:ext cx="308074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FFFFFF"/>
              </a:buClr>
              <a:buSzPts val="900"/>
              <a:buFont typeface="Montserrat"/>
              <a:buNone/>
            </a:pPr>
            <a:r>
              <a:rPr lang="en-US" sz="900" b="1">
                <a:solidFill>
                  <a:srgbClr val="FFFFFF"/>
                </a:solidFill>
                <a:latin typeface="Montserrat"/>
                <a:ea typeface="Montserrat"/>
                <a:cs typeface="Montserrat"/>
                <a:sym typeface="Montserrat"/>
              </a:rPr>
              <a:t>Expected Standard</a:t>
            </a:r>
            <a:endParaRPr sz="900">
              <a:solidFill>
                <a:schemeClr val="dk1"/>
              </a:solidFill>
              <a:latin typeface="Calibri"/>
              <a:ea typeface="Calibri"/>
              <a:cs typeface="Calibri"/>
              <a:sym typeface="Calibri"/>
            </a:endParaRPr>
          </a:p>
        </p:txBody>
      </p:sp>
      <p:sp>
        <p:nvSpPr>
          <p:cNvPr id="243" name="Google Shape;243;p13"/>
          <p:cNvSpPr/>
          <p:nvPr/>
        </p:nvSpPr>
        <p:spPr>
          <a:xfrm>
            <a:off x="5800055" y="1200969"/>
            <a:ext cx="2865239" cy="343570"/>
          </a:xfrm>
          <a:prstGeom prst="rect">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3"/>
          <p:cNvSpPr/>
          <p:nvPr/>
        </p:nvSpPr>
        <p:spPr>
          <a:xfrm>
            <a:off x="5920904" y="1276796"/>
            <a:ext cx="308312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FFFFFF"/>
              </a:buClr>
              <a:buSzPts val="900"/>
              <a:buFont typeface="Montserrat"/>
              <a:buNone/>
            </a:pPr>
            <a:r>
              <a:rPr lang="en-US" sz="900" b="1">
                <a:solidFill>
                  <a:srgbClr val="FFFFFF"/>
                </a:solidFill>
                <a:latin typeface="Montserrat"/>
                <a:ea typeface="Montserrat"/>
                <a:cs typeface="Montserrat"/>
                <a:sym typeface="Montserrat"/>
              </a:rPr>
              <a:t>Southern Health Findings</a:t>
            </a:r>
            <a:endParaRPr sz="900">
              <a:solidFill>
                <a:schemeClr val="dk1"/>
              </a:solidFill>
              <a:latin typeface="Calibri"/>
              <a:ea typeface="Calibri"/>
              <a:cs typeface="Calibri"/>
              <a:sym typeface="Calibri"/>
            </a:endParaRPr>
          </a:p>
        </p:txBody>
      </p:sp>
      <p:sp>
        <p:nvSpPr>
          <p:cNvPr id="245" name="Google Shape;245;p13"/>
          <p:cNvSpPr/>
          <p:nvPr/>
        </p:nvSpPr>
        <p:spPr>
          <a:xfrm>
            <a:off x="597322" y="1622747"/>
            <a:ext cx="2673846"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Learning from Deaths Framework</a:t>
            </a:r>
            <a:endParaRPr sz="1000">
              <a:solidFill>
                <a:schemeClr val="dk1"/>
              </a:solidFill>
              <a:latin typeface="Calibri"/>
              <a:ea typeface="Calibri"/>
              <a:cs typeface="Calibri"/>
              <a:sym typeface="Calibri"/>
            </a:endParaRPr>
          </a:p>
        </p:txBody>
      </p:sp>
      <p:sp>
        <p:nvSpPr>
          <p:cNvPr id="246" name="Google Shape;246;p13"/>
          <p:cNvSpPr/>
          <p:nvPr/>
        </p:nvSpPr>
        <p:spPr>
          <a:xfrm>
            <a:off x="3055665" y="1622747"/>
            <a:ext cx="308074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All relevant deaths reviewed</a:t>
            </a:r>
            <a:endParaRPr sz="1000">
              <a:solidFill>
                <a:schemeClr val="dk1"/>
              </a:solidFill>
              <a:latin typeface="Calibri"/>
              <a:ea typeface="Calibri"/>
              <a:cs typeface="Calibri"/>
              <a:sym typeface="Calibri"/>
            </a:endParaRPr>
          </a:p>
        </p:txBody>
      </p:sp>
      <p:sp>
        <p:nvSpPr>
          <p:cNvPr id="247" name="Google Shape;247;p13"/>
          <p:cNvSpPr/>
          <p:nvPr/>
        </p:nvSpPr>
        <p:spPr>
          <a:xfrm>
            <a:off x="5920904" y="1622747"/>
            <a:ext cx="308312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Large proportion not reviewed</a:t>
            </a:r>
            <a:endParaRPr sz="1000">
              <a:solidFill>
                <a:schemeClr val="dk1"/>
              </a:solidFill>
              <a:latin typeface="Calibri"/>
              <a:ea typeface="Calibri"/>
              <a:cs typeface="Calibri"/>
              <a:sym typeface="Calibri"/>
            </a:endParaRPr>
          </a:p>
        </p:txBody>
      </p:sp>
      <p:sp>
        <p:nvSpPr>
          <p:cNvPr id="248" name="Google Shape;248;p13"/>
          <p:cNvSpPr/>
          <p:nvPr/>
        </p:nvSpPr>
        <p:spPr>
          <a:xfrm>
            <a:off x="597322" y="1968698"/>
            <a:ext cx="2673846"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PSIRF Principles</a:t>
            </a:r>
            <a:endParaRPr sz="1000">
              <a:solidFill>
                <a:schemeClr val="dk1"/>
              </a:solidFill>
              <a:latin typeface="Calibri"/>
              <a:ea typeface="Calibri"/>
              <a:cs typeface="Calibri"/>
              <a:sym typeface="Calibri"/>
            </a:endParaRPr>
          </a:p>
        </p:txBody>
      </p:sp>
      <p:sp>
        <p:nvSpPr>
          <p:cNvPr id="249" name="Google Shape;249;p13"/>
          <p:cNvSpPr/>
          <p:nvPr/>
        </p:nvSpPr>
        <p:spPr>
          <a:xfrm>
            <a:off x="3055665" y="1968698"/>
            <a:ext cx="308074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Learning-focused investigations</a:t>
            </a:r>
            <a:endParaRPr sz="1000">
              <a:solidFill>
                <a:schemeClr val="dk1"/>
              </a:solidFill>
              <a:latin typeface="Calibri"/>
              <a:ea typeface="Calibri"/>
              <a:cs typeface="Calibri"/>
              <a:sym typeface="Calibri"/>
            </a:endParaRPr>
          </a:p>
        </p:txBody>
      </p:sp>
      <p:sp>
        <p:nvSpPr>
          <p:cNvPr id="250" name="Google Shape;250;p13"/>
          <p:cNvSpPr/>
          <p:nvPr/>
        </p:nvSpPr>
        <p:spPr>
          <a:xfrm>
            <a:off x="5920904" y="1968698"/>
            <a:ext cx="308312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Learning opportunities missed</a:t>
            </a:r>
            <a:endParaRPr sz="1000">
              <a:solidFill>
                <a:schemeClr val="dk1"/>
              </a:solidFill>
              <a:latin typeface="Calibri"/>
              <a:ea typeface="Calibri"/>
              <a:cs typeface="Calibri"/>
              <a:sym typeface="Calibri"/>
            </a:endParaRPr>
          </a:p>
        </p:txBody>
      </p:sp>
      <p:sp>
        <p:nvSpPr>
          <p:cNvPr id="251" name="Google Shape;251;p13"/>
          <p:cNvSpPr/>
          <p:nvPr/>
        </p:nvSpPr>
        <p:spPr>
          <a:xfrm>
            <a:off x="597322" y="2314649"/>
            <a:ext cx="2673846"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Patient Safety Strategy</a:t>
            </a:r>
            <a:endParaRPr sz="1000">
              <a:solidFill>
                <a:schemeClr val="dk1"/>
              </a:solidFill>
              <a:latin typeface="Calibri"/>
              <a:ea typeface="Calibri"/>
              <a:cs typeface="Calibri"/>
              <a:sym typeface="Calibri"/>
            </a:endParaRPr>
          </a:p>
        </p:txBody>
      </p:sp>
      <p:sp>
        <p:nvSpPr>
          <p:cNvPr id="252" name="Google Shape;252;p13"/>
          <p:cNvSpPr/>
          <p:nvPr/>
        </p:nvSpPr>
        <p:spPr>
          <a:xfrm>
            <a:off x="3055665" y="2314649"/>
            <a:ext cx="308074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50"/>
              <a:buFont typeface="Montserrat"/>
              <a:buNone/>
            </a:pPr>
            <a:r>
              <a:rPr lang="en-US" sz="1050">
                <a:solidFill>
                  <a:srgbClr val="384653"/>
                </a:solidFill>
                <a:latin typeface="Montserrat"/>
                <a:ea typeface="Montserrat"/>
                <a:cs typeface="Montserrat"/>
                <a:sym typeface="Montserrat"/>
              </a:rPr>
              <a:t>Continuous improvement</a:t>
            </a:r>
            <a:endParaRPr sz="1050">
              <a:solidFill>
                <a:schemeClr val="dk1"/>
              </a:solidFill>
              <a:latin typeface="Calibri"/>
              <a:ea typeface="Calibri"/>
              <a:cs typeface="Calibri"/>
              <a:sym typeface="Calibri"/>
            </a:endParaRPr>
          </a:p>
        </p:txBody>
      </p:sp>
      <p:sp>
        <p:nvSpPr>
          <p:cNvPr id="253" name="Google Shape;253;p13"/>
          <p:cNvSpPr/>
          <p:nvPr/>
        </p:nvSpPr>
        <p:spPr>
          <a:xfrm>
            <a:off x="5920904" y="2314649"/>
            <a:ext cx="308312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Repeated failures identified</a:t>
            </a:r>
            <a:endParaRPr sz="1000">
              <a:solidFill>
                <a:schemeClr val="dk1"/>
              </a:solidFill>
              <a:latin typeface="Calibri"/>
              <a:ea typeface="Calibri"/>
              <a:cs typeface="Calibri"/>
              <a:sym typeface="Calibri"/>
            </a:endParaRPr>
          </a:p>
        </p:txBody>
      </p:sp>
      <p:sp>
        <p:nvSpPr>
          <p:cNvPr id="254" name="Google Shape;254;p13"/>
          <p:cNvSpPr/>
          <p:nvPr/>
        </p:nvSpPr>
        <p:spPr>
          <a:xfrm>
            <a:off x="597322" y="2660600"/>
            <a:ext cx="2673846"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HSSIB Learning Culture Standards</a:t>
            </a:r>
            <a:endParaRPr sz="1000">
              <a:solidFill>
                <a:schemeClr val="dk1"/>
              </a:solidFill>
              <a:latin typeface="Calibri"/>
              <a:ea typeface="Calibri"/>
              <a:cs typeface="Calibri"/>
              <a:sym typeface="Calibri"/>
            </a:endParaRPr>
          </a:p>
        </p:txBody>
      </p:sp>
      <p:sp>
        <p:nvSpPr>
          <p:cNvPr id="255" name="Google Shape;255;p13"/>
          <p:cNvSpPr/>
          <p:nvPr/>
        </p:nvSpPr>
        <p:spPr>
          <a:xfrm>
            <a:off x="3055665" y="2660600"/>
            <a:ext cx="308074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Effective organisational learning</a:t>
            </a:r>
            <a:endParaRPr sz="1000">
              <a:solidFill>
                <a:schemeClr val="dk1"/>
              </a:solidFill>
              <a:latin typeface="Calibri"/>
              <a:ea typeface="Calibri"/>
              <a:cs typeface="Calibri"/>
              <a:sym typeface="Calibri"/>
            </a:endParaRPr>
          </a:p>
        </p:txBody>
      </p:sp>
      <p:sp>
        <p:nvSpPr>
          <p:cNvPr id="256" name="Google Shape;256;p13"/>
          <p:cNvSpPr/>
          <p:nvPr/>
        </p:nvSpPr>
        <p:spPr>
          <a:xfrm>
            <a:off x="5920904" y="2660600"/>
            <a:ext cx="308312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Weak learning systems</a:t>
            </a:r>
            <a:endParaRPr sz="1000">
              <a:solidFill>
                <a:schemeClr val="dk1"/>
              </a:solidFill>
              <a:latin typeface="Calibri"/>
              <a:ea typeface="Calibri"/>
              <a:cs typeface="Calibri"/>
              <a:sym typeface="Calibri"/>
            </a:endParaRPr>
          </a:p>
        </p:txBody>
      </p:sp>
      <p:sp>
        <p:nvSpPr>
          <p:cNvPr id="257" name="Google Shape;257;p13"/>
          <p:cNvSpPr/>
          <p:nvPr/>
        </p:nvSpPr>
        <p:spPr>
          <a:xfrm>
            <a:off x="597322" y="3006551"/>
            <a:ext cx="2216646" cy="379065"/>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National Mortality Review Expectations</a:t>
            </a:r>
            <a:endParaRPr sz="1000">
              <a:solidFill>
                <a:schemeClr val="dk1"/>
              </a:solidFill>
              <a:latin typeface="Calibri"/>
              <a:ea typeface="Calibri"/>
              <a:cs typeface="Calibri"/>
              <a:sym typeface="Calibri"/>
            </a:endParaRPr>
          </a:p>
        </p:txBody>
      </p:sp>
      <p:sp>
        <p:nvSpPr>
          <p:cNvPr id="258" name="Google Shape;258;p13"/>
          <p:cNvSpPr/>
          <p:nvPr/>
        </p:nvSpPr>
        <p:spPr>
          <a:xfrm>
            <a:off x="3055665" y="3006551"/>
            <a:ext cx="3080742"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Consistent mortality review processes</a:t>
            </a:r>
            <a:endParaRPr sz="1000">
              <a:solidFill>
                <a:schemeClr val="dk1"/>
              </a:solidFill>
              <a:latin typeface="Calibri"/>
              <a:ea typeface="Calibri"/>
              <a:cs typeface="Calibri"/>
              <a:sym typeface="Calibri"/>
            </a:endParaRPr>
          </a:p>
        </p:txBody>
      </p:sp>
      <p:sp>
        <p:nvSpPr>
          <p:cNvPr id="259" name="Google Shape;259;p13"/>
          <p:cNvSpPr/>
          <p:nvPr/>
        </p:nvSpPr>
        <p:spPr>
          <a:xfrm>
            <a:off x="5920904" y="3006551"/>
            <a:ext cx="3083123" cy="1895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Significant variation identified</a:t>
            </a:r>
            <a:endParaRPr sz="1000">
              <a:solidFill>
                <a:schemeClr val="dk1"/>
              </a:solidFill>
              <a:latin typeface="Calibri"/>
              <a:ea typeface="Calibri"/>
              <a:cs typeface="Calibri"/>
              <a:sym typeface="Calibri"/>
            </a:endParaRPr>
          </a:p>
        </p:txBody>
      </p:sp>
      <p:sp>
        <p:nvSpPr>
          <p:cNvPr id="260" name="Google Shape;260;p13"/>
          <p:cNvSpPr/>
          <p:nvPr/>
        </p:nvSpPr>
        <p:spPr>
          <a:xfrm>
            <a:off x="473943" y="3599482"/>
            <a:ext cx="8196114" cy="1292557"/>
          </a:xfrm>
          <a:prstGeom prst="roundRect">
            <a:avLst>
              <a:gd name="adj" fmla="val 21131"/>
            </a:avLst>
          </a:prstGeom>
          <a:solidFill>
            <a:srgbClr val="FCF2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61" name="Google Shape;261;p13" descr="preencoded.png"/>
          <p:cNvPicPr preferRelativeResize="0"/>
          <p:nvPr/>
        </p:nvPicPr>
        <p:blipFill rotWithShape="1">
          <a:blip r:embed="rId3">
            <a:alphaModFix/>
          </a:blip>
          <a:srcRect/>
          <a:stretch/>
        </p:blipFill>
        <p:spPr>
          <a:xfrm>
            <a:off x="592410" y="3767733"/>
            <a:ext cx="148084" cy="118467"/>
          </a:xfrm>
          <a:prstGeom prst="rect">
            <a:avLst/>
          </a:prstGeom>
          <a:noFill/>
          <a:ln>
            <a:noFill/>
          </a:ln>
        </p:spPr>
      </p:pic>
      <p:sp>
        <p:nvSpPr>
          <p:cNvPr id="262" name="Google Shape;262;p13"/>
          <p:cNvSpPr/>
          <p:nvPr/>
        </p:nvSpPr>
        <p:spPr>
          <a:xfrm>
            <a:off x="858962" y="3735734"/>
            <a:ext cx="7692628" cy="730757"/>
          </a:xfrm>
          <a:prstGeom prst="rect">
            <a:avLst/>
          </a:prstGeom>
          <a:noFill/>
          <a:ln>
            <a:noFill/>
          </a:ln>
        </p:spPr>
        <p:txBody>
          <a:bodyPr spcFirstLastPara="1" wrap="square" lIns="0" tIns="0" rIns="0" bIns="0" anchor="t" anchorCtr="0">
            <a:noAutofit/>
          </a:bodyPr>
          <a:lstStyle/>
          <a:p>
            <a:pPr marL="0" marR="0" lvl="0" indent="0" algn="just" rtl="0">
              <a:lnSpc>
                <a:spcPct val="133000"/>
              </a:lnSpc>
              <a:spcBef>
                <a:spcPts val="0"/>
              </a:spcBef>
              <a:spcAft>
                <a:spcPts val="0"/>
              </a:spcAft>
              <a:buNone/>
            </a:pPr>
            <a:r>
              <a:rPr lang="en-US" sz="900">
                <a:solidFill>
                  <a:srgbClr val="000000"/>
                </a:solidFill>
                <a:latin typeface="Montserrat"/>
                <a:ea typeface="Montserrat"/>
                <a:cs typeface="Montserrat"/>
                <a:sym typeface="Montserrat"/>
              </a:rPr>
              <a:t>Benchmarking based on the national guidelines for patient safety and quality assurance reveals considerable discrepancies between the expected performance and that of Southern Health. The framework includes regular mortality reviews, organizational learning, and quality assurance. Nevertheless, Southern Health failed to review many deaths properly and thus lost the opportunity to detect potential dangers and take corresponding steps. Poor governance and learning processes were an additional reason for deficiencies in managing the issue of patient safety. This proves the difference between national expectations and the current state (Mazars, 2015; National Quality Board, 2017; Brummell et al., 2021).</a:t>
            </a:r>
            <a:endParaRPr sz="90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14"/>
          <p:cNvSpPr/>
          <p:nvPr/>
        </p:nvSpPr>
        <p:spPr>
          <a:xfrm>
            <a:off x="473943" y="335087"/>
            <a:ext cx="3380333" cy="3653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300"/>
              <a:buFont typeface="Barlow"/>
              <a:buNone/>
            </a:pPr>
            <a:r>
              <a:rPr lang="en-US" sz="2300" b="1">
                <a:solidFill>
                  <a:srgbClr val="2E3C4E"/>
                </a:solidFill>
                <a:latin typeface="Barlow"/>
                <a:ea typeface="Barlow"/>
                <a:cs typeface="Barlow"/>
                <a:sym typeface="Barlow"/>
              </a:rPr>
              <a:t>Gap Analysis</a:t>
            </a:r>
            <a:endParaRPr sz="2300">
              <a:solidFill>
                <a:schemeClr val="dk1"/>
              </a:solidFill>
              <a:latin typeface="Calibri"/>
              <a:ea typeface="Calibri"/>
              <a:cs typeface="Calibri"/>
              <a:sym typeface="Calibri"/>
            </a:endParaRPr>
          </a:p>
        </p:txBody>
      </p:sp>
      <p:sp>
        <p:nvSpPr>
          <p:cNvPr id="269" name="Google Shape;269;p14"/>
          <p:cNvSpPr/>
          <p:nvPr/>
        </p:nvSpPr>
        <p:spPr>
          <a:xfrm>
            <a:off x="473943" y="908670"/>
            <a:ext cx="8196114" cy="2906018"/>
          </a:xfrm>
          <a:prstGeom prst="roundRect">
            <a:avLst>
              <a:gd name="adj" fmla="val 5734"/>
            </a:avLst>
          </a:prstGeom>
          <a:noFill/>
          <a:ln w="9525" cap="flat" cmpd="sng">
            <a:solidFill>
              <a:srgbClr val="000000">
                <a:alpha val="784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4"/>
          <p:cNvSpPr/>
          <p:nvPr/>
        </p:nvSpPr>
        <p:spPr>
          <a:xfrm>
            <a:off x="478854" y="913433"/>
            <a:ext cx="2292176" cy="308967"/>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4"/>
          <p:cNvSpPr/>
          <p:nvPr/>
        </p:nvSpPr>
        <p:spPr>
          <a:xfrm>
            <a:off x="589880" y="980629"/>
            <a:ext cx="2524944" cy="172194"/>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000000"/>
              </a:buClr>
              <a:buSzPts val="1000"/>
              <a:buFont typeface="Montserrat"/>
              <a:buNone/>
            </a:pPr>
            <a:r>
              <a:rPr lang="en-US" sz="1000" b="1">
                <a:solidFill>
                  <a:srgbClr val="000000"/>
                </a:solidFill>
                <a:latin typeface="Montserrat"/>
                <a:ea typeface="Montserrat"/>
                <a:cs typeface="Montserrat"/>
                <a:sym typeface="Montserrat"/>
              </a:rPr>
              <a:t>Expected Standard</a:t>
            </a:r>
            <a:endParaRPr sz="1000">
              <a:solidFill>
                <a:schemeClr val="dk1"/>
              </a:solidFill>
              <a:latin typeface="Calibri"/>
              <a:ea typeface="Calibri"/>
              <a:cs typeface="Calibri"/>
              <a:sym typeface="Calibri"/>
            </a:endParaRPr>
          </a:p>
        </p:txBody>
      </p:sp>
      <p:sp>
        <p:nvSpPr>
          <p:cNvPr id="272" name="Google Shape;272;p14"/>
          <p:cNvSpPr/>
          <p:nvPr/>
        </p:nvSpPr>
        <p:spPr>
          <a:xfrm>
            <a:off x="2771031" y="913433"/>
            <a:ext cx="2292176" cy="308967"/>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4"/>
          <p:cNvSpPr/>
          <p:nvPr/>
        </p:nvSpPr>
        <p:spPr>
          <a:xfrm>
            <a:off x="2884438" y="980629"/>
            <a:ext cx="2522562" cy="172194"/>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000000"/>
              </a:buClr>
              <a:buSzPts val="1000"/>
              <a:buFont typeface="Montserrat"/>
              <a:buNone/>
            </a:pPr>
            <a:r>
              <a:rPr lang="en-US" sz="1000" b="1">
                <a:solidFill>
                  <a:srgbClr val="000000"/>
                </a:solidFill>
                <a:latin typeface="Montserrat"/>
                <a:ea typeface="Montserrat"/>
                <a:cs typeface="Montserrat"/>
                <a:sym typeface="Montserrat"/>
              </a:rPr>
              <a:t>Actual Practice</a:t>
            </a:r>
            <a:endParaRPr sz="1000">
              <a:solidFill>
                <a:schemeClr val="dk1"/>
              </a:solidFill>
              <a:latin typeface="Calibri"/>
              <a:ea typeface="Calibri"/>
              <a:cs typeface="Calibri"/>
              <a:sym typeface="Calibri"/>
            </a:endParaRPr>
          </a:p>
        </p:txBody>
      </p:sp>
      <p:sp>
        <p:nvSpPr>
          <p:cNvPr id="274" name="Google Shape;274;p14"/>
          <p:cNvSpPr/>
          <p:nvPr/>
        </p:nvSpPr>
        <p:spPr>
          <a:xfrm>
            <a:off x="5063207" y="913433"/>
            <a:ext cx="3602087" cy="308967"/>
          </a:xfrm>
          <a:prstGeom prst="rect">
            <a:avLst/>
          </a:prstGeom>
          <a:solidFill>
            <a:srgbClr val="2589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4"/>
          <p:cNvSpPr/>
          <p:nvPr/>
        </p:nvSpPr>
        <p:spPr>
          <a:xfrm>
            <a:off x="5176614" y="980629"/>
            <a:ext cx="3834854" cy="172194"/>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000000"/>
              </a:buClr>
              <a:buSzPts val="1000"/>
              <a:buFont typeface="Montserrat"/>
              <a:buNone/>
            </a:pPr>
            <a:r>
              <a:rPr lang="en-US" sz="1000" b="1">
                <a:solidFill>
                  <a:srgbClr val="000000"/>
                </a:solidFill>
                <a:latin typeface="Montserrat"/>
                <a:ea typeface="Montserrat"/>
                <a:cs typeface="Montserrat"/>
                <a:sym typeface="Montserrat"/>
              </a:rPr>
              <a:t>Gap</a:t>
            </a:r>
            <a:endParaRPr sz="1000">
              <a:solidFill>
                <a:schemeClr val="dk1"/>
              </a:solidFill>
              <a:latin typeface="Calibri"/>
              <a:ea typeface="Calibri"/>
              <a:cs typeface="Calibri"/>
              <a:sym typeface="Calibri"/>
            </a:endParaRPr>
          </a:p>
        </p:txBody>
      </p:sp>
      <p:sp>
        <p:nvSpPr>
          <p:cNvPr id="276" name="Google Shape;276;p14"/>
          <p:cNvSpPr/>
          <p:nvPr/>
        </p:nvSpPr>
        <p:spPr>
          <a:xfrm>
            <a:off x="589880" y="1291977"/>
            <a:ext cx="2067744"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Comprehensive mortality reviews of all relevant deaths</a:t>
            </a:r>
            <a:endParaRPr sz="1000">
              <a:solidFill>
                <a:schemeClr val="dk1"/>
              </a:solidFill>
              <a:latin typeface="Calibri"/>
              <a:ea typeface="Calibri"/>
              <a:cs typeface="Calibri"/>
              <a:sym typeface="Calibri"/>
            </a:endParaRPr>
          </a:p>
        </p:txBody>
      </p:sp>
      <p:sp>
        <p:nvSpPr>
          <p:cNvPr id="277" name="Google Shape;277;p14"/>
          <p:cNvSpPr/>
          <p:nvPr/>
        </p:nvSpPr>
        <p:spPr>
          <a:xfrm>
            <a:off x="2884438" y="1291977"/>
            <a:ext cx="2065362"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Many deaths were not formally reviewed or investigated</a:t>
            </a:r>
            <a:endParaRPr sz="1000">
              <a:solidFill>
                <a:schemeClr val="dk1"/>
              </a:solidFill>
              <a:latin typeface="Calibri"/>
              <a:ea typeface="Calibri"/>
              <a:cs typeface="Calibri"/>
              <a:sym typeface="Calibri"/>
            </a:endParaRPr>
          </a:p>
        </p:txBody>
      </p:sp>
      <p:sp>
        <p:nvSpPr>
          <p:cNvPr id="278" name="Google Shape;278;p14"/>
          <p:cNvSpPr/>
          <p:nvPr/>
        </p:nvSpPr>
        <p:spPr>
          <a:xfrm>
            <a:off x="5176614" y="1291977"/>
            <a:ext cx="3377654" cy="516582"/>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High – Failure to investigate deaths prevented identification of patient safety risks and learning opportunities (Mazars, 2015).</a:t>
            </a:r>
            <a:endParaRPr sz="1000">
              <a:solidFill>
                <a:schemeClr val="dk1"/>
              </a:solidFill>
              <a:latin typeface="Calibri"/>
              <a:ea typeface="Calibri"/>
              <a:cs typeface="Calibri"/>
              <a:sym typeface="Calibri"/>
            </a:endParaRPr>
          </a:p>
        </p:txBody>
      </p:sp>
      <p:sp>
        <p:nvSpPr>
          <p:cNvPr id="279" name="Google Shape;279;p14"/>
          <p:cNvSpPr/>
          <p:nvPr/>
        </p:nvSpPr>
        <p:spPr>
          <a:xfrm>
            <a:off x="589880" y="1947714"/>
            <a:ext cx="2067744"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Effective governance and board oversight</a:t>
            </a:r>
            <a:endParaRPr sz="1000">
              <a:solidFill>
                <a:schemeClr val="dk1"/>
              </a:solidFill>
              <a:latin typeface="Calibri"/>
              <a:ea typeface="Calibri"/>
              <a:cs typeface="Calibri"/>
              <a:sym typeface="Calibri"/>
            </a:endParaRPr>
          </a:p>
        </p:txBody>
      </p:sp>
      <p:sp>
        <p:nvSpPr>
          <p:cNvPr id="280" name="Google Shape;280;p14"/>
          <p:cNvSpPr/>
          <p:nvPr/>
        </p:nvSpPr>
        <p:spPr>
          <a:xfrm>
            <a:off x="2884438" y="1947714"/>
            <a:ext cx="2065362"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Weak assurance and monitoring systems</a:t>
            </a:r>
            <a:endParaRPr sz="1000">
              <a:solidFill>
                <a:schemeClr val="dk1"/>
              </a:solidFill>
              <a:latin typeface="Calibri"/>
              <a:ea typeface="Calibri"/>
              <a:cs typeface="Calibri"/>
              <a:sym typeface="Calibri"/>
            </a:endParaRPr>
          </a:p>
        </p:txBody>
      </p:sp>
      <p:sp>
        <p:nvSpPr>
          <p:cNvPr id="281" name="Google Shape;281;p14"/>
          <p:cNvSpPr/>
          <p:nvPr/>
        </p:nvSpPr>
        <p:spPr>
          <a:xfrm>
            <a:off x="5176614" y="1947714"/>
            <a:ext cx="3377654"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900"/>
              <a:buFont typeface="Montserrat"/>
              <a:buNone/>
            </a:pPr>
            <a:r>
              <a:rPr lang="en-US" sz="900">
                <a:solidFill>
                  <a:srgbClr val="384653"/>
                </a:solidFill>
                <a:latin typeface="Montserrat"/>
                <a:ea typeface="Montserrat"/>
                <a:cs typeface="Montserrat"/>
                <a:sym typeface="Montserrat"/>
              </a:rPr>
              <a:t>High – Governance systems failed to detect and address deficiencies over several years (Pascoe, 2020).</a:t>
            </a:r>
            <a:endParaRPr sz="900">
              <a:solidFill>
                <a:schemeClr val="dk1"/>
              </a:solidFill>
              <a:latin typeface="Calibri"/>
              <a:ea typeface="Calibri"/>
              <a:cs typeface="Calibri"/>
              <a:sym typeface="Calibri"/>
            </a:endParaRPr>
          </a:p>
        </p:txBody>
      </p:sp>
      <p:sp>
        <p:nvSpPr>
          <p:cNvPr id="282" name="Google Shape;282;p14"/>
          <p:cNvSpPr/>
          <p:nvPr/>
        </p:nvSpPr>
        <p:spPr>
          <a:xfrm>
            <a:off x="589880" y="2431256"/>
            <a:ext cx="2067744"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Strong organisational learning culture</a:t>
            </a:r>
            <a:endParaRPr sz="1000">
              <a:solidFill>
                <a:schemeClr val="dk1"/>
              </a:solidFill>
              <a:latin typeface="Calibri"/>
              <a:ea typeface="Calibri"/>
              <a:cs typeface="Calibri"/>
              <a:sym typeface="Calibri"/>
            </a:endParaRPr>
          </a:p>
        </p:txBody>
      </p:sp>
      <p:sp>
        <p:nvSpPr>
          <p:cNvPr id="283" name="Google Shape;283;p14"/>
          <p:cNvSpPr/>
          <p:nvPr/>
        </p:nvSpPr>
        <p:spPr>
          <a:xfrm>
            <a:off x="2884438" y="2431256"/>
            <a:ext cx="2065362"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Repeated missed opportunities to learn from deaths</a:t>
            </a:r>
            <a:endParaRPr sz="1000">
              <a:solidFill>
                <a:schemeClr val="dk1"/>
              </a:solidFill>
              <a:latin typeface="Calibri"/>
              <a:ea typeface="Calibri"/>
              <a:cs typeface="Calibri"/>
              <a:sym typeface="Calibri"/>
            </a:endParaRPr>
          </a:p>
        </p:txBody>
      </p:sp>
      <p:sp>
        <p:nvSpPr>
          <p:cNvPr id="284" name="Google Shape;284;p14"/>
          <p:cNvSpPr/>
          <p:nvPr/>
        </p:nvSpPr>
        <p:spPr>
          <a:xfrm>
            <a:off x="5176614" y="2431256"/>
            <a:ext cx="3377654"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900"/>
              <a:buFont typeface="Montserrat"/>
              <a:buNone/>
            </a:pPr>
            <a:r>
              <a:rPr lang="en-US" sz="900">
                <a:solidFill>
                  <a:srgbClr val="384653"/>
                </a:solidFill>
                <a:latin typeface="Montserrat"/>
                <a:ea typeface="Montserrat"/>
                <a:cs typeface="Montserrat"/>
                <a:sym typeface="Montserrat"/>
              </a:rPr>
              <a:t>High – Lessons from deaths were not consistently translated into service improvements (Brummell et al., 2023).</a:t>
            </a:r>
            <a:endParaRPr sz="900">
              <a:solidFill>
                <a:schemeClr val="dk1"/>
              </a:solidFill>
              <a:latin typeface="Calibri"/>
              <a:ea typeface="Calibri"/>
              <a:cs typeface="Calibri"/>
              <a:sym typeface="Calibri"/>
            </a:endParaRPr>
          </a:p>
        </p:txBody>
      </p:sp>
      <p:sp>
        <p:nvSpPr>
          <p:cNvPr id="285" name="Google Shape;285;p14"/>
          <p:cNvSpPr/>
          <p:nvPr/>
        </p:nvSpPr>
        <p:spPr>
          <a:xfrm>
            <a:off x="589880" y="2914799"/>
            <a:ext cx="2067744"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Leadership accountability for patient safety</a:t>
            </a:r>
            <a:endParaRPr sz="1000">
              <a:solidFill>
                <a:schemeClr val="dk1"/>
              </a:solidFill>
              <a:latin typeface="Calibri"/>
              <a:ea typeface="Calibri"/>
              <a:cs typeface="Calibri"/>
              <a:sym typeface="Calibri"/>
            </a:endParaRPr>
          </a:p>
        </p:txBody>
      </p:sp>
      <p:sp>
        <p:nvSpPr>
          <p:cNvPr id="286" name="Google Shape;286;p14"/>
          <p:cNvSpPr/>
          <p:nvPr/>
        </p:nvSpPr>
        <p:spPr>
          <a:xfrm>
            <a:off x="2884438" y="2914799"/>
            <a:ext cx="2065362"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Delayed responses to identified concerns</a:t>
            </a:r>
            <a:endParaRPr sz="1000">
              <a:solidFill>
                <a:schemeClr val="dk1"/>
              </a:solidFill>
              <a:latin typeface="Calibri"/>
              <a:ea typeface="Calibri"/>
              <a:cs typeface="Calibri"/>
              <a:sym typeface="Calibri"/>
            </a:endParaRPr>
          </a:p>
        </p:txBody>
      </p:sp>
      <p:sp>
        <p:nvSpPr>
          <p:cNvPr id="287" name="Google Shape;287;p14"/>
          <p:cNvSpPr/>
          <p:nvPr/>
        </p:nvSpPr>
        <p:spPr>
          <a:xfrm>
            <a:off x="5176614" y="2983854"/>
            <a:ext cx="3377654" cy="414485"/>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900"/>
              <a:buFont typeface="Montserrat"/>
              <a:buNone/>
            </a:pPr>
            <a:r>
              <a:rPr lang="en-US" sz="900">
                <a:solidFill>
                  <a:srgbClr val="384653"/>
                </a:solidFill>
                <a:latin typeface="Montserrat"/>
                <a:ea typeface="Montserrat"/>
                <a:cs typeface="Montserrat"/>
                <a:sym typeface="Montserrat"/>
              </a:rPr>
              <a:t>Significant – Leadership actions were delayed despite awareness of concerns and risks (Pascoe, 2021).</a:t>
            </a:r>
            <a:endParaRPr sz="900">
              <a:solidFill>
                <a:schemeClr val="dk1"/>
              </a:solidFill>
              <a:latin typeface="Calibri"/>
              <a:ea typeface="Calibri"/>
              <a:cs typeface="Calibri"/>
              <a:sym typeface="Calibri"/>
            </a:endParaRPr>
          </a:p>
        </p:txBody>
      </p:sp>
      <p:sp>
        <p:nvSpPr>
          <p:cNvPr id="288" name="Google Shape;288;p14"/>
          <p:cNvSpPr/>
          <p:nvPr/>
        </p:nvSpPr>
        <p:spPr>
          <a:xfrm>
            <a:off x="589880" y="3398340"/>
            <a:ext cx="2067744" cy="555501"/>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Continuous quality improvement and patient safety monitoring</a:t>
            </a:r>
            <a:endParaRPr sz="1000">
              <a:solidFill>
                <a:schemeClr val="dk1"/>
              </a:solidFill>
              <a:latin typeface="Calibri"/>
              <a:ea typeface="Calibri"/>
              <a:cs typeface="Calibri"/>
              <a:sym typeface="Calibri"/>
            </a:endParaRPr>
          </a:p>
        </p:txBody>
      </p:sp>
      <p:sp>
        <p:nvSpPr>
          <p:cNvPr id="289" name="Google Shape;289;p14"/>
          <p:cNvSpPr/>
          <p:nvPr/>
        </p:nvSpPr>
        <p:spPr>
          <a:xfrm>
            <a:off x="2884438" y="3398341"/>
            <a:ext cx="2065362" cy="344388"/>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Limited evidence of sustained improvement</a:t>
            </a:r>
            <a:endParaRPr sz="1000">
              <a:solidFill>
                <a:schemeClr val="dk1"/>
              </a:solidFill>
              <a:latin typeface="Calibri"/>
              <a:ea typeface="Calibri"/>
              <a:cs typeface="Calibri"/>
              <a:sym typeface="Calibri"/>
            </a:endParaRPr>
          </a:p>
        </p:txBody>
      </p:sp>
      <p:sp>
        <p:nvSpPr>
          <p:cNvPr id="290" name="Google Shape;290;p14"/>
          <p:cNvSpPr/>
          <p:nvPr/>
        </p:nvSpPr>
        <p:spPr>
          <a:xfrm>
            <a:off x="5176614" y="3467398"/>
            <a:ext cx="3377654" cy="414485"/>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High – Quality assurance processes failed to ensure ongoing compliance and improvement (HSSIB, 2025).</a:t>
            </a:r>
            <a:endParaRPr sz="1000">
              <a:solidFill>
                <a:schemeClr val="dk1"/>
              </a:solidFill>
              <a:latin typeface="Calibri"/>
              <a:ea typeface="Calibri"/>
              <a:cs typeface="Calibri"/>
              <a:sym typeface="Calibri"/>
            </a:endParaRPr>
          </a:p>
        </p:txBody>
      </p:sp>
      <p:sp>
        <p:nvSpPr>
          <p:cNvPr id="291" name="Google Shape;291;p14"/>
          <p:cNvSpPr/>
          <p:nvPr/>
        </p:nvSpPr>
        <p:spPr>
          <a:xfrm>
            <a:off x="478854" y="4126037"/>
            <a:ext cx="8196114" cy="759470"/>
          </a:xfrm>
          <a:prstGeom prst="roundRect">
            <a:avLst>
              <a:gd name="adj" fmla="val 21939"/>
            </a:avLst>
          </a:prstGeom>
          <a:solidFill>
            <a:srgbClr val="FFB3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92" name="Google Shape;292;p14" descr="preencoded.png"/>
          <p:cNvPicPr preferRelativeResize="0"/>
          <p:nvPr/>
        </p:nvPicPr>
        <p:blipFill rotWithShape="1">
          <a:blip r:embed="rId3">
            <a:alphaModFix/>
          </a:blip>
          <a:srcRect/>
          <a:stretch/>
        </p:blipFill>
        <p:spPr>
          <a:xfrm>
            <a:off x="584969" y="4087713"/>
            <a:ext cx="138782" cy="111026"/>
          </a:xfrm>
          <a:prstGeom prst="rect">
            <a:avLst/>
          </a:prstGeom>
          <a:noFill/>
          <a:ln>
            <a:noFill/>
          </a:ln>
        </p:spPr>
      </p:pic>
      <p:sp>
        <p:nvSpPr>
          <p:cNvPr id="293" name="Google Shape;293;p14"/>
          <p:cNvSpPr/>
          <p:nvPr/>
        </p:nvSpPr>
        <p:spPr>
          <a:xfrm>
            <a:off x="662941" y="4198739"/>
            <a:ext cx="7891328" cy="583033"/>
          </a:xfrm>
          <a:prstGeom prst="rect">
            <a:avLst/>
          </a:prstGeom>
          <a:noFill/>
          <a:ln>
            <a:noFill/>
          </a:ln>
        </p:spPr>
        <p:txBody>
          <a:bodyPr spcFirstLastPara="1" wrap="square" lIns="0" tIns="0" rIns="0" bIns="0" anchor="t" anchorCtr="0">
            <a:noAutofit/>
          </a:bodyPr>
          <a:lstStyle/>
          <a:p>
            <a:pPr marL="0" marR="0" lvl="0" indent="0" algn="l" rtl="0">
              <a:lnSpc>
                <a:spcPct val="129000"/>
              </a:lnSpc>
              <a:spcBef>
                <a:spcPts val="0"/>
              </a:spcBef>
              <a:spcAft>
                <a:spcPts val="0"/>
              </a:spcAft>
              <a:buClr>
                <a:srgbClr val="000000"/>
              </a:buClr>
              <a:buSzPts val="900"/>
              <a:buFont typeface="Montserrat"/>
              <a:buNone/>
            </a:pPr>
            <a:r>
              <a:rPr lang="en-US" sz="900">
                <a:solidFill>
                  <a:srgbClr val="000000"/>
                </a:solidFill>
                <a:latin typeface="Montserrat"/>
                <a:ea typeface="Montserrat"/>
                <a:cs typeface="Montserrat"/>
                <a:sym typeface="Montserrat"/>
              </a:rPr>
              <a:t>The investigation revealed major gaps between national patient safety expectations and organisational performance. The most significant deficiencies were found in mortality reviews, governance oversight, organisational learning and leadership accountability. These weaknesses limited the Trust's ability to learn from deaths, improve services and strengthen patient safety (Mazars, 2015; Pascoe, 2021).</a:t>
            </a:r>
            <a:endParaRPr sz="900">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15"/>
          <p:cNvSpPr/>
          <p:nvPr/>
        </p:nvSpPr>
        <p:spPr>
          <a:xfrm>
            <a:off x="473943" y="1118220"/>
            <a:ext cx="3575224"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System Implications</a:t>
            </a:r>
            <a:endParaRPr sz="2450">
              <a:solidFill>
                <a:schemeClr val="dk1"/>
              </a:solidFill>
              <a:latin typeface="Calibri"/>
              <a:ea typeface="Calibri"/>
              <a:cs typeface="Calibri"/>
              <a:sym typeface="Calibri"/>
            </a:endParaRPr>
          </a:p>
        </p:txBody>
      </p:sp>
      <p:sp>
        <p:nvSpPr>
          <p:cNvPr id="300" name="Google Shape;300;p15"/>
          <p:cNvSpPr/>
          <p:nvPr/>
        </p:nvSpPr>
        <p:spPr>
          <a:xfrm>
            <a:off x="473943" y="1744861"/>
            <a:ext cx="2653010" cy="1270471"/>
          </a:xfrm>
          <a:prstGeom prst="roundRect">
            <a:avLst>
              <a:gd name="adj" fmla="val 13989"/>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5"/>
          <p:cNvSpPr/>
          <p:nvPr/>
        </p:nvSpPr>
        <p:spPr>
          <a:xfrm>
            <a:off x="597173" y="1868091"/>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Patient Safety</a:t>
            </a:r>
            <a:endParaRPr sz="1200">
              <a:solidFill>
                <a:schemeClr val="dk1"/>
              </a:solidFill>
              <a:latin typeface="Calibri"/>
              <a:ea typeface="Calibri"/>
              <a:cs typeface="Calibri"/>
              <a:sym typeface="Calibri"/>
            </a:endParaRPr>
          </a:p>
        </p:txBody>
      </p:sp>
      <p:sp>
        <p:nvSpPr>
          <p:cNvPr id="302" name="Google Shape;302;p15"/>
          <p:cNvSpPr/>
          <p:nvPr/>
        </p:nvSpPr>
        <p:spPr>
          <a:xfrm>
            <a:off x="597173" y="2133972"/>
            <a:ext cx="2406551" cy="822588"/>
          </a:xfrm>
          <a:prstGeom prst="rect">
            <a:avLst/>
          </a:prstGeom>
          <a:noFill/>
          <a:ln>
            <a:noFill/>
          </a:ln>
        </p:spPr>
        <p:txBody>
          <a:bodyPr spcFirstLastPara="1" wrap="square" lIns="0" tIns="0" rIns="0" bIns="0" anchor="t" anchorCtr="0">
            <a:noAutofit/>
          </a:bodyPr>
          <a:lstStyle/>
          <a:p>
            <a:pPr marL="0" marR="0" lvl="0" indent="0" algn="l" rtl="0">
              <a:lnSpc>
                <a:spcPct val="123000"/>
              </a:lnSpc>
              <a:spcBef>
                <a:spcPts val="0"/>
              </a:spcBef>
              <a:spcAft>
                <a:spcPts val="0"/>
              </a:spcAft>
              <a:buClr>
                <a:srgbClr val="384653"/>
              </a:buClr>
              <a:buSzPts val="1110"/>
              <a:buFont typeface="Montserrat"/>
              <a:buNone/>
            </a:pPr>
            <a:r>
              <a:rPr lang="en-US" sz="1110">
                <a:solidFill>
                  <a:srgbClr val="384653"/>
                </a:solidFill>
                <a:latin typeface="Montserrat"/>
                <a:ea typeface="Montserrat"/>
                <a:cs typeface="Montserrat"/>
                <a:sym typeface="Montserrat"/>
              </a:rPr>
              <a:t>Missed opportunities for learning increased the risk of repeated patient safety incidents (Brummell et al., 2023</a:t>
            </a:r>
            <a:r>
              <a:rPr lang="en-US" sz="833">
                <a:solidFill>
                  <a:srgbClr val="384653"/>
                </a:solidFill>
                <a:latin typeface="Montserrat"/>
                <a:ea typeface="Montserrat"/>
                <a:cs typeface="Montserrat"/>
                <a:sym typeface="Montserrat"/>
              </a:rPr>
              <a:t>).</a:t>
            </a:r>
            <a:endParaRPr sz="833">
              <a:solidFill>
                <a:schemeClr val="dk1"/>
              </a:solidFill>
              <a:latin typeface="Calibri"/>
              <a:ea typeface="Calibri"/>
              <a:cs typeface="Calibri"/>
              <a:sym typeface="Calibri"/>
            </a:endParaRPr>
          </a:p>
        </p:txBody>
      </p:sp>
      <p:sp>
        <p:nvSpPr>
          <p:cNvPr id="303" name="Google Shape;303;p15"/>
          <p:cNvSpPr/>
          <p:nvPr/>
        </p:nvSpPr>
        <p:spPr>
          <a:xfrm>
            <a:off x="3245421" y="1744861"/>
            <a:ext cx="2653085" cy="1270471"/>
          </a:xfrm>
          <a:prstGeom prst="roundRect">
            <a:avLst>
              <a:gd name="adj" fmla="val 13989"/>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5"/>
          <p:cNvSpPr/>
          <p:nvPr/>
        </p:nvSpPr>
        <p:spPr>
          <a:xfrm>
            <a:off x="3368650" y="1868091"/>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Governance</a:t>
            </a:r>
            <a:endParaRPr sz="1200">
              <a:solidFill>
                <a:schemeClr val="dk1"/>
              </a:solidFill>
              <a:latin typeface="Calibri"/>
              <a:ea typeface="Calibri"/>
              <a:cs typeface="Calibri"/>
              <a:sym typeface="Calibri"/>
            </a:endParaRPr>
          </a:p>
        </p:txBody>
      </p:sp>
      <p:sp>
        <p:nvSpPr>
          <p:cNvPr id="305" name="Google Shape;305;p15"/>
          <p:cNvSpPr/>
          <p:nvPr/>
        </p:nvSpPr>
        <p:spPr>
          <a:xfrm>
            <a:off x="3368650" y="2133972"/>
            <a:ext cx="2406625" cy="75813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Weak governance structures reduced accountability and organisational assurance (Pascoe, 2020</a:t>
            </a:r>
            <a:r>
              <a:rPr lang="en-US" sz="900">
                <a:solidFill>
                  <a:srgbClr val="384653"/>
                </a:solidFill>
                <a:latin typeface="Montserrat"/>
                <a:ea typeface="Montserrat"/>
                <a:cs typeface="Montserrat"/>
                <a:sym typeface="Montserrat"/>
              </a:rPr>
              <a:t>).</a:t>
            </a:r>
            <a:endParaRPr sz="900">
              <a:solidFill>
                <a:schemeClr val="dk1"/>
              </a:solidFill>
              <a:latin typeface="Calibri"/>
              <a:ea typeface="Calibri"/>
              <a:cs typeface="Calibri"/>
              <a:sym typeface="Calibri"/>
            </a:endParaRPr>
          </a:p>
        </p:txBody>
      </p:sp>
      <p:sp>
        <p:nvSpPr>
          <p:cNvPr id="306" name="Google Shape;306;p15"/>
          <p:cNvSpPr/>
          <p:nvPr/>
        </p:nvSpPr>
        <p:spPr>
          <a:xfrm>
            <a:off x="6016972" y="1744861"/>
            <a:ext cx="2653010" cy="1270471"/>
          </a:xfrm>
          <a:prstGeom prst="roundRect">
            <a:avLst>
              <a:gd name="adj" fmla="val 13989"/>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5"/>
          <p:cNvSpPr/>
          <p:nvPr/>
        </p:nvSpPr>
        <p:spPr>
          <a:xfrm>
            <a:off x="6140202" y="1868091"/>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Public Trust</a:t>
            </a:r>
            <a:endParaRPr sz="1200">
              <a:solidFill>
                <a:schemeClr val="dk1"/>
              </a:solidFill>
              <a:latin typeface="Calibri"/>
              <a:ea typeface="Calibri"/>
              <a:cs typeface="Calibri"/>
              <a:sym typeface="Calibri"/>
            </a:endParaRPr>
          </a:p>
        </p:txBody>
      </p:sp>
      <p:sp>
        <p:nvSpPr>
          <p:cNvPr id="308" name="Google Shape;308;p15"/>
          <p:cNvSpPr/>
          <p:nvPr/>
        </p:nvSpPr>
        <p:spPr>
          <a:xfrm>
            <a:off x="6140202" y="2133972"/>
            <a:ext cx="2406551" cy="75813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The scandal negatively affected public confidence in mental health and learning disability services (Pascoe, 2021).</a:t>
            </a:r>
            <a:endParaRPr sz="1000">
              <a:solidFill>
                <a:schemeClr val="dk1"/>
              </a:solidFill>
              <a:latin typeface="Calibri"/>
              <a:ea typeface="Calibri"/>
              <a:cs typeface="Calibri"/>
              <a:sym typeface="Calibri"/>
            </a:endParaRPr>
          </a:p>
        </p:txBody>
      </p:sp>
      <p:sp>
        <p:nvSpPr>
          <p:cNvPr id="309" name="Google Shape;309;p15"/>
          <p:cNvSpPr/>
          <p:nvPr/>
        </p:nvSpPr>
        <p:spPr>
          <a:xfrm>
            <a:off x="324526" y="3189872"/>
            <a:ext cx="4038749" cy="891406"/>
          </a:xfrm>
          <a:prstGeom prst="roundRect">
            <a:avLst>
              <a:gd name="adj" fmla="val 19938"/>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5"/>
          <p:cNvSpPr/>
          <p:nvPr/>
        </p:nvSpPr>
        <p:spPr>
          <a:xfrm>
            <a:off x="597173" y="3257029"/>
            <a:ext cx="164023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Organisational Learning</a:t>
            </a:r>
            <a:endParaRPr sz="1200">
              <a:solidFill>
                <a:schemeClr val="dk1"/>
              </a:solidFill>
              <a:latin typeface="Calibri"/>
              <a:ea typeface="Calibri"/>
              <a:cs typeface="Calibri"/>
              <a:sym typeface="Calibri"/>
            </a:endParaRPr>
          </a:p>
        </p:txBody>
      </p:sp>
      <p:sp>
        <p:nvSpPr>
          <p:cNvPr id="311" name="Google Shape;311;p15"/>
          <p:cNvSpPr/>
          <p:nvPr/>
        </p:nvSpPr>
        <p:spPr>
          <a:xfrm>
            <a:off x="473943" y="3451845"/>
            <a:ext cx="3739917" cy="518175"/>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Poor learning systems restricted quality improvement and service development (Brummell et al., 2026).</a:t>
            </a:r>
            <a:endParaRPr sz="1000">
              <a:solidFill>
                <a:schemeClr val="dk1"/>
              </a:solidFill>
              <a:latin typeface="Calibri"/>
              <a:ea typeface="Calibri"/>
              <a:cs typeface="Calibri"/>
              <a:sym typeface="Calibri"/>
            </a:endParaRPr>
          </a:p>
        </p:txBody>
      </p:sp>
      <p:sp>
        <p:nvSpPr>
          <p:cNvPr id="312" name="Google Shape;312;p15"/>
          <p:cNvSpPr/>
          <p:nvPr/>
        </p:nvSpPr>
        <p:spPr>
          <a:xfrm>
            <a:off x="4571962" y="3210959"/>
            <a:ext cx="4038823" cy="891406"/>
          </a:xfrm>
          <a:prstGeom prst="roundRect">
            <a:avLst>
              <a:gd name="adj" fmla="val 19938"/>
            </a:avLst>
          </a:prstGeom>
          <a:solidFill>
            <a:srgbClr val="D4E9F7"/>
          </a:solidFill>
          <a:ln w="9525" cap="flat" cmpd="sng">
            <a:solidFill>
              <a:srgbClr val="BACFD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5"/>
          <p:cNvSpPr/>
          <p:nvPr/>
        </p:nvSpPr>
        <p:spPr>
          <a:xfrm>
            <a:off x="4754389" y="3257029"/>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Equality of Care</a:t>
            </a:r>
            <a:endParaRPr sz="1200">
              <a:solidFill>
                <a:schemeClr val="dk1"/>
              </a:solidFill>
              <a:latin typeface="Calibri"/>
              <a:ea typeface="Calibri"/>
              <a:cs typeface="Calibri"/>
              <a:sym typeface="Calibri"/>
            </a:endParaRPr>
          </a:p>
        </p:txBody>
      </p:sp>
      <p:sp>
        <p:nvSpPr>
          <p:cNvPr id="314" name="Google Shape;314;p15"/>
          <p:cNvSpPr/>
          <p:nvPr/>
        </p:nvSpPr>
        <p:spPr>
          <a:xfrm>
            <a:off x="4754389" y="3522911"/>
            <a:ext cx="3792364" cy="3099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Concerns emerged regarding equitable investigation of deaths among vulnerable patient populations (Mazars, 2015).</a:t>
            </a:r>
            <a:endParaRPr sz="1000">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16"/>
          <p:cNvSpPr/>
          <p:nvPr/>
        </p:nvSpPr>
        <p:spPr>
          <a:xfrm>
            <a:off x="473943" y="360611"/>
            <a:ext cx="3429074" cy="37147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300"/>
              <a:buFont typeface="Barlow"/>
              <a:buNone/>
            </a:pPr>
            <a:r>
              <a:rPr lang="en-US" sz="2300" b="1">
                <a:solidFill>
                  <a:srgbClr val="2E3C4E"/>
                </a:solidFill>
                <a:latin typeface="Barlow"/>
                <a:ea typeface="Barlow"/>
                <a:cs typeface="Barlow"/>
                <a:sym typeface="Barlow"/>
              </a:rPr>
              <a:t>Recommendations</a:t>
            </a:r>
            <a:endParaRPr sz="2300">
              <a:solidFill>
                <a:schemeClr val="dk1"/>
              </a:solidFill>
              <a:latin typeface="Calibri"/>
              <a:ea typeface="Calibri"/>
              <a:cs typeface="Calibri"/>
              <a:sym typeface="Calibri"/>
            </a:endParaRPr>
          </a:p>
        </p:txBody>
      </p:sp>
      <p:pic>
        <p:nvPicPr>
          <p:cNvPr id="321" name="Google Shape;321;p16" descr="preencoded.png"/>
          <p:cNvPicPr preferRelativeResize="0"/>
          <p:nvPr/>
        </p:nvPicPr>
        <p:blipFill rotWithShape="1">
          <a:blip r:embed="rId3">
            <a:alphaModFix/>
          </a:blip>
          <a:srcRect/>
          <a:stretch/>
        </p:blipFill>
        <p:spPr>
          <a:xfrm>
            <a:off x="473943" y="947291"/>
            <a:ext cx="8196114" cy="681038"/>
          </a:xfrm>
          <a:prstGeom prst="rect">
            <a:avLst/>
          </a:prstGeom>
          <a:noFill/>
          <a:ln>
            <a:noFill/>
          </a:ln>
        </p:spPr>
      </p:pic>
      <p:sp>
        <p:nvSpPr>
          <p:cNvPr id="322" name="Google Shape;322;p16"/>
          <p:cNvSpPr/>
          <p:nvPr/>
        </p:nvSpPr>
        <p:spPr>
          <a:xfrm>
            <a:off x="627013" y="1181919"/>
            <a:ext cx="169366" cy="211708"/>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384653"/>
              </a:buClr>
              <a:buSzPts val="1300"/>
              <a:buFont typeface="Barlow"/>
              <a:buNone/>
            </a:pPr>
            <a:r>
              <a:rPr lang="en-US" sz="1300" b="1">
                <a:solidFill>
                  <a:srgbClr val="384653"/>
                </a:solidFill>
                <a:latin typeface="Barlow"/>
                <a:ea typeface="Barlow"/>
                <a:cs typeface="Barlow"/>
                <a:sym typeface="Barlow"/>
              </a:rPr>
              <a:t>1</a:t>
            </a:r>
            <a:endParaRPr sz="1300">
              <a:solidFill>
                <a:schemeClr val="dk1"/>
              </a:solidFill>
              <a:latin typeface="Calibri"/>
              <a:ea typeface="Calibri"/>
              <a:cs typeface="Calibri"/>
              <a:sym typeface="Calibri"/>
            </a:endParaRPr>
          </a:p>
        </p:txBody>
      </p:sp>
      <p:sp>
        <p:nvSpPr>
          <p:cNvPr id="323" name="Google Shape;323;p16"/>
          <p:cNvSpPr/>
          <p:nvPr/>
        </p:nvSpPr>
        <p:spPr>
          <a:xfrm>
            <a:off x="1047527" y="1074465"/>
            <a:ext cx="3054394" cy="185737"/>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50"/>
              <a:buFont typeface="Barlow"/>
              <a:buNone/>
            </a:pPr>
            <a:r>
              <a:rPr lang="en-US" sz="1150" b="1" dirty="0">
                <a:solidFill>
                  <a:srgbClr val="384653"/>
                </a:solidFill>
                <a:latin typeface="Barlow"/>
                <a:ea typeface="Barlow"/>
                <a:cs typeface="Barlow"/>
                <a:sym typeface="Barlow"/>
              </a:rPr>
              <a:t>Strengthen Mortality Review Processes</a:t>
            </a:r>
            <a:endParaRPr sz="1150" dirty="0">
              <a:solidFill>
                <a:schemeClr val="dk1"/>
              </a:solidFill>
              <a:latin typeface="Calibri"/>
              <a:ea typeface="Calibri"/>
              <a:cs typeface="Calibri"/>
              <a:sym typeface="Calibri"/>
            </a:endParaRPr>
          </a:p>
        </p:txBody>
      </p:sp>
      <p:sp>
        <p:nvSpPr>
          <p:cNvPr id="324" name="Google Shape;324;p16"/>
          <p:cNvSpPr/>
          <p:nvPr/>
        </p:nvSpPr>
        <p:spPr>
          <a:xfrm>
            <a:off x="1047527" y="1324719"/>
            <a:ext cx="7495356" cy="176436"/>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384653"/>
              </a:buClr>
              <a:buSzPts val="900"/>
              <a:buFont typeface="Montserrat"/>
              <a:buNone/>
            </a:pPr>
            <a:r>
              <a:rPr lang="en-US" sz="900">
                <a:solidFill>
                  <a:srgbClr val="384653"/>
                </a:solidFill>
                <a:latin typeface="Montserrat"/>
                <a:ea typeface="Montserrat"/>
                <a:cs typeface="Montserrat"/>
                <a:sym typeface="Montserrat"/>
              </a:rPr>
              <a:t>Ensure all relevant deaths receive structured and timely review in accordance with national guidance (National Quality Board, 2017).</a:t>
            </a:r>
            <a:endParaRPr sz="900">
              <a:solidFill>
                <a:schemeClr val="dk1"/>
              </a:solidFill>
              <a:latin typeface="Calibri"/>
              <a:ea typeface="Calibri"/>
              <a:cs typeface="Calibri"/>
              <a:sym typeface="Calibri"/>
            </a:endParaRPr>
          </a:p>
        </p:txBody>
      </p:sp>
      <p:pic>
        <p:nvPicPr>
          <p:cNvPr id="325" name="Google Shape;325;p16" descr="preencoded.png"/>
          <p:cNvPicPr preferRelativeResize="0"/>
          <p:nvPr/>
        </p:nvPicPr>
        <p:blipFill rotWithShape="1">
          <a:blip r:embed="rId3">
            <a:alphaModFix/>
          </a:blip>
          <a:srcRect/>
          <a:stretch/>
        </p:blipFill>
        <p:spPr>
          <a:xfrm>
            <a:off x="473943" y="1735931"/>
            <a:ext cx="8196114" cy="681038"/>
          </a:xfrm>
          <a:prstGeom prst="rect">
            <a:avLst/>
          </a:prstGeom>
          <a:noFill/>
          <a:ln>
            <a:noFill/>
          </a:ln>
        </p:spPr>
      </p:pic>
      <p:sp>
        <p:nvSpPr>
          <p:cNvPr id="326" name="Google Shape;326;p16"/>
          <p:cNvSpPr/>
          <p:nvPr/>
        </p:nvSpPr>
        <p:spPr>
          <a:xfrm>
            <a:off x="627013" y="1970559"/>
            <a:ext cx="169366" cy="211708"/>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384653"/>
              </a:buClr>
              <a:buSzPts val="1300"/>
              <a:buFont typeface="Barlow"/>
              <a:buNone/>
            </a:pPr>
            <a:r>
              <a:rPr lang="en-US" sz="1300" b="1">
                <a:solidFill>
                  <a:srgbClr val="384653"/>
                </a:solidFill>
                <a:latin typeface="Barlow"/>
                <a:ea typeface="Barlow"/>
                <a:cs typeface="Barlow"/>
                <a:sym typeface="Barlow"/>
              </a:rPr>
              <a:t>2</a:t>
            </a:r>
            <a:endParaRPr sz="1300">
              <a:solidFill>
                <a:schemeClr val="dk1"/>
              </a:solidFill>
              <a:latin typeface="Calibri"/>
              <a:ea typeface="Calibri"/>
              <a:cs typeface="Calibri"/>
              <a:sym typeface="Calibri"/>
            </a:endParaRPr>
          </a:p>
        </p:txBody>
      </p:sp>
      <p:sp>
        <p:nvSpPr>
          <p:cNvPr id="327" name="Google Shape;327;p16"/>
          <p:cNvSpPr/>
          <p:nvPr/>
        </p:nvSpPr>
        <p:spPr>
          <a:xfrm>
            <a:off x="1047527" y="1863105"/>
            <a:ext cx="2339617" cy="185737"/>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50"/>
              <a:buFont typeface="Barlow"/>
              <a:buNone/>
            </a:pPr>
            <a:r>
              <a:rPr lang="en-US" sz="1150" b="1" dirty="0">
                <a:solidFill>
                  <a:srgbClr val="384653"/>
                </a:solidFill>
                <a:latin typeface="Barlow"/>
                <a:ea typeface="Barlow"/>
                <a:cs typeface="Barlow"/>
                <a:sym typeface="Barlow"/>
              </a:rPr>
              <a:t>Improve Governance Oversight</a:t>
            </a:r>
            <a:endParaRPr sz="1150" dirty="0">
              <a:solidFill>
                <a:schemeClr val="dk1"/>
              </a:solidFill>
              <a:latin typeface="Calibri"/>
              <a:ea typeface="Calibri"/>
              <a:cs typeface="Calibri"/>
              <a:sym typeface="Calibri"/>
            </a:endParaRPr>
          </a:p>
        </p:txBody>
      </p:sp>
      <p:sp>
        <p:nvSpPr>
          <p:cNvPr id="328" name="Google Shape;328;p16"/>
          <p:cNvSpPr/>
          <p:nvPr/>
        </p:nvSpPr>
        <p:spPr>
          <a:xfrm>
            <a:off x="1047527" y="2113359"/>
            <a:ext cx="7495356" cy="176436"/>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Strengthen board-level monitoring and accountability for mortality investigations (Pascoe, 2021).</a:t>
            </a:r>
            <a:endParaRPr sz="1000">
              <a:solidFill>
                <a:schemeClr val="dk1"/>
              </a:solidFill>
              <a:latin typeface="Calibri"/>
              <a:ea typeface="Calibri"/>
              <a:cs typeface="Calibri"/>
              <a:sym typeface="Calibri"/>
            </a:endParaRPr>
          </a:p>
        </p:txBody>
      </p:sp>
      <p:pic>
        <p:nvPicPr>
          <p:cNvPr id="329" name="Google Shape;329;p16" descr="preencoded.png"/>
          <p:cNvPicPr preferRelativeResize="0"/>
          <p:nvPr/>
        </p:nvPicPr>
        <p:blipFill rotWithShape="1">
          <a:blip r:embed="rId3">
            <a:alphaModFix/>
          </a:blip>
          <a:srcRect/>
          <a:stretch/>
        </p:blipFill>
        <p:spPr>
          <a:xfrm>
            <a:off x="473943" y="2524571"/>
            <a:ext cx="8196114" cy="681038"/>
          </a:xfrm>
          <a:prstGeom prst="rect">
            <a:avLst/>
          </a:prstGeom>
          <a:noFill/>
          <a:ln>
            <a:noFill/>
          </a:ln>
        </p:spPr>
      </p:pic>
      <p:sp>
        <p:nvSpPr>
          <p:cNvPr id="330" name="Google Shape;330;p16"/>
          <p:cNvSpPr/>
          <p:nvPr/>
        </p:nvSpPr>
        <p:spPr>
          <a:xfrm>
            <a:off x="627013" y="2759199"/>
            <a:ext cx="169366" cy="211708"/>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384653"/>
              </a:buClr>
              <a:buSzPts val="1300"/>
              <a:buFont typeface="Barlow"/>
              <a:buNone/>
            </a:pPr>
            <a:r>
              <a:rPr lang="en-US" sz="1300" b="1">
                <a:solidFill>
                  <a:srgbClr val="384653"/>
                </a:solidFill>
                <a:latin typeface="Barlow"/>
                <a:ea typeface="Barlow"/>
                <a:cs typeface="Barlow"/>
                <a:sym typeface="Barlow"/>
              </a:rPr>
              <a:t>3</a:t>
            </a:r>
            <a:endParaRPr sz="1300">
              <a:solidFill>
                <a:schemeClr val="dk1"/>
              </a:solidFill>
              <a:latin typeface="Calibri"/>
              <a:ea typeface="Calibri"/>
              <a:cs typeface="Calibri"/>
              <a:sym typeface="Calibri"/>
            </a:endParaRPr>
          </a:p>
        </p:txBody>
      </p:sp>
      <p:sp>
        <p:nvSpPr>
          <p:cNvPr id="331" name="Google Shape;331;p16"/>
          <p:cNvSpPr/>
          <p:nvPr/>
        </p:nvSpPr>
        <p:spPr>
          <a:xfrm>
            <a:off x="1047527" y="2651745"/>
            <a:ext cx="2161431" cy="18573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50"/>
              <a:buFont typeface="Barlow"/>
              <a:buNone/>
            </a:pPr>
            <a:r>
              <a:rPr lang="en-US" sz="1150" b="1">
                <a:solidFill>
                  <a:srgbClr val="384653"/>
                </a:solidFill>
                <a:latin typeface="Barlow"/>
                <a:ea typeface="Barlow"/>
                <a:cs typeface="Barlow"/>
                <a:sym typeface="Barlow"/>
              </a:rPr>
              <a:t>Enhance Organisational Learning</a:t>
            </a:r>
            <a:endParaRPr sz="1150">
              <a:solidFill>
                <a:schemeClr val="dk1"/>
              </a:solidFill>
              <a:latin typeface="Calibri"/>
              <a:ea typeface="Calibri"/>
              <a:cs typeface="Calibri"/>
              <a:sym typeface="Calibri"/>
            </a:endParaRPr>
          </a:p>
        </p:txBody>
      </p:sp>
      <p:sp>
        <p:nvSpPr>
          <p:cNvPr id="332" name="Google Shape;332;p16"/>
          <p:cNvSpPr/>
          <p:nvPr/>
        </p:nvSpPr>
        <p:spPr>
          <a:xfrm>
            <a:off x="1047527" y="2902000"/>
            <a:ext cx="7495356" cy="176436"/>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384653"/>
              </a:buClr>
              <a:buSzPts val="900"/>
              <a:buFont typeface="Montserrat"/>
              <a:buNone/>
            </a:pPr>
            <a:r>
              <a:rPr lang="en-US" sz="900">
                <a:solidFill>
                  <a:srgbClr val="384653"/>
                </a:solidFill>
                <a:latin typeface="Montserrat"/>
                <a:ea typeface="Montserrat"/>
                <a:cs typeface="Montserrat"/>
                <a:sym typeface="Montserrat"/>
              </a:rPr>
              <a:t>Embed learning from deaths within quality improvement systems and patient safety programmes (Brummell et al., 2026).</a:t>
            </a:r>
            <a:endParaRPr sz="900">
              <a:solidFill>
                <a:schemeClr val="dk1"/>
              </a:solidFill>
              <a:latin typeface="Calibri"/>
              <a:ea typeface="Calibri"/>
              <a:cs typeface="Calibri"/>
              <a:sym typeface="Calibri"/>
            </a:endParaRPr>
          </a:p>
        </p:txBody>
      </p:sp>
      <p:pic>
        <p:nvPicPr>
          <p:cNvPr id="333" name="Google Shape;333;p16" descr="preencoded.png"/>
          <p:cNvPicPr preferRelativeResize="0"/>
          <p:nvPr/>
        </p:nvPicPr>
        <p:blipFill rotWithShape="1">
          <a:blip r:embed="rId3">
            <a:alphaModFix/>
          </a:blip>
          <a:srcRect/>
          <a:stretch/>
        </p:blipFill>
        <p:spPr>
          <a:xfrm>
            <a:off x="473943" y="3313212"/>
            <a:ext cx="8196114" cy="681038"/>
          </a:xfrm>
          <a:prstGeom prst="rect">
            <a:avLst/>
          </a:prstGeom>
          <a:noFill/>
          <a:ln>
            <a:noFill/>
          </a:ln>
        </p:spPr>
      </p:pic>
      <p:sp>
        <p:nvSpPr>
          <p:cNvPr id="334" name="Google Shape;334;p16"/>
          <p:cNvSpPr/>
          <p:nvPr/>
        </p:nvSpPr>
        <p:spPr>
          <a:xfrm>
            <a:off x="627013" y="3547839"/>
            <a:ext cx="169366" cy="211708"/>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384653"/>
              </a:buClr>
              <a:buSzPts val="1300"/>
              <a:buFont typeface="Barlow"/>
              <a:buNone/>
            </a:pPr>
            <a:r>
              <a:rPr lang="en-US" sz="1300" b="1">
                <a:solidFill>
                  <a:srgbClr val="384653"/>
                </a:solidFill>
                <a:latin typeface="Barlow"/>
                <a:ea typeface="Barlow"/>
                <a:cs typeface="Barlow"/>
                <a:sym typeface="Barlow"/>
              </a:rPr>
              <a:t>4</a:t>
            </a:r>
            <a:endParaRPr sz="1300">
              <a:solidFill>
                <a:schemeClr val="dk1"/>
              </a:solidFill>
              <a:latin typeface="Calibri"/>
              <a:ea typeface="Calibri"/>
              <a:cs typeface="Calibri"/>
              <a:sym typeface="Calibri"/>
            </a:endParaRPr>
          </a:p>
        </p:txBody>
      </p:sp>
      <p:sp>
        <p:nvSpPr>
          <p:cNvPr id="335" name="Google Shape;335;p16"/>
          <p:cNvSpPr/>
          <p:nvPr/>
        </p:nvSpPr>
        <p:spPr>
          <a:xfrm>
            <a:off x="1047527" y="3440385"/>
            <a:ext cx="1485900" cy="18573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50"/>
              <a:buFont typeface="Barlow"/>
              <a:buNone/>
            </a:pPr>
            <a:r>
              <a:rPr lang="en-US" sz="1150" b="1">
                <a:solidFill>
                  <a:srgbClr val="384653"/>
                </a:solidFill>
                <a:latin typeface="Barlow"/>
                <a:ea typeface="Barlow"/>
                <a:cs typeface="Barlow"/>
                <a:sym typeface="Barlow"/>
              </a:rPr>
              <a:t>Implement PSIRF Fully</a:t>
            </a:r>
            <a:endParaRPr sz="1150">
              <a:solidFill>
                <a:schemeClr val="dk1"/>
              </a:solidFill>
              <a:latin typeface="Calibri"/>
              <a:ea typeface="Calibri"/>
              <a:cs typeface="Calibri"/>
              <a:sym typeface="Calibri"/>
            </a:endParaRPr>
          </a:p>
        </p:txBody>
      </p:sp>
      <p:sp>
        <p:nvSpPr>
          <p:cNvPr id="336" name="Google Shape;336;p16"/>
          <p:cNvSpPr/>
          <p:nvPr/>
        </p:nvSpPr>
        <p:spPr>
          <a:xfrm>
            <a:off x="1047527" y="3690640"/>
            <a:ext cx="7495356" cy="176436"/>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Adopt learning-focused investigation approaches that support continuous improvement (NHS England, 2022/2023).</a:t>
            </a:r>
            <a:endParaRPr sz="1000">
              <a:solidFill>
                <a:schemeClr val="dk1"/>
              </a:solidFill>
              <a:latin typeface="Calibri"/>
              <a:ea typeface="Calibri"/>
              <a:cs typeface="Calibri"/>
              <a:sym typeface="Calibri"/>
            </a:endParaRPr>
          </a:p>
        </p:txBody>
      </p:sp>
      <p:pic>
        <p:nvPicPr>
          <p:cNvPr id="337" name="Google Shape;337;p16" descr="preencoded.png"/>
          <p:cNvPicPr preferRelativeResize="0"/>
          <p:nvPr/>
        </p:nvPicPr>
        <p:blipFill rotWithShape="1">
          <a:blip r:embed="rId3">
            <a:alphaModFix/>
          </a:blip>
          <a:srcRect/>
          <a:stretch/>
        </p:blipFill>
        <p:spPr>
          <a:xfrm>
            <a:off x="473943" y="4101852"/>
            <a:ext cx="8196114" cy="681038"/>
          </a:xfrm>
          <a:prstGeom prst="rect">
            <a:avLst/>
          </a:prstGeom>
          <a:noFill/>
          <a:ln>
            <a:noFill/>
          </a:ln>
        </p:spPr>
      </p:pic>
      <p:sp>
        <p:nvSpPr>
          <p:cNvPr id="338" name="Google Shape;338;p16"/>
          <p:cNvSpPr/>
          <p:nvPr/>
        </p:nvSpPr>
        <p:spPr>
          <a:xfrm>
            <a:off x="627013" y="4336479"/>
            <a:ext cx="169366" cy="211708"/>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384653"/>
              </a:buClr>
              <a:buSzPts val="1300"/>
              <a:buFont typeface="Barlow"/>
              <a:buNone/>
            </a:pPr>
            <a:r>
              <a:rPr lang="en-US" sz="1300" b="1">
                <a:solidFill>
                  <a:srgbClr val="384653"/>
                </a:solidFill>
                <a:latin typeface="Barlow"/>
                <a:ea typeface="Barlow"/>
                <a:cs typeface="Barlow"/>
                <a:sym typeface="Barlow"/>
              </a:rPr>
              <a:t>5</a:t>
            </a:r>
            <a:endParaRPr sz="1300">
              <a:solidFill>
                <a:schemeClr val="dk1"/>
              </a:solidFill>
              <a:latin typeface="Calibri"/>
              <a:ea typeface="Calibri"/>
              <a:cs typeface="Calibri"/>
              <a:sym typeface="Calibri"/>
            </a:endParaRPr>
          </a:p>
        </p:txBody>
      </p:sp>
      <p:sp>
        <p:nvSpPr>
          <p:cNvPr id="339" name="Google Shape;339;p16"/>
          <p:cNvSpPr/>
          <p:nvPr/>
        </p:nvSpPr>
        <p:spPr>
          <a:xfrm>
            <a:off x="1047527" y="4229026"/>
            <a:ext cx="2145134" cy="18573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150"/>
              <a:buFont typeface="Barlow"/>
              <a:buNone/>
            </a:pPr>
            <a:r>
              <a:rPr lang="en-US" sz="1150" b="1">
                <a:solidFill>
                  <a:srgbClr val="384653"/>
                </a:solidFill>
                <a:latin typeface="Barlow"/>
                <a:ea typeface="Barlow"/>
                <a:cs typeface="Barlow"/>
                <a:sym typeface="Barlow"/>
              </a:rPr>
              <a:t>Continuous Audit and Monitoring</a:t>
            </a:r>
            <a:endParaRPr sz="1150">
              <a:solidFill>
                <a:schemeClr val="dk1"/>
              </a:solidFill>
              <a:latin typeface="Calibri"/>
              <a:ea typeface="Calibri"/>
              <a:cs typeface="Calibri"/>
              <a:sym typeface="Calibri"/>
            </a:endParaRPr>
          </a:p>
        </p:txBody>
      </p:sp>
      <p:sp>
        <p:nvSpPr>
          <p:cNvPr id="340" name="Google Shape;340;p16"/>
          <p:cNvSpPr/>
          <p:nvPr/>
        </p:nvSpPr>
        <p:spPr>
          <a:xfrm>
            <a:off x="1047527" y="4479280"/>
            <a:ext cx="7495356" cy="176436"/>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Regular audits should evaluate compliance with mortality review and patient safety standards (HSSIB, 2025).</a:t>
            </a:r>
            <a:endParaRPr sz="1000">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346" name="Google Shape;346;p17"/>
          <p:cNvSpPr/>
          <p:nvPr/>
        </p:nvSpPr>
        <p:spPr>
          <a:xfrm>
            <a:off x="473943" y="521419"/>
            <a:ext cx="5550396" cy="3897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Proposed Structure for Component 2</a:t>
            </a:r>
            <a:endParaRPr sz="2450">
              <a:solidFill>
                <a:schemeClr val="dk1"/>
              </a:solidFill>
              <a:latin typeface="Calibri"/>
              <a:ea typeface="Calibri"/>
              <a:cs typeface="Calibri"/>
              <a:sym typeface="Calibri"/>
            </a:endParaRPr>
          </a:p>
        </p:txBody>
      </p:sp>
      <p:sp>
        <p:nvSpPr>
          <p:cNvPr id="347" name="Google Shape;347;p17"/>
          <p:cNvSpPr/>
          <p:nvPr/>
        </p:nvSpPr>
        <p:spPr>
          <a:xfrm>
            <a:off x="388665" y="1088827"/>
            <a:ext cx="4124102" cy="3533180"/>
          </a:xfrm>
          <a:prstGeom prst="roundRect">
            <a:avLst>
              <a:gd name="adj" fmla="val 8049"/>
            </a:avLst>
          </a:prstGeom>
          <a:solidFill>
            <a:srgbClr val="063E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7"/>
          <p:cNvSpPr/>
          <p:nvPr/>
        </p:nvSpPr>
        <p:spPr>
          <a:xfrm>
            <a:off x="507132" y="1222102"/>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900"/>
              <a:buFont typeface="Barlow Light"/>
              <a:buNone/>
            </a:pPr>
            <a:r>
              <a:rPr lang="en-US" sz="900">
                <a:solidFill>
                  <a:srgbClr val="FFFFFF"/>
                </a:solidFill>
                <a:latin typeface="Barlow Light"/>
                <a:ea typeface="Barlow Light"/>
                <a:cs typeface="Barlow Light"/>
                <a:sym typeface="Barlow Light"/>
              </a:rPr>
              <a:t>01</a:t>
            </a:r>
            <a:endParaRPr sz="900">
              <a:solidFill>
                <a:schemeClr val="dk1"/>
              </a:solidFill>
              <a:latin typeface="Calibri"/>
              <a:ea typeface="Calibri"/>
              <a:cs typeface="Calibri"/>
              <a:sym typeface="Calibri"/>
            </a:endParaRPr>
          </a:p>
        </p:txBody>
      </p:sp>
      <p:pic>
        <p:nvPicPr>
          <p:cNvPr id="349" name="Google Shape;349;p17" descr="preencoded.png"/>
          <p:cNvPicPr preferRelativeResize="0"/>
          <p:nvPr/>
        </p:nvPicPr>
        <p:blipFill rotWithShape="1">
          <a:blip r:embed="rId3">
            <a:alphaModFix/>
          </a:blip>
          <a:srcRect/>
          <a:stretch/>
        </p:blipFill>
        <p:spPr>
          <a:xfrm>
            <a:off x="507132" y="1409179"/>
            <a:ext cx="3887167" cy="14288"/>
          </a:xfrm>
          <a:prstGeom prst="rect">
            <a:avLst/>
          </a:prstGeom>
          <a:noFill/>
          <a:ln>
            <a:noFill/>
          </a:ln>
        </p:spPr>
      </p:pic>
      <p:sp>
        <p:nvSpPr>
          <p:cNvPr id="350" name="Google Shape;350;p17"/>
          <p:cNvSpPr/>
          <p:nvPr/>
        </p:nvSpPr>
        <p:spPr>
          <a:xfrm>
            <a:off x="507132" y="1496988"/>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200"/>
              <a:buFont typeface="Barlow"/>
              <a:buNone/>
            </a:pPr>
            <a:r>
              <a:rPr lang="en-US" sz="1200" b="1">
                <a:solidFill>
                  <a:srgbClr val="FFFFFF"/>
                </a:solidFill>
                <a:latin typeface="Barlow"/>
                <a:ea typeface="Barlow"/>
                <a:cs typeface="Barlow"/>
                <a:sym typeface="Barlow"/>
              </a:rPr>
              <a:t>Introduction</a:t>
            </a:r>
            <a:endParaRPr sz="1200">
              <a:solidFill>
                <a:schemeClr val="dk1"/>
              </a:solidFill>
              <a:latin typeface="Calibri"/>
              <a:ea typeface="Calibri"/>
              <a:cs typeface="Calibri"/>
              <a:sym typeface="Calibri"/>
            </a:endParaRPr>
          </a:p>
        </p:txBody>
      </p:sp>
      <p:sp>
        <p:nvSpPr>
          <p:cNvPr id="351" name="Google Shape;351;p17"/>
          <p:cNvSpPr/>
          <p:nvPr/>
        </p:nvSpPr>
        <p:spPr>
          <a:xfrm>
            <a:off x="507132" y="1899121"/>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900"/>
              <a:buFont typeface="Barlow Light"/>
              <a:buNone/>
            </a:pPr>
            <a:r>
              <a:rPr lang="en-US" sz="900">
                <a:solidFill>
                  <a:srgbClr val="FFFFFF"/>
                </a:solidFill>
                <a:latin typeface="Barlow Light"/>
                <a:ea typeface="Barlow Light"/>
                <a:cs typeface="Barlow Light"/>
                <a:sym typeface="Barlow Light"/>
              </a:rPr>
              <a:t>02</a:t>
            </a:r>
            <a:endParaRPr sz="900">
              <a:solidFill>
                <a:schemeClr val="dk1"/>
              </a:solidFill>
              <a:latin typeface="Calibri"/>
              <a:ea typeface="Calibri"/>
              <a:cs typeface="Calibri"/>
              <a:sym typeface="Calibri"/>
            </a:endParaRPr>
          </a:p>
        </p:txBody>
      </p:sp>
      <p:pic>
        <p:nvPicPr>
          <p:cNvPr id="352" name="Google Shape;352;p17" descr="preencoded.png"/>
          <p:cNvPicPr preferRelativeResize="0"/>
          <p:nvPr/>
        </p:nvPicPr>
        <p:blipFill rotWithShape="1">
          <a:blip r:embed="rId3">
            <a:alphaModFix/>
          </a:blip>
          <a:srcRect/>
          <a:stretch/>
        </p:blipFill>
        <p:spPr>
          <a:xfrm>
            <a:off x="507132" y="2062535"/>
            <a:ext cx="3887167" cy="14288"/>
          </a:xfrm>
          <a:prstGeom prst="rect">
            <a:avLst/>
          </a:prstGeom>
          <a:noFill/>
          <a:ln>
            <a:noFill/>
          </a:ln>
        </p:spPr>
      </p:pic>
      <p:sp>
        <p:nvSpPr>
          <p:cNvPr id="353" name="Google Shape;353;p17"/>
          <p:cNvSpPr/>
          <p:nvPr/>
        </p:nvSpPr>
        <p:spPr>
          <a:xfrm>
            <a:off x="507132" y="2174007"/>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200"/>
              <a:buFont typeface="Barlow"/>
              <a:buNone/>
            </a:pPr>
            <a:r>
              <a:rPr lang="en-US" sz="1200" b="1">
                <a:solidFill>
                  <a:srgbClr val="FFFFFF"/>
                </a:solidFill>
                <a:latin typeface="Barlow"/>
                <a:ea typeface="Barlow"/>
                <a:cs typeface="Barlow"/>
                <a:sym typeface="Barlow"/>
              </a:rPr>
              <a:t>Literature Review</a:t>
            </a:r>
            <a:endParaRPr sz="1200">
              <a:solidFill>
                <a:schemeClr val="dk1"/>
              </a:solidFill>
              <a:latin typeface="Calibri"/>
              <a:ea typeface="Calibri"/>
              <a:cs typeface="Calibri"/>
              <a:sym typeface="Calibri"/>
            </a:endParaRPr>
          </a:p>
        </p:txBody>
      </p:sp>
      <p:sp>
        <p:nvSpPr>
          <p:cNvPr id="354" name="Google Shape;354;p17"/>
          <p:cNvSpPr/>
          <p:nvPr/>
        </p:nvSpPr>
        <p:spPr>
          <a:xfrm>
            <a:off x="507132" y="2576140"/>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900"/>
              <a:buFont typeface="Barlow Light"/>
              <a:buNone/>
            </a:pPr>
            <a:r>
              <a:rPr lang="en-US" sz="900">
                <a:solidFill>
                  <a:srgbClr val="FFFFFF"/>
                </a:solidFill>
                <a:latin typeface="Barlow Light"/>
                <a:ea typeface="Barlow Light"/>
                <a:cs typeface="Barlow Light"/>
                <a:sym typeface="Barlow Light"/>
              </a:rPr>
              <a:t>03</a:t>
            </a:r>
            <a:endParaRPr sz="900">
              <a:solidFill>
                <a:schemeClr val="dk1"/>
              </a:solidFill>
              <a:latin typeface="Calibri"/>
              <a:ea typeface="Calibri"/>
              <a:cs typeface="Calibri"/>
              <a:sym typeface="Calibri"/>
            </a:endParaRPr>
          </a:p>
        </p:txBody>
      </p:sp>
      <p:pic>
        <p:nvPicPr>
          <p:cNvPr id="355" name="Google Shape;355;p17" descr="preencoded.png"/>
          <p:cNvPicPr preferRelativeResize="0"/>
          <p:nvPr/>
        </p:nvPicPr>
        <p:blipFill rotWithShape="1">
          <a:blip r:embed="rId3">
            <a:alphaModFix/>
          </a:blip>
          <a:srcRect/>
          <a:stretch/>
        </p:blipFill>
        <p:spPr>
          <a:xfrm>
            <a:off x="507132" y="2715890"/>
            <a:ext cx="3887167" cy="14288"/>
          </a:xfrm>
          <a:prstGeom prst="rect">
            <a:avLst/>
          </a:prstGeom>
          <a:noFill/>
          <a:ln>
            <a:noFill/>
          </a:ln>
        </p:spPr>
      </p:pic>
      <p:sp>
        <p:nvSpPr>
          <p:cNvPr id="356" name="Google Shape;356;p17"/>
          <p:cNvSpPr/>
          <p:nvPr/>
        </p:nvSpPr>
        <p:spPr>
          <a:xfrm>
            <a:off x="507132" y="2851026"/>
            <a:ext cx="2161282"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200"/>
              <a:buFont typeface="Barlow"/>
              <a:buNone/>
            </a:pPr>
            <a:r>
              <a:rPr lang="en-US" sz="1200" b="1">
                <a:solidFill>
                  <a:srgbClr val="FFFFFF"/>
                </a:solidFill>
                <a:latin typeface="Barlow"/>
                <a:ea typeface="Barlow"/>
                <a:cs typeface="Barlow"/>
                <a:sym typeface="Barlow"/>
              </a:rPr>
              <a:t>Southern Health Case Overview</a:t>
            </a:r>
            <a:endParaRPr sz="1200">
              <a:solidFill>
                <a:schemeClr val="dk1"/>
              </a:solidFill>
              <a:latin typeface="Calibri"/>
              <a:ea typeface="Calibri"/>
              <a:cs typeface="Calibri"/>
              <a:sym typeface="Calibri"/>
            </a:endParaRPr>
          </a:p>
        </p:txBody>
      </p:sp>
      <p:sp>
        <p:nvSpPr>
          <p:cNvPr id="357" name="Google Shape;357;p17"/>
          <p:cNvSpPr/>
          <p:nvPr/>
        </p:nvSpPr>
        <p:spPr>
          <a:xfrm>
            <a:off x="507132" y="3253160"/>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900"/>
              <a:buFont typeface="Barlow Light"/>
              <a:buNone/>
            </a:pPr>
            <a:r>
              <a:rPr lang="en-US" sz="900">
                <a:solidFill>
                  <a:srgbClr val="FFFFFF"/>
                </a:solidFill>
                <a:latin typeface="Barlow Light"/>
                <a:ea typeface="Barlow Light"/>
                <a:cs typeface="Barlow Light"/>
                <a:sym typeface="Barlow Light"/>
              </a:rPr>
              <a:t>04</a:t>
            </a:r>
            <a:endParaRPr sz="900">
              <a:solidFill>
                <a:schemeClr val="dk1"/>
              </a:solidFill>
              <a:latin typeface="Calibri"/>
              <a:ea typeface="Calibri"/>
              <a:cs typeface="Calibri"/>
              <a:sym typeface="Calibri"/>
            </a:endParaRPr>
          </a:p>
        </p:txBody>
      </p:sp>
      <p:pic>
        <p:nvPicPr>
          <p:cNvPr id="358" name="Google Shape;358;p17" descr="preencoded.png"/>
          <p:cNvPicPr preferRelativeResize="0"/>
          <p:nvPr/>
        </p:nvPicPr>
        <p:blipFill rotWithShape="1">
          <a:blip r:embed="rId3">
            <a:alphaModFix/>
          </a:blip>
          <a:srcRect/>
          <a:stretch/>
        </p:blipFill>
        <p:spPr>
          <a:xfrm>
            <a:off x="507132" y="3369246"/>
            <a:ext cx="3887167" cy="14288"/>
          </a:xfrm>
          <a:prstGeom prst="rect">
            <a:avLst/>
          </a:prstGeom>
          <a:noFill/>
          <a:ln>
            <a:noFill/>
          </a:ln>
        </p:spPr>
      </p:pic>
      <p:sp>
        <p:nvSpPr>
          <p:cNvPr id="359" name="Google Shape;359;p17"/>
          <p:cNvSpPr/>
          <p:nvPr/>
        </p:nvSpPr>
        <p:spPr>
          <a:xfrm>
            <a:off x="507132" y="3528045"/>
            <a:ext cx="2003896"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200"/>
              <a:buFont typeface="Barlow"/>
              <a:buNone/>
            </a:pPr>
            <a:r>
              <a:rPr lang="en-US" sz="1200" b="1">
                <a:solidFill>
                  <a:srgbClr val="FFFFFF"/>
                </a:solidFill>
                <a:latin typeface="Barlow"/>
                <a:ea typeface="Barlow"/>
                <a:cs typeface="Barlow"/>
                <a:sym typeface="Barlow"/>
              </a:rPr>
              <a:t>Swiss Cheese Model Analysis</a:t>
            </a:r>
            <a:endParaRPr sz="1200">
              <a:solidFill>
                <a:schemeClr val="dk1"/>
              </a:solidFill>
              <a:latin typeface="Calibri"/>
              <a:ea typeface="Calibri"/>
              <a:cs typeface="Calibri"/>
              <a:sym typeface="Calibri"/>
            </a:endParaRPr>
          </a:p>
        </p:txBody>
      </p:sp>
      <p:sp>
        <p:nvSpPr>
          <p:cNvPr id="360" name="Google Shape;360;p17"/>
          <p:cNvSpPr/>
          <p:nvPr/>
        </p:nvSpPr>
        <p:spPr>
          <a:xfrm>
            <a:off x="507132" y="3930179"/>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900"/>
              <a:buFont typeface="Barlow Light"/>
              <a:buNone/>
            </a:pPr>
            <a:r>
              <a:rPr lang="en-US" sz="900">
                <a:solidFill>
                  <a:srgbClr val="FFFFFF"/>
                </a:solidFill>
                <a:latin typeface="Barlow Light"/>
                <a:ea typeface="Barlow Light"/>
                <a:cs typeface="Barlow Light"/>
                <a:sym typeface="Barlow Light"/>
              </a:rPr>
              <a:t>05</a:t>
            </a:r>
            <a:endParaRPr sz="900">
              <a:solidFill>
                <a:schemeClr val="dk1"/>
              </a:solidFill>
              <a:latin typeface="Calibri"/>
              <a:ea typeface="Calibri"/>
              <a:cs typeface="Calibri"/>
              <a:sym typeface="Calibri"/>
            </a:endParaRPr>
          </a:p>
        </p:txBody>
      </p:sp>
      <p:pic>
        <p:nvPicPr>
          <p:cNvPr id="361" name="Google Shape;361;p17" descr="preencoded.png"/>
          <p:cNvPicPr preferRelativeResize="0"/>
          <p:nvPr/>
        </p:nvPicPr>
        <p:blipFill rotWithShape="1">
          <a:blip r:embed="rId3">
            <a:alphaModFix/>
          </a:blip>
          <a:srcRect/>
          <a:stretch/>
        </p:blipFill>
        <p:spPr>
          <a:xfrm>
            <a:off x="507132" y="4022601"/>
            <a:ext cx="3887167" cy="14288"/>
          </a:xfrm>
          <a:prstGeom prst="rect">
            <a:avLst/>
          </a:prstGeom>
          <a:noFill/>
          <a:ln>
            <a:noFill/>
          </a:ln>
        </p:spPr>
      </p:pic>
      <p:sp>
        <p:nvSpPr>
          <p:cNvPr id="362" name="Google Shape;362;p17"/>
          <p:cNvSpPr/>
          <p:nvPr/>
        </p:nvSpPr>
        <p:spPr>
          <a:xfrm>
            <a:off x="507132" y="4205064"/>
            <a:ext cx="2915320"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200"/>
              <a:buFont typeface="Barlow"/>
              <a:buNone/>
            </a:pPr>
            <a:r>
              <a:rPr lang="en-US" sz="1200" b="1">
                <a:solidFill>
                  <a:srgbClr val="FFFFFF"/>
                </a:solidFill>
                <a:latin typeface="Barlow"/>
                <a:ea typeface="Barlow"/>
                <a:cs typeface="Barlow"/>
                <a:sym typeface="Barlow"/>
              </a:rPr>
              <a:t>Learning from Deaths Framework Analysis</a:t>
            </a:r>
            <a:endParaRPr sz="1200">
              <a:solidFill>
                <a:schemeClr val="dk1"/>
              </a:solidFill>
              <a:latin typeface="Calibri"/>
              <a:ea typeface="Calibri"/>
              <a:cs typeface="Calibri"/>
              <a:sym typeface="Calibri"/>
            </a:endParaRPr>
          </a:p>
        </p:txBody>
      </p:sp>
      <p:sp>
        <p:nvSpPr>
          <p:cNvPr id="363" name="Google Shape;363;p17"/>
          <p:cNvSpPr/>
          <p:nvPr/>
        </p:nvSpPr>
        <p:spPr>
          <a:xfrm>
            <a:off x="4721275" y="1222102"/>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900"/>
              <a:buFont typeface="Barlow Light"/>
              <a:buNone/>
            </a:pPr>
            <a:r>
              <a:rPr lang="en-US" sz="900">
                <a:solidFill>
                  <a:srgbClr val="384653"/>
                </a:solidFill>
                <a:latin typeface="Barlow Light"/>
                <a:ea typeface="Barlow Light"/>
                <a:cs typeface="Barlow Light"/>
                <a:sym typeface="Barlow Light"/>
              </a:rPr>
              <a:t>06</a:t>
            </a:r>
            <a:endParaRPr sz="900">
              <a:solidFill>
                <a:schemeClr val="dk1"/>
              </a:solidFill>
              <a:latin typeface="Calibri"/>
              <a:ea typeface="Calibri"/>
              <a:cs typeface="Calibri"/>
              <a:sym typeface="Calibri"/>
            </a:endParaRPr>
          </a:p>
        </p:txBody>
      </p:sp>
      <p:pic>
        <p:nvPicPr>
          <p:cNvPr id="364" name="Google Shape;364;p17" descr="preencoded.png"/>
          <p:cNvPicPr preferRelativeResize="0"/>
          <p:nvPr/>
        </p:nvPicPr>
        <p:blipFill rotWithShape="1">
          <a:blip r:embed="rId4">
            <a:alphaModFix/>
          </a:blip>
          <a:srcRect/>
          <a:stretch/>
        </p:blipFill>
        <p:spPr>
          <a:xfrm>
            <a:off x="4721275" y="1409179"/>
            <a:ext cx="3953545" cy="14288"/>
          </a:xfrm>
          <a:prstGeom prst="rect">
            <a:avLst/>
          </a:prstGeom>
          <a:noFill/>
          <a:ln>
            <a:noFill/>
          </a:ln>
        </p:spPr>
      </p:pic>
      <p:sp>
        <p:nvSpPr>
          <p:cNvPr id="365" name="Google Shape;365;p17"/>
          <p:cNvSpPr/>
          <p:nvPr/>
        </p:nvSpPr>
        <p:spPr>
          <a:xfrm>
            <a:off x="4721275" y="1496988"/>
            <a:ext cx="1612478"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Benchmarking Analysis</a:t>
            </a:r>
            <a:endParaRPr sz="1200">
              <a:solidFill>
                <a:schemeClr val="dk1"/>
              </a:solidFill>
              <a:latin typeface="Calibri"/>
              <a:ea typeface="Calibri"/>
              <a:cs typeface="Calibri"/>
              <a:sym typeface="Calibri"/>
            </a:endParaRPr>
          </a:p>
        </p:txBody>
      </p:sp>
      <p:sp>
        <p:nvSpPr>
          <p:cNvPr id="366" name="Google Shape;366;p17"/>
          <p:cNvSpPr/>
          <p:nvPr/>
        </p:nvSpPr>
        <p:spPr>
          <a:xfrm>
            <a:off x="4721275" y="1899121"/>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900"/>
              <a:buFont typeface="Barlow Light"/>
              <a:buNone/>
            </a:pPr>
            <a:r>
              <a:rPr lang="en-US" sz="900">
                <a:solidFill>
                  <a:srgbClr val="384653"/>
                </a:solidFill>
                <a:latin typeface="Barlow Light"/>
                <a:ea typeface="Barlow Light"/>
                <a:cs typeface="Barlow Light"/>
                <a:sym typeface="Barlow Light"/>
              </a:rPr>
              <a:t>07</a:t>
            </a:r>
            <a:endParaRPr sz="900">
              <a:solidFill>
                <a:schemeClr val="dk1"/>
              </a:solidFill>
              <a:latin typeface="Calibri"/>
              <a:ea typeface="Calibri"/>
              <a:cs typeface="Calibri"/>
              <a:sym typeface="Calibri"/>
            </a:endParaRPr>
          </a:p>
        </p:txBody>
      </p:sp>
      <p:pic>
        <p:nvPicPr>
          <p:cNvPr id="367" name="Google Shape;367;p17" descr="preencoded.png"/>
          <p:cNvPicPr preferRelativeResize="0"/>
          <p:nvPr/>
        </p:nvPicPr>
        <p:blipFill rotWithShape="1">
          <a:blip r:embed="rId4">
            <a:alphaModFix/>
          </a:blip>
          <a:srcRect/>
          <a:stretch/>
        </p:blipFill>
        <p:spPr>
          <a:xfrm>
            <a:off x="4721275" y="2074366"/>
            <a:ext cx="3953545" cy="14288"/>
          </a:xfrm>
          <a:prstGeom prst="rect">
            <a:avLst/>
          </a:prstGeom>
          <a:noFill/>
          <a:ln>
            <a:noFill/>
          </a:ln>
        </p:spPr>
      </p:pic>
      <p:sp>
        <p:nvSpPr>
          <p:cNvPr id="368" name="Google Shape;368;p17"/>
          <p:cNvSpPr/>
          <p:nvPr/>
        </p:nvSpPr>
        <p:spPr>
          <a:xfrm>
            <a:off x="4721275" y="2174007"/>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Gap Analysis</a:t>
            </a:r>
            <a:endParaRPr sz="1200">
              <a:solidFill>
                <a:schemeClr val="dk1"/>
              </a:solidFill>
              <a:latin typeface="Calibri"/>
              <a:ea typeface="Calibri"/>
              <a:cs typeface="Calibri"/>
              <a:sym typeface="Calibri"/>
            </a:endParaRPr>
          </a:p>
        </p:txBody>
      </p:sp>
      <p:sp>
        <p:nvSpPr>
          <p:cNvPr id="369" name="Google Shape;369;p17"/>
          <p:cNvSpPr/>
          <p:nvPr/>
        </p:nvSpPr>
        <p:spPr>
          <a:xfrm>
            <a:off x="4721275" y="2576140"/>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900"/>
              <a:buFont typeface="Barlow Light"/>
              <a:buNone/>
            </a:pPr>
            <a:r>
              <a:rPr lang="en-US" sz="900">
                <a:solidFill>
                  <a:srgbClr val="384653"/>
                </a:solidFill>
                <a:latin typeface="Barlow Light"/>
                <a:ea typeface="Barlow Light"/>
                <a:cs typeface="Barlow Light"/>
                <a:sym typeface="Barlow Light"/>
              </a:rPr>
              <a:t>08</a:t>
            </a:r>
            <a:endParaRPr sz="900">
              <a:solidFill>
                <a:schemeClr val="dk1"/>
              </a:solidFill>
              <a:latin typeface="Calibri"/>
              <a:ea typeface="Calibri"/>
              <a:cs typeface="Calibri"/>
              <a:sym typeface="Calibri"/>
            </a:endParaRPr>
          </a:p>
        </p:txBody>
      </p:sp>
      <p:pic>
        <p:nvPicPr>
          <p:cNvPr id="370" name="Google Shape;370;p17" descr="preencoded.png"/>
          <p:cNvPicPr preferRelativeResize="0"/>
          <p:nvPr/>
        </p:nvPicPr>
        <p:blipFill rotWithShape="1">
          <a:blip r:embed="rId4">
            <a:alphaModFix/>
          </a:blip>
          <a:srcRect/>
          <a:stretch/>
        </p:blipFill>
        <p:spPr>
          <a:xfrm>
            <a:off x="4721275" y="2739554"/>
            <a:ext cx="3953545" cy="14288"/>
          </a:xfrm>
          <a:prstGeom prst="rect">
            <a:avLst/>
          </a:prstGeom>
          <a:noFill/>
          <a:ln>
            <a:noFill/>
          </a:ln>
        </p:spPr>
      </p:pic>
      <p:sp>
        <p:nvSpPr>
          <p:cNvPr id="371" name="Google Shape;371;p17"/>
          <p:cNvSpPr/>
          <p:nvPr/>
        </p:nvSpPr>
        <p:spPr>
          <a:xfrm>
            <a:off x="4721275" y="2851026"/>
            <a:ext cx="3262313"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Impact on Patient Safety and Quality Assurance</a:t>
            </a:r>
            <a:endParaRPr sz="1200">
              <a:solidFill>
                <a:schemeClr val="dk1"/>
              </a:solidFill>
              <a:latin typeface="Calibri"/>
              <a:ea typeface="Calibri"/>
              <a:cs typeface="Calibri"/>
              <a:sym typeface="Calibri"/>
            </a:endParaRPr>
          </a:p>
        </p:txBody>
      </p:sp>
      <p:sp>
        <p:nvSpPr>
          <p:cNvPr id="372" name="Google Shape;372;p17"/>
          <p:cNvSpPr/>
          <p:nvPr/>
        </p:nvSpPr>
        <p:spPr>
          <a:xfrm>
            <a:off x="4721275" y="3253160"/>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900"/>
              <a:buFont typeface="Barlow Light"/>
              <a:buNone/>
            </a:pPr>
            <a:r>
              <a:rPr lang="en-US" sz="900">
                <a:solidFill>
                  <a:srgbClr val="384653"/>
                </a:solidFill>
                <a:latin typeface="Barlow Light"/>
                <a:ea typeface="Barlow Light"/>
                <a:cs typeface="Barlow Light"/>
                <a:sym typeface="Barlow Light"/>
              </a:rPr>
              <a:t>09</a:t>
            </a:r>
            <a:endParaRPr sz="900">
              <a:solidFill>
                <a:schemeClr val="dk1"/>
              </a:solidFill>
              <a:latin typeface="Calibri"/>
              <a:ea typeface="Calibri"/>
              <a:cs typeface="Calibri"/>
              <a:sym typeface="Calibri"/>
            </a:endParaRPr>
          </a:p>
        </p:txBody>
      </p:sp>
      <p:pic>
        <p:nvPicPr>
          <p:cNvPr id="373" name="Google Shape;373;p17" descr="preencoded.png"/>
          <p:cNvPicPr preferRelativeResize="0"/>
          <p:nvPr/>
        </p:nvPicPr>
        <p:blipFill rotWithShape="1">
          <a:blip r:embed="rId4">
            <a:alphaModFix/>
          </a:blip>
          <a:srcRect/>
          <a:stretch/>
        </p:blipFill>
        <p:spPr>
          <a:xfrm>
            <a:off x="4721275" y="3404741"/>
            <a:ext cx="3953545" cy="14288"/>
          </a:xfrm>
          <a:prstGeom prst="rect">
            <a:avLst/>
          </a:prstGeom>
          <a:noFill/>
          <a:ln>
            <a:noFill/>
          </a:ln>
        </p:spPr>
      </p:pic>
      <p:sp>
        <p:nvSpPr>
          <p:cNvPr id="374" name="Google Shape;374;p17"/>
          <p:cNvSpPr/>
          <p:nvPr/>
        </p:nvSpPr>
        <p:spPr>
          <a:xfrm>
            <a:off x="4721275" y="3528045"/>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Recommendations</a:t>
            </a:r>
            <a:endParaRPr sz="1200">
              <a:solidFill>
                <a:schemeClr val="dk1"/>
              </a:solidFill>
              <a:latin typeface="Calibri"/>
              <a:ea typeface="Calibri"/>
              <a:cs typeface="Calibri"/>
              <a:sym typeface="Calibri"/>
            </a:endParaRPr>
          </a:p>
        </p:txBody>
      </p:sp>
      <p:sp>
        <p:nvSpPr>
          <p:cNvPr id="375" name="Google Shape;375;p17"/>
          <p:cNvSpPr/>
          <p:nvPr/>
        </p:nvSpPr>
        <p:spPr>
          <a:xfrm>
            <a:off x="4721275" y="3930179"/>
            <a:ext cx="236934" cy="148084"/>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384653"/>
              </a:buClr>
              <a:buSzPts val="900"/>
              <a:buFont typeface="Barlow Light"/>
              <a:buNone/>
            </a:pPr>
            <a:r>
              <a:rPr lang="en-US" sz="900">
                <a:solidFill>
                  <a:srgbClr val="384653"/>
                </a:solidFill>
                <a:latin typeface="Barlow Light"/>
                <a:ea typeface="Barlow Light"/>
                <a:cs typeface="Barlow Light"/>
                <a:sym typeface="Barlow Light"/>
              </a:rPr>
              <a:t>10</a:t>
            </a:r>
            <a:endParaRPr sz="900">
              <a:solidFill>
                <a:schemeClr val="dk1"/>
              </a:solidFill>
              <a:latin typeface="Calibri"/>
              <a:ea typeface="Calibri"/>
              <a:cs typeface="Calibri"/>
              <a:sym typeface="Calibri"/>
            </a:endParaRPr>
          </a:p>
        </p:txBody>
      </p:sp>
      <p:pic>
        <p:nvPicPr>
          <p:cNvPr id="376" name="Google Shape;376;p17" descr="preencoded.png"/>
          <p:cNvPicPr preferRelativeResize="0"/>
          <p:nvPr/>
        </p:nvPicPr>
        <p:blipFill rotWithShape="1">
          <a:blip r:embed="rId4">
            <a:alphaModFix/>
          </a:blip>
          <a:srcRect/>
          <a:stretch/>
        </p:blipFill>
        <p:spPr>
          <a:xfrm>
            <a:off x="4721275" y="4069928"/>
            <a:ext cx="3953545" cy="14288"/>
          </a:xfrm>
          <a:prstGeom prst="rect">
            <a:avLst/>
          </a:prstGeom>
          <a:noFill/>
          <a:ln>
            <a:noFill/>
          </a:ln>
        </p:spPr>
      </p:pic>
      <p:sp>
        <p:nvSpPr>
          <p:cNvPr id="377" name="Google Shape;377;p17"/>
          <p:cNvSpPr/>
          <p:nvPr/>
        </p:nvSpPr>
        <p:spPr>
          <a:xfrm>
            <a:off x="4721275" y="4205064"/>
            <a:ext cx="1558975" cy="19481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384653"/>
              </a:buClr>
              <a:buSzPts val="1200"/>
              <a:buFont typeface="Barlow"/>
              <a:buNone/>
            </a:pPr>
            <a:r>
              <a:rPr lang="en-US" sz="1200" b="1">
                <a:solidFill>
                  <a:srgbClr val="384653"/>
                </a:solidFill>
                <a:latin typeface="Barlow"/>
                <a:ea typeface="Barlow"/>
                <a:cs typeface="Barlow"/>
                <a:sym typeface="Barlow"/>
              </a:rPr>
              <a:t>Conclusion</a:t>
            </a:r>
            <a:endParaRPr sz="1200">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3" name="Google Shape;383;p18"/>
          <p:cNvSpPr/>
          <p:nvPr/>
        </p:nvSpPr>
        <p:spPr>
          <a:xfrm>
            <a:off x="473943" y="1381795"/>
            <a:ext cx="3575100" cy="3897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450"/>
              <a:buFont typeface="Barlow"/>
              <a:buNone/>
            </a:pPr>
            <a:r>
              <a:rPr lang="en-US" sz="2450" b="1">
                <a:solidFill>
                  <a:srgbClr val="2E3C4E"/>
                </a:solidFill>
                <a:latin typeface="Barlow"/>
                <a:ea typeface="Barlow"/>
                <a:cs typeface="Barlow"/>
                <a:sym typeface="Barlow"/>
              </a:rPr>
              <a:t>Summary</a:t>
            </a:r>
            <a:endParaRPr sz="2450">
              <a:solidFill>
                <a:schemeClr val="dk1"/>
              </a:solidFill>
              <a:latin typeface="Calibri"/>
              <a:ea typeface="Calibri"/>
              <a:cs typeface="Calibri"/>
              <a:sym typeface="Calibri"/>
            </a:endParaRPr>
          </a:p>
        </p:txBody>
      </p:sp>
      <p:pic>
        <p:nvPicPr>
          <p:cNvPr id="384" name="Google Shape;384;p18" descr="preencoded.png"/>
          <p:cNvPicPr preferRelativeResize="0"/>
          <p:nvPr/>
        </p:nvPicPr>
        <p:blipFill rotWithShape="1">
          <a:blip r:embed="rId3">
            <a:alphaModFix/>
          </a:blip>
          <a:srcRect/>
          <a:stretch/>
        </p:blipFill>
        <p:spPr>
          <a:xfrm>
            <a:off x="518368" y="2014240"/>
            <a:ext cx="177701" cy="177703"/>
          </a:xfrm>
          <a:prstGeom prst="rect">
            <a:avLst/>
          </a:prstGeom>
          <a:noFill/>
          <a:ln>
            <a:noFill/>
          </a:ln>
        </p:spPr>
      </p:pic>
      <p:sp>
        <p:nvSpPr>
          <p:cNvPr id="385" name="Google Shape;385;p18"/>
          <p:cNvSpPr/>
          <p:nvPr/>
        </p:nvSpPr>
        <p:spPr>
          <a:xfrm>
            <a:off x="858962" y="2008436"/>
            <a:ext cx="3639000" cy="7581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The Southern Health NHS Foundation Trust scandal exposed significant failures in mortality review processes, governance systems and organisational learning mechanisms (Mazars, 2015).</a:t>
            </a:r>
            <a:endParaRPr sz="1000">
              <a:solidFill>
                <a:schemeClr val="dk1"/>
              </a:solidFill>
              <a:latin typeface="Calibri"/>
              <a:ea typeface="Calibri"/>
              <a:cs typeface="Calibri"/>
              <a:sym typeface="Calibri"/>
            </a:endParaRPr>
          </a:p>
        </p:txBody>
      </p:sp>
      <p:pic>
        <p:nvPicPr>
          <p:cNvPr id="386" name="Google Shape;386;p18" descr="preencoded.png"/>
          <p:cNvPicPr preferRelativeResize="0"/>
          <p:nvPr/>
        </p:nvPicPr>
        <p:blipFill rotWithShape="1">
          <a:blip r:embed="rId3">
            <a:alphaModFix/>
          </a:blip>
          <a:srcRect/>
          <a:stretch/>
        </p:blipFill>
        <p:spPr>
          <a:xfrm>
            <a:off x="4690467" y="2014240"/>
            <a:ext cx="177700" cy="177703"/>
          </a:xfrm>
          <a:prstGeom prst="rect">
            <a:avLst/>
          </a:prstGeom>
          <a:noFill/>
          <a:ln>
            <a:noFill/>
          </a:ln>
        </p:spPr>
      </p:pic>
      <p:sp>
        <p:nvSpPr>
          <p:cNvPr id="387" name="Google Shape;387;p18"/>
          <p:cNvSpPr/>
          <p:nvPr/>
        </p:nvSpPr>
        <p:spPr>
          <a:xfrm>
            <a:off x="5031060" y="2008436"/>
            <a:ext cx="3639000" cy="758100"/>
          </a:xfrm>
          <a:prstGeom prst="rect">
            <a:avLst/>
          </a:prstGeom>
          <a:noFill/>
          <a:ln>
            <a:noFill/>
          </a:ln>
        </p:spPr>
        <p:txBody>
          <a:bodyPr spcFirstLastPara="1" wrap="square" lIns="0" tIns="0" rIns="0" bIns="0" anchor="t" anchorCtr="0">
            <a:noAutofit/>
          </a:bodyPr>
          <a:lstStyle/>
          <a:p>
            <a:pPr marL="0" marR="0" lvl="0" indent="0" algn="l" rtl="0">
              <a:lnSpc>
                <a:spcPct val="12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The Swiss Cheese Model demonstrated how weaknesses across multiple defence layers aligned to prevent effective learning from deaths and quality improvement (Wiegmann et al., 2022</a:t>
            </a:r>
            <a:r>
              <a:rPr lang="en-US" sz="900">
                <a:solidFill>
                  <a:srgbClr val="384653"/>
                </a:solidFill>
                <a:latin typeface="Montserrat"/>
                <a:ea typeface="Montserrat"/>
                <a:cs typeface="Montserrat"/>
                <a:sym typeface="Montserrat"/>
              </a:rPr>
              <a:t>).</a:t>
            </a:r>
            <a:endParaRPr sz="900">
              <a:solidFill>
                <a:schemeClr val="dk1"/>
              </a:solidFill>
              <a:latin typeface="Calibri"/>
              <a:ea typeface="Calibri"/>
              <a:cs typeface="Calibri"/>
              <a:sym typeface="Calibri"/>
            </a:endParaRPr>
          </a:p>
        </p:txBody>
      </p:sp>
      <p:pic>
        <p:nvPicPr>
          <p:cNvPr id="388" name="Google Shape;388;p18" descr="preencoded.png"/>
          <p:cNvPicPr preferRelativeResize="0"/>
          <p:nvPr/>
        </p:nvPicPr>
        <p:blipFill rotWithShape="1">
          <a:blip r:embed="rId3">
            <a:alphaModFix/>
          </a:blip>
          <a:srcRect/>
          <a:stretch/>
        </p:blipFill>
        <p:spPr>
          <a:xfrm>
            <a:off x="518368" y="3009305"/>
            <a:ext cx="177701" cy="177703"/>
          </a:xfrm>
          <a:prstGeom prst="rect">
            <a:avLst/>
          </a:prstGeom>
          <a:noFill/>
          <a:ln>
            <a:noFill/>
          </a:ln>
        </p:spPr>
      </p:pic>
      <p:sp>
        <p:nvSpPr>
          <p:cNvPr id="389" name="Google Shape;389;p18"/>
          <p:cNvSpPr/>
          <p:nvPr/>
        </p:nvSpPr>
        <p:spPr>
          <a:xfrm>
            <a:off x="858962" y="3003500"/>
            <a:ext cx="3639000" cy="758100"/>
          </a:xfrm>
          <a:prstGeom prst="rect">
            <a:avLst/>
          </a:prstGeom>
          <a:noFill/>
          <a:ln>
            <a:noFill/>
          </a:ln>
        </p:spPr>
        <p:txBody>
          <a:bodyPr spcFirstLastPara="1" wrap="square" lIns="0" tIns="0" rIns="0" bIns="0" anchor="t" anchorCtr="0">
            <a:noAutofit/>
          </a:bodyPr>
          <a:lstStyle/>
          <a:p>
            <a:pPr marL="0" marR="0" lvl="0" indent="0" algn="l" rtl="0">
              <a:lnSpc>
                <a:spcPct val="12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Benchmarking and gap analysis identified substantial differences between Southern Health's performance and national patient safety expectations (National Quality Board, 2017; Brummell et al., 2021</a:t>
            </a:r>
            <a:r>
              <a:rPr lang="en-US" sz="900">
                <a:solidFill>
                  <a:srgbClr val="384653"/>
                </a:solidFill>
                <a:latin typeface="Montserrat"/>
                <a:ea typeface="Montserrat"/>
                <a:cs typeface="Montserrat"/>
                <a:sym typeface="Montserrat"/>
              </a:rPr>
              <a:t>).</a:t>
            </a:r>
            <a:endParaRPr sz="900">
              <a:solidFill>
                <a:schemeClr val="dk1"/>
              </a:solidFill>
              <a:latin typeface="Calibri"/>
              <a:ea typeface="Calibri"/>
              <a:cs typeface="Calibri"/>
              <a:sym typeface="Calibri"/>
            </a:endParaRPr>
          </a:p>
        </p:txBody>
      </p:sp>
      <p:pic>
        <p:nvPicPr>
          <p:cNvPr id="390" name="Google Shape;390;p18" descr="preencoded.png"/>
          <p:cNvPicPr preferRelativeResize="0"/>
          <p:nvPr/>
        </p:nvPicPr>
        <p:blipFill rotWithShape="1">
          <a:blip r:embed="rId3">
            <a:alphaModFix/>
          </a:blip>
          <a:srcRect/>
          <a:stretch/>
        </p:blipFill>
        <p:spPr>
          <a:xfrm>
            <a:off x="4690467" y="3009305"/>
            <a:ext cx="177700" cy="177703"/>
          </a:xfrm>
          <a:prstGeom prst="rect">
            <a:avLst/>
          </a:prstGeom>
          <a:noFill/>
          <a:ln>
            <a:noFill/>
          </a:ln>
        </p:spPr>
      </p:pic>
      <p:sp>
        <p:nvSpPr>
          <p:cNvPr id="391" name="Google Shape;391;p18"/>
          <p:cNvSpPr/>
          <p:nvPr/>
        </p:nvSpPr>
        <p:spPr>
          <a:xfrm>
            <a:off x="5031060" y="3003500"/>
            <a:ext cx="3639000" cy="7581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384653"/>
              </a:buClr>
              <a:buSzPts val="1000"/>
              <a:buFont typeface="Montserrat"/>
              <a:buNone/>
            </a:pPr>
            <a:r>
              <a:rPr lang="en-US" sz="1000">
                <a:solidFill>
                  <a:srgbClr val="384653"/>
                </a:solidFill>
                <a:latin typeface="Montserrat"/>
                <a:ea typeface="Montserrat"/>
                <a:cs typeface="Montserrat"/>
                <a:sym typeface="Montserrat"/>
              </a:rPr>
              <a:t>Implementation of national frameworks such as Learning from Deaths and PSIRF remains essential for strengthening governance, accountability and patient safety within NHS organisations (NHS England, 2022/2023; HSSIB, 2025).</a:t>
            </a:r>
            <a:endParaRPr sz="1000">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19"/>
          <p:cNvSpPr/>
          <p:nvPr/>
        </p:nvSpPr>
        <p:spPr>
          <a:xfrm>
            <a:off x="499542" y="338956"/>
            <a:ext cx="3039294" cy="32273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2E3C4E"/>
              </a:buClr>
              <a:buSzPts val="2000"/>
              <a:buFont typeface="Barlow"/>
              <a:buNone/>
            </a:pPr>
            <a:r>
              <a:rPr lang="en-US" sz="2000" b="1">
                <a:solidFill>
                  <a:srgbClr val="2E3C4E"/>
                </a:solidFill>
                <a:latin typeface="Barlow"/>
                <a:ea typeface="Barlow"/>
                <a:cs typeface="Barlow"/>
                <a:sym typeface="Barlow"/>
              </a:rPr>
              <a:t>References</a:t>
            </a:r>
            <a:endParaRPr sz="2000">
              <a:solidFill>
                <a:schemeClr val="dk1"/>
              </a:solidFill>
              <a:latin typeface="Calibri"/>
              <a:ea typeface="Calibri"/>
              <a:cs typeface="Calibri"/>
              <a:sym typeface="Calibri"/>
            </a:endParaRPr>
          </a:p>
        </p:txBody>
      </p:sp>
      <p:sp>
        <p:nvSpPr>
          <p:cNvPr id="398" name="Google Shape;398;p19"/>
          <p:cNvSpPr/>
          <p:nvPr/>
        </p:nvSpPr>
        <p:spPr>
          <a:xfrm>
            <a:off x="499542" y="824136"/>
            <a:ext cx="8144842" cy="3980408"/>
          </a:xfrm>
          <a:prstGeom prst="rect">
            <a:avLst/>
          </a:prstGeom>
          <a:noFill/>
          <a:ln>
            <a:noFill/>
          </a:ln>
        </p:spPr>
        <p:txBody>
          <a:bodyPr spcFirstLastPara="1" wrap="square" lIns="0" tIns="0" rIns="0" bIns="0" anchor="t" anchorCtr="0">
            <a:noAutofit/>
          </a:bodyPr>
          <a:lstStyle/>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Brummell, Z. et al. (2021) 'NHS 'Learning from Deaths' reports: a qualitative and quantitative document analysis of the first year of a countrywide patient safety programme', </a:t>
            </a:r>
            <a:r>
              <a:rPr lang="en-US" sz="800" i="1">
                <a:solidFill>
                  <a:srgbClr val="384653"/>
                </a:solidFill>
                <a:latin typeface="Montserrat"/>
                <a:ea typeface="Montserrat"/>
                <a:cs typeface="Montserrat"/>
                <a:sym typeface="Montserrat"/>
              </a:rPr>
              <a:t>BMJ Open</a:t>
            </a:r>
            <a:r>
              <a:rPr lang="en-US" sz="800">
                <a:solidFill>
                  <a:srgbClr val="384653"/>
                </a:solidFill>
                <a:latin typeface="Montserrat"/>
                <a:ea typeface="Montserrat"/>
                <a:cs typeface="Montserrat"/>
                <a:sym typeface="Montserrat"/>
              </a:rPr>
              <a:t>, 11(7), e046619. Available at: </a:t>
            </a:r>
            <a:r>
              <a:rPr lang="en-US" sz="800" u="sng">
                <a:solidFill>
                  <a:schemeClr val="hlink"/>
                </a:solidFill>
                <a:latin typeface="Montserrat"/>
                <a:ea typeface="Montserrat"/>
                <a:cs typeface="Montserrat"/>
                <a:sym typeface="Montserrat"/>
                <a:hlinkClick r:id="rId3"/>
              </a:rPr>
              <a:t>https://bmjopen.bmj.com/content/11/7/e046619</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Brummell, Z. et al. (2023) 'Is anybody 'Learning' from deaths? Sequential content and reflexive thematic analysis of national statutory reporting within the NHS in England 2017–2020', </a:t>
            </a:r>
            <a:r>
              <a:rPr lang="en-US" sz="800" i="1">
                <a:solidFill>
                  <a:srgbClr val="384653"/>
                </a:solidFill>
                <a:latin typeface="Montserrat"/>
                <a:ea typeface="Montserrat"/>
                <a:cs typeface="Montserrat"/>
                <a:sym typeface="Montserrat"/>
              </a:rPr>
              <a:t>BMJ Open Quality</a:t>
            </a:r>
            <a:r>
              <a:rPr lang="en-US" sz="800">
                <a:solidFill>
                  <a:srgbClr val="384653"/>
                </a:solidFill>
                <a:latin typeface="Montserrat"/>
                <a:ea typeface="Montserrat"/>
                <a:cs typeface="Montserrat"/>
                <a:sym typeface="Montserrat"/>
              </a:rPr>
              <a:t>, 12(1), e002093. Available at: </a:t>
            </a:r>
            <a:r>
              <a:rPr lang="en-US" sz="800" u="sng">
                <a:solidFill>
                  <a:schemeClr val="hlink"/>
                </a:solidFill>
                <a:latin typeface="Montserrat"/>
                <a:ea typeface="Montserrat"/>
                <a:cs typeface="Montserrat"/>
                <a:sym typeface="Montserrat"/>
                <a:hlinkClick r:id="rId4"/>
              </a:rPr>
              <a:t>https://bmjopenquality.bmj.com/content/12/1/e002093</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Brummell, Z. and Walker, D. (2026) 'Learning from deaths', </a:t>
            </a:r>
            <a:r>
              <a:rPr lang="en-US" sz="800" i="1">
                <a:solidFill>
                  <a:srgbClr val="384653"/>
                </a:solidFill>
                <a:latin typeface="Montserrat"/>
                <a:ea typeface="Montserrat"/>
                <a:cs typeface="Montserrat"/>
                <a:sym typeface="Montserrat"/>
              </a:rPr>
              <a:t>Advances in Perioperative Care</a:t>
            </a:r>
            <a:r>
              <a:rPr lang="en-US" sz="800">
                <a:solidFill>
                  <a:srgbClr val="384653"/>
                </a:solidFill>
                <a:latin typeface="Montserrat"/>
                <a:ea typeface="Montserrat"/>
                <a:cs typeface="Montserrat"/>
                <a:sym typeface="Montserrat"/>
              </a:rPr>
              <a:t>, 1(1). doi: 10.14324/111.444/apoc.3511. Available at: </a:t>
            </a:r>
            <a:r>
              <a:rPr lang="en-US" sz="800" u="sng">
                <a:solidFill>
                  <a:schemeClr val="hlink"/>
                </a:solidFill>
                <a:latin typeface="Montserrat"/>
                <a:ea typeface="Montserrat"/>
                <a:cs typeface="Montserrat"/>
                <a:sym typeface="Montserrat"/>
                <a:hlinkClick r:id="rId5"/>
              </a:rPr>
              <a:t>https://journals.uclpress.co.uk/apoc/article/id/3511/</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Wiegmann, D.A., Wood, L.J., Cohen, T.N. and Shappell, S.A. (2022) 'Understanding the "Swiss Cheese Model" and Its Application to Patient Safety', </a:t>
            </a:r>
            <a:r>
              <a:rPr lang="en-US" sz="800" i="1">
                <a:solidFill>
                  <a:srgbClr val="384653"/>
                </a:solidFill>
                <a:latin typeface="Montserrat"/>
                <a:ea typeface="Montserrat"/>
                <a:cs typeface="Montserrat"/>
                <a:sym typeface="Montserrat"/>
              </a:rPr>
              <a:t>Journal of Patient Safety</a:t>
            </a:r>
            <a:r>
              <a:rPr lang="en-US" sz="800">
                <a:solidFill>
                  <a:srgbClr val="384653"/>
                </a:solidFill>
                <a:latin typeface="Montserrat"/>
                <a:ea typeface="Montserrat"/>
                <a:cs typeface="Montserrat"/>
                <a:sym typeface="Montserrat"/>
              </a:rPr>
              <a:t>, 18(2), pp. 119-123. doi: 10.1097/PTS.0000000000000810. Available at: </a:t>
            </a:r>
            <a:r>
              <a:rPr lang="en-US" sz="800" u="sng">
                <a:solidFill>
                  <a:schemeClr val="hlink"/>
                </a:solidFill>
                <a:latin typeface="Montserrat"/>
                <a:ea typeface="Montserrat"/>
                <a:cs typeface="Montserrat"/>
                <a:sym typeface="Montserrat"/>
                <a:hlinkClick r:id="rId6"/>
              </a:rPr>
              <a:t>https://journals.lww.com/journalpatientsafety/Abstract/9000/Understanding_the__Swiss_Cheese_Model__and_Its.99027.aspx</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Mazars (2015) </a:t>
            </a:r>
            <a:r>
              <a:rPr lang="en-US" sz="800" i="1">
                <a:solidFill>
                  <a:srgbClr val="384653"/>
                </a:solidFill>
                <a:latin typeface="Montserrat"/>
                <a:ea typeface="Montserrat"/>
                <a:cs typeface="Montserrat"/>
                <a:sym typeface="Montserrat"/>
              </a:rPr>
              <a:t>Independent review into the deaths of people with a learning disability or mental health problem in contact with Southern Health NHS Foundation Trust April 2011 to March 2015.</a:t>
            </a:r>
            <a:r>
              <a:rPr lang="en-US" sz="800">
                <a:solidFill>
                  <a:srgbClr val="384653"/>
                </a:solidFill>
                <a:latin typeface="Montserrat"/>
                <a:ea typeface="Montserrat"/>
                <a:cs typeface="Montserrat"/>
                <a:sym typeface="Montserrat"/>
              </a:rPr>
              <a:t> Available at: </a:t>
            </a:r>
            <a:r>
              <a:rPr lang="en-US" sz="800" u="sng">
                <a:solidFill>
                  <a:schemeClr val="hlink"/>
                </a:solidFill>
                <a:latin typeface="Montserrat"/>
                <a:ea typeface="Montserrat"/>
                <a:cs typeface="Montserrat"/>
                <a:sym typeface="Montserrat"/>
                <a:hlinkClick r:id="rId7"/>
              </a:rPr>
              <a:t>https://www.england.nhs.uk/south/wp-content/uploads/sites/6/2015/12/mazars-er-rep.pdf</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Pascoe, N. (2020) </a:t>
            </a:r>
            <a:r>
              <a:rPr lang="en-US" sz="800" i="1">
                <a:solidFill>
                  <a:srgbClr val="384653"/>
                </a:solidFill>
                <a:latin typeface="Montserrat"/>
                <a:ea typeface="Montserrat"/>
                <a:cs typeface="Montserrat"/>
                <a:sym typeface="Montserrat"/>
              </a:rPr>
              <a:t>Stage 1 Report into Southern Health NHS Foundation Trust.</a:t>
            </a:r>
            <a:r>
              <a:rPr lang="en-US" sz="800">
                <a:solidFill>
                  <a:srgbClr val="384653"/>
                </a:solidFill>
                <a:latin typeface="Montserrat"/>
                <a:ea typeface="Montserrat"/>
                <a:cs typeface="Montserrat"/>
                <a:sym typeface="Montserrat"/>
              </a:rPr>
              <a:t> Available at: </a:t>
            </a:r>
            <a:r>
              <a:rPr lang="en-US" sz="800" u="sng">
                <a:solidFill>
                  <a:schemeClr val="hlink"/>
                </a:solidFill>
                <a:latin typeface="Montserrat"/>
                <a:ea typeface="Montserrat"/>
                <a:cs typeface="Montserrat"/>
                <a:sym typeface="Montserrat"/>
                <a:hlinkClick r:id="rId8"/>
              </a:rPr>
              <a:t>https://www.england.nhs.uk/south-east/wp-content/uploads/sites/45/2020/02/060220-Report-pdf2.pdf</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Pascoe, N. (2021) </a:t>
            </a:r>
            <a:r>
              <a:rPr lang="en-US" sz="800" i="1">
                <a:solidFill>
                  <a:srgbClr val="384653"/>
                </a:solidFill>
                <a:latin typeface="Montserrat"/>
                <a:ea typeface="Montserrat"/>
                <a:cs typeface="Montserrat"/>
                <a:sym typeface="Montserrat"/>
              </a:rPr>
              <a:t>'Right First Time' – Stage 2 Independent Investigation into Southern Health NHS Foundation Trust.</a:t>
            </a:r>
            <a:r>
              <a:rPr lang="en-US" sz="800">
                <a:solidFill>
                  <a:srgbClr val="384653"/>
                </a:solidFill>
                <a:latin typeface="Montserrat"/>
                <a:ea typeface="Montserrat"/>
                <a:cs typeface="Montserrat"/>
                <a:sym typeface="Montserrat"/>
              </a:rPr>
              <a:t> Available at: </a:t>
            </a:r>
            <a:r>
              <a:rPr lang="en-US" sz="800" u="sng">
                <a:solidFill>
                  <a:schemeClr val="hlink"/>
                </a:solidFill>
                <a:latin typeface="Montserrat"/>
                <a:ea typeface="Montserrat"/>
                <a:cs typeface="Montserrat"/>
                <a:sym typeface="Montserrat"/>
                <a:hlinkClick r:id="rId9"/>
              </a:rPr>
              <a:t>https://www.england.nhs.uk/south-east/wp-content/uploads/sites/45/2021/09/Southern-Health-NHSFT-Stage-2-Final-Report-Right-First-Time-1-1.pdf</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Health Services Safety Investigations Body (HSSIB) (2025) </a:t>
            </a:r>
            <a:r>
              <a:rPr lang="en-US" sz="800" i="1">
                <a:solidFill>
                  <a:srgbClr val="384653"/>
                </a:solidFill>
                <a:latin typeface="Montserrat"/>
                <a:ea typeface="Montserrat"/>
                <a:cs typeface="Montserrat"/>
                <a:sym typeface="Montserrat"/>
              </a:rPr>
              <a:t>Mental health inpatient settings: Creating conditions for learning from deaths in mental health inpatient services and when patients die within 30 days of discharge.</a:t>
            </a:r>
            <a:r>
              <a:rPr lang="en-US" sz="800">
                <a:solidFill>
                  <a:srgbClr val="384653"/>
                </a:solidFill>
                <a:latin typeface="Montserrat"/>
                <a:ea typeface="Montserrat"/>
                <a:cs typeface="Montserrat"/>
                <a:sym typeface="Montserrat"/>
              </a:rPr>
              <a:t> Available at: </a:t>
            </a:r>
            <a:r>
              <a:rPr lang="en-US" sz="800" u="sng">
                <a:solidFill>
                  <a:schemeClr val="hlink"/>
                </a:solidFill>
                <a:latin typeface="Montserrat"/>
                <a:ea typeface="Montserrat"/>
                <a:cs typeface="Montserrat"/>
                <a:sym typeface="Montserrat"/>
                <a:hlinkClick r:id="rId10"/>
              </a:rPr>
              <a:t>https://www.hssib.org.uk/patient-safety-investigations/mental-health-inpatient-settings/fourth-investigation-report/</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National Quality Board (2017) </a:t>
            </a:r>
            <a:r>
              <a:rPr lang="en-US" sz="800" i="1">
                <a:solidFill>
                  <a:srgbClr val="384653"/>
                </a:solidFill>
                <a:latin typeface="Montserrat"/>
                <a:ea typeface="Montserrat"/>
                <a:cs typeface="Montserrat"/>
                <a:sym typeface="Montserrat"/>
              </a:rPr>
              <a:t>Learning from Deaths: A framework for NHS trusts and NHS foundation trusts on identifying, reporting, investigating and learning from deaths in care.</a:t>
            </a:r>
            <a:r>
              <a:rPr lang="en-US" sz="800">
                <a:solidFill>
                  <a:srgbClr val="384653"/>
                </a:solidFill>
                <a:latin typeface="Montserrat"/>
                <a:ea typeface="Montserrat"/>
                <a:cs typeface="Montserrat"/>
                <a:sym typeface="Montserrat"/>
              </a:rPr>
              <a:t> Available at: </a:t>
            </a:r>
            <a:r>
              <a:rPr lang="en-US" sz="800" u="sng">
                <a:solidFill>
                  <a:schemeClr val="hlink"/>
                </a:solidFill>
                <a:latin typeface="Montserrat"/>
                <a:ea typeface="Montserrat"/>
                <a:cs typeface="Montserrat"/>
                <a:sym typeface="Montserrat"/>
                <a:hlinkClick r:id="rId11"/>
              </a:rPr>
              <a:t>https://www.england.nhs.uk/wp-content/uploads/2017/03/nqb-national-guidance-learning-from-deaths.pdf</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a:p>
            <a:pPr marL="0" marR="0" lvl="0" indent="0" algn="l" rtl="0">
              <a:lnSpc>
                <a:spcPct val="122000"/>
              </a:lnSpc>
              <a:spcBef>
                <a:spcPts val="0"/>
              </a:spcBef>
              <a:spcAft>
                <a:spcPts val="0"/>
              </a:spcAft>
              <a:buClr>
                <a:srgbClr val="384653"/>
              </a:buClr>
              <a:buSzPts val="800"/>
              <a:buFont typeface="Montserrat"/>
              <a:buNone/>
            </a:pPr>
            <a:r>
              <a:rPr lang="en-US" sz="800">
                <a:solidFill>
                  <a:srgbClr val="384653"/>
                </a:solidFill>
                <a:latin typeface="Montserrat"/>
                <a:ea typeface="Montserrat"/>
                <a:cs typeface="Montserrat"/>
                <a:sym typeface="Montserrat"/>
              </a:rPr>
              <a:t>NHS England (2022/2023) </a:t>
            </a:r>
            <a:r>
              <a:rPr lang="en-US" sz="800" i="1">
                <a:solidFill>
                  <a:srgbClr val="384653"/>
                </a:solidFill>
                <a:latin typeface="Montserrat"/>
                <a:ea typeface="Montserrat"/>
                <a:cs typeface="Montserrat"/>
                <a:sym typeface="Montserrat"/>
              </a:rPr>
              <a:t>Patient Safety Incident Response Framework (PSIRF).</a:t>
            </a:r>
            <a:r>
              <a:rPr lang="en-US" sz="800">
                <a:solidFill>
                  <a:srgbClr val="384653"/>
                </a:solidFill>
                <a:latin typeface="Montserrat"/>
                <a:ea typeface="Montserrat"/>
                <a:cs typeface="Montserrat"/>
                <a:sym typeface="Montserrat"/>
              </a:rPr>
              <a:t> Available at: </a:t>
            </a:r>
            <a:r>
              <a:rPr lang="en-US" sz="800" u="sng">
                <a:solidFill>
                  <a:schemeClr val="hlink"/>
                </a:solidFill>
                <a:latin typeface="Montserrat"/>
                <a:ea typeface="Montserrat"/>
                <a:cs typeface="Montserrat"/>
                <a:sym typeface="Montserrat"/>
                <a:hlinkClick r:id="rId12"/>
              </a:rPr>
              <a:t>https://www.england.nhs.uk/patient-safety/patient-safety-insight/learning-from-patient-safety-events/learn-from-patient-safety-events-service/</a:t>
            </a:r>
            <a:r>
              <a:rPr lang="en-US" sz="800">
                <a:solidFill>
                  <a:srgbClr val="384653"/>
                </a:solidFill>
                <a:latin typeface="Montserrat"/>
                <a:ea typeface="Montserrat"/>
                <a:cs typeface="Montserrat"/>
                <a:sym typeface="Montserrat"/>
              </a:rPr>
              <a:t> (Accessed: 20 June 2026).</a:t>
            </a:r>
            <a:endParaRPr sz="8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359DDF"/>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2454</Words>
  <Application>Microsoft Office PowerPoint</Application>
  <PresentationFormat>On-screen Show (16:9)</PresentationFormat>
  <Paragraphs>259</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Barlow</vt:lpstr>
      <vt:lpstr>Arial</vt:lpstr>
      <vt:lpstr>Montserrat</vt:lpstr>
      <vt:lpstr>Barlow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DELL</cp:lastModifiedBy>
  <cp:revision>3</cp:revision>
  <dcterms:modified xsi:type="dcterms:W3CDTF">2026-06-22T10:49:46Z</dcterms:modified>
</cp:coreProperties>
</file>