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5"/>
  </p:notesMasterIdLst>
  <p:sldIdLst>
    <p:sldId id="268" r:id="rId2"/>
    <p:sldId id="269"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6"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dion Ajadalu (2512302)" userId="d1476756-105e-4bd9-900b-ecf83e358219" providerId="ADAL" clId="{7606928D-2DD4-4463-ABEE-B97F00E51885}"/>
    <pc:docChg chg="modSld">
      <pc:chgData name="Odion Ajadalu (2512302)" userId="d1476756-105e-4bd9-900b-ecf83e358219" providerId="ADAL" clId="{7606928D-2DD4-4463-ABEE-B97F00E51885}" dt="2026-10-08T23:08:10.428" v="1"/>
      <pc:docMkLst>
        <pc:docMk/>
      </pc:docMkLst>
      <pc:sldChg chg="addSp delSp modSp">
        <pc:chgData name="Odion Ajadalu (2512302)" userId="d1476756-105e-4bd9-900b-ecf83e358219" providerId="ADAL" clId="{7606928D-2DD4-4463-ABEE-B97F00E51885}" dt="2026-10-08T23:08:10.428" v="1"/>
        <pc:sldMkLst>
          <pc:docMk/>
          <pc:sldMk cId="1902544764" sldId="258"/>
        </pc:sldMkLst>
        <pc:spChg chg="add del mod">
          <ac:chgData name="Odion Ajadalu (2512302)" userId="d1476756-105e-4bd9-900b-ecf83e358219" providerId="ADAL" clId="{7606928D-2DD4-4463-ABEE-B97F00E51885}" dt="2026-10-08T23:08:10.428" v="1"/>
          <ac:spMkLst>
            <pc:docMk/>
            <pc:sldMk cId="1902544764" sldId="258"/>
            <ac:spMk id="12" creationId="{BD6A93CA-B079-BD9C-03BA-DE7E456B7A5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HealthConnect UK provides virtual consultations, remote monitoring and other digital healthcare services across the UK, as stated in the scenario. The challenges below are scenario facts, not measured organisational statistics. A weak staffing model can affect availability and workload, while skills gaps can slow safe adoption of digital services. Strategic HRM aligns the people response to service objectives (CIPD, 2025a).</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The ability, motivation and opportunity framework is a useful lens: selection and training build ability, fair reward and feedback support motivation, and autonomy and voice provide opportunity. It is a diagnostic framework rather than proof that every practice will produce results. Recruitment alone may fail if workloads and management cause exits. Measure patient-safe service outcomes and employee experience together. Strategic HRM and evidence on job quality support this integrated approach (CIPD, 2025a; CIPD, 2025b).</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Start with 12-month forecasts for consultation demand and remote monitoring caseloads, including growth and absence scenarios. Compare required hours and competencies with current capacity, turnover, vacancies and internal mobility. Separate regulated clinical work from tasks suitable for redeployment or automation. The forecast is an assumption to revisit quarterly, not a fixed headcount target. Workforce planning literature links the process to resourcing, retention and development decisions (CIPD, 2025d).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Assess capability by role and proficiency, using observed work, manager review and staff self-assessment. Critical examples include remote clinical triage, digital accessibility, data protection, analytics and product support. An NHS England digital competencies resource supports structured capability development. Self-ratings alone are vulnerable to overconfidence, so use a practical task and patient safety review. Prioritise gaps by clinical risk, demand and time to proficiency (CIPD, 2025e; NHS England, 2023).</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HealthConnect competes for clinicians who also need confidence in digital delivery, and technologists who can work within clinical governance. Generic advertisements may bring volume but weak match. Slow hiring loses candidates, while rushed selection threatens quality. Publish realistic role demands, pay bands and flexibility, and measure stage conversion and candidate experience. The CIPD identifies recruitment and employer brand as longer-term resourcing decisions (CIPD, 2026a; 2025f).</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Internal recruitment develops career prospects, retains organisational knowledge and often shortens onboarding. It cannot create a specialist capability absent from the workforce and can leave another vacancy. External hiring adds scarce skills and fresh experience but takes longer to integrate. Recommend internal-first adverts for team leads and digital champions, paired with external searches for senior clinical informatics, security and product expertise. Use the same role criteria for both pools (CIPD, 2026a; 2025g).</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Use accessible job pages, professional job boards and role-specific social campaigns to widen reach. Social channels build awareness but follower counts are not evidence of skill. Screen against essential criteria, then use a work sample relevant to the job and a structured interview with anchored scoring. Offer reasonable adjustments and audit outcomes by group. The evidence indicates structured interviews focus more on constructs related to job performance; CIPD recommends inclusive processes (Huffcutt et al., 2001; CIPD, 2024; 2026b).</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Pilot hiring in two priority pathways: remote clinicians and digital product specialists. In weeks 1–2, validate role profiles and publish internal opportunities. In weeks 3–8, launch external and online channels with realistic job previews. In weeks 6–12, use structured assessment and check conversion and diversity. Board approval should fund hiring capacity and protected interviewer time. The suggested measures are local management targets to establish from baseline, not sourced performance forecasts.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Train by verified gap, then evaluate transfer to work. Use supervised simulation for remote clinical decisions, short technical modules for digital tools, and mentoring across clinical and technology teams. Train managers in workload planning, coaching, feedback and conflict resolution. Pair fair pay with recognition and career paths, but do not use rewards to compensate for unsafe workloads. Set regular goals and check-ins rather than a single annual rating. Transformational leadership evidence in nursing is relevant but transfer to this mixed workforce should be tested (CIPD, 2025h; 2026c; 2025i; 2025j; Cummings et al., 2018).</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The board should sponsor a quarterly people dashboard with baseline and targets agreed after a short diagnostic. Track vacancy duration, turnover, training proficiency, employee voice and workload indicators alongside patient-safe service measures. Avoid treating correlation between engagement and performance as a guarantee of causation. Assign an executive sponsor and review the pilot after 90 days, with longer follow-up for retention. These are proposed actions rather than claims about existing HealthConnect performance.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Reference URLs are listed here and in the slide notes for verification. Accessed 27 September 2026. These are 16 separate sources.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Pr>
        <a:blipFill dpi="0" rotWithShape="1">
          <a:blip r:embed="rId3"/>
          <a:srcRect/>
          <a:tile tx="0" ty="0" sx="100000" sy="100000" flip="none" algn="tl"/>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44">
            <a:extLst>
              <a:ext uri="{FF2B5EF4-FFF2-40B4-BE49-F238E27FC236}">
                <a16:creationId xmlns:a16="http://schemas.microsoft.com/office/drawing/2014/main" id="{7E2A8C17-DB70-D5A5-8EE8-4E65CBFE28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75233" y="578425"/>
            <a:ext cx="3036703" cy="1037347"/>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4CB6736E-76A4-71FC-BAD5-42B29869DD50}"/>
              </a:ext>
            </a:extLst>
          </p:cNvPr>
          <p:cNvSpPr>
            <a:spLocks noChangeArrowheads="1"/>
          </p:cNvSpPr>
          <p:nvPr/>
        </p:nvSpPr>
        <p:spPr bwMode="auto">
          <a:xfrm>
            <a:off x="4052237" y="1535447"/>
            <a:ext cx="7575482" cy="55810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 </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 </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              </a:t>
            </a:r>
            <a:r>
              <a:rPr kumimoji="0" lang="en-GB" altLang="en-US" sz="1200" b="1" i="0" u="none" strike="noStrike" cap="none" normalizeH="0" baseline="0" dirty="0">
                <a:ln>
                  <a:noFill/>
                </a:ln>
                <a:solidFill>
                  <a:srgbClr val="000000"/>
                </a:solidFill>
                <a:effectLst/>
                <a:latin typeface="Arial" panose="020B0604020202020204" pitchFamily="34" charset="0"/>
                <a:ea typeface="Arial" panose="020B0604020202020204" pitchFamily="34" charset="0"/>
              </a:rPr>
              <a:t>Student Name</a:t>
            </a:r>
            <a:r>
              <a:rPr kumimoji="0" lang="en-GB" altLang="en-US" sz="12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 </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               Odion Ajadalu </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 </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           </a:t>
            </a:r>
            <a:r>
              <a:rPr kumimoji="0" lang="en-GB" altLang="en-US" sz="1200" b="1" i="0" u="none" strike="noStrike" cap="none" normalizeH="0" baseline="0" dirty="0">
                <a:ln>
                  <a:noFill/>
                </a:ln>
                <a:solidFill>
                  <a:srgbClr val="000000"/>
                </a:solidFill>
                <a:effectLst/>
                <a:latin typeface="Arial" panose="020B0604020202020204" pitchFamily="34" charset="0"/>
                <a:ea typeface="Arial" panose="020B0604020202020204" pitchFamily="34" charset="0"/>
              </a:rPr>
              <a:t>Student number</a:t>
            </a:r>
            <a:r>
              <a:rPr kumimoji="0" lang="en-GB" altLang="en-US" sz="12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:2512302 </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 </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rgbClr val="000000"/>
                </a:solidFill>
                <a:effectLst/>
                <a:latin typeface="Arial" panose="020B0604020202020204" pitchFamily="34" charset="0"/>
                <a:ea typeface="Arial" panose="020B0604020202020204" pitchFamily="34" charset="0"/>
              </a:rPr>
              <a:t>           Module:  </a:t>
            </a:r>
            <a:r>
              <a:rPr kumimoji="0" lang="en-GB" altLang="en-US" sz="12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LCLM5002</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 </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            </a:t>
            </a:r>
            <a:r>
              <a:rPr kumimoji="0" lang="en-GB" altLang="en-US" sz="1200" b="1" i="0" u="none" strike="noStrike" cap="none" normalizeH="0" baseline="0" dirty="0">
                <a:ln>
                  <a:noFill/>
                </a:ln>
                <a:solidFill>
                  <a:srgbClr val="000000"/>
                </a:solidFill>
                <a:effectLst/>
                <a:latin typeface="Arial" panose="020B0604020202020204" pitchFamily="34" charset="0"/>
                <a:ea typeface="Arial" panose="020B0604020202020204" pitchFamily="34" charset="0"/>
              </a:rPr>
              <a:t>Lecture Name</a:t>
            </a:r>
            <a:r>
              <a:rPr kumimoji="0" lang="en-GB" altLang="en-US" sz="12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  Dr </a:t>
            </a:r>
            <a:r>
              <a:rPr kumimoji="0" lang="en-GB" altLang="en-US" sz="1200" b="0" i="0" u="none" strike="noStrike" cap="none" normalizeH="0" baseline="0" dirty="0" err="1">
                <a:ln>
                  <a:noFill/>
                </a:ln>
                <a:solidFill>
                  <a:srgbClr val="000000"/>
                </a:solidFill>
                <a:effectLst/>
                <a:latin typeface="Arial" panose="020B0604020202020204" pitchFamily="34" charset="0"/>
                <a:ea typeface="Arial" panose="020B0604020202020204" pitchFamily="34" charset="0"/>
              </a:rPr>
              <a:t>Shujun</a:t>
            </a:r>
            <a:r>
              <a:rPr kumimoji="0" lang="en-GB" altLang="en-US" sz="12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 Xiao</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dirty="0">
              <a:solidFill>
                <a:srgbClr val="000000"/>
              </a:solidFill>
              <a:ea typeface="Arial" panose="020B0604020202020204" pitchFamily="34" charset="0"/>
            </a:endParaRPr>
          </a:p>
          <a:p>
            <a:pPr>
              <a:defRPr sz="1725" b="0">
                <a:solidFill>
                  <a:srgbClr val="506779"/>
                </a:solidFill>
                <a:latin typeface="Arial"/>
                <a:ea typeface="Arial"/>
                <a:cs typeface="Arial"/>
              </a:defRPr>
            </a:pPr>
            <a:endParaRPr lang="en-GB" sz="1200" b="1" dirty="0">
              <a:solidFill>
                <a:schemeClr val="tx1">
                  <a:lumMod val="95000"/>
                  <a:lumOff val="5000"/>
                </a:schemeClr>
              </a:solidFill>
              <a:latin typeface="Arial"/>
              <a:ea typeface="Arial"/>
              <a:cs typeface="Arial"/>
            </a:endParaRPr>
          </a:p>
          <a:p>
            <a:pPr>
              <a:defRPr sz="1725" b="0">
                <a:solidFill>
                  <a:srgbClr val="506779"/>
                </a:solidFill>
                <a:latin typeface="Arial"/>
                <a:ea typeface="Arial"/>
                <a:cs typeface="Arial"/>
              </a:defRPr>
            </a:pPr>
            <a:r>
              <a:rPr lang="en-GB" sz="1200" b="1" dirty="0">
                <a:solidFill>
                  <a:schemeClr val="tx1">
                    <a:lumMod val="95000"/>
                    <a:lumOff val="5000"/>
                  </a:schemeClr>
                </a:solidFill>
                <a:latin typeface="Arial"/>
                <a:ea typeface="Arial"/>
                <a:cs typeface="Arial"/>
              </a:rPr>
              <a:t>Assignment: HRM practices and organizational performance</a:t>
            </a:r>
          </a:p>
          <a:p>
            <a:pPr>
              <a:defRPr sz="1725" b="0">
                <a:solidFill>
                  <a:srgbClr val="506779"/>
                </a:solidFill>
                <a:latin typeface="Arial"/>
                <a:ea typeface="Arial"/>
                <a:cs typeface="Arial"/>
              </a:defRPr>
            </a:pPr>
            <a:endParaRPr lang="en-GB" sz="1200" b="1" dirty="0">
              <a:solidFill>
                <a:schemeClr val="tx1">
                  <a:lumMod val="95000"/>
                  <a:lumOff val="5000"/>
                </a:schemeClr>
              </a:solidFill>
              <a:latin typeface="Arial"/>
              <a:ea typeface="Arial"/>
              <a:cs typeface="Arial"/>
            </a:endParaRPr>
          </a:p>
          <a:p>
            <a:pPr>
              <a:defRPr sz="1725" b="0">
                <a:solidFill>
                  <a:srgbClr val="506779"/>
                </a:solidFill>
                <a:latin typeface="Arial"/>
                <a:ea typeface="Arial"/>
                <a:cs typeface="Arial"/>
              </a:defRPr>
            </a:pPr>
            <a:r>
              <a:rPr lang="en-GB" sz="1200" b="1" dirty="0">
                <a:solidFill>
                  <a:schemeClr val="tx1">
                    <a:lumMod val="95000"/>
                    <a:lumOff val="5000"/>
                  </a:schemeClr>
                </a:solidFill>
                <a:latin typeface="Arial"/>
                <a:ea typeface="Arial"/>
                <a:cs typeface="Arial"/>
              </a:rPr>
              <a:t>      University of Wales Trinity Saint David</a:t>
            </a:r>
          </a:p>
          <a:p>
            <a:pPr>
              <a:defRPr sz="1725" b="0">
                <a:solidFill>
                  <a:srgbClr val="506779"/>
                </a:solidFill>
                <a:latin typeface="Arial"/>
                <a:ea typeface="Arial"/>
                <a:cs typeface="Arial"/>
              </a:defRPr>
            </a:pPr>
            <a:endParaRPr lang="en-GB" sz="1200" b="1" dirty="0">
              <a:solidFill>
                <a:schemeClr val="tx1">
                  <a:lumMod val="95000"/>
                  <a:lumOff val="5000"/>
                </a:schemeClr>
              </a:solidFill>
              <a:latin typeface="Arial"/>
              <a:ea typeface="Arial"/>
              <a:cs typeface="Arial"/>
            </a:endParaRPr>
          </a:p>
          <a:p>
            <a:pPr>
              <a:defRPr sz="1725" b="0">
                <a:solidFill>
                  <a:srgbClr val="506779"/>
                </a:solidFill>
                <a:latin typeface="Arial"/>
                <a:ea typeface="Arial"/>
                <a:cs typeface="Arial"/>
              </a:defRPr>
            </a:pPr>
            <a:r>
              <a:rPr lang="en-GB" sz="1200" b="1" dirty="0">
                <a:solidFill>
                  <a:schemeClr val="tx1">
                    <a:lumMod val="95000"/>
                    <a:lumOff val="5000"/>
                  </a:schemeClr>
                </a:solidFill>
                <a:latin typeface="Arial"/>
                <a:ea typeface="Arial"/>
                <a:cs typeface="Arial"/>
              </a:rPr>
              <a:t>                 12th Oct 2026</a:t>
            </a:r>
          </a:p>
          <a:p>
            <a:pPr>
              <a:defRPr sz="1725" b="0">
                <a:solidFill>
                  <a:srgbClr val="506779"/>
                </a:solidFill>
                <a:latin typeface="Arial"/>
                <a:ea typeface="Arial"/>
                <a:cs typeface="Arial"/>
              </a:defRPr>
            </a:pPr>
            <a:endParaRPr lang="en-GB" sz="1200" b="1" dirty="0">
              <a:solidFill>
                <a:schemeClr val="tx1">
                  <a:lumMod val="95000"/>
                  <a:lumOff val="5000"/>
                </a:schemeClr>
              </a:solidFill>
              <a:latin typeface="Arial"/>
              <a:ea typeface="Arial"/>
              <a:cs typeface="Arial"/>
            </a:endParaRPr>
          </a:p>
          <a:p>
            <a:pPr>
              <a:defRPr sz="1725" b="0">
                <a:solidFill>
                  <a:srgbClr val="506779"/>
                </a:solidFill>
                <a:latin typeface="Arial"/>
                <a:ea typeface="Arial"/>
                <a:cs typeface="Arial"/>
              </a:defRPr>
            </a:pPr>
            <a:r>
              <a:rPr lang="en-GB" sz="1200" b="1" baseline="30000" dirty="0">
                <a:solidFill>
                  <a:schemeClr val="tx1">
                    <a:lumMod val="95000"/>
                    <a:lumOff val="5000"/>
                  </a:schemeClr>
                </a:solidFill>
                <a:latin typeface="Arial"/>
                <a:ea typeface="Arial"/>
                <a:cs typeface="Arial"/>
              </a:rPr>
              <a:t>  </a:t>
            </a:r>
          </a:p>
          <a:p>
            <a:pPr>
              <a:defRPr sz="1725" b="0">
                <a:solidFill>
                  <a:srgbClr val="506779"/>
                </a:solidFill>
                <a:latin typeface="Arial"/>
                <a:ea typeface="Arial"/>
                <a:cs typeface="Arial"/>
              </a:defRPr>
            </a:pPr>
            <a:r>
              <a:rPr lang="en-GB" sz="2000" b="1" baseline="30000" dirty="0">
                <a:solidFill>
                  <a:schemeClr val="tx1">
                    <a:lumMod val="95000"/>
                    <a:lumOff val="5000"/>
                  </a:schemeClr>
                </a:solidFill>
                <a:latin typeface="Arial"/>
                <a:ea typeface="Arial"/>
                <a:cs typeface="Arial"/>
              </a:rPr>
              <a:t>              EXECTIVE BOARD PRESENTION</a:t>
            </a:r>
          </a:p>
          <a:p>
            <a:pPr>
              <a:defRPr sz="1725" b="0">
                <a:solidFill>
                  <a:srgbClr val="506779"/>
                </a:solidFill>
                <a:latin typeface="Arial"/>
                <a:ea typeface="Arial"/>
                <a:cs typeface="Arial"/>
              </a:defRPr>
            </a:pPr>
            <a:r>
              <a:rPr lang="en-GB" sz="2000" b="1" baseline="30000" dirty="0">
                <a:solidFill>
                  <a:schemeClr val="tx1">
                    <a:lumMod val="95000"/>
                    <a:lumOff val="5000"/>
                  </a:schemeClr>
                </a:solidFill>
                <a:latin typeface="Arial"/>
                <a:ea typeface="Arial"/>
                <a:cs typeface="Arial"/>
              </a:rPr>
              <a:t> </a:t>
            </a:r>
          </a:p>
          <a:p>
            <a:pPr>
              <a:defRPr sz="1725" b="0">
                <a:solidFill>
                  <a:srgbClr val="506779"/>
                </a:solidFill>
                <a:latin typeface="Arial"/>
                <a:ea typeface="Arial"/>
                <a:cs typeface="Arial"/>
              </a:defRPr>
            </a:pPr>
            <a:r>
              <a:rPr lang="en-GB" sz="2000" b="1" baseline="30000" dirty="0">
                <a:solidFill>
                  <a:schemeClr val="tx1">
                    <a:lumMod val="95000"/>
                    <a:lumOff val="5000"/>
                  </a:schemeClr>
                </a:solidFill>
                <a:latin typeface="Arial"/>
                <a:ea typeface="Arial"/>
                <a:cs typeface="Arial"/>
              </a:rPr>
              <a:t>Human  Resource Management at Health Connect UK</a:t>
            </a:r>
          </a:p>
          <a:p>
            <a:pPr>
              <a:defRPr sz="1725" b="0">
                <a:solidFill>
                  <a:srgbClr val="506779"/>
                </a:solidFill>
                <a:latin typeface="Arial"/>
                <a:ea typeface="Arial"/>
                <a:cs typeface="Arial"/>
              </a:defRPr>
            </a:pPr>
            <a:endParaRPr lang="en-GB" sz="2000" b="1" baseline="30000" dirty="0">
              <a:solidFill>
                <a:schemeClr val="tx1">
                  <a:lumMod val="95000"/>
                  <a:lumOff val="5000"/>
                </a:schemeClr>
              </a:solidFill>
              <a:latin typeface="Arial"/>
              <a:ea typeface="Arial"/>
              <a:cs typeface="Arial"/>
            </a:endParaRPr>
          </a:p>
          <a:p>
            <a:pPr>
              <a:defRPr sz="1725" b="0">
                <a:solidFill>
                  <a:srgbClr val="506779"/>
                </a:solidFill>
                <a:latin typeface="Arial"/>
                <a:ea typeface="Arial"/>
                <a:cs typeface="Arial"/>
              </a:defRPr>
            </a:pPr>
            <a:r>
              <a:rPr lang="en-GB" sz="2000" b="1" baseline="30000" dirty="0">
                <a:solidFill>
                  <a:schemeClr val="tx1">
                    <a:lumMod val="95000"/>
                    <a:lumOff val="5000"/>
                  </a:schemeClr>
                </a:solidFill>
                <a:latin typeface="Arial"/>
                <a:ea typeface="Arial"/>
                <a:cs typeface="Arial"/>
              </a:rPr>
              <a:t>Attract, develop, motivate and retain a digital healthcare workforce</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dirty="0">
                <a:ln>
                  <a:noFill/>
                </a:ln>
                <a:solidFill>
                  <a:srgbClr val="000000"/>
                </a:solidFill>
                <a:effectLst/>
                <a:latin typeface="Arial" panose="020B0604020202020204" pitchFamily="34" charset="0"/>
                <a:ea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rgbClr val="000000"/>
              </a:solidFill>
              <a:effectLst/>
              <a:latin typeface="Arial" panose="020B0604020202020204" pitchFamily="34" charset="0"/>
              <a:ea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Arial" panose="020B0604020202020204" pitchFamily="34" charset="0"/>
              </a:rPr>
              <a:t>  </a:t>
            </a:r>
          </a:p>
        </p:txBody>
      </p:sp>
      <p:sp>
        <p:nvSpPr>
          <p:cNvPr id="17" name="TextBox 16">
            <a:extLst>
              <a:ext uri="{FF2B5EF4-FFF2-40B4-BE49-F238E27FC236}">
                <a16:creationId xmlns:a16="http://schemas.microsoft.com/office/drawing/2014/main" id="{5706806C-49FF-B574-1AF2-55EA6FE2A502}"/>
              </a:ext>
            </a:extLst>
          </p:cNvPr>
          <p:cNvSpPr txBox="1"/>
          <p:nvPr/>
        </p:nvSpPr>
        <p:spPr>
          <a:xfrm>
            <a:off x="1285840" y="2167549"/>
            <a:ext cx="8788889" cy="722608"/>
          </a:xfrm>
          <a:prstGeom prst="rect">
            <a:avLst/>
          </a:prstGeom>
          <a:noFill/>
        </p:spPr>
        <p:txBody>
          <a:bodyPr wrap="square" rtlCol="0">
            <a:spAutoFit/>
          </a:bodyPr>
          <a:lstStyle/>
          <a:p>
            <a:endParaRPr lang="en-GB" dirty="0"/>
          </a:p>
        </p:txBody>
      </p:sp>
      <p:sp>
        <p:nvSpPr>
          <p:cNvPr id="19" name="TextBox 18">
            <a:extLst>
              <a:ext uri="{FF2B5EF4-FFF2-40B4-BE49-F238E27FC236}">
                <a16:creationId xmlns:a16="http://schemas.microsoft.com/office/drawing/2014/main" id="{588AB850-2D6F-F223-5E9F-83222EA46042}"/>
              </a:ext>
            </a:extLst>
          </p:cNvPr>
          <p:cNvSpPr txBox="1"/>
          <p:nvPr/>
        </p:nvSpPr>
        <p:spPr>
          <a:xfrm>
            <a:off x="3438035" y="3603347"/>
            <a:ext cx="7147801" cy="722608"/>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4221254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2E33B3B-CA00-32D7-07B5-6C6E12EB392A}"/>
              </a:ext>
            </a:extLst>
          </p:cNvPr>
          <p:cNvSpPr txBox="1"/>
          <p:nvPr/>
        </p:nvSpPr>
        <p:spPr>
          <a:xfrm>
            <a:off x="10708849" y="5081047"/>
            <a:ext cx="184731" cy="369332"/>
          </a:xfrm>
          <a:prstGeom prst="rect">
            <a:avLst/>
          </a:prstGeom>
          <a:noFill/>
        </p:spPr>
        <p:txBody>
          <a:bodyPr wrap="none" rtlCol="0">
            <a:spAutoFit/>
          </a:bodyPr>
          <a:lstStyle/>
          <a:p>
            <a:endParaRPr lang="en-GB" dirty="0"/>
          </a:p>
        </p:txBody>
      </p:sp>
      <p:graphicFrame>
        <p:nvGraphicFramePr>
          <p:cNvPr id="21" name="Table 20">
            <a:extLst>
              <a:ext uri="{FF2B5EF4-FFF2-40B4-BE49-F238E27FC236}">
                <a16:creationId xmlns:a16="http://schemas.microsoft.com/office/drawing/2014/main" id="{C832A924-1C01-EB92-9AD6-191806CD4E0E}"/>
              </a:ext>
            </a:extLst>
          </p:cNvPr>
          <p:cNvGraphicFramePr>
            <a:graphicFrameLocks noGrp="1"/>
          </p:cNvGraphicFramePr>
          <p:nvPr>
            <p:extLst>
              <p:ext uri="{D42A27DB-BD31-4B8C-83A1-F6EECF244321}">
                <p14:modId xmlns:p14="http://schemas.microsoft.com/office/powerpoint/2010/main" val="1440730809"/>
              </p:ext>
            </p:extLst>
          </p:nvPr>
        </p:nvGraphicFramePr>
        <p:xfrm>
          <a:off x="2130458" y="368299"/>
          <a:ext cx="7400040" cy="5319270"/>
        </p:xfrm>
        <a:graphic>
          <a:graphicData uri="http://schemas.openxmlformats.org/drawingml/2006/table">
            <a:tbl>
              <a:tblPr>
                <a:tableStyleId>{5C22544A-7EE6-4342-B048-85BDC9FD1C3A}</a:tableStyleId>
              </a:tblPr>
              <a:tblGrid>
                <a:gridCol w="4715498">
                  <a:extLst>
                    <a:ext uri="{9D8B030D-6E8A-4147-A177-3AD203B41FA5}">
                      <a16:colId xmlns:a16="http://schemas.microsoft.com/office/drawing/2014/main" val="15094679"/>
                    </a:ext>
                  </a:extLst>
                </a:gridCol>
                <a:gridCol w="1342271">
                  <a:extLst>
                    <a:ext uri="{9D8B030D-6E8A-4147-A177-3AD203B41FA5}">
                      <a16:colId xmlns:a16="http://schemas.microsoft.com/office/drawing/2014/main" val="1467589753"/>
                    </a:ext>
                  </a:extLst>
                </a:gridCol>
                <a:gridCol w="1342271">
                  <a:extLst>
                    <a:ext uri="{9D8B030D-6E8A-4147-A177-3AD203B41FA5}">
                      <a16:colId xmlns:a16="http://schemas.microsoft.com/office/drawing/2014/main" val="235682998"/>
                    </a:ext>
                  </a:extLst>
                </a:gridCol>
              </a:tblGrid>
              <a:tr h="304527">
                <a:tc>
                  <a:txBody>
                    <a:bodyPr/>
                    <a:lstStyle/>
                    <a:p>
                      <a:pPr>
                        <a:buNone/>
                      </a:pPr>
                      <a:r>
                        <a:rPr lang="en-GB" sz="1500" b="1" dirty="0"/>
                        <a:t>Content</a:t>
                      </a:r>
                    </a:p>
                  </a:txBody>
                  <a:tcPr marL="77702" marR="77702" marT="38851" marB="38851" anchor="ctr"/>
                </a:tc>
                <a:tc>
                  <a:txBody>
                    <a:bodyPr/>
                    <a:lstStyle/>
                    <a:p>
                      <a:pPr>
                        <a:buNone/>
                      </a:pPr>
                      <a:endParaRPr lang="en-GB" sz="1500"/>
                    </a:p>
                  </a:txBody>
                  <a:tcPr marL="77702" marR="77702" marT="38851" marB="38851" anchor="ctr"/>
                </a:tc>
                <a:tc>
                  <a:txBody>
                    <a:bodyPr/>
                    <a:lstStyle/>
                    <a:p>
                      <a:pPr>
                        <a:buNone/>
                      </a:pPr>
                      <a:endParaRPr lang="en-GB" sz="1500" dirty="0"/>
                    </a:p>
                  </a:txBody>
                  <a:tcPr marL="77702" marR="77702" marT="38851" marB="38851" anchor="ctr"/>
                </a:tc>
                <a:extLst>
                  <a:ext uri="{0D108BD9-81ED-4DB2-BD59-A6C34878D82A}">
                    <a16:rowId xmlns:a16="http://schemas.microsoft.com/office/drawing/2014/main" val="1191906638"/>
                  </a:ext>
                </a:extLst>
              </a:tr>
              <a:tr h="304527">
                <a:tc>
                  <a:txBody>
                    <a:bodyPr/>
                    <a:lstStyle/>
                    <a:p>
                      <a:pPr>
                        <a:buNone/>
                      </a:pPr>
                      <a:r>
                        <a:rPr lang="en-GB" sz="1500" dirty="0"/>
                        <a:t>Title Slide</a:t>
                      </a:r>
                    </a:p>
                  </a:txBody>
                  <a:tcPr marL="77702" marR="77702" marT="38851" marB="38851" anchor="ctr"/>
                </a:tc>
                <a:tc>
                  <a:txBody>
                    <a:bodyPr/>
                    <a:lstStyle/>
                    <a:p>
                      <a:pPr>
                        <a:buNone/>
                      </a:pPr>
                      <a:endParaRPr lang="en-GB" sz="1500"/>
                    </a:p>
                  </a:txBody>
                  <a:tcPr marL="77702" marR="77702" marT="38851" marB="38851" anchor="ctr"/>
                </a:tc>
                <a:tc>
                  <a:txBody>
                    <a:bodyPr/>
                    <a:lstStyle/>
                    <a:p>
                      <a:pPr>
                        <a:buNone/>
                      </a:pPr>
                      <a:r>
                        <a:rPr lang="en-GB" sz="1500" dirty="0"/>
                        <a:t>1</a:t>
                      </a:r>
                    </a:p>
                  </a:txBody>
                  <a:tcPr marL="77702" marR="77702" marT="38851" marB="38851" anchor="ctr"/>
                </a:tc>
                <a:extLst>
                  <a:ext uri="{0D108BD9-81ED-4DB2-BD59-A6C34878D82A}">
                    <a16:rowId xmlns:a16="http://schemas.microsoft.com/office/drawing/2014/main" val="2522778777"/>
                  </a:ext>
                </a:extLst>
              </a:tr>
              <a:tr h="304527">
                <a:tc>
                  <a:txBody>
                    <a:bodyPr/>
                    <a:lstStyle/>
                    <a:p>
                      <a:pPr>
                        <a:buNone/>
                      </a:pPr>
                      <a:r>
                        <a:rPr lang="en-GB" sz="1500" b="1" dirty="0"/>
                        <a:t>Table of Contents</a:t>
                      </a:r>
                    </a:p>
                  </a:txBody>
                  <a:tcPr marL="77702" marR="77702" marT="38851" marB="38851" anchor="ctr"/>
                </a:tc>
                <a:tc>
                  <a:txBody>
                    <a:bodyPr/>
                    <a:lstStyle/>
                    <a:p>
                      <a:pPr>
                        <a:buNone/>
                      </a:pPr>
                      <a:endParaRPr lang="en-GB" sz="1500"/>
                    </a:p>
                  </a:txBody>
                  <a:tcPr marL="77702" marR="77702" marT="38851" marB="38851" anchor="ctr"/>
                </a:tc>
                <a:tc>
                  <a:txBody>
                    <a:bodyPr/>
                    <a:lstStyle/>
                    <a:p>
                      <a:pPr>
                        <a:buNone/>
                      </a:pPr>
                      <a:r>
                        <a:rPr lang="en-GB" sz="1500" dirty="0"/>
                        <a:t>2</a:t>
                      </a:r>
                    </a:p>
                  </a:txBody>
                  <a:tcPr marL="77702" marR="77702" marT="38851" marB="38851" anchor="ctr"/>
                </a:tc>
                <a:extLst>
                  <a:ext uri="{0D108BD9-81ED-4DB2-BD59-A6C34878D82A}">
                    <a16:rowId xmlns:a16="http://schemas.microsoft.com/office/drawing/2014/main" val="1555979715"/>
                  </a:ext>
                </a:extLst>
              </a:tr>
              <a:tr h="297131">
                <a:tc>
                  <a:txBody>
                    <a:bodyPr/>
                    <a:lstStyle/>
                    <a:p>
                      <a:pPr>
                        <a:buNone/>
                      </a:pPr>
                      <a:r>
                        <a:rPr lang="en-GB" sz="1500"/>
                        <a:t>Organisation Overview</a:t>
                      </a:r>
                    </a:p>
                  </a:txBody>
                  <a:tcPr marL="77702" marR="77702" marT="38851" marB="38851" anchor="ctr"/>
                </a:tc>
                <a:tc>
                  <a:txBody>
                    <a:bodyPr/>
                    <a:lstStyle/>
                    <a:p>
                      <a:pPr>
                        <a:buNone/>
                      </a:pPr>
                      <a:endParaRPr lang="en-GB" sz="1500"/>
                    </a:p>
                  </a:txBody>
                  <a:tcPr marL="77702" marR="77702" marT="38851" marB="38851" anchor="ctr"/>
                </a:tc>
                <a:tc>
                  <a:txBody>
                    <a:bodyPr/>
                    <a:lstStyle/>
                    <a:p>
                      <a:pPr>
                        <a:buNone/>
                      </a:pPr>
                      <a:r>
                        <a:rPr lang="en-GB" sz="1500" dirty="0"/>
                        <a:t>3</a:t>
                      </a:r>
                    </a:p>
                  </a:txBody>
                  <a:tcPr marL="77702" marR="77702" marT="38851" marB="38851" anchor="ctr"/>
                </a:tc>
                <a:extLst>
                  <a:ext uri="{0D108BD9-81ED-4DB2-BD59-A6C34878D82A}">
                    <a16:rowId xmlns:a16="http://schemas.microsoft.com/office/drawing/2014/main" val="4053394277"/>
                  </a:ext>
                </a:extLst>
              </a:tr>
              <a:tr h="435340">
                <a:tc>
                  <a:txBody>
                    <a:bodyPr/>
                    <a:lstStyle/>
                    <a:p>
                      <a:pPr>
                        <a:buNone/>
                      </a:pPr>
                      <a:r>
                        <a:rPr lang="en-GB" sz="1500"/>
                        <a:t>Strategic Importance of HRM</a:t>
                      </a:r>
                    </a:p>
                  </a:txBody>
                  <a:tcPr marL="77702" marR="77702" marT="38851" marB="38851" anchor="ctr"/>
                </a:tc>
                <a:tc>
                  <a:txBody>
                    <a:bodyPr/>
                    <a:lstStyle/>
                    <a:p>
                      <a:pPr>
                        <a:buNone/>
                      </a:pPr>
                      <a:endParaRPr lang="en-GB" sz="1500" dirty="0"/>
                    </a:p>
                  </a:txBody>
                  <a:tcPr marL="77702" marR="77702" marT="38851" marB="38851" anchor="ctr"/>
                </a:tc>
                <a:tc>
                  <a:txBody>
                    <a:bodyPr/>
                    <a:lstStyle/>
                    <a:p>
                      <a:pPr>
                        <a:buNone/>
                      </a:pPr>
                      <a:r>
                        <a:rPr lang="en-GB" sz="1500" dirty="0"/>
                        <a:t>4</a:t>
                      </a:r>
                    </a:p>
                  </a:txBody>
                  <a:tcPr marL="77702" marR="77702" marT="38851" marB="38851" anchor="ctr"/>
                </a:tc>
                <a:extLst>
                  <a:ext uri="{0D108BD9-81ED-4DB2-BD59-A6C34878D82A}">
                    <a16:rowId xmlns:a16="http://schemas.microsoft.com/office/drawing/2014/main" val="1627216433"/>
                  </a:ext>
                </a:extLst>
              </a:tr>
              <a:tr h="304527">
                <a:tc>
                  <a:txBody>
                    <a:bodyPr/>
                    <a:lstStyle/>
                    <a:p>
                      <a:pPr>
                        <a:buNone/>
                      </a:pPr>
                      <a:r>
                        <a:rPr lang="en-GB" sz="1500"/>
                        <a:t>Workforce Planning</a:t>
                      </a:r>
                    </a:p>
                  </a:txBody>
                  <a:tcPr marL="77702" marR="77702" marT="38851" marB="38851" anchor="ctr"/>
                </a:tc>
                <a:tc>
                  <a:txBody>
                    <a:bodyPr/>
                    <a:lstStyle/>
                    <a:p>
                      <a:pPr>
                        <a:buNone/>
                      </a:pPr>
                      <a:endParaRPr lang="en-GB" sz="1500"/>
                    </a:p>
                  </a:txBody>
                  <a:tcPr marL="77702" marR="77702" marT="38851" marB="38851" anchor="ctr"/>
                </a:tc>
                <a:tc>
                  <a:txBody>
                    <a:bodyPr/>
                    <a:lstStyle/>
                    <a:p>
                      <a:pPr>
                        <a:buNone/>
                      </a:pPr>
                      <a:r>
                        <a:rPr lang="en-GB" sz="1500" dirty="0"/>
                        <a:t>5</a:t>
                      </a:r>
                    </a:p>
                  </a:txBody>
                  <a:tcPr marL="77702" marR="77702" marT="38851" marB="38851" anchor="ctr"/>
                </a:tc>
                <a:extLst>
                  <a:ext uri="{0D108BD9-81ED-4DB2-BD59-A6C34878D82A}">
                    <a16:rowId xmlns:a16="http://schemas.microsoft.com/office/drawing/2014/main" val="4147113600"/>
                  </a:ext>
                </a:extLst>
              </a:tr>
              <a:tr h="304527">
                <a:tc>
                  <a:txBody>
                    <a:bodyPr/>
                    <a:lstStyle/>
                    <a:p>
                      <a:pPr>
                        <a:buNone/>
                      </a:pPr>
                      <a:r>
                        <a:rPr lang="en-GB" sz="1500" dirty="0"/>
                        <a:t>Skills Gap Identification</a:t>
                      </a:r>
                    </a:p>
                  </a:txBody>
                  <a:tcPr marL="77702" marR="77702" marT="38851" marB="38851" anchor="ctr"/>
                </a:tc>
                <a:tc>
                  <a:txBody>
                    <a:bodyPr/>
                    <a:lstStyle/>
                    <a:p>
                      <a:pPr>
                        <a:buNone/>
                      </a:pPr>
                      <a:endParaRPr lang="en-GB" sz="1500"/>
                    </a:p>
                  </a:txBody>
                  <a:tcPr marL="77702" marR="77702" marT="38851" marB="38851" anchor="ctr"/>
                </a:tc>
                <a:tc>
                  <a:txBody>
                    <a:bodyPr/>
                    <a:lstStyle/>
                    <a:p>
                      <a:pPr>
                        <a:buNone/>
                      </a:pPr>
                      <a:r>
                        <a:rPr lang="en-GB" sz="1500" dirty="0"/>
                        <a:t>6</a:t>
                      </a:r>
                    </a:p>
                  </a:txBody>
                  <a:tcPr marL="77702" marR="77702" marT="38851" marB="38851" anchor="ctr"/>
                </a:tc>
                <a:extLst>
                  <a:ext uri="{0D108BD9-81ED-4DB2-BD59-A6C34878D82A}">
                    <a16:rowId xmlns:a16="http://schemas.microsoft.com/office/drawing/2014/main" val="1106112330"/>
                  </a:ext>
                </a:extLst>
              </a:tr>
              <a:tr h="304527">
                <a:tc>
                  <a:txBody>
                    <a:bodyPr/>
                    <a:lstStyle/>
                    <a:p>
                      <a:pPr>
                        <a:buNone/>
                      </a:pPr>
                      <a:r>
                        <a:rPr lang="en-GB" sz="1500" dirty="0"/>
                        <a:t>Recruitment Challenges</a:t>
                      </a:r>
                    </a:p>
                  </a:txBody>
                  <a:tcPr marL="77702" marR="77702" marT="38851" marB="38851" anchor="ctr"/>
                </a:tc>
                <a:tc>
                  <a:txBody>
                    <a:bodyPr/>
                    <a:lstStyle/>
                    <a:p>
                      <a:pPr>
                        <a:buNone/>
                      </a:pPr>
                      <a:endParaRPr lang="en-GB" sz="1500"/>
                    </a:p>
                  </a:txBody>
                  <a:tcPr marL="77702" marR="77702" marT="38851" marB="38851" anchor="ctr"/>
                </a:tc>
                <a:tc>
                  <a:txBody>
                    <a:bodyPr/>
                    <a:lstStyle/>
                    <a:p>
                      <a:pPr>
                        <a:buNone/>
                      </a:pPr>
                      <a:r>
                        <a:rPr lang="en-GB" sz="1500" dirty="0"/>
                        <a:t>7</a:t>
                      </a:r>
                    </a:p>
                  </a:txBody>
                  <a:tcPr marL="77702" marR="77702" marT="38851" marB="38851" anchor="ctr"/>
                </a:tc>
                <a:extLst>
                  <a:ext uri="{0D108BD9-81ED-4DB2-BD59-A6C34878D82A}">
                    <a16:rowId xmlns:a16="http://schemas.microsoft.com/office/drawing/2014/main" val="3405589536"/>
                  </a:ext>
                </a:extLst>
              </a:tr>
              <a:tr h="531803">
                <a:tc>
                  <a:txBody>
                    <a:bodyPr/>
                    <a:lstStyle/>
                    <a:p>
                      <a:pPr>
                        <a:buNone/>
                      </a:pPr>
                      <a:r>
                        <a:rPr lang="en-GB" sz="1500"/>
                        <a:t>Internal and External Recruitment</a:t>
                      </a:r>
                    </a:p>
                  </a:txBody>
                  <a:tcPr marL="77702" marR="77702" marT="38851" marB="38851" anchor="ctr"/>
                </a:tc>
                <a:tc>
                  <a:txBody>
                    <a:bodyPr/>
                    <a:lstStyle/>
                    <a:p>
                      <a:pPr>
                        <a:buNone/>
                      </a:pPr>
                      <a:endParaRPr lang="en-GB" sz="1500"/>
                    </a:p>
                  </a:txBody>
                  <a:tcPr marL="77702" marR="77702" marT="38851" marB="38851" anchor="ctr"/>
                </a:tc>
                <a:tc>
                  <a:txBody>
                    <a:bodyPr/>
                    <a:lstStyle/>
                    <a:p>
                      <a:pPr>
                        <a:buNone/>
                      </a:pPr>
                      <a:r>
                        <a:rPr lang="en-GB" sz="1500" dirty="0"/>
                        <a:t>8</a:t>
                      </a:r>
                    </a:p>
                  </a:txBody>
                  <a:tcPr marL="77702" marR="77702" marT="38851" marB="38851" anchor="ctr"/>
                </a:tc>
                <a:extLst>
                  <a:ext uri="{0D108BD9-81ED-4DB2-BD59-A6C34878D82A}">
                    <a16:rowId xmlns:a16="http://schemas.microsoft.com/office/drawing/2014/main" val="2687665664"/>
                  </a:ext>
                </a:extLst>
              </a:tr>
              <a:tr h="531803">
                <a:tc>
                  <a:txBody>
                    <a:bodyPr/>
                    <a:lstStyle/>
                    <a:p>
                      <a:pPr>
                        <a:buNone/>
                      </a:pPr>
                      <a:r>
                        <a:rPr lang="en-GB" sz="1500" dirty="0"/>
                        <a:t>Online and Social Media Recruitment</a:t>
                      </a:r>
                    </a:p>
                  </a:txBody>
                  <a:tcPr marL="77702" marR="77702" marT="38851" marB="38851" anchor="ctr"/>
                </a:tc>
                <a:tc>
                  <a:txBody>
                    <a:bodyPr/>
                    <a:lstStyle/>
                    <a:p>
                      <a:pPr>
                        <a:buNone/>
                      </a:pPr>
                      <a:endParaRPr lang="en-GB" sz="1500"/>
                    </a:p>
                  </a:txBody>
                  <a:tcPr marL="77702" marR="77702" marT="38851" marB="38851" anchor="ctr"/>
                </a:tc>
                <a:tc>
                  <a:txBody>
                    <a:bodyPr/>
                    <a:lstStyle/>
                    <a:p>
                      <a:pPr>
                        <a:buNone/>
                      </a:pPr>
                      <a:r>
                        <a:rPr lang="en-GB" sz="1500" dirty="0"/>
                        <a:t>9</a:t>
                      </a:r>
                    </a:p>
                  </a:txBody>
                  <a:tcPr marL="77702" marR="77702" marT="38851" marB="38851" anchor="ctr"/>
                </a:tc>
                <a:extLst>
                  <a:ext uri="{0D108BD9-81ED-4DB2-BD59-A6C34878D82A}">
                    <a16:rowId xmlns:a16="http://schemas.microsoft.com/office/drawing/2014/main" val="3557248430"/>
                  </a:ext>
                </a:extLst>
              </a:tr>
              <a:tr h="531803">
                <a:tc>
                  <a:txBody>
                    <a:bodyPr/>
                    <a:lstStyle/>
                    <a:p>
                      <a:pPr>
                        <a:buNone/>
                      </a:pPr>
                      <a:r>
                        <a:rPr lang="en-GB" sz="1500" dirty="0"/>
                        <a:t>Recruitment Recommendations</a:t>
                      </a:r>
                    </a:p>
                  </a:txBody>
                  <a:tcPr marL="77702" marR="77702" marT="38851" marB="38851" anchor="ctr"/>
                </a:tc>
                <a:tc>
                  <a:txBody>
                    <a:bodyPr/>
                    <a:lstStyle/>
                    <a:p>
                      <a:pPr>
                        <a:buNone/>
                      </a:pPr>
                      <a:endParaRPr lang="en-GB" sz="1500"/>
                    </a:p>
                  </a:txBody>
                  <a:tcPr marL="77702" marR="77702" marT="38851" marB="38851" anchor="ctr"/>
                </a:tc>
                <a:tc>
                  <a:txBody>
                    <a:bodyPr/>
                    <a:lstStyle/>
                    <a:p>
                      <a:pPr>
                        <a:buNone/>
                      </a:pPr>
                      <a:r>
                        <a:rPr lang="en-GB" sz="1500" dirty="0"/>
                        <a:t>10</a:t>
                      </a:r>
                    </a:p>
                  </a:txBody>
                  <a:tcPr marL="77702" marR="77702" marT="38851" marB="38851" anchor="ctr"/>
                </a:tc>
                <a:extLst>
                  <a:ext uri="{0D108BD9-81ED-4DB2-BD59-A6C34878D82A}">
                    <a16:rowId xmlns:a16="http://schemas.microsoft.com/office/drawing/2014/main" val="1518126561"/>
                  </a:ext>
                </a:extLst>
              </a:tr>
              <a:tr h="531803">
                <a:tc>
                  <a:txBody>
                    <a:bodyPr/>
                    <a:lstStyle/>
                    <a:p>
                      <a:pPr>
                        <a:buNone/>
                      </a:pPr>
                      <a:r>
                        <a:rPr lang="en-GB" sz="1500"/>
                        <a:t>Learning, Development and Employee Retention</a:t>
                      </a:r>
                    </a:p>
                  </a:txBody>
                  <a:tcPr marL="77702" marR="77702" marT="38851" marB="38851" anchor="ctr"/>
                </a:tc>
                <a:tc>
                  <a:txBody>
                    <a:bodyPr/>
                    <a:lstStyle/>
                    <a:p>
                      <a:pPr>
                        <a:buNone/>
                      </a:pPr>
                      <a:endParaRPr lang="en-GB" sz="1500" dirty="0"/>
                    </a:p>
                  </a:txBody>
                  <a:tcPr marL="77702" marR="77702" marT="38851" marB="38851" anchor="ctr"/>
                </a:tc>
                <a:tc>
                  <a:txBody>
                    <a:bodyPr/>
                    <a:lstStyle/>
                    <a:p>
                      <a:pPr>
                        <a:buNone/>
                      </a:pPr>
                      <a:r>
                        <a:rPr lang="en-GB" sz="1500" dirty="0"/>
                        <a:t>11</a:t>
                      </a:r>
                    </a:p>
                  </a:txBody>
                  <a:tcPr marL="77702" marR="77702" marT="38851" marB="38851" anchor="ctr"/>
                </a:tc>
                <a:extLst>
                  <a:ext uri="{0D108BD9-81ED-4DB2-BD59-A6C34878D82A}">
                    <a16:rowId xmlns:a16="http://schemas.microsoft.com/office/drawing/2014/main" val="4010180964"/>
                  </a:ext>
                </a:extLst>
              </a:tr>
              <a:tr h="304527">
                <a:tc>
                  <a:txBody>
                    <a:bodyPr/>
                    <a:lstStyle/>
                    <a:p>
                      <a:pPr>
                        <a:buNone/>
                      </a:pPr>
                      <a:r>
                        <a:rPr lang="en-GB" sz="1500"/>
                        <a:t>Conclusion</a:t>
                      </a:r>
                    </a:p>
                  </a:txBody>
                  <a:tcPr marL="77702" marR="77702" marT="38851" marB="38851" anchor="ctr"/>
                </a:tc>
                <a:tc>
                  <a:txBody>
                    <a:bodyPr/>
                    <a:lstStyle/>
                    <a:p>
                      <a:pPr>
                        <a:buNone/>
                      </a:pPr>
                      <a:endParaRPr lang="en-GB" sz="1500"/>
                    </a:p>
                  </a:txBody>
                  <a:tcPr marL="77702" marR="77702" marT="38851" marB="38851" anchor="ctr"/>
                </a:tc>
                <a:tc>
                  <a:txBody>
                    <a:bodyPr/>
                    <a:lstStyle/>
                    <a:p>
                      <a:pPr>
                        <a:buNone/>
                      </a:pPr>
                      <a:r>
                        <a:rPr lang="en-GB" sz="1500" dirty="0"/>
                        <a:t>12</a:t>
                      </a:r>
                    </a:p>
                  </a:txBody>
                  <a:tcPr marL="77702" marR="77702" marT="38851" marB="38851" anchor="ctr"/>
                </a:tc>
                <a:extLst>
                  <a:ext uri="{0D108BD9-81ED-4DB2-BD59-A6C34878D82A}">
                    <a16:rowId xmlns:a16="http://schemas.microsoft.com/office/drawing/2014/main" val="356551723"/>
                  </a:ext>
                </a:extLst>
              </a:tr>
              <a:tr h="304527">
                <a:tc>
                  <a:txBody>
                    <a:bodyPr/>
                    <a:lstStyle/>
                    <a:p>
                      <a:pPr>
                        <a:buNone/>
                      </a:pPr>
                      <a:r>
                        <a:rPr lang="en-GB" sz="1500" dirty="0"/>
                        <a:t>References</a:t>
                      </a:r>
                    </a:p>
                  </a:txBody>
                  <a:tcPr marL="77702" marR="77702" marT="38851" marB="38851" anchor="ctr"/>
                </a:tc>
                <a:tc>
                  <a:txBody>
                    <a:bodyPr/>
                    <a:lstStyle/>
                    <a:p>
                      <a:pPr>
                        <a:buNone/>
                      </a:pPr>
                      <a:endParaRPr lang="en-GB" sz="1500" dirty="0"/>
                    </a:p>
                  </a:txBody>
                  <a:tcPr marL="77702" marR="77702" marT="38851" marB="38851" anchor="ctr"/>
                </a:tc>
                <a:tc>
                  <a:txBody>
                    <a:bodyPr/>
                    <a:lstStyle/>
                    <a:p>
                      <a:pPr>
                        <a:buNone/>
                      </a:pPr>
                      <a:r>
                        <a:rPr lang="en-GB" sz="1500" dirty="0"/>
                        <a:t>13</a:t>
                      </a:r>
                    </a:p>
                  </a:txBody>
                  <a:tcPr marL="77702" marR="77702" marT="38851" marB="38851" anchor="ctr"/>
                </a:tc>
                <a:extLst>
                  <a:ext uri="{0D108BD9-81ED-4DB2-BD59-A6C34878D82A}">
                    <a16:rowId xmlns:a16="http://schemas.microsoft.com/office/drawing/2014/main" val="1837307365"/>
                  </a:ext>
                </a:extLst>
              </a:tr>
            </a:tbl>
          </a:graphicData>
        </a:graphic>
      </p:graphicFrame>
    </p:spTree>
    <p:extLst>
      <p:ext uri="{BB962C8B-B14F-4D97-AF65-F5344CB8AC3E}">
        <p14:creationId xmlns:p14="http://schemas.microsoft.com/office/powerpoint/2010/main" val="1640102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5CC7094-C82B-4ED5-9E61-3C2AE6F1E0DD}"/>
              </a:ext>
            </a:extLst>
          </p:cNvPr>
          <p:cNvSpPr>
            <a:spLocks noGrp="1"/>
          </p:cNvSpPr>
          <p:nvPr/>
        </p:nvSpPr>
        <p:spPr>
          <a:xfrm>
            <a:off x="571500" y="257175"/>
            <a:ext cx="10477500" cy="209550"/>
          </a:xfrm>
          <a:prstGeom prst="rect">
            <a:avLst/>
          </a:prstGeom>
          <a:noFill/>
          <a:ln w="0">
            <a:noFill/>
          </a:ln>
        </p:spPr>
        <p:txBody>
          <a:bodyPr anchor="ctr">
            <a:noAutofit/>
          </a:bodyPr>
          <a:lstStyle/>
          <a:p>
            <a:pPr>
              <a:defRPr sz="1125" b="1">
                <a:solidFill>
                  <a:srgbClr val="007F87"/>
                </a:solidFill>
                <a:latin typeface="Arial"/>
                <a:ea typeface="Arial"/>
                <a:cs typeface="Arial"/>
              </a:defRPr>
            </a:pPr>
            <a:r>
              <a:rPr sz="1400" b="1" dirty="0">
                <a:solidFill>
                  <a:schemeClr val="tx1">
                    <a:lumMod val="95000"/>
                    <a:lumOff val="5000"/>
                  </a:schemeClr>
                </a:solidFill>
                <a:latin typeface="Arial"/>
                <a:ea typeface="Arial"/>
                <a:cs typeface="Arial"/>
              </a:rPr>
              <a:t>ORGANISATION OVERVIEW</a:t>
            </a:r>
          </a:p>
        </p:txBody>
      </p:sp>
      <p:sp>
        <p:nvSpPr>
          <p:cNvPr id="2" name="Rectangle 1">
            <a:extLst>
              <a:ext uri="{FF2B5EF4-FFF2-40B4-BE49-F238E27FC236}">
                <a16:creationId xmlns:a16="http://schemas.microsoft.com/office/drawing/2014/main" id="{FB6CBDDE-97AC-4926-94D7-9586D05F47A9}"/>
              </a:ext>
            </a:extLst>
          </p:cNvPr>
          <p:cNvSpPr>
            <a:spLocks noGrp="1"/>
          </p:cNvSpPr>
          <p:nvPr/>
        </p:nvSpPr>
        <p:spPr>
          <a:xfrm>
            <a:off x="571500" y="571500"/>
            <a:ext cx="11001375" cy="742950"/>
          </a:xfrm>
          <a:prstGeom prst="rect">
            <a:avLst/>
          </a:prstGeom>
          <a:noFill/>
          <a:ln w="0">
            <a:noFill/>
          </a:ln>
        </p:spPr>
        <p:txBody>
          <a:bodyPr anchor="ctr">
            <a:normAutofit/>
          </a:bodyPr>
          <a:lstStyle/>
          <a:p>
            <a:pPr>
              <a:defRPr sz="2625" b="1">
                <a:solidFill>
                  <a:srgbClr val="142C45"/>
                </a:solidFill>
                <a:latin typeface="Arial"/>
                <a:ea typeface="Arial"/>
                <a:cs typeface="Arial"/>
              </a:defRPr>
            </a:pPr>
            <a:r>
              <a:rPr sz="2625" b="1">
                <a:solidFill>
                  <a:srgbClr val="142C45"/>
                </a:solidFill>
                <a:latin typeface="Arial"/>
                <a:ea typeface="Arial"/>
                <a:cs typeface="Arial"/>
              </a:rPr>
              <a:t>Growth has exposed several connected people risks</a:t>
            </a:r>
          </a:p>
        </p:txBody>
      </p:sp>
      <p:sp>
        <p:nvSpPr>
          <p:cNvPr id="3" name="Rectangle 2">
            <a:extLst>
              <a:ext uri="{FF2B5EF4-FFF2-40B4-BE49-F238E27FC236}">
                <a16:creationId xmlns:a16="http://schemas.microsoft.com/office/drawing/2014/main" id="{76FD30FA-5F15-47D2-8A15-26B7C1E30E45}"/>
              </a:ext>
            </a:extLst>
          </p:cNvPr>
          <p:cNvSpPr>
            <a:spLocks noGrp="1"/>
          </p:cNvSpPr>
          <p:nvPr/>
        </p:nvSpPr>
        <p:spPr>
          <a:xfrm>
            <a:off x="10668000" y="6400800"/>
            <a:ext cx="952500" cy="209550"/>
          </a:xfrm>
          <a:prstGeom prst="rect">
            <a:avLst/>
          </a:prstGeom>
          <a:noFill/>
          <a:ln w="0">
            <a:noFill/>
          </a:ln>
        </p:spPr>
        <p:txBody>
          <a:bodyPr anchor="ctr">
            <a:normAutofit fontScale="83889" lnSpcReduction="20000"/>
          </a:bodyPr>
          <a:lstStyle/>
          <a:p>
            <a:pPr>
              <a:defRPr sz="1125" b="0">
                <a:solidFill>
                  <a:srgbClr val="506779"/>
                </a:solidFill>
                <a:latin typeface="Arial"/>
                <a:ea typeface="Arial"/>
                <a:cs typeface="Arial"/>
              </a:defRPr>
            </a:pPr>
            <a:r>
              <a:rPr sz="1125" b="0">
                <a:solidFill>
                  <a:srgbClr val="506779"/>
                </a:solidFill>
                <a:latin typeface="Arial"/>
                <a:ea typeface="Arial"/>
                <a:cs typeface="Arial"/>
              </a:rPr>
              <a:t>02  /  12</a:t>
            </a:r>
          </a:p>
        </p:txBody>
      </p:sp>
      <p:sp>
        <p:nvSpPr>
          <p:cNvPr id="4" name="Rectangle 3">
            <a:extLst>
              <a:ext uri="{FF2B5EF4-FFF2-40B4-BE49-F238E27FC236}">
                <a16:creationId xmlns:a16="http://schemas.microsoft.com/office/drawing/2014/main" id="{ADD6E13A-4A98-46C6-941B-4135BB4AF1E2}"/>
              </a:ext>
            </a:extLst>
          </p:cNvPr>
          <p:cNvSpPr>
            <a:spLocks noGrp="1"/>
          </p:cNvSpPr>
          <p:nvPr/>
        </p:nvSpPr>
        <p:spPr>
          <a:xfrm>
            <a:off x="61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bg2">
                    <a:lumMod val="10000"/>
                  </a:schemeClr>
                </a:solidFill>
                <a:latin typeface="Arial"/>
                <a:ea typeface="Arial"/>
                <a:cs typeface="Arial"/>
              </a:rPr>
              <a:t>Attract</a:t>
            </a:r>
          </a:p>
        </p:txBody>
      </p:sp>
      <p:sp>
        <p:nvSpPr>
          <p:cNvPr id="5" name="Rectangle 4">
            <a:extLst>
              <a:ext uri="{FF2B5EF4-FFF2-40B4-BE49-F238E27FC236}">
                <a16:creationId xmlns:a16="http://schemas.microsoft.com/office/drawing/2014/main" id="{52146CDE-97E2-4746-9862-0FAF4F5E15DB}"/>
              </a:ext>
            </a:extLst>
          </p:cNvPr>
          <p:cNvSpPr>
            <a:spLocks noGrp="1"/>
          </p:cNvSpPr>
          <p:nvPr/>
        </p:nvSpPr>
        <p:spPr>
          <a:xfrm>
            <a:off x="619125" y="2190750"/>
            <a:ext cx="3333750" cy="3238500"/>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Competition for clinical and technology professionals makes hard-to-fill roles a constraint on expansion.</a:t>
            </a:r>
          </a:p>
        </p:txBody>
      </p:sp>
      <p:sp>
        <p:nvSpPr>
          <p:cNvPr id="6" name="Rectangle 5">
            <a:extLst>
              <a:ext uri="{FF2B5EF4-FFF2-40B4-BE49-F238E27FC236}">
                <a16:creationId xmlns:a16="http://schemas.microsoft.com/office/drawing/2014/main" id="{CBAFEDCD-4B42-43D2-8EC1-C74B9DE2B392}"/>
              </a:ext>
            </a:extLst>
          </p:cNvPr>
          <p:cNvSpPr>
            <a:spLocks noGrp="1"/>
          </p:cNvSpPr>
          <p:nvPr/>
        </p:nvSpPr>
        <p:spPr>
          <a:xfrm>
            <a:off x="442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bg2">
                    <a:lumMod val="10000"/>
                  </a:schemeClr>
                </a:solidFill>
                <a:latin typeface="Arial"/>
                <a:ea typeface="Arial"/>
                <a:cs typeface="Arial"/>
              </a:rPr>
              <a:t>Keep</a:t>
            </a:r>
          </a:p>
        </p:txBody>
      </p:sp>
      <p:sp>
        <p:nvSpPr>
          <p:cNvPr id="7" name="Rectangle 6">
            <a:extLst>
              <a:ext uri="{FF2B5EF4-FFF2-40B4-BE49-F238E27FC236}">
                <a16:creationId xmlns:a16="http://schemas.microsoft.com/office/drawing/2014/main" id="{2005D9D2-C561-47AE-BE01-2A9BB890FE14}"/>
              </a:ext>
            </a:extLst>
          </p:cNvPr>
          <p:cNvSpPr>
            <a:spLocks noGrp="1"/>
          </p:cNvSpPr>
          <p:nvPr/>
        </p:nvSpPr>
        <p:spPr>
          <a:xfrm>
            <a:off x="4429125" y="2190750"/>
            <a:ext cx="3333750" cy="3238500"/>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Turnover, burnout and weak engagement place experienced staff and service continuity at risk.</a:t>
            </a:r>
          </a:p>
        </p:txBody>
      </p:sp>
      <p:sp>
        <p:nvSpPr>
          <p:cNvPr id="8" name="Rectangle 7">
            <a:extLst>
              <a:ext uri="{FF2B5EF4-FFF2-40B4-BE49-F238E27FC236}">
                <a16:creationId xmlns:a16="http://schemas.microsoft.com/office/drawing/2014/main" id="{03766A9B-4223-4DBF-A56D-71AE298A199C}"/>
              </a:ext>
            </a:extLst>
          </p:cNvPr>
          <p:cNvSpPr>
            <a:spLocks noGrp="1"/>
          </p:cNvSpPr>
          <p:nvPr/>
        </p:nvSpPr>
        <p:spPr>
          <a:xfrm>
            <a:off x="823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bg2">
                    <a:lumMod val="10000"/>
                  </a:schemeClr>
                </a:solidFill>
                <a:latin typeface="Arial"/>
                <a:ea typeface="Arial"/>
                <a:cs typeface="Arial"/>
              </a:rPr>
              <a:t>Deliver</a:t>
            </a:r>
          </a:p>
        </p:txBody>
      </p:sp>
      <p:sp>
        <p:nvSpPr>
          <p:cNvPr id="9" name="Rectangle 8">
            <a:extLst>
              <a:ext uri="{FF2B5EF4-FFF2-40B4-BE49-F238E27FC236}">
                <a16:creationId xmlns:a16="http://schemas.microsoft.com/office/drawing/2014/main" id="{A47E942C-4B2B-4919-A47D-41FC8D23DCB4}"/>
              </a:ext>
            </a:extLst>
          </p:cNvPr>
          <p:cNvSpPr>
            <a:spLocks noGrp="1"/>
          </p:cNvSpPr>
          <p:nvPr/>
        </p:nvSpPr>
        <p:spPr>
          <a:xfrm>
            <a:off x="8239125" y="2190750"/>
            <a:ext cx="3333750" cy="3238500"/>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Digital skills gaps, mixed disciplines and leadership gaps make coordination harder.</a:t>
            </a:r>
          </a:p>
        </p:txBody>
      </p:sp>
      <p:sp>
        <p:nvSpPr>
          <p:cNvPr id="10" name="Rectangle 9">
            <a:extLst>
              <a:ext uri="{FF2B5EF4-FFF2-40B4-BE49-F238E27FC236}">
                <a16:creationId xmlns:a16="http://schemas.microsoft.com/office/drawing/2014/main" id="{D6D5C723-10C2-435D-BAB0-78B2A4817421}"/>
              </a:ext>
            </a:extLst>
          </p:cNvPr>
          <p:cNvSpPr>
            <a:spLocks noGrp="1"/>
          </p:cNvSpPr>
          <p:nvPr/>
        </p:nvSpPr>
        <p:spPr>
          <a:xfrm>
            <a:off x="571500" y="5972175"/>
            <a:ext cx="9810750" cy="333375"/>
          </a:xfrm>
          <a:prstGeom prst="rect">
            <a:avLst/>
          </a:prstGeom>
          <a:noFill/>
          <a:ln w="0">
            <a:noFill/>
          </a:ln>
        </p:spPr>
        <p:txBody>
          <a:bodyPr anchor="ctr">
            <a:normAutofit/>
          </a:bodyPr>
          <a:lstStyle/>
          <a:p>
            <a:pPr>
              <a:defRPr sz="1125" b="0">
                <a:solidFill>
                  <a:srgbClr val="506779"/>
                </a:solidFill>
                <a:latin typeface="Arial"/>
                <a:ea typeface="Arial"/>
                <a:cs typeface="Arial"/>
              </a:defRPr>
            </a:pPr>
            <a:r>
              <a:rPr sz="1400" b="0" dirty="0">
                <a:solidFill>
                  <a:schemeClr val="tx1">
                    <a:lumMod val="95000"/>
                    <a:lumOff val="5000"/>
                  </a:schemeClr>
                </a:solidFill>
                <a:latin typeface="Arial"/>
                <a:ea typeface="Arial"/>
                <a:cs typeface="Arial"/>
              </a:rPr>
              <a:t>Scenario brief; CIPD (2025a); NHS England (2023</a:t>
            </a:r>
            <a:r>
              <a:rPr sz="1125" b="0" dirty="0">
                <a:solidFill>
                  <a:srgbClr val="506779"/>
                </a:solidFill>
                <a:latin typeface="Arial"/>
                <a:ea typeface="Arial"/>
                <a:cs typeface="Arial"/>
              </a:rPr>
              <a:t>)</a:t>
            </a:r>
          </a:p>
        </p:txBody>
      </p:sp>
    </p:spTree>
    <p:extLst>
      <p:ext uri="{BB962C8B-B14F-4D97-AF65-F5344CB8AC3E}">
        <p14:creationId xmlns:p14="http://schemas.microsoft.com/office/powerpoint/2010/main" val="4223636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E6732B7-D56A-4064-96EB-C083213CB3F0}"/>
              </a:ext>
            </a:extLst>
          </p:cNvPr>
          <p:cNvSpPr>
            <a:spLocks noGrp="1"/>
          </p:cNvSpPr>
          <p:nvPr/>
        </p:nvSpPr>
        <p:spPr>
          <a:xfrm>
            <a:off x="571500" y="257175"/>
            <a:ext cx="10477500" cy="209550"/>
          </a:xfrm>
          <a:prstGeom prst="rect">
            <a:avLst/>
          </a:prstGeom>
          <a:noFill/>
          <a:ln w="0">
            <a:noFill/>
          </a:ln>
        </p:spPr>
        <p:txBody>
          <a:bodyPr anchor="ctr">
            <a:noAutofit/>
          </a:bodyPr>
          <a:lstStyle/>
          <a:p>
            <a:pPr>
              <a:defRPr sz="1125" b="1">
                <a:solidFill>
                  <a:srgbClr val="007F87"/>
                </a:solidFill>
                <a:latin typeface="Arial"/>
                <a:ea typeface="Arial"/>
                <a:cs typeface="Arial"/>
              </a:defRPr>
            </a:pPr>
            <a:r>
              <a:rPr sz="1400" b="1" dirty="0">
                <a:solidFill>
                  <a:schemeClr val="tx1">
                    <a:lumMod val="95000"/>
                    <a:lumOff val="5000"/>
                  </a:schemeClr>
                </a:solidFill>
                <a:latin typeface="Arial"/>
                <a:ea typeface="Arial"/>
                <a:cs typeface="Arial"/>
              </a:rPr>
              <a:t>STRATEGIC IMPORTANCE OF HRM</a:t>
            </a:r>
          </a:p>
        </p:txBody>
      </p:sp>
      <p:sp>
        <p:nvSpPr>
          <p:cNvPr id="2" name="Rectangle 1">
            <a:extLst>
              <a:ext uri="{FF2B5EF4-FFF2-40B4-BE49-F238E27FC236}">
                <a16:creationId xmlns:a16="http://schemas.microsoft.com/office/drawing/2014/main" id="{88A5BDE6-7922-46F9-BADD-7E7D7042BF40}"/>
              </a:ext>
            </a:extLst>
          </p:cNvPr>
          <p:cNvSpPr>
            <a:spLocks noGrp="1"/>
          </p:cNvSpPr>
          <p:nvPr/>
        </p:nvSpPr>
        <p:spPr>
          <a:xfrm>
            <a:off x="571500" y="571500"/>
            <a:ext cx="11001375" cy="742950"/>
          </a:xfrm>
          <a:prstGeom prst="rect">
            <a:avLst/>
          </a:prstGeom>
          <a:noFill/>
          <a:ln w="0">
            <a:noFill/>
          </a:ln>
        </p:spPr>
        <p:txBody>
          <a:bodyPr anchor="ctr">
            <a:normAutofit/>
          </a:bodyPr>
          <a:lstStyle/>
          <a:p>
            <a:pPr>
              <a:defRPr sz="2625" b="1">
                <a:solidFill>
                  <a:srgbClr val="142C45"/>
                </a:solidFill>
                <a:latin typeface="Arial"/>
                <a:ea typeface="Arial"/>
                <a:cs typeface="Arial"/>
              </a:defRPr>
            </a:pPr>
            <a:r>
              <a:rPr sz="2625" b="1">
                <a:solidFill>
                  <a:srgbClr val="142C45"/>
                </a:solidFill>
                <a:latin typeface="Arial"/>
                <a:ea typeface="Arial"/>
                <a:cs typeface="Arial"/>
              </a:rPr>
              <a:t>HRM must improve capability and the conditions to use it</a:t>
            </a:r>
          </a:p>
        </p:txBody>
      </p:sp>
      <p:sp>
        <p:nvSpPr>
          <p:cNvPr id="3" name="Rectangle 2">
            <a:extLst>
              <a:ext uri="{FF2B5EF4-FFF2-40B4-BE49-F238E27FC236}">
                <a16:creationId xmlns:a16="http://schemas.microsoft.com/office/drawing/2014/main" id="{C681FD38-199E-4A93-B65F-45B758CC20DE}"/>
              </a:ext>
            </a:extLst>
          </p:cNvPr>
          <p:cNvSpPr>
            <a:spLocks noGrp="1"/>
          </p:cNvSpPr>
          <p:nvPr/>
        </p:nvSpPr>
        <p:spPr>
          <a:xfrm>
            <a:off x="10668000" y="6400800"/>
            <a:ext cx="952500" cy="209550"/>
          </a:xfrm>
          <a:prstGeom prst="rect">
            <a:avLst/>
          </a:prstGeom>
          <a:noFill/>
          <a:ln w="0">
            <a:noFill/>
          </a:ln>
        </p:spPr>
        <p:txBody>
          <a:bodyPr anchor="ctr">
            <a:normAutofit fontScale="83889" lnSpcReduction="20000"/>
          </a:bodyPr>
          <a:lstStyle/>
          <a:p>
            <a:pPr>
              <a:defRPr sz="1125" b="0">
                <a:solidFill>
                  <a:srgbClr val="506779"/>
                </a:solidFill>
                <a:latin typeface="Arial"/>
                <a:ea typeface="Arial"/>
                <a:cs typeface="Arial"/>
              </a:defRPr>
            </a:pPr>
            <a:r>
              <a:rPr sz="1125" b="0">
                <a:solidFill>
                  <a:srgbClr val="506779"/>
                </a:solidFill>
                <a:latin typeface="Arial"/>
                <a:ea typeface="Arial"/>
                <a:cs typeface="Arial"/>
              </a:rPr>
              <a:t>03  /  12</a:t>
            </a:r>
          </a:p>
        </p:txBody>
      </p:sp>
      <p:sp>
        <p:nvSpPr>
          <p:cNvPr id="4" name="Rectangle 3">
            <a:extLst>
              <a:ext uri="{FF2B5EF4-FFF2-40B4-BE49-F238E27FC236}">
                <a16:creationId xmlns:a16="http://schemas.microsoft.com/office/drawing/2014/main" id="{FFABCFE3-BBCE-4A9D-A013-74D19BB09725}"/>
              </a:ext>
            </a:extLst>
          </p:cNvPr>
          <p:cNvSpPr>
            <a:spLocks noGrp="1"/>
          </p:cNvSpPr>
          <p:nvPr/>
        </p:nvSpPr>
        <p:spPr>
          <a:xfrm>
            <a:off x="61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bg2">
                    <a:lumMod val="25000"/>
                  </a:schemeClr>
                </a:solidFill>
                <a:latin typeface="Arial"/>
                <a:ea typeface="Arial"/>
                <a:cs typeface="Arial"/>
              </a:rPr>
              <a:t>Ability</a:t>
            </a:r>
          </a:p>
        </p:txBody>
      </p:sp>
      <p:sp>
        <p:nvSpPr>
          <p:cNvPr id="5" name="Rectangle 4">
            <a:extLst>
              <a:ext uri="{FF2B5EF4-FFF2-40B4-BE49-F238E27FC236}">
                <a16:creationId xmlns:a16="http://schemas.microsoft.com/office/drawing/2014/main" id="{A3CE906B-2DF7-4F11-B666-80AD8271F21C}"/>
              </a:ext>
            </a:extLst>
          </p:cNvPr>
          <p:cNvSpPr>
            <a:spLocks noGrp="1"/>
          </p:cNvSpPr>
          <p:nvPr/>
        </p:nvSpPr>
        <p:spPr>
          <a:xfrm>
            <a:off x="571500" y="1419225"/>
            <a:ext cx="3333750" cy="3238500"/>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Select for clinical judgement and digital competence. Train people on new tools and workflows</a:t>
            </a:r>
            <a:r>
              <a:rPr sz="1575" b="0" dirty="0">
                <a:solidFill>
                  <a:srgbClr val="142C45"/>
                </a:solidFill>
                <a:latin typeface="Arial"/>
                <a:ea typeface="Arial"/>
                <a:cs typeface="Arial"/>
              </a:rPr>
              <a:t>.</a:t>
            </a:r>
          </a:p>
        </p:txBody>
      </p:sp>
      <p:sp>
        <p:nvSpPr>
          <p:cNvPr id="6" name="Rectangle 5">
            <a:extLst>
              <a:ext uri="{FF2B5EF4-FFF2-40B4-BE49-F238E27FC236}">
                <a16:creationId xmlns:a16="http://schemas.microsoft.com/office/drawing/2014/main" id="{FAAA6B5F-190F-4465-B366-50768EFEB523}"/>
              </a:ext>
            </a:extLst>
          </p:cNvPr>
          <p:cNvSpPr>
            <a:spLocks noGrp="1"/>
          </p:cNvSpPr>
          <p:nvPr/>
        </p:nvSpPr>
        <p:spPr>
          <a:xfrm>
            <a:off x="442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bg2">
                    <a:lumMod val="25000"/>
                  </a:schemeClr>
                </a:solidFill>
                <a:latin typeface="Arial"/>
                <a:ea typeface="Arial"/>
                <a:cs typeface="Arial"/>
              </a:rPr>
              <a:t>Motivation</a:t>
            </a:r>
          </a:p>
        </p:txBody>
      </p:sp>
      <p:sp>
        <p:nvSpPr>
          <p:cNvPr id="7" name="Rectangle 6">
            <a:extLst>
              <a:ext uri="{FF2B5EF4-FFF2-40B4-BE49-F238E27FC236}">
                <a16:creationId xmlns:a16="http://schemas.microsoft.com/office/drawing/2014/main" id="{B9E4EA32-FC62-4059-9C85-4869BC43358D}"/>
              </a:ext>
            </a:extLst>
          </p:cNvPr>
          <p:cNvSpPr>
            <a:spLocks noGrp="1"/>
          </p:cNvSpPr>
          <p:nvPr/>
        </p:nvSpPr>
        <p:spPr>
          <a:xfrm>
            <a:off x="4319059" y="1352986"/>
            <a:ext cx="3333750" cy="3238500"/>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Use fair pay, recognition, development and useful feedback. Tackle causes of burnout.</a:t>
            </a:r>
          </a:p>
        </p:txBody>
      </p:sp>
      <p:sp>
        <p:nvSpPr>
          <p:cNvPr id="8" name="Rectangle 7">
            <a:extLst>
              <a:ext uri="{FF2B5EF4-FFF2-40B4-BE49-F238E27FC236}">
                <a16:creationId xmlns:a16="http://schemas.microsoft.com/office/drawing/2014/main" id="{09D58251-BF00-426A-BE66-DE73177C8514}"/>
              </a:ext>
            </a:extLst>
          </p:cNvPr>
          <p:cNvSpPr>
            <a:spLocks noGrp="1"/>
          </p:cNvSpPr>
          <p:nvPr/>
        </p:nvSpPr>
        <p:spPr>
          <a:xfrm>
            <a:off x="823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bg2">
                    <a:lumMod val="10000"/>
                  </a:schemeClr>
                </a:solidFill>
                <a:latin typeface="Arial"/>
                <a:ea typeface="Arial"/>
                <a:cs typeface="Arial"/>
              </a:rPr>
              <a:t>Opportunity</a:t>
            </a:r>
          </a:p>
        </p:txBody>
      </p:sp>
      <p:sp>
        <p:nvSpPr>
          <p:cNvPr id="9" name="Rectangle 8">
            <a:extLst>
              <a:ext uri="{FF2B5EF4-FFF2-40B4-BE49-F238E27FC236}">
                <a16:creationId xmlns:a16="http://schemas.microsoft.com/office/drawing/2014/main" id="{ACE0EDAE-C3BD-4565-AB84-21999D9F9BC9}"/>
              </a:ext>
            </a:extLst>
          </p:cNvPr>
          <p:cNvSpPr>
            <a:spLocks noGrp="1"/>
          </p:cNvSpPr>
          <p:nvPr/>
        </p:nvSpPr>
        <p:spPr>
          <a:xfrm>
            <a:off x="8239125" y="1352986"/>
            <a:ext cx="3333750" cy="3238500"/>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Give teams clear decision rights, protected learning time and a voice in service design.</a:t>
            </a:r>
          </a:p>
        </p:txBody>
      </p:sp>
      <p:sp>
        <p:nvSpPr>
          <p:cNvPr id="10" name="Rectangle 9">
            <a:extLst>
              <a:ext uri="{FF2B5EF4-FFF2-40B4-BE49-F238E27FC236}">
                <a16:creationId xmlns:a16="http://schemas.microsoft.com/office/drawing/2014/main" id="{CF360661-F149-43F4-A06F-31B97F3B3AF8}"/>
              </a:ext>
            </a:extLst>
          </p:cNvPr>
          <p:cNvSpPr>
            <a:spLocks noGrp="1"/>
          </p:cNvSpPr>
          <p:nvPr/>
        </p:nvSpPr>
        <p:spPr>
          <a:xfrm>
            <a:off x="571500" y="5972175"/>
            <a:ext cx="9810750" cy="333375"/>
          </a:xfrm>
          <a:prstGeom prst="rect">
            <a:avLst/>
          </a:prstGeom>
          <a:noFill/>
          <a:ln w="0">
            <a:noFill/>
          </a:ln>
        </p:spPr>
        <p:txBody>
          <a:bodyPr anchor="ctr">
            <a:normAutofit/>
          </a:bodyPr>
          <a:lstStyle/>
          <a:p>
            <a:pPr>
              <a:defRPr sz="1125" b="0">
                <a:solidFill>
                  <a:srgbClr val="506779"/>
                </a:solidFill>
                <a:latin typeface="Arial"/>
                <a:ea typeface="Arial"/>
                <a:cs typeface="Arial"/>
              </a:defRPr>
            </a:pPr>
            <a:r>
              <a:rPr sz="1400" b="0" dirty="0">
                <a:solidFill>
                  <a:schemeClr val="tx1">
                    <a:lumMod val="95000"/>
                    <a:lumOff val="5000"/>
                  </a:schemeClr>
                </a:solidFill>
                <a:latin typeface="Arial"/>
                <a:ea typeface="Arial"/>
                <a:cs typeface="Arial"/>
              </a:rPr>
              <a:t>AMO framework applied to scenario; CIPD (2025a; 2025b; 2025c)</a:t>
            </a:r>
          </a:p>
        </p:txBody>
      </p:sp>
      <p:pic>
        <p:nvPicPr>
          <p:cNvPr id="13" name="Picture 12">
            <a:extLst>
              <a:ext uri="{FF2B5EF4-FFF2-40B4-BE49-F238E27FC236}">
                <a16:creationId xmlns:a16="http://schemas.microsoft.com/office/drawing/2014/main" id="{6C2534A3-782E-C128-340E-587C8F9758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67401" y="3332789"/>
            <a:ext cx="5448300" cy="3317494"/>
          </a:xfrm>
          <a:prstGeom prst="rect">
            <a:avLst/>
          </a:prstGeom>
        </p:spPr>
      </p:pic>
    </p:spTree>
    <p:extLst>
      <p:ext uri="{BB962C8B-B14F-4D97-AF65-F5344CB8AC3E}">
        <p14:creationId xmlns:p14="http://schemas.microsoft.com/office/powerpoint/2010/main" val="1902544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B8DDC1D-CC70-41AF-B283-33321A4F6A2D}"/>
              </a:ext>
            </a:extLst>
          </p:cNvPr>
          <p:cNvSpPr>
            <a:spLocks noGrp="1"/>
          </p:cNvSpPr>
          <p:nvPr/>
        </p:nvSpPr>
        <p:spPr>
          <a:xfrm>
            <a:off x="571500" y="257175"/>
            <a:ext cx="10477500" cy="209550"/>
          </a:xfrm>
          <a:prstGeom prst="rect">
            <a:avLst/>
          </a:prstGeom>
          <a:noFill/>
          <a:ln w="0">
            <a:noFill/>
          </a:ln>
        </p:spPr>
        <p:txBody>
          <a:bodyPr anchor="ctr">
            <a:noAutofit/>
          </a:bodyPr>
          <a:lstStyle/>
          <a:p>
            <a:pPr>
              <a:defRPr sz="1125" b="1">
                <a:solidFill>
                  <a:srgbClr val="007F87"/>
                </a:solidFill>
                <a:latin typeface="Arial"/>
                <a:ea typeface="Arial"/>
                <a:cs typeface="Arial"/>
              </a:defRPr>
            </a:pPr>
            <a:r>
              <a:rPr sz="1400" b="1" dirty="0">
                <a:solidFill>
                  <a:schemeClr val="tx1">
                    <a:lumMod val="95000"/>
                    <a:lumOff val="5000"/>
                  </a:schemeClr>
                </a:solidFill>
                <a:latin typeface="Arial"/>
                <a:ea typeface="Arial"/>
                <a:cs typeface="Arial"/>
              </a:rPr>
              <a:t>WORKFORCE PLANNING</a:t>
            </a:r>
          </a:p>
        </p:txBody>
      </p:sp>
      <p:sp>
        <p:nvSpPr>
          <p:cNvPr id="2" name="Rectangle 1">
            <a:extLst>
              <a:ext uri="{FF2B5EF4-FFF2-40B4-BE49-F238E27FC236}">
                <a16:creationId xmlns:a16="http://schemas.microsoft.com/office/drawing/2014/main" id="{3F7C0C40-4041-4CFC-9FF2-A031937F5611}"/>
              </a:ext>
            </a:extLst>
          </p:cNvPr>
          <p:cNvSpPr>
            <a:spLocks noGrp="1"/>
          </p:cNvSpPr>
          <p:nvPr/>
        </p:nvSpPr>
        <p:spPr>
          <a:xfrm>
            <a:off x="571500" y="571500"/>
            <a:ext cx="11001375" cy="742950"/>
          </a:xfrm>
          <a:prstGeom prst="rect">
            <a:avLst/>
          </a:prstGeom>
          <a:noFill/>
          <a:ln w="0">
            <a:noFill/>
          </a:ln>
        </p:spPr>
        <p:txBody>
          <a:bodyPr anchor="ctr">
            <a:normAutofit/>
          </a:bodyPr>
          <a:lstStyle/>
          <a:p>
            <a:pPr>
              <a:defRPr sz="2625" b="1">
                <a:solidFill>
                  <a:srgbClr val="142C45"/>
                </a:solidFill>
                <a:latin typeface="Arial"/>
                <a:ea typeface="Arial"/>
                <a:cs typeface="Arial"/>
              </a:defRPr>
            </a:pPr>
            <a:r>
              <a:rPr sz="2625" b="1">
                <a:solidFill>
                  <a:srgbClr val="142C45"/>
                </a:solidFill>
                <a:latin typeface="Arial"/>
                <a:ea typeface="Arial"/>
                <a:cs typeface="Arial"/>
              </a:rPr>
              <a:t>Plan capacity by service demand and critical skills</a:t>
            </a:r>
          </a:p>
        </p:txBody>
      </p:sp>
      <p:sp>
        <p:nvSpPr>
          <p:cNvPr id="3" name="Rectangle 2">
            <a:extLst>
              <a:ext uri="{FF2B5EF4-FFF2-40B4-BE49-F238E27FC236}">
                <a16:creationId xmlns:a16="http://schemas.microsoft.com/office/drawing/2014/main" id="{E7C87CF7-70E4-4338-9DCD-75EBD550AA4E}"/>
              </a:ext>
            </a:extLst>
          </p:cNvPr>
          <p:cNvSpPr>
            <a:spLocks noGrp="1"/>
          </p:cNvSpPr>
          <p:nvPr/>
        </p:nvSpPr>
        <p:spPr>
          <a:xfrm>
            <a:off x="10668000" y="6400800"/>
            <a:ext cx="952500" cy="209550"/>
          </a:xfrm>
          <a:prstGeom prst="rect">
            <a:avLst/>
          </a:prstGeom>
          <a:noFill/>
          <a:ln w="0">
            <a:noFill/>
          </a:ln>
        </p:spPr>
        <p:txBody>
          <a:bodyPr anchor="ctr">
            <a:normAutofit fontScale="83889" lnSpcReduction="20000"/>
          </a:bodyPr>
          <a:lstStyle/>
          <a:p>
            <a:pPr>
              <a:defRPr sz="1125" b="0">
                <a:solidFill>
                  <a:srgbClr val="506779"/>
                </a:solidFill>
                <a:latin typeface="Arial"/>
                <a:ea typeface="Arial"/>
                <a:cs typeface="Arial"/>
              </a:defRPr>
            </a:pPr>
            <a:r>
              <a:rPr sz="1125" b="0">
                <a:solidFill>
                  <a:srgbClr val="506779"/>
                </a:solidFill>
                <a:latin typeface="Arial"/>
                <a:ea typeface="Arial"/>
                <a:cs typeface="Arial"/>
              </a:rPr>
              <a:t>04  /  12</a:t>
            </a:r>
          </a:p>
        </p:txBody>
      </p:sp>
      <p:sp>
        <p:nvSpPr>
          <p:cNvPr id="4" name="Rectangle 3">
            <a:extLst>
              <a:ext uri="{FF2B5EF4-FFF2-40B4-BE49-F238E27FC236}">
                <a16:creationId xmlns:a16="http://schemas.microsoft.com/office/drawing/2014/main" id="{1A36AD99-D4A9-491D-B150-9EC936106437}"/>
              </a:ext>
            </a:extLst>
          </p:cNvPr>
          <p:cNvSpPr>
            <a:spLocks noGrp="1"/>
          </p:cNvSpPr>
          <p:nvPr/>
        </p:nvSpPr>
        <p:spPr>
          <a:xfrm>
            <a:off x="61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bg2">
                    <a:lumMod val="10000"/>
                  </a:schemeClr>
                </a:solidFill>
                <a:latin typeface="Arial"/>
                <a:ea typeface="Arial"/>
                <a:cs typeface="Arial"/>
              </a:rPr>
              <a:t>Demand</a:t>
            </a:r>
          </a:p>
        </p:txBody>
      </p:sp>
      <p:sp>
        <p:nvSpPr>
          <p:cNvPr id="5" name="Rectangle 4">
            <a:extLst>
              <a:ext uri="{FF2B5EF4-FFF2-40B4-BE49-F238E27FC236}">
                <a16:creationId xmlns:a16="http://schemas.microsoft.com/office/drawing/2014/main" id="{120266EE-7B18-49DE-ACFB-844127B8A73D}"/>
              </a:ext>
            </a:extLst>
          </p:cNvPr>
          <p:cNvSpPr>
            <a:spLocks noGrp="1"/>
          </p:cNvSpPr>
          <p:nvPr/>
        </p:nvSpPr>
        <p:spPr>
          <a:xfrm>
            <a:off x="571500" y="2445808"/>
            <a:ext cx="3333750" cy="1238250"/>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Forecast consultations, monitoring alerts, support hours and launch plans under low and high growth</a:t>
            </a:r>
            <a:r>
              <a:rPr sz="1575" b="0" dirty="0">
                <a:solidFill>
                  <a:srgbClr val="142C45"/>
                </a:solidFill>
                <a:latin typeface="Arial"/>
                <a:ea typeface="Arial"/>
                <a:cs typeface="Arial"/>
              </a:rPr>
              <a:t>.</a:t>
            </a:r>
          </a:p>
        </p:txBody>
      </p:sp>
      <p:sp>
        <p:nvSpPr>
          <p:cNvPr id="6" name="Rectangle 5">
            <a:extLst>
              <a:ext uri="{FF2B5EF4-FFF2-40B4-BE49-F238E27FC236}">
                <a16:creationId xmlns:a16="http://schemas.microsoft.com/office/drawing/2014/main" id="{8D0C3D79-3B43-4A4F-A348-75F813944163}"/>
              </a:ext>
            </a:extLst>
          </p:cNvPr>
          <p:cNvSpPr>
            <a:spLocks noGrp="1"/>
          </p:cNvSpPr>
          <p:nvPr/>
        </p:nvSpPr>
        <p:spPr>
          <a:xfrm>
            <a:off x="442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tx1">
                    <a:lumMod val="95000"/>
                    <a:lumOff val="5000"/>
                  </a:schemeClr>
                </a:solidFill>
                <a:latin typeface="Arial"/>
                <a:ea typeface="Arial"/>
                <a:cs typeface="Arial"/>
              </a:rPr>
              <a:t>Supply</a:t>
            </a:r>
          </a:p>
        </p:txBody>
      </p:sp>
      <p:sp>
        <p:nvSpPr>
          <p:cNvPr id="7" name="Rectangle 6">
            <a:extLst>
              <a:ext uri="{FF2B5EF4-FFF2-40B4-BE49-F238E27FC236}">
                <a16:creationId xmlns:a16="http://schemas.microsoft.com/office/drawing/2014/main" id="{7CD14537-4EB5-485A-841B-69AB9417CB4D}"/>
              </a:ext>
            </a:extLst>
          </p:cNvPr>
          <p:cNvSpPr>
            <a:spLocks noGrp="1"/>
          </p:cNvSpPr>
          <p:nvPr/>
        </p:nvSpPr>
        <p:spPr>
          <a:xfrm>
            <a:off x="4429125" y="1678517"/>
            <a:ext cx="3333750" cy="2543175"/>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Map current headcount, skill mix, vacancies, leave, turnover and expected internal moves.</a:t>
            </a:r>
          </a:p>
        </p:txBody>
      </p:sp>
      <p:sp>
        <p:nvSpPr>
          <p:cNvPr id="8" name="Rectangle 7">
            <a:extLst>
              <a:ext uri="{FF2B5EF4-FFF2-40B4-BE49-F238E27FC236}">
                <a16:creationId xmlns:a16="http://schemas.microsoft.com/office/drawing/2014/main" id="{09EA639F-3414-4C95-8FD1-ECD3758A13F7}"/>
              </a:ext>
            </a:extLst>
          </p:cNvPr>
          <p:cNvSpPr>
            <a:spLocks noGrp="1"/>
          </p:cNvSpPr>
          <p:nvPr/>
        </p:nvSpPr>
        <p:spPr>
          <a:xfrm>
            <a:off x="823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tx1">
                    <a:lumMod val="95000"/>
                    <a:lumOff val="5000"/>
                  </a:schemeClr>
                </a:solidFill>
                <a:latin typeface="Arial"/>
                <a:ea typeface="Arial"/>
                <a:cs typeface="Arial"/>
              </a:rPr>
              <a:t>Action</a:t>
            </a:r>
          </a:p>
        </p:txBody>
      </p:sp>
      <p:sp>
        <p:nvSpPr>
          <p:cNvPr id="9" name="Rectangle 8">
            <a:extLst>
              <a:ext uri="{FF2B5EF4-FFF2-40B4-BE49-F238E27FC236}">
                <a16:creationId xmlns:a16="http://schemas.microsoft.com/office/drawing/2014/main" id="{35777985-3BD0-46CA-8CB6-7B7204E5754F}"/>
              </a:ext>
            </a:extLst>
          </p:cNvPr>
          <p:cNvSpPr>
            <a:spLocks noGrp="1"/>
          </p:cNvSpPr>
          <p:nvPr/>
        </p:nvSpPr>
        <p:spPr>
          <a:xfrm>
            <a:off x="8239125" y="2190751"/>
            <a:ext cx="2502669" cy="1588970"/>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Choose hiring, redesign or training by role. Refresh the plan every quarter.</a:t>
            </a:r>
          </a:p>
        </p:txBody>
      </p:sp>
      <p:sp>
        <p:nvSpPr>
          <p:cNvPr id="10" name="Rectangle 9">
            <a:extLst>
              <a:ext uri="{FF2B5EF4-FFF2-40B4-BE49-F238E27FC236}">
                <a16:creationId xmlns:a16="http://schemas.microsoft.com/office/drawing/2014/main" id="{AF3D269B-6A92-4B5D-A2EC-7319C18ECA55}"/>
              </a:ext>
            </a:extLst>
          </p:cNvPr>
          <p:cNvSpPr>
            <a:spLocks noGrp="1"/>
          </p:cNvSpPr>
          <p:nvPr/>
        </p:nvSpPr>
        <p:spPr>
          <a:xfrm>
            <a:off x="571500" y="5972175"/>
            <a:ext cx="9810750" cy="333375"/>
          </a:xfrm>
          <a:prstGeom prst="rect">
            <a:avLst/>
          </a:prstGeom>
          <a:noFill/>
          <a:ln w="0">
            <a:noFill/>
          </a:ln>
        </p:spPr>
        <p:txBody>
          <a:bodyPr anchor="ctr">
            <a:normAutofit/>
          </a:bodyPr>
          <a:lstStyle/>
          <a:p>
            <a:pPr>
              <a:defRPr sz="1125" b="0">
                <a:solidFill>
                  <a:srgbClr val="506779"/>
                </a:solidFill>
                <a:latin typeface="Arial"/>
                <a:ea typeface="Arial"/>
                <a:cs typeface="Arial"/>
              </a:defRPr>
            </a:pPr>
            <a:r>
              <a:rPr sz="1400" b="0" dirty="0">
                <a:solidFill>
                  <a:schemeClr val="tx1">
                    <a:lumMod val="95000"/>
                    <a:lumOff val="5000"/>
                  </a:schemeClr>
                </a:solidFill>
                <a:latin typeface="Arial"/>
                <a:ea typeface="Arial"/>
                <a:cs typeface="Arial"/>
              </a:rPr>
              <a:t>CIPD (2025d); NHS England (2023)</a:t>
            </a:r>
          </a:p>
        </p:txBody>
      </p:sp>
    </p:spTree>
    <p:extLst>
      <p:ext uri="{BB962C8B-B14F-4D97-AF65-F5344CB8AC3E}">
        <p14:creationId xmlns:p14="http://schemas.microsoft.com/office/powerpoint/2010/main" val="1173500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BF0E46-98DB-4951-A2B6-67569EDDA4FE}"/>
              </a:ext>
            </a:extLst>
          </p:cNvPr>
          <p:cNvSpPr>
            <a:spLocks noGrp="1"/>
          </p:cNvSpPr>
          <p:nvPr/>
        </p:nvSpPr>
        <p:spPr>
          <a:xfrm>
            <a:off x="764117" y="199534"/>
            <a:ext cx="10477500" cy="209550"/>
          </a:xfrm>
          <a:prstGeom prst="rect">
            <a:avLst/>
          </a:prstGeom>
          <a:noFill/>
          <a:ln w="0">
            <a:noFill/>
          </a:ln>
        </p:spPr>
        <p:txBody>
          <a:bodyPr anchor="ctr">
            <a:noAutofit/>
          </a:bodyPr>
          <a:lstStyle/>
          <a:p>
            <a:pPr>
              <a:defRPr sz="1125" b="1">
                <a:solidFill>
                  <a:srgbClr val="007F87"/>
                </a:solidFill>
                <a:latin typeface="Arial"/>
                <a:ea typeface="Arial"/>
                <a:cs typeface="Arial"/>
              </a:defRPr>
            </a:pPr>
            <a:r>
              <a:rPr sz="1400" b="1" dirty="0">
                <a:solidFill>
                  <a:schemeClr val="tx1">
                    <a:lumMod val="95000"/>
                    <a:lumOff val="5000"/>
                  </a:schemeClr>
                </a:solidFill>
                <a:latin typeface="Arial"/>
                <a:ea typeface="Arial"/>
                <a:cs typeface="Arial"/>
              </a:rPr>
              <a:t>SKILLS GAP IDENTIFICATION</a:t>
            </a:r>
          </a:p>
        </p:txBody>
      </p:sp>
      <p:sp>
        <p:nvSpPr>
          <p:cNvPr id="2" name="Rectangle 1">
            <a:extLst>
              <a:ext uri="{FF2B5EF4-FFF2-40B4-BE49-F238E27FC236}">
                <a16:creationId xmlns:a16="http://schemas.microsoft.com/office/drawing/2014/main" id="{F9E41728-5FD9-4361-B20E-A2439B2F1694}"/>
              </a:ext>
            </a:extLst>
          </p:cNvPr>
          <p:cNvSpPr>
            <a:spLocks noGrp="1"/>
          </p:cNvSpPr>
          <p:nvPr/>
        </p:nvSpPr>
        <p:spPr>
          <a:xfrm>
            <a:off x="571500" y="571500"/>
            <a:ext cx="11001375" cy="742950"/>
          </a:xfrm>
          <a:prstGeom prst="rect">
            <a:avLst/>
          </a:prstGeom>
          <a:noFill/>
          <a:ln w="0">
            <a:noFill/>
          </a:ln>
        </p:spPr>
        <p:txBody>
          <a:bodyPr anchor="ctr">
            <a:normAutofit/>
          </a:bodyPr>
          <a:lstStyle/>
          <a:p>
            <a:pPr>
              <a:defRPr sz="2625" b="1">
                <a:solidFill>
                  <a:srgbClr val="142C45"/>
                </a:solidFill>
                <a:latin typeface="Arial"/>
                <a:ea typeface="Arial"/>
                <a:cs typeface="Arial"/>
              </a:defRPr>
            </a:pPr>
            <a:r>
              <a:rPr sz="2625" b="1">
                <a:solidFill>
                  <a:srgbClr val="142C45"/>
                </a:solidFill>
                <a:latin typeface="Arial"/>
                <a:ea typeface="Arial"/>
                <a:cs typeface="Arial"/>
              </a:rPr>
              <a:t>A skills matrix makes shortages visible</a:t>
            </a:r>
          </a:p>
        </p:txBody>
      </p:sp>
      <p:sp>
        <p:nvSpPr>
          <p:cNvPr id="3" name="Rectangle 2">
            <a:extLst>
              <a:ext uri="{FF2B5EF4-FFF2-40B4-BE49-F238E27FC236}">
                <a16:creationId xmlns:a16="http://schemas.microsoft.com/office/drawing/2014/main" id="{B1F686EC-936A-4519-B288-A1A820EE7405}"/>
              </a:ext>
            </a:extLst>
          </p:cNvPr>
          <p:cNvSpPr>
            <a:spLocks noGrp="1"/>
          </p:cNvSpPr>
          <p:nvPr/>
        </p:nvSpPr>
        <p:spPr>
          <a:xfrm>
            <a:off x="10668000" y="6400800"/>
            <a:ext cx="952500" cy="209550"/>
          </a:xfrm>
          <a:prstGeom prst="rect">
            <a:avLst/>
          </a:prstGeom>
          <a:noFill/>
          <a:ln w="0">
            <a:noFill/>
          </a:ln>
        </p:spPr>
        <p:txBody>
          <a:bodyPr anchor="ctr">
            <a:normAutofit fontScale="83889" lnSpcReduction="20000"/>
          </a:bodyPr>
          <a:lstStyle/>
          <a:p>
            <a:pPr>
              <a:defRPr sz="1125" b="0">
                <a:solidFill>
                  <a:srgbClr val="506779"/>
                </a:solidFill>
                <a:latin typeface="Arial"/>
                <a:ea typeface="Arial"/>
                <a:cs typeface="Arial"/>
              </a:defRPr>
            </a:pPr>
            <a:r>
              <a:rPr sz="1125" b="0">
                <a:solidFill>
                  <a:srgbClr val="506779"/>
                </a:solidFill>
                <a:latin typeface="Arial"/>
                <a:ea typeface="Arial"/>
                <a:cs typeface="Arial"/>
              </a:rPr>
              <a:t>05  /  12</a:t>
            </a:r>
          </a:p>
        </p:txBody>
      </p:sp>
      <p:sp>
        <p:nvSpPr>
          <p:cNvPr id="4" name="Rectangle 3">
            <a:extLst>
              <a:ext uri="{FF2B5EF4-FFF2-40B4-BE49-F238E27FC236}">
                <a16:creationId xmlns:a16="http://schemas.microsoft.com/office/drawing/2014/main" id="{85E298AA-6149-4566-935D-2D6B7B3CB037}"/>
              </a:ext>
            </a:extLst>
          </p:cNvPr>
          <p:cNvSpPr>
            <a:spLocks noGrp="1"/>
          </p:cNvSpPr>
          <p:nvPr/>
        </p:nvSpPr>
        <p:spPr>
          <a:xfrm>
            <a:off x="61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tx1">
                    <a:lumMod val="95000"/>
                    <a:lumOff val="5000"/>
                  </a:schemeClr>
                </a:solidFill>
                <a:latin typeface="Arial"/>
                <a:ea typeface="Arial"/>
                <a:cs typeface="Arial"/>
              </a:rPr>
              <a:t>Clinical</a:t>
            </a:r>
          </a:p>
        </p:txBody>
      </p:sp>
      <p:sp>
        <p:nvSpPr>
          <p:cNvPr id="5" name="Rectangle 4">
            <a:extLst>
              <a:ext uri="{FF2B5EF4-FFF2-40B4-BE49-F238E27FC236}">
                <a16:creationId xmlns:a16="http://schemas.microsoft.com/office/drawing/2014/main" id="{7C4A2BCF-88D5-40D0-A445-F6DBE04B6A14}"/>
              </a:ext>
            </a:extLst>
          </p:cNvPr>
          <p:cNvSpPr>
            <a:spLocks noGrp="1"/>
          </p:cNvSpPr>
          <p:nvPr/>
        </p:nvSpPr>
        <p:spPr>
          <a:xfrm>
            <a:off x="115675" y="1537599"/>
            <a:ext cx="3333750" cy="3238500"/>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Remote assessment, escalation, safeguarding and safe monitoring protocols.</a:t>
            </a:r>
          </a:p>
        </p:txBody>
      </p:sp>
      <p:sp>
        <p:nvSpPr>
          <p:cNvPr id="6" name="Rectangle 5">
            <a:extLst>
              <a:ext uri="{FF2B5EF4-FFF2-40B4-BE49-F238E27FC236}">
                <a16:creationId xmlns:a16="http://schemas.microsoft.com/office/drawing/2014/main" id="{76D6EE16-2E38-44F2-A001-EC8B9517EB5B}"/>
              </a:ext>
            </a:extLst>
          </p:cNvPr>
          <p:cNvSpPr>
            <a:spLocks noGrp="1"/>
          </p:cNvSpPr>
          <p:nvPr/>
        </p:nvSpPr>
        <p:spPr>
          <a:xfrm>
            <a:off x="442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tx1">
                    <a:lumMod val="95000"/>
                    <a:lumOff val="5000"/>
                  </a:schemeClr>
                </a:solidFill>
                <a:latin typeface="Arial"/>
                <a:ea typeface="Arial"/>
                <a:cs typeface="Arial"/>
              </a:rPr>
              <a:t>Digital</a:t>
            </a:r>
          </a:p>
        </p:txBody>
      </p:sp>
      <p:sp>
        <p:nvSpPr>
          <p:cNvPr id="7" name="Rectangle 6">
            <a:extLst>
              <a:ext uri="{FF2B5EF4-FFF2-40B4-BE49-F238E27FC236}">
                <a16:creationId xmlns:a16="http://schemas.microsoft.com/office/drawing/2014/main" id="{BE5FCE61-9251-4959-989C-0E1C2B9EA30F}"/>
              </a:ext>
            </a:extLst>
          </p:cNvPr>
          <p:cNvSpPr>
            <a:spLocks noGrp="1"/>
          </p:cNvSpPr>
          <p:nvPr/>
        </p:nvSpPr>
        <p:spPr>
          <a:xfrm>
            <a:off x="4429125" y="2190750"/>
            <a:ext cx="2933209" cy="2162175"/>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Usability, accessibility, data literacy, interoperability and secure records.</a:t>
            </a:r>
          </a:p>
        </p:txBody>
      </p:sp>
      <p:sp>
        <p:nvSpPr>
          <p:cNvPr id="8" name="Rectangle 7">
            <a:extLst>
              <a:ext uri="{FF2B5EF4-FFF2-40B4-BE49-F238E27FC236}">
                <a16:creationId xmlns:a16="http://schemas.microsoft.com/office/drawing/2014/main" id="{465CEB02-9ACC-4C79-87DA-6CEB9BC7C4BB}"/>
              </a:ext>
            </a:extLst>
          </p:cNvPr>
          <p:cNvSpPr>
            <a:spLocks noGrp="1"/>
          </p:cNvSpPr>
          <p:nvPr/>
        </p:nvSpPr>
        <p:spPr>
          <a:xfrm>
            <a:off x="823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tx1">
                    <a:lumMod val="95000"/>
                    <a:lumOff val="5000"/>
                  </a:schemeClr>
                </a:solidFill>
                <a:latin typeface="Arial"/>
                <a:ea typeface="Arial"/>
                <a:cs typeface="Arial"/>
              </a:rPr>
              <a:t>Leadership</a:t>
            </a:r>
          </a:p>
        </p:txBody>
      </p:sp>
      <p:sp>
        <p:nvSpPr>
          <p:cNvPr id="9" name="Rectangle 8">
            <a:extLst>
              <a:ext uri="{FF2B5EF4-FFF2-40B4-BE49-F238E27FC236}">
                <a16:creationId xmlns:a16="http://schemas.microsoft.com/office/drawing/2014/main" id="{35FDD403-E9DA-4FE0-8414-3F3703E5F060}"/>
              </a:ext>
            </a:extLst>
          </p:cNvPr>
          <p:cNvSpPr>
            <a:spLocks noGrp="1"/>
          </p:cNvSpPr>
          <p:nvPr/>
        </p:nvSpPr>
        <p:spPr>
          <a:xfrm>
            <a:off x="8239125" y="2190750"/>
            <a:ext cx="2933209" cy="2428384"/>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Work allocation, feedback, cross-discipline decisions and coaching.</a:t>
            </a:r>
          </a:p>
        </p:txBody>
      </p:sp>
      <p:sp>
        <p:nvSpPr>
          <p:cNvPr id="10" name="Rectangle 9">
            <a:extLst>
              <a:ext uri="{FF2B5EF4-FFF2-40B4-BE49-F238E27FC236}">
                <a16:creationId xmlns:a16="http://schemas.microsoft.com/office/drawing/2014/main" id="{D4C17E16-A3F5-4D90-A4E5-973314B703CE}"/>
              </a:ext>
            </a:extLst>
          </p:cNvPr>
          <p:cNvSpPr>
            <a:spLocks noGrp="1"/>
          </p:cNvSpPr>
          <p:nvPr/>
        </p:nvSpPr>
        <p:spPr>
          <a:xfrm>
            <a:off x="571500" y="5972175"/>
            <a:ext cx="9810750" cy="333375"/>
          </a:xfrm>
          <a:prstGeom prst="rect">
            <a:avLst/>
          </a:prstGeom>
          <a:noFill/>
          <a:ln w="0">
            <a:noFill/>
          </a:ln>
        </p:spPr>
        <p:txBody>
          <a:bodyPr anchor="ctr">
            <a:normAutofit/>
          </a:bodyPr>
          <a:lstStyle/>
          <a:p>
            <a:pPr>
              <a:defRPr sz="1125" b="0">
                <a:solidFill>
                  <a:srgbClr val="506779"/>
                </a:solidFill>
                <a:latin typeface="Arial"/>
                <a:ea typeface="Arial"/>
                <a:cs typeface="Arial"/>
              </a:defRPr>
            </a:pPr>
            <a:r>
              <a:rPr sz="1400" b="0" dirty="0">
                <a:solidFill>
                  <a:schemeClr val="tx1">
                    <a:lumMod val="95000"/>
                    <a:lumOff val="5000"/>
                  </a:schemeClr>
                </a:solidFill>
                <a:latin typeface="Arial"/>
                <a:ea typeface="Arial"/>
                <a:cs typeface="Arial"/>
              </a:rPr>
              <a:t>CIPD (2025e); NHS England (2023)</a:t>
            </a:r>
          </a:p>
        </p:txBody>
      </p:sp>
    </p:spTree>
    <p:extLst>
      <p:ext uri="{BB962C8B-B14F-4D97-AF65-F5344CB8AC3E}">
        <p14:creationId xmlns:p14="http://schemas.microsoft.com/office/powerpoint/2010/main" val="790016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89E8620-E4C9-493C-9240-D03919E73F42}"/>
              </a:ext>
            </a:extLst>
          </p:cNvPr>
          <p:cNvSpPr>
            <a:spLocks noGrp="1"/>
          </p:cNvSpPr>
          <p:nvPr/>
        </p:nvSpPr>
        <p:spPr>
          <a:xfrm>
            <a:off x="571500" y="257175"/>
            <a:ext cx="10477500" cy="209550"/>
          </a:xfrm>
          <a:prstGeom prst="rect">
            <a:avLst/>
          </a:prstGeom>
          <a:noFill/>
          <a:ln w="0">
            <a:noFill/>
          </a:ln>
        </p:spPr>
        <p:txBody>
          <a:bodyPr anchor="ctr">
            <a:noAutofit/>
          </a:bodyPr>
          <a:lstStyle/>
          <a:p>
            <a:pPr>
              <a:defRPr sz="1125" b="1">
                <a:solidFill>
                  <a:srgbClr val="007F87"/>
                </a:solidFill>
                <a:latin typeface="Arial"/>
                <a:ea typeface="Arial"/>
                <a:cs typeface="Arial"/>
              </a:defRPr>
            </a:pPr>
            <a:r>
              <a:rPr sz="1400" b="1" dirty="0">
                <a:solidFill>
                  <a:schemeClr val="tx1">
                    <a:lumMod val="95000"/>
                    <a:lumOff val="5000"/>
                  </a:schemeClr>
                </a:solidFill>
                <a:latin typeface="Arial"/>
                <a:ea typeface="Arial"/>
                <a:cs typeface="Arial"/>
              </a:rPr>
              <a:t>RECRUITMENT CHALLENGES</a:t>
            </a:r>
          </a:p>
        </p:txBody>
      </p:sp>
      <p:sp>
        <p:nvSpPr>
          <p:cNvPr id="2" name="Rectangle 1">
            <a:extLst>
              <a:ext uri="{FF2B5EF4-FFF2-40B4-BE49-F238E27FC236}">
                <a16:creationId xmlns:a16="http://schemas.microsoft.com/office/drawing/2014/main" id="{E1ACC41E-25DA-412A-AEB0-4332001587D0}"/>
              </a:ext>
            </a:extLst>
          </p:cNvPr>
          <p:cNvSpPr>
            <a:spLocks noGrp="1"/>
          </p:cNvSpPr>
          <p:nvPr/>
        </p:nvSpPr>
        <p:spPr>
          <a:xfrm>
            <a:off x="571500" y="571500"/>
            <a:ext cx="11001375" cy="742950"/>
          </a:xfrm>
          <a:prstGeom prst="rect">
            <a:avLst/>
          </a:prstGeom>
          <a:noFill/>
          <a:ln w="0">
            <a:noFill/>
          </a:ln>
        </p:spPr>
        <p:txBody>
          <a:bodyPr anchor="ctr">
            <a:normAutofit/>
          </a:bodyPr>
          <a:lstStyle/>
          <a:p>
            <a:pPr>
              <a:defRPr sz="2625" b="1">
                <a:solidFill>
                  <a:srgbClr val="142C45"/>
                </a:solidFill>
                <a:latin typeface="Arial"/>
                <a:ea typeface="Arial"/>
                <a:cs typeface="Arial"/>
              </a:defRPr>
            </a:pPr>
            <a:r>
              <a:rPr sz="2625" b="1" dirty="0">
                <a:solidFill>
                  <a:srgbClr val="142C45"/>
                </a:solidFill>
                <a:latin typeface="Arial"/>
                <a:ea typeface="Arial"/>
                <a:cs typeface="Arial"/>
              </a:rPr>
              <a:t>The labor market makes speed and credibility matter</a:t>
            </a:r>
          </a:p>
        </p:txBody>
      </p:sp>
      <p:sp>
        <p:nvSpPr>
          <p:cNvPr id="3" name="Rectangle 2">
            <a:extLst>
              <a:ext uri="{FF2B5EF4-FFF2-40B4-BE49-F238E27FC236}">
                <a16:creationId xmlns:a16="http://schemas.microsoft.com/office/drawing/2014/main" id="{06AD547A-55FD-4A2D-A20F-F5CAA7157C9F}"/>
              </a:ext>
            </a:extLst>
          </p:cNvPr>
          <p:cNvSpPr>
            <a:spLocks noGrp="1"/>
          </p:cNvSpPr>
          <p:nvPr/>
        </p:nvSpPr>
        <p:spPr>
          <a:xfrm>
            <a:off x="10668000" y="6400800"/>
            <a:ext cx="952500" cy="209550"/>
          </a:xfrm>
          <a:prstGeom prst="rect">
            <a:avLst/>
          </a:prstGeom>
          <a:noFill/>
          <a:ln w="0">
            <a:noFill/>
          </a:ln>
        </p:spPr>
        <p:txBody>
          <a:bodyPr anchor="ctr">
            <a:normAutofit fontScale="83889" lnSpcReduction="20000"/>
          </a:bodyPr>
          <a:lstStyle/>
          <a:p>
            <a:pPr>
              <a:defRPr sz="1125" b="0">
                <a:solidFill>
                  <a:srgbClr val="506779"/>
                </a:solidFill>
                <a:latin typeface="Arial"/>
                <a:ea typeface="Arial"/>
                <a:cs typeface="Arial"/>
              </a:defRPr>
            </a:pPr>
            <a:r>
              <a:rPr sz="1125" b="0">
                <a:solidFill>
                  <a:srgbClr val="506779"/>
                </a:solidFill>
                <a:latin typeface="Arial"/>
                <a:ea typeface="Arial"/>
                <a:cs typeface="Arial"/>
              </a:rPr>
              <a:t>06  /  12</a:t>
            </a:r>
          </a:p>
        </p:txBody>
      </p:sp>
      <p:sp>
        <p:nvSpPr>
          <p:cNvPr id="4" name="Rectangle 3">
            <a:extLst>
              <a:ext uri="{FF2B5EF4-FFF2-40B4-BE49-F238E27FC236}">
                <a16:creationId xmlns:a16="http://schemas.microsoft.com/office/drawing/2014/main" id="{ED21C1E1-E032-459C-8989-4EA2B15AC167}"/>
              </a:ext>
            </a:extLst>
          </p:cNvPr>
          <p:cNvSpPr>
            <a:spLocks noGrp="1"/>
          </p:cNvSpPr>
          <p:nvPr/>
        </p:nvSpPr>
        <p:spPr>
          <a:xfrm>
            <a:off x="61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bg2">
                    <a:lumMod val="10000"/>
                  </a:schemeClr>
                </a:solidFill>
                <a:latin typeface="Arial"/>
                <a:ea typeface="Arial"/>
                <a:cs typeface="Arial"/>
              </a:rPr>
              <a:t>Scarce overlap</a:t>
            </a:r>
          </a:p>
        </p:txBody>
      </p:sp>
      <p:sp>
        <p:nvSpPr>
          <p:cNvPr id="5" name="Rectangle 4">
            <a:extLst>
              <a:ext uri="{FF2B5EF4-FFF2-40B4-BE49-F238E27FC236}">
                <a16:creationId xmlns:a16="http://schemas.microsoft.com/office/drawing/2014/main" id="{AC290B72-1EA7-44CC-A81B-3BDC43D792A9}"/>
              </a:ext>
            </a:extLst>
          </p:cNvPr>
          <p:cNvSpPr>
            <a:spLocks noGrp="1"/>
          </p:cNvSpPr>
          <p:nvPr/>
        </p:nvSpPr>
        <p:spPr>
          <a:xfrm>
            <a:off x="799197" y="1857379"/>
            <a:ext cx="2556235" cy="1785933"/>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Clinical knowledge and digital fluency are both needed in some roles</a:t>
            </a:r>
            <a:r>
              <a:rPr sz="1575" b="0" dirty="0">
                <a:solidFill>
                  <a:srgbClr val="142C45"/>
                </a:solidFill>
                <a:latin typeface="Arial"/>
                <a:ea typeface="Arial"/>
                <a:cs typeface="Arial"/>
              </a:rPr>
              <a:t>.</a:t>
            </a:r>
          </a:p>
        </p:txBody>
      </p:sp>
      <p:sp>
        <p:nvSpPr>
          <p:cNvPr id="6" name="Rectangle 5">
            <a:extLst>
              <a:ext uri="{FF2B5EF4-FFF2-40B4-BE49-F238E27FC236}">
                <a16:creationId xmlns:a16="http://schemas.microsoft.com/office/drawing/2014/main" id="{52AE749A-C9C7-4608-8580-2611D5D1A7FF}"/>
              </a:ext>
            </a:extLst>
          </p:cNvPr>
          <p:cNvSpPr>
            <a:spLocks noGrp="1"/>
          </p:cNvSpPr>
          <p:nvPr/>
        </p:nvSpPr>
        <p:spPr>
          <a:xfrm>
            <a:off x="442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bg2">
                    <a:lumMod val="10000"/>
                  </a:schemeClr>
                </a:solidFill>
                <a:latin typeface="Arial"/>
                <a:ea typeface="Arial"/>
                <a:cs typeface="Arial"/>
              </a:rPr>
              <a:t>Candidate</a:t>
            </a:r>
            <a:r>
              <a:rPr sz="1725" b="1" dirty="0">
                <a:solidFill>
                  <a:srgbClr val="007F87"/>
                </a:solidFill>
                <a:latin typeface="Arial"/>
                <a:ea typeface="Arial"/>
                <a:cs typeface="Arial"/>
              </a:rPr>
              <a:t> </a:t>
            </a:r>
            <a:r>
              <a:rPr sz="1725" b="1" dirty="0">
                <a:solidFill>
                  <a:schemeClr val="bg2">
                    <a:lumMod val="10000"/>
                  </a:schemeClr>
                </a:solidFill>
                <a:latin typeface="Arial"/>
                <a:ea typeface="Arial"/>
                <a:cs typeface="Arial"/>
              </a:rPr>
              <a:t>trust</a:t>
            </a:r>
          </a:p>
        </p:txBody>
      </p:sp>
      <p:sp>
        <p:nvSpPr>
          <p:cNvPr id="7" name="Rectangle 6">
            <a:extLst>
              <a:ext uri="{FF2B5EF4-FFF2-40B4-BE49-F238E27FC236}">
                <a16:creationId xmlns:a16="http://schemas.microsoft.com/office/drawing/2014/main" id="{42F2F0F8-83F9-45F8-8DC9-3C35377583EA}"/>
              </a:ext>
            </a:extLst>
          </p:cNvPr>
          <p:cNvSpPr>
            <a:spLocks noGrp="1"/>
          </p:cNvSpPr>
          <p:nvPr/>
        </p:nvSpPr>
        <p:spPr>
          <a:xfrm>
            <a:off x="4208518" y="1657260"/>
            <a:ext cx="2669259" cy="2213969"/>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Describe caseloads, supervision, shift patterns and technology honestly</a:t>
            </a:r>
            <a:r>
              <a:rPr sz="1575" b="0" dirty="0">
                <a:solidFill>
                  <a:srgbClr val="142C45"/>
                </a:solidFill>
                <a:latin typeface="Arial"/>
                <a:ea typeface="Arial"/>
                <a:cs typeface="Arial"/>
              </a:rPr>
              <a:t>.</a:t>
            </a:r>
          </a:p>
        </p:txBody>
      </p:sp>
      <p:sp>
        <p:nvSpPr>
          <p:cNvPr id="8" name="Rectangle 7">
            <a:extLst>
              <a:ext uri="{FF2B5EF4-FFF2-40B4-BE49-F238E27FC236}">
                <a16:creationId xmlns:a16="http://schemas.microsoft.com/office/drawing/2014/main" id="{C42CDA3A-77F0-402D-A7BB-C0C2B7110672}"/>
              </a:ext>
            </a:extLst>
          </p:cNvPr>
          <p:cNvSpPr>
            <a:spLocks noGrp="1"/>
          </p:cNvSpPr>
          <p:nvPr/>
        </p:nvSpPr>
        <p:spPr>
          <a:xfrm>
            <a:off x="823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bg2">
                    <a:lumMod val="10000"/>
                  </a:schemeClr>
                </a:solidFill>
                <a:latin typeface="Arial"/>
                <a:ea typeface="Arial"/>
                <a:cs typeface="Arial"/>
              </a:rPr>
              <a:t>Selection</a:t>
            </a:r>
            <a:r>
              <a:rPr sz="1725" b="1" dirty="0">
                <a:solidFill>
                  <a:srgbClr val="007F87"/>
                </a:solidFill>
                <a:latin typeface="Arial"/>
                <a:ea typeface="Arial"/>
                <a:cs typeface="Arial"/>
              </a:rPr>
              <a:t> </a:t>
            </a:r>
            <a:r>
              <a:rPr sz="1725" b="1" dirty="0">
                <a:solidFill>
                  <a:schemeClr val="bg2">
                    <a:lumMod val="10000"/>
                  </a:schemeClr>
                </a:solidFill>
                <a:latin typeface="Arial"/>
                <a:ea typeface="Arial"/>
                <a:cs typeface="Arial"/>
              </a:rPr>
              <a:t>risk</a:t>
            </a:r>
          </a:p>
        </p:txBody>
      </p:sp>
      <p:sp>
        <p:nvSpPr>
          <p:cNvPr id="9" name="Rectangle 8">
            <a:extLst>
              <a:ext uri="{FF2B5EF4-FFF2-40B4-BE49-F238E27FC236}">
                <a16:creationId xmlns:a16="http://schemas.microsoft.com/office/drawing/2014/main" id="{6D23F0A2-9346-4E38-B29E-50FCCF7FB580}"/>
              </a:ext>
            </a:extLst>
          </p:cNvPr>
          <p:cNvSpPr>
            <a:spLocks noGrp="1"/>
          </p:cNvSpPr>
          <p:nvPr/>
        </p:nvSpPr>
        <p:spPr>
          <a:xfrm>
            <a:off x="12836525" y="466725"/>
            <a:ext cx="1979531" cy="1890717"/>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Use common criteria. A fast hire who lacks essential skills can increase rework.</a:t>
            </a:r>
          </a:p>
        </p:txBody>
      </p:sp>
      <p:sp>
        <p:nvSpPr>
          <p:cNvPr id="10" name="Rectangle 9">
            <a:extLst>
              <a:ext uri="{FF2B5EF4-FFF2-40B4-BE49-F238E27FC236}">
                <a16:creationId xmlns:a16="http://schemas.microsoft.com/office/drawing/2014/main" id="{34593A9C-4BB2-497C-8BD2-F7AF13F84C4A}"/>
              </a:ext>
            </a:extLst>
          </p:cNvPr>
          <p:cNvSpPr>
            <a:spLocks noGrp="1"/>
          </p:cNvSpPr>
          <p:nvPr/>
        </p:nvSpPr>
        <p:spPr>
          <a:xfrm>
            <a:off x="571500" y="5972175"/>
            <a:ext cx="9810750" cy="333375"/>
          </a:xfrm>
          <a:prstGeom prst="rect">
            <a:avLst/>
          </a:prstGeom>
          <a:noFill/>
          <a:ln w="0">
            <a:noFill/>
          </a:ln>
        </p:spPr>
        <p:txBody>
          <a:bodyPr anchor="ctr">
            <a:normAutofit/>
          </a:bodyPr>
          <a:lstStyle/>
          <a:p>
            <a:pPr>
              <a:defRPr sz="1125" b="0">
                <a:solidFill>
                  <a:srgbClr val="506779"/>
                </a:solidFill>
                <a:latin typeface="Arial"/>
                <a:ea typeface="Arial"/>
                <a:cs typeface="Arial"/>
              </a:defRPr>
            </a:pPr>
            <a:r>
              <a:rPr sz="1400" b="0" dirty="0">
                <a:solidFill>
                  <a:schemeClr val="tx1">
                    <a:lumMod val="95000"/>
                    <a:lumOff val="5000"/>
                  </a:schemeClr>
                </a:solidFill>
                <a:latin typeface="Arial"/>
                <a:ea typeface="Arial"/>
                <a:cs typeface="Arial"/>
              </a:rPr>
              <a:t>CIPD (2026a; 2025f); scenario brief</a:t>
            </a:r>
          </a:p>
        </p:txBody>
      </p:sp>
      <p:sp>
        <p:nvSpPr>
          <p:cNvPr id="13" name="TextBox 12">
            <a:extLst>
              <a:ext uri="{FF2B5EF4-FFF2-40B4-BE49-F238E27FC236}">
                <a16:creationId xmlns:a16="http://schemas.microsoft.com/office/drawing/2014/main" id="{A610D391-F0DD-29E9-E972-7A629E70C14A}"/>
              </a:ext>
            </a:extLst>
          </p:cNvPr>
          <p:cNvSpPr txBox="1"/>
          <p:nvPr/>
        </p:nvSpPr>
        <p:spPr>
          <a:xfrm>
            <a:off x="7499889" y="2462217"/>
            <a:ext cx="3549111" cy="430887"/>
          </a:xfrm>
          <a:prstGeom prst="rect">
            <a:avLst/>
          </a:prstGeom>
          <a:noFill/>
        </p:spPr>
        <p:txBody>
          <a:bodyPr wrap="square">
            <a:spAutoFit/>
          </a:bodyPr>
          <a:lstStyle/>
          <a:p>
            <a:pPr>
              <a:defRPr sz="1575" b="0">
                <a:solidFill>
                  <a:srgbClr val="142C45"/>
                </a:solidFill>
                <a:latin typeface="Arial"/>
                <a:ea typeface="Arial"/>
                <a:cs typeface="Arial"/>
              </a:defRPr>
            </a:pPr>
            <a:r>
              <a:rPr lang="en-GB" sz="1100" b="0" dirty="0">
                <a:solidFill>
                  <a:srgbClr val="142C45"/>
                </a:solidFill>
                <a:latin typeface="Arial"/>
                <a:ea typeface="Arial"/>
                <a:cs typeface="Arial"/>
              </a:rPr>
              <a:t>Use common criteria. A fast hire who lacks essential skills can increase rework.</a:t>
            </a:r>
          </a:p>
        </p:txBody>
      </p:sp>
      <p:pic>
        <p:nvPicPr>
          <p:cNvPr id="14" name="Picture 13">
            <a:extLst>
              <a:ext uri="{FF2B5EF4-FFF2-40B4-BE49-F238E27FC236}">
                <a16:creationId xmlns:a16="http://schemas.microsoft.com/office/drawing/2014/main" id="{19828092-B903-10AD-077C-50468D20C6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70500" y="3128966"/>
            <a:ext cx="5964836" cy="3614733"/>
          </a:xfrm>
          <a:prstGeom prst="rect">
            <a:avLst/>
          </a:prstGeom>
        </p:spPr>
      </p:pic>
    </p:spTree>
    <p:extLst>
      <p:ext uri="{BB962C8B-B14F-4D97-AF65-F5344CB8AC3E}">
        <p14:creationId xmlns:p14="http://schemas.microsoft.com/office/powerpoint/2010/main" val="255105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A233080-5730-4CC5-B25C-6CAFE13CFD28}"/>
              </a:ext>
            </a:extLst>
          </p:cNvPr>
          <p:cNvSpPr>
            <a:spLocks noGrp="1"/>
          </p:cNvSpPr>
          <p:nvPr/>
        </p:nvSpPr>
        <p:spPr>
          <a:xfrm>
            <a:off x="571500" y="257175"/>
            <a:ext cx="10477500" cy="209550"/>
          </a:xfrm>
          <a:prstGeom prst="rect">
            <a:avLst/>
          </a:prstGeom>
          <a:noFill/>
          <a:ln w="0">
            <a:noFill/>
          </a:ln>
        </p:spPr>
        <p:txBody>
          <a:bodyPr anchor="ctr">
            <a:noAutofit/>
          </a:bodyPr>
          <a:lstStyle/>
          <a:p>
            <a:pPr>
              <a:defRPr sz="1125" b="1">
                <a:solidFill>
                  <a:srgbClr val="007F87"/>
                </a:solidFill>
                <a:latin typeface="Arial"/>
                <a:ea typeface="Arial"/>
                <a:cs typeface="Arial"/>
              </a:defRPr>
            </a:pPr>
            <a:r>
              <a:rPr sz="1400" b="1" dirty="0">
                <a:solidFill>
                  <a:schemeClr val="tx1">
                    <a:lumMod val="95000"/>
                    <a:lumOff val="5000"/>
                  </a:schemeClr>
                </a:solidFill>
                <a:latin typeface="Arial"/>
                <a:ea typeface="Arial"/>
                <a:cs typeface="Arial"/>
              </a:rPr>
              <a:t>RECRUITMENT METHODS</a:t>
            </a:r>
          </a:p>
        </p:txBody>
      </p:sp>
      <p:sp>
        <p:nvSpPr>
          <p:cNvPr id="2" name="Rectangle 1">
            <a:extLst>
              <a:ext uri="{FF2B5EF4-FFF2-40B4-BE49-F238E27FC236}">
                <a16:creationId xmlns:a16="http://schemas.microsoft.com/office/drawing/2014/main" id="{98EBABF5-6F22-48AF-A66D-497888C3FB48}"/>
              </a:ext>
            </a:extLst>
          </p:cNvPr>
          <p:cNvSpPr>
            <a:spLocks noGrp="1"/>
          </p:cNvSpPr>
          <p:nvPr/>
        </p:nvSpPr>
        <p:spPr>
          <a:xfrm>
            <a:off x="571500" y="571500"/>
            <a:ext cx="11001375" cy="742950"/>
          </a:xfrm>
          <a:prstGeom prst="rect">
            <a:avLst/>
          </a:prstGeom>
          <a:noFill/>
          <a:ln w="0">
            <a:noFill/>
          </a:ln>
        </p:spPr>
        <p:txBody>
          <a:bodyPr anchor="ctr">
            <a:normAutofit/>
          </a:bodyPr>
          <a:lstStyle/>
          <a:p>
            <a:pPr>
              <a:defRPr sz="2625" b="1">
                <a:solidFill>
                  <a:srgbClr val="142C45"/>
                </a:solidFill>
                <a:latin typeface="Arial"/>
                <a:ea typeface="Arial"/>
                <a:cs typeface="Arial"/>
              </a:defRPr>
            </a:pPr>
            <a:r>
              <a:rPr sz="2625" b="1">
                <a:solidFill>
                  <a:srgbClr val="142C45"/>
                </a:solidFill>
                <a:latin typeface="Arial"/>
                <a:ea typeface="Arial"/>
                <a:cs typeface="Arial"/>
              </a:rPr>
              <a:t>Internal progression and external hiring serve different gaps</a:t>
            </a:r>
          </a:p>
        </p:txBody>
      </p:sp>
      <p:sp>
        <p:nvSpPr>
          <p:cNvPr id="3" name="Rectangle 2">
            <a:extLst>
              <a:ext uri="{FF2B5EF4-FFF2-40B4-BE49-F238E27FC236}">
                <a16:creationId xmlns:a16="http://schemas.microsoft.com/office/drawing/2014/main" id="{58553B6D-45ED-4BA0-8BDF-7641211484D2}"/>
              </a:ext>
            </a:extLst>
          </p:cNvPr>
          <p:cNvSpPr>
            <a:spLocks noGrp="1"/>
          </p:cNvSpPr>
          <p:nvPr/>
        </p:nvSpPr>
        <p:spPr>
          <a:xfrm>
            <a:off x="10668000" y="6400800"/>
            <a:ext cx="952500" cy="209550"/>
          </a:xfrm>
          <a:prstGeom prst="rect">
            <a:avLst/>
          </a:prstGeom>
          <a:noFill/>
          <a:ln w="0">
            <a:noFill/>
          </a:ln>
        </p:spPr>
        <p:txBody>
          <a:bodyPr anchor="ctr">
            <a:normAutofit fontScale="83889" lnSpcReduction="20000"/>
          </a:bodyPr>
          <a:lstStyle/>
          <a:p>
            <a:pPr>
              <a:defRPr sz="1125" b="0">
                <a:solidFill>
                  <a:srgbClr val="506779"/>
                </a:solidFill>
                <a:latin typeface="Arial"/>
                <a:ea typeface="Arial"/>
                <a:cs typeface="Arial"/>
              </a:defRPr>
            </a:pPr>
            <a:r>
              <a:rPr sz="1125" b="0">
                <a:solidFill>
                  <a:srgbClr val="506779"/>
                </a:solidFill>
                <a:latin typeface="Arial"/>
                <a:ea typeface="Arial"/>
                <a:cs typeface="Arial"/>
              </a:rPr>
              <a:t>07  /  12</a:t>
            </a:r>
          </a:p>
        </p:txBody>
      </p:sp>
      <p:sp>
        <p:nvSpPr>
          <p:cNvPr id="4" name="Rectangle 3">
            <a:extLst>
              <a:ext uri="{FF2B5EF4-FFF2-40B4-BE49-F238E27FC236}">
                <a16:creationId xmlns:a16="http://schemas.microsoft.com/office/drawing/2014/main" id="{4385DD6D-5F32-405F-B647-B99F9B2D0AB9}"/>
              </a:ext>
            </a:extLst>
          </p:cNvPr>
          <p:cNvSpPr>
            <a:spLocks noGrp="1"/>
          </p:cNvSpPr>
          <p:nvPr/>
        </p:nvSpPr>
        <p:spPr>
          <a:xfrm>
            <a:off x="619125" y="1714500"/>
            <a:ext cx="495300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tx1">
                    <a:lumMod val="95000"/>
                    <a:lumOff val="5000"/>
                  </a:schemeClr>
                </a:solidFill>
                <a:latin typeface="Arial"/>
                <a:ea typeface="Arial"/>
                <a:cs typeface="Arial"/>
              </a:rPr>
              <a:t>Internal</a:t>
            </a:r>
          </a:p>
        </p:txBody>
      </p:sp>
      <p:sp>
        <p:nvSpPr>
          <p:cNvPr id="5" name="Rectangle 4">
            <a:extLst>
              <a:ext uri="{FF2B5EF4-FFF2-40B4-BE49-F238E27FC236}">
                <a16:creationId xmlns:a16="http://schemas.microsoft.com/office/drawing/2014/main" id="{C6E32732-4A5C-4065-9D95-3C3985F962AD}"/>
              </a:ext>
            </a:extLst>
          </p:cNvPr>
          <p:cNvSpPr>
            <a:spLocks noGrp="1"/>
          </p:cNvSpPr>
          <p:nvPr/>
        </p:nvSpPr>
        <p:spPr>
          <a:xfrm>
            <a:off x="619125" y="2190750"/>
            <a:ext cx="4953000" cy="3238500"/>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Post opportunities openly. Use secondments and succession plans for team leads and digital champions.</a:t>
            </a:r>
          </a:p>
        </p:txBody>
      </p:sp>
      <p:sp>
        <p:nvSpPr>
          <p:cNvPr id="6" name="Rectangle 5">
            <a:extLst>
              <a:ext uri="{FF2B5EF4-FFF2-40B4-BE49-F238E27FC236}">
                <a16:creationId xmlns:a16="http://schemas.microsoft.com/office/drawing/2014/main" id="{53E53891-67FD-4456-851B-56D2DCCEE9AF}"/>
              </a:ext>
            </a:extLst>
          </p:cNvPr>
          <p:cNvSpPr>
            <a:spLocks noGrp="1"/>
          </p:cNvSpPr>
          <p:nvPr/>
        </p:nvSpPr>
        <p:spPr>
          <a:xfrm>
            <a:off x="6429375" y="1714500"/>
            <a:ext cx="495300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tx1">
                    <a:lumMod val="95000"/>
                    <a:lumOff val="5000"/>
                  </a:schemeClr>
                </a:solidFill>
                <a:latin typeface="Arial"/>
                <a:ea typeface="Arial"/>
                <a:cs typeface="Arial"/>
              </a:rPr>
              <a:t>External</a:t>
            </a:r>
          </a:p>
        </p:txBody>
      </p:sp>
      <p:sp>
        <p:nvSpPr>
          <p:cNvPr id="7" name="Rectangle 6">
            <a:extLst>
              <a:ext uri="{FF2B5EF4-FFF2-40B4-BE49-F238E27FC236}">
                <a16:creationId xmlns:a16="http://schemas.microsoft.com/office/drawing/2014/main" id="{72BA4775-9A3C-4E34-A140-02FD2E75D7CA}"/>
              </a:ext>
            </a:extLst>
          </p:cNvPr>
          <p:cNvSpPr>
            <a:spLocks noGrp="1"/>
          </p:cNvSpPr>
          <p:nvPr/>
        </p:nvSpPr>
        <p:spPr>
          <a:xfrm>
            <a:off x="6429375" y="2190750"/>
            <a:ext cx="4953000" cy="3238500"/>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Target scarce specialists through professional networks, clinical associations and universities.</a:t>
            </a:r>
          </a:p>
        </p:txBody>
      </p:sp>
      <p:sp>
        <p:nvSpPr>
          <p:cNvPr id="8" name="Rectangle 7">
            <a:extLst>
              <a:ext uri="{FF2B5EF4-FFF2-40B4-BE49-F238E27FC236}">
                <a16:creationId xmlns:a16="http://schemas.microsoft.com/office/drawing/2014/main" id="{5A4D3C90-80A2-4561-B061-900EB97E7011}"/>
              </a:ext>
            </a:extLst>
          </p:cNvPr>
          <p:cNvSpPr>
            <a:spLocks noGrp="1"/>
          </p:cNvSpPr>
          <p:nvPr/>
        </p:nvSpPr>
        <p:spPr>
          <a:xfrm>
            <a:off x="571500" y="5972175"/>
            <a:ext cx="9810750" cy="333375"/>
          </a:xfrm>
          <a:prstGeom prst="rect">
            <a:avLst/>
          </a:prstGeom>
          <a:noFill/>
          <a:ln w="0">
            <a:noFill/>
          </a:ln>
        </p:spPr>
        <p:txBody>
          <a:bodyPr anchor="ctr">
            <a:normAutofit/>
          </a:bodyPr>
          <a:lstStyle/>
          <a:p>
            <a:pPr>
              <a:defRPr sz="1125" b="0">
                <a:solidFill>
                  <a:srgbClr val="506779"/>
                </a:solidFill>
                <a:latin typeface="Arial"/>
                <a:ea typeface="Arial"/>
                <a:cs typeface="Arial"/>
              </a:defRPr>
            </a:pPr>
            <a:r>
              <a:rPr sz="1400" b="0" dirty="0">
                <a:solidFill>
                  <a:schemeClr val="tx1">
                    <a:lumMod val="95000"/>
                    <a:lumOff val="5000"/>
                  </a:schemeClr>
                </a:solidFill>
                <a:latin typeface="Arial"/>
                <a:ea typeface="Arial"/>
                <a:cs typeface="Arial"/>
              </a:rPr>
              <a:t>CIPD (2026a; 2025g)</a:t>
            </a:r>
          </a:p>
        </p:txBody>
      </p:sp>
    </p:spTree>
    <p:extLst>
      <p:ext uri="{BB962C8B-B14F-4D97-AF65-F5344CB8AC3E}">
        <p14:creationId xmlns:p14="http://schemas.microsoft.com/office/powerpoint/2010/main" val="1597964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7DAF603-8000-4C5E-845C-4F21C154688C}"/>
              </a:ext>
            </a:extLst>
          </p:cNvPr>
          <p:cNvSpPr>
            <a:spLocks noGrp="1"/>
          </p:cNvSpPr>
          <p:nvPr/>
        </p:nvSpPr>
        <p:spPr>
          <a:xfrm>
            <a:off x="571500" y="257175"/>
            <a:ext cx="10477500" cy="209550"/>
          </a:xfrm>
          <a:prstGeom prst="rect">
            <a:avLst/>
          </a:prstGeom>
          <a:noFill/>
          <a:ln w="0">
            <a:noFill/>
          </a:ln>
        </p:spPr>
        <p:txBody>
          <a:bodyPr anchor="ctr">
            <a:noAutofit/>
          </a:bodyPr>
          <a:lstStyle/>
          <a:p>
            <a:pPr>
              <a:defRPr sz="1125" b="1">
                <a:solidFill>
                  <a:srgbClr val="007F87"/>
                </a:solidFill>
                <a:latin typeface="Arial"/>
                <a:ea typeface="Arial"/>
                <a:cs typeface="Arial"/>
              </a:defRPr>
            </a:pPr>
            <a:r>
              <a:rPr sz="1400" b="1" dirty="0">
                <a:solidFill>
                  <a:schemeClr val="tx1">
                    <a:lumMod val="95000"/>
                    <a:lumOff val="5000"/>
                  </a:schemeClr>
                </a:solidFill>
                <a:latin typeface="Arial"/>
                <a:ea typeface="Arial"/>
                <a:cs typeface="Arial"/>
              </a:rPr>
              <a:t>ONLINE AND SOCIAL RECRUITMENT</a:t>
            </a:r>
          </a:p>
        </p:txBody>
      </p:sp>
      <p:sp>
        <p:nvSpPr>
          <p:cNvPr id="2" name="Rectangle 1">
            <a:extLst>
              <a:ext uri="{FF2B5EF4-FFF2-40B4-BE49-F238E27FC236}">
                <a16:creationId xmlns:a16="http://schemas.microsoft.com/office/drawing/2014/main" id="{BCA7292C-6C74-4710-B121-57826D52DEC6}"/>
              </a:ext>
            </a:extLst>
          </p:cNvPr>
          <p:cNvSpPr>
            <a:spLocks noGrp="1"/>
          </p:cNvSpPr>
          <p:nvPr/>
        </p:nvSpPr>
        <p:spPr>
          <a:xfrm>
            <a:off x="571500" y="571500"/>
            <a:ext cx="11001375" cy="742950"/>
          </a:xfrm>
          <a:prstGeom prst="rect">
            <a:avLst/>
          </a:prstGeom>
          <a:noFill/>
          <a:ln w="0">
            <a:noFill/>
          </a:ln>
        </p:spPr>
        <p:txBody>
          <a:bodyPr anchor="ctr">
            <a:normAutofit/>
          </a:bodyPr>
          <a:lstStyle/>
          <a:p>
            <a:pPr>
              <a:defRPr sz="2625" b="1">
                <a:solidFill>
                  <a:srgbClr val="142C45"/>
                </a:solidFill>
                <a:latin typeface="Arial"/>
                <a:ea typeface="Arial"/>
                <a:cs typeface="Arial"/>
              </a:defRPr>
            </a:pPr>
            <a:r>
              <a:rPr sz="2625" b="1" dirty="0">
                <a:solidFill>
                  <a:srgbClr val="142C45"/>
                </a:solidFill>
                <a:latin typeface="Arial"/>
                <a:ea typeface="Arial"/>
                <a:cs typeface="Arial"/>
              </a:rPr>
              <a:t>Online reach needs a fair and rigorous selection process</a:t>
            </a:r>
          </a:p>
        </p:txBody>
      </p:sp>
      <p:sp>
        <p:nvSpPr>
          <p:cNvPr id="3" name="Rectangle 2">
            <a:extLst>
              <a:ext uri="{FF2B5EF4-FFF2-40B4-BE49-F238E27FC236}">
                <a16:creationId xmlns:a16="http://schemas.microsoft.com/office/drawing/2014/main" id="{683CA15F-9ED2-49E9-BDF3-5B115F4DC349}"/>
              </a:ext>
            </a:extLst>
          </p:cNvPr>
          <p:cNvSpPr>
            <a:spLocks noGrp="1"/>
          </p:cNvSpPr>
          <p:nvPr/>
        </p:nvSpPr>
        <p:spPr>
          <a:xfrm>
            <a:off x="10668000" y="6400800"/>
            <a:ext cx="952500" cy="209550"/>
          </a:xfrm>
          <a:prstGeom prst="rect">
            <a:avLst/>
          </a:prstGeom>
          <a:noFill/>
          <a:ln w="0">
            <a:noFill/>
          </a:ln>
        </p:spPr>
        <p:txBody>
          <a:bodyPr anchor="ctr">
            <a:normAutofit fontScale="83889" lnSpcReduction="20000"/>
          </a:bodyPr>
          <a:lstStyle/>
          <a:p>
            <a:pPr>
              <a:defRPr sz="1125" b="0">
                <a:solidFill>
                  <a:srgbClr val="506779"/>
                </a:solidFill>
                <a:latin typeface="Arial"/>
                <a:ea typeface="Arial"/>
                <a:cs typeface="Arial"/>
              </a:defRPr>
            </a:pPr>
            <a:r>
              <a:rPr sz="1125" b="0">
                <a:solidFill>
                  <a:srgbClr val="506779"/>
                </a:solidFill>
                <a:latin typeface="Arial"/>
                <a:ea typeface="Arial"/>
                <a:cs typeface="Arial"/>
              </a:rPr>
              <a:t>08  /  12</a:t>
            </a:r>
          </a:p>
        </p:txBody>
      </p:sp>
      <p:sp>
        <p:nvSpPr>
          <p:cNvPr id="4" name="Rectangle 3">
            <a:extLst>
              <a:ext uri="{FF2B5EF4-FFF2-40B4-BE49-F238E27FC236}">
                <a16:creationId xmlns:a16="http://schemas.microsoft.com/office/drawing/2014/main" id="{FC829B80-A1B9-4E3E-BEAF-CD57BE234D7B}"/>
              </a:ext>
            </a:extLst>
          </p:cNvPr>
          <p:cNvSpPr>
            <a:spLocks noGrp="1"/>
          </p:cNvSpPr>
          <p:nvPr/>
        </p:nvSpPr>
        <p:spPr>
          <a:xfrm>
            <a:off x="61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bg2">
                    <a:lumMod val="10000"/>
                  </a:schemeClr>
                </a:solidFill>
                <a:latin typeface="Arial"/>
                <a:ea typeface="Arial"/>
                <a:cs typeface="Arial"/>
              </a:rPr>
              <a:t>Reach</a:t>
            </a:r>
          </a:p>
        </p:txBody>
      </p:sp>
      <p:sp>
        <p:nvSpPr>
          <p:cNvPr id="5" name="Rectangle 4">
            <a:extLst>
              <a:ext uri="{FF2B5EF4-FFF2-40B4-BE49-F238E27FC236}">
                <a16:creationId xmlns:a16="http://schemas.microsoft.com/office/drawing/2014/main" id="{A6B80BBC-F401-4B28-B763-E0F20EA4BAE4}"/>
              </a:ext>
            </a:extLst>
          </p:cNvPr>
          <p:cNvSpPr>
            <a:spLocks noGrp="1"/>
          </p:cNvSpPr>
          <p:nvPr/>
        </p:nvSpPr>
        <p:spPr>
          <a:xfrm>
            <a:off x="619125" y="2190750"/>
            <a:ext cx="3333750" cy="3238500"/>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Accessible careers page, professional platforms and targeted social posts.</a:t>
            </a:r>
          </a:p>
        </p:txBody>
      </p:sp>
      <p:sp>
        <p:nvSpPr>
          <p:cNvPr id="6" name="Rectangle 5">
            <a:extLst>
              <a:ext uri="{FF2B5EF4-FFF2-40B4-BE49-F238E27FC236}">
                <a16:creationId xmlns:a16="http://schemas.microsoft.com/office/drawing/2014/main" id="{BC326A86-7805-4F9E-A634-B1918AF58377}"/>
              </a:ext>
            </a:extLst>
          </p:cNvPr>
          <p:cNvSpPr>
            <a:spLocks noGrp="1"/>
          </p:cNvSpPr>
          <p:nvPr/>
        </p:nvSpPr>
        <p:spPr>
          <a:xfrm>
            <a:off x="442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bg2">
                    <a:lumMod val="10000"/>
                  </a:schemeClr>
                </a:solidFill>
                <a:latin typeface="Arial"/>
                <a:ea typeface="Arial"/>
                <a:cs typeface="Arial"/>
              </a:rPr>
              <a:t>Assess</a:t>
            </a:r>
          </a:p>
        </p:txBody>
      </p:sp>
      <p:sp>
        <p:nvSpPr>
          <p:cNvPr id="7" name="Rectangle 6">
            <a:extLst>
              <a:ext uri="{FF2B5EF4-FFF2-40B4-BE49-F238E27FC236}">
                <a16:creationId xmlns:a16="http://schemas.microsoft.com/office/drawing/2014/main" id="{8B129B60-E569-42B8-853C-BB2C4172E61D}"/>
              </a:ext>
            </a:extLst>
          </p:cNvPr>
          <p:cNvSpPr>
            <a:spLocks noGrp="1"/>
          </p:cNvSpPr>
          <p:nvPr/>
        </p:nvSpPr>
        <p:spPr>
          <a:xfrm>
            <a:off x="4429125" y="2190750"/>
            <a:ext cx="3333750" cy="3238500"/>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Practical scenario plus structured questions, scored consistently by a mixed panel.</a:t>
            </a:r>
          </a:p>
        </p:txBody>
      </p:sp>
      <p:sp>
        <p:nvSpPr>
          <p:cNvPr id="8" name="Rectangle 7">
            <a:extLst>
              <a:ext uri="{FF2B5EF4-FFF2-40B4-BE49-F238E27FC236}">
                <a16:creationId xmlns:a16="http://schemas.microsoft.com/office/drawing/2014/main" id="{5E7A8259-A375-47D0-B04B-BE3259D1310F}"/>
              </a:ext>
            </a:extLst>
          </p:cNvPr>
          <p:cNvSpPr>
            <a:spLocks noGrp="1"/>
          </p:cNvSpPr>
          <p:nvPr/>
        </p:nvSpPr>
        <p:spPr>
          <a:xfrm>
            <a:off x="823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bg2">
                    <a:lumMod val="10000"/>
                  </a:schemeClr>
                </a:solidFill>
                <a:latin typeface="Arial"/>
                <a:ea typeface="Arial"/>
                <a:cs typeface="Arial"/>
              </a:rPr>
              <a:t>Audit</a:t>
            </a:r>
          </a:p>
        </p:txBody>
      </p:sp>
      <p:sp>
        <p:nvSpPr>
          <p:cNvPr id="9" name="Rectangle 8">
            <a:extLst>
              <a:ext uri="{FF2B5EF4-FFF2-40B4-BE49-F238E27FC236}">
                <a16:creationId xmlns:a16="http://schemas.microsoft.com/office/drawing/2014/main" id="{2D9212D9-BA8C-4A55-A669-6B6D1EBB9B73}"/>
              </a:ext>
            </a:extLst>
          </p:cNvPr>
          <p:cNvSpPr>
            <a:spLocks noGrp="1"/>
          </p:cNvSpPr>
          <p:nvPr/>
        </p:nvSpPr>
        <p:spPr>
          <a:xfrm>
            <a:off x="8239125" y="2190750"/>
            <a:ext cx="3333750" cy="3238500"/>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Track qualified applicants, adverse impact, time to hire and early retention by channel.</a:t>
            </a:r>
          </a:p>
        </p:txBody>
      </p:sp>
      <p:sp>
        <p:nvSpPr>
          <p:cNvPr id="10" name="Rectangle 9">
            <a:extLst>
              <a:ext uri="{FF2B5EF4-FFF2-40B4-BE49-F238E27FC236}">
                <a16:creationId xmlns:a16="http://schemas.microsoft.com/office/drawing/2014/main" id="{71B511A1-94F4-4219-ABE6-CBFC36CD226A}"/>
              </a:ext>
            </a:extLst>
          </p:cNvPr>
          <p:cNvSpPr>
            <a:spLocks noGrp="1"/>
          </p:cNvSpPr>
          <p:nvPr/>
        </p:nvSpPr>
        <p:spPr>
          <a:xfrm>
            <a:off x="904875" y="6067425"/>
            <a:ext cx="9810750" cy="333375"/>
          </a:xfrm>
          <a:prstGeom prst="rect">
            <a:avLst/>
          </a:prstGeom>
          <a:noFill/>
          <a:ln w="0">
            <a:noFill/>
          </a:ln>
        </p:spPr>
        <p:txBody>
          <a:bodyPr anchor="ctr">
            <a:normAutofit/>
          </a:bodyPr>
          <a:lstStyle/>
          <a:p>
            <a:pPr>
              <a:defRPr sz="1125" b="0">
                <a:solidFill>
                  <a:srgbClr val="506779"/>
                </a:solidFill>
                <a:latin typeface="Arial"/>
                <a:ea typeface="Arial"/>
                <a:cs typeface="Arial"/>
              </a:defRPr>
            </a:pPr>
            <a:r>
              <a:rPr sz="1400" b="0" dirty="0">
                <a:solidFill>
                  <a:schemeClr val="tx1">
                    <a:lumMod val="95000"/>
                    <a:lumOff val="5000"/>
                  </a:schemeClr>
                </a:solidFill>
                <a:latin typeface="Arial"/>
                <a:ea typeface="Arial"/>
                <a:cs typeface="Arial"/>
              </a:rPr>
              <a:t>CIPD (2024; 2026b); Huf</a:t>
            </a:r>
            <a:r>
              <a:rPr lang="en-GB" sz="1400" b="0" dirty="0">
                <a:solidFill>
                  <a:schemeClr val="tx1">
                    <a:lumMod val="95000"/>
                    <a:lumOff val="5000"/>
                  </a:schemeClr>
                </a:solidFill>
                <a:latin typeface="Arial"/>
                <a:ea typeface="Arial"/>
                <a:cs typeface="Arial"/>
              </a:rPr>
              <a:t>f</a:t>
            </a:r>
            <a:r>
              <a:rPr sz="1400" b="0" dirty="0">
                <a:solidFill>
                  <a:schemeClr val="tx1">
                    <a:lumMod val="95000"/>
                    <a:lumOff val="5000"/>
                  </a:schemeClr>
                </a:solidFill>
                <a:latin typeface="Arial"/>
                <a:ea typeface="Arial"/>
                <a:cs typeface="Arial"/>
              </a:rPr>
              <a:t>Cutt et al. (2001)</a:t>
            </a:r>
          </a:p>
        </p:txBody>
      </p:sp>
    </p:spTree>
    <p:extLst>
      <p:ext uri="{BB962C8B-B14F-4D97-AF65-F5344CB8AC3E}">
        <p14:creationId xmlns:p14="http://schemas.microsoft.com/office/powerpoint/2010/main" val="1250143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1694131-F17E-4E89-9B04-48F43E14BE50}"/>
              </a:ext>
            </a:extLst>
          </p:cNvPr>
          <p:cNvSpPr>
            <a:spLocks noGrp="1"/>
          </p:cNvSpPr>
          <p:nvPr/>
        </p:nvSpPr>
        <p:spPr>
          <a:xfrm>
            <a:off x="571500" y="257175"/>
            <a:ext cx="10477500" cy="209550"/>
          </a:xfrm>
          <a:prstGeom prst="rect">
            <a:avLst/>
          </a:prstGeom>
          <a:noFill/>
          <a:ln w="0">
            <a:noFill/>
          </a:ln>
        </p:spPr>
        <p:txBody>
          <a:bodyPr anchor="ctr">
            <a:noAutofit/>
          </a:bodyPr>
          <a:lstStyle/>
          <a:p>
            <a:pPr>
              <a:defRPr sz="1125" b="1">
                <a:solidFill>
                  <a:srgbClr val="007F87"/>
                </a:solidFill>
                <a:latin typeface="Arial"/>
                <a:ea typeface="Arial"/>
                <a:cs typeface="Arial"/>
              </a:defRPr>
            </a:pPr>
            <a:r>
              <a:rPr sz="1400" b="1" dirty="0">
                <a:solidFill>
                  <a:schemeClr val="tx1">
                    <a:lumMod val="95000"/>
                    <a:lumOff val="5000"/>
                  </a:schemeClr>
                </a:solidFill>
                <a:latin typeface="Arial"/>
                <a:ea typeface="Arial"/>
                <a:cs typeface="Arial"/>
              </a:rPr>
              <a:t>RECOMMENDATIONS FOR </a:t>
            </a:r>
            <a:r>
              <a:rPr sz="1400" dirty="0">
                <a:solidFill>
                  <a:schemeClr val="tx1">
                    <a:lumMod val="95000"/>
                    <a:lumOff val="5000"/>
                  </a:schemeClr>
                </a:solidFill>
                <a:latin typeface="Arial"/>
                <a:ea typeface="Arial"/>
                <a:cs typeface="Arial"/>
              </a:rPr>
              <a:t>RECRUITMENT</a:t>
            </a:r>
          </a:p>
        </p:txBody>
      </p:sp>
      <p:sp>
        <p:nvSpPr>
          <p:cNvPr id="2" name="Rectangle 1">
            <a:extLst>
              <a:ext uri="{FF2B5EF4-FFF2-40B4-BE49-F238E27FC236}">
                <a16:creationId xmlns:a16="http://schemas.microsoft.com/office/drawing/2014/main" id="{6DA20773-05A6-4BDA-934B-7AE5845224ED}"/>
              </a:ext>
            </a:extLst>
          </p:cNvPr>
          <p:cNvSpPr>
            <a:spLocks noGrp="1"/>
          </p:cNvSpPr>
          <p:nvPr/>
        </p:nvSpPr>
        <p:spPr>
          <a:xfrm>
            <a:off x="571500" y="571500"/>
            <a:ext cx="11001375" cy="742950"/>
          </a:xfrm>
          <a:prstGeom prst="rect">
            <a:avLst/>
          </a:prstGeom>
          <a:noFill/>
          <a:ln w="0">
            <a:noFill/>
          </a:ln>
        </p:spPr>
        <p:txBody>
          <a:bodyPr anchor="ctr">
            <a:normAutofit/>
          </a:bodyPr>
          <a:lstStyle/>
          <a:p>
            <a:pPr>
              <a:defRPr sz="2625" b="1">
                <a:solidFill>
                  <a:srgbClr val="142C45"/>
                </a:solidFill>
                <a:latin typeface="Arial"/>
                <a:ea typeface="Arial"/>
                <a:cs typeface="Arial"/>
              </a:defRPr>
            </a:pPr>
            <a:r>
              <a:rPr sz="2625" b="1">
                <a:solidFill>
                  <a:srgbClr val="142C45"/>
                </a:solidFill>
                <a:latin typeface="Arial"/>
                <a:ea typeface="Arial"/>
                <a:cs typeface="Arial"/>
              </a:rPr>
              <a:t>A 90-day recruitment pilot can test the mix</a:t>
            </a:r>
          </a:p>
        </p:txBody>
      </p:sp>
      <p:sp>
        <p:nvSpPr>
          <p:cNvPr id="3" name="Rectangle 2">
            <a:extLst>
              <a:ext uri="{FF2B5EF4-FFF2-40B4-BE49-F238E27FC236}">
                <a16:creationId xmlns:a16="http://schemas.microsoft.com/office/drawing/2014/main" id="{D0E590F2-1FC8-422C-90DF-E1EB3728C71D}"/>
              </a:ext>
            </a:extLst>
          </p:cNvPr>
          <p:cNvSpPr>
            <a:spLocks noGrp="1"/>
          </p:cNvSpPr>
          <p:nvPr/>
        </p:nvSpPr>
        <p:spPr>
          <a:xfrm>
            <a:off x="10668000" y="6400800"/>
            <a:ext cx="952500" cy="209550"/>
          </a:xfrm>
          <a:prstGeom prst="rect">
            <a:avLst/>
          </a:prstGeom>
          <a:noFill/>
          <a:ln w="0">
            <a:noFill/>
          </a:ln>
        </p:spPr>
        <p:txBody>
          <a:bodyPr anchor="ctr">
            <a:normAutofit fontScale="83889" lnSpcReduction="20000"/>
          </a:bodyPr>
          <a:lstStyle/>
          <a:p>
            <a:pPr>
              <a:defRPr sz="1125" b="0">
                <a:solidFill>
                  <a:srgbClr val="506779"/>
                </a:solidFill>
                <a:latin typeface="Arial"/>
                <a:ea typeface="Arial"/>
                <a:cs typeface="Arial"/>
              </a:defRPr>
            </a:pPr>
            <a:r>
              <a:rPr sz="1125" b="0">
                <a:solidFill>
                  <a:srgbClr val="506779"/>
                </a:solidFill>
                <a:latin typeface="Arial"/>
                <a:ea typeface="Arial"/>
                <a:cs typeface="Arial"/>
              </a:rPr>
              <a:t>09  /  12</a:t>
            </a:r>
          </a:p>
        </p:txBody>
      </p:sp>
      <p:sp>
        <p:nvSpPr>
          <p:cNvPr id="4" name="Rectangle 3">
            <a:extLst>
              <a:ext uri="{FF2B5EF4-FFF2-40B4-BE49-F238E27FC236}">
                <a16:creationId xmlns:a16="http://schemas.microsoft.com/office/drawing/2014/main" id="{1E02E35C-710E-4193-A19E-65EC5956ECF3}"/>
              </a:ext>
            </a:extLst>
          </p:cNvPr>
          <p:cNvSpPr>
            <a:spLocks noGrp="1"/>
          </p:cNvSpPr>
          <p:nvPr/>
        </p:nvSpPr>
        <p:spPr>
          <a:xfrm>
            <a:off x="61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bg2">
                    <a:lumMod val="10000"/>
                  </a:schemeClr>
                </a:solidFill>
                <a:latin typeface="Arial"/>
                <a:ea typeface="Arial"/>
                <a:cs typeface="Arial"/>
              </a:rPr>
              <a:t>Prioritize</a:t>
            </a:r>
          </a:p>
        </p:txBody>
      </p:sp>
      <p:sp>
        <p:nvSpPr>
          <p:cNvPr id="5" name="Rectangle 4">
            <a:extLst>
              <a:ext uri="{FF2B5EF4-FFF2-40B4-BE49-F238E27FC236}">
                <a16:creationId xmlns:a16="http://schemas.microsoft.com/office/drawing/2014/main" id="{12A5F7CD-2195-48DD-827E-06C65D2AFB0E}"/>
              </a:ext>
            </a:extLst>
          </p:cNvPr>
          <p:cNvSpPr>
            <a:spLocks noGrp="1"/>
          </p:cNvSpPr>
          <p:nvPr/>
        </p:nvSpPr>
        <p:spPr>
          <a:xfrm>
            <a:off x="619125" y="2190750"/>
            <a:ext cx="3333750" cy="1638760"/>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Fill safety-critical posts first; identify roles that can be developed internally.</a:t>
            </a:r>
          </a:p>
        </p:txBody>
      </p:sp>
      <p:sp>
        <p:nvSpPr>
          <p:cNvPr id="6" name="Rectangle 5">
            <a:extLst>
              <a:ext uri="{FF2B5EF4-FFF2-40B4-BE49-F238E27FC236}">
                <a16:creationId xmlns:a16="http://schemas.microsoft.com/office/drawing/2014/main" id="{D16E4009-3835-4888-9E67-1579B851BF4B}"/>
              </a:ext>
            </a:extLst>
          </p:cNvPr>
          <p:cNvSpPr>
            <a:spLocks noGrp="1"/>
          </p:cNvSpPr>
          <p:nvPr/>
        </p:nvSpPr>
        <p:spPr>
          <a:xfrm>
            <a:off x="442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bg2">
                    <a:lumMod val="10000"/>
                  </a:schemeClr>
                </a:solidFill>
                <a:latin typeface="Arial"/>
                <a:ea typeface="Arial"/>
                <a:cs typeface="Arial"/>
              </a:rPr>
              <a:t>Standardize</a:t>
            </a:r>
            <a:r>
              <a:rPr lang="en-GB" sz="1725" b="1" dirty="0">
                <a:solidFill>
                  <a:schemeClr val="bg2">
                    <a:lumMod val="10000"/>
                  </a:schemeClr>
                </a:solidFill>
                <a:latin typeface="Arial"/>
                <a:ea typeface="Arial"/>
                <a:cs typeface="Arial"/>
              </a:rPr>
              <a:t>s</a:t>
            </a:r>
            <a:r>
              <a:rPr sz="1725" b="1" dirty="0">
                <a:solidFill>
                  <a:schemeClr val="bg2">
                    <a:lumMod val="10000"/>
                  </a:schemeClr>
                </a:solidFill>
                <a:latin typeface="Arial"/>
                <a:ea typeface="Arial"/>
                <a:cs typeface="Arial"/>
              </a:rPr>
              <a:t>e</a:t>
            </a:r>
          </a:p>
        </p:txBody>
      </p:sp>
      <p:sp>
        <p:nvSpPr>
          <p:cNvPr id="7" name="Rectangle 6">
            <a:extLst>
              <a:ext uri="{FF2B5EF4-FFF2-40B4-BE49-F238E27FC236}">
                <a16:creationId xmlns:a16="http://schemas.microsoft.com/office/drawing/2014/main" id="{D3D327F5-EBCF-4225-A8E4-C31DC00EE03C}"/>
              </a:ext>
            </a:extLst>
          </p:cNvPr>
          <p:cNvSpPr>
            <a:spLocks noGrp="1"/>
          </p:cNvSpPr>
          <p:nvPr/>
        </p:nvSpPr>
        <p:spPr>
          <a:xfrm>
            <a:off x="4429125" y="2190750"/>
            <a:ext cx="3333750" cy="1419024"/>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One skills profile, work sample, anchored interview and accessible process per role.</a:t>
            </a:r>
          </a:p>
        </p:txBody>
      </p:sp>
      <p:sp>
        <p:nvSpPr>
          <p:cNvPr id="8" name="Rectangle 7">
            <a:extLst>
              <a:ext uri="{FF2B5EF4-FFF2-40B4-BE49-F238E27FC236}">
                <a16:creationId xmlns:a16="http://schemas.microsoft.com/office/drawing/2014/main" id="{61744FE0-F73A-422C-A794-C245A6F8EB33}"/>
              </a:ext>
            </a:extLst>
          </p:cNvPr>
          <p:cNvSpPr>
            <a:spLocks noGrp="1"/>
          </p:cNvSpPr>
          <p:nvPr/>
        </p:nvSpPr>
        <p:spPr>
          <a:xfrm>
            <a:off x="823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bg2">
                    <a:lumMod val="10000"/>
                  </a:schemeClr>
                </a:solidFill>
                <a:latin typeface="Arial"/>
                <a:ea typeface="Arial"/>
                <a:cs typeface="Arial"/>
              </a:rPr>
              <a:t>Review</a:t>
            </a:r>
          </a:p>
        </p:txBody>
      </p:sp>
      <p:sp>
        <p:nvSpPr>
          <p:cNvPr id="9" name="Rectangle 8">
            <a:extLst>
              <a:ext uri="{FF2B5EF4-FFF2-40B4-BE49-F238E27FC236}">
                <a16:creationId xmlns:a16="http://schemas.microsoft.com/office/drawing/2014/main" id="{56006E7D-993B-4763-AA4D-3E6F4CC0AB85}"/>
              </a:ext>
            </a:extLst>
          </p:cNvPr>
          <p:cNvSpPr>
            <a:spLocks noGrp="1"/>
          </p:cNvSpPr>
          <p:nvPr/>
        </p:nvSpPr>
        <p:spPr>
          <a:xfrm>
            <a:off x="8239125" y="2190750"/>
            <a:ext cx="3333750" cy="1486101"/>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Compare cost, qualified candidates, time to fill and 90-day retention across sources.</a:t>
            </a:r>
          </a:p>
        </p:txBody>
      </p:sp>
      <p:sp>
        <p:nvSpPr>
          <p:cNvPr id="10" name="Rectangle 9">
            <a:extLst>
              <a:ext uri="{FF2B5EF4-FFF2-40B4-BE49-F238E27FC236}">
                <a16:creationId xmlns:a16="http://schemas.microsoft.com/office/drawing/2014/main" id="{8515AC5E-0BB0-428C-8C4D-E860F002BB7D}"/>
              </a:ext>
            </a:extLst>
          </p:cNvPr>
          <p:cNvSpPr>
            <a:spLocks noGrp="1"/>
          </p:cNvSpPr>
          <p:nvPr/>
        </p:nvSpPr>
        <p:spPr>
          <a:xfrm>
            <a:off x="571500" y="5972175"/>
            <a:ext cx="9810750" cy="333375"/>
          </a:xfrm>
          <a:prstGeom prst="rect">
            <a:avLst/>
          </a:prstGeom>
          <a:noFill/>
          <a:ln w="0">
            <a:noFill/>
          </a:ln>
        </p:spPr>
        <p:txBody>
          <a:bodyPr anchor="ctr">
            <a:normAutofit/>
          </a:bodyPr>
          <a:lstStyle/>
          <a:p>
            <a:pPr>
              <a:defRPr sz="1125" b="0">
                <a:solidFill>
                  <a:srgbClr val="506779"/>
                </a:solidFill>
                <a:latin typeface="Arial"/>
                <a:ea typeface="Arial"/>
                <a:cs typeface="Arial"/>
              </a:defRPr>
            </a:pPr>
            <a:r>
              <a:rPr sz="1400" b="0" dirty="0">
                <a:solidFill>
                  <a:schemeClr val="tx1">
                    <a:lumMod val="95000"/>
                    <a:lumOff val="5000"/>
                  </a:schemeClr>
                </a:solidFill>
                <a:latin typeface="Arial"/>
                <a:ea typeface="Arial"/>
                <a:cs typeface="Arial"/>
              </a:rPr>
              <a:t>CIPD (2026a; 2024); </a:t>
            </a:r>
            <a:r>
              <a:rPr sz="1400" b="1" dirty="0">
                <a:solidFill>
                  <a:schemeClr val="tx1">
                    <a:lumMod val="95000"/>
                    <a:lumOff val="5000"/>
                  </a:schemeClr>
                </a:solidFill>
                <a:latin typeface="Arial"/>
                <a:ea typeface="Arial"/>
                <a:cs typeface="Arial"/>
              </a:rPr>
              <a:t>proposed</a:t>
            </a:r>
            <a:r>
              <a:rPr sz="1400" b="0" dirty="0">
                <a:solidFill>
                  <a:schemeClr val="tx1">
                    <a:lumMod val="95000"/>
                    <a:lumOff val="5000"/>
                  </a:schemeClr>
                </a:solidFill>
                <a:latin typeface="Arial"/>
                <a:ea typeface="Arial"/>
                <a:cs typeface="Arial"/>
              </a:rPr>
              <a:t> Health Connect pilot</a:t>
            </a:r>
          </a:p>
        </p:txBody>
      </p:sp>
    </p:spTree>
    <p:extLst>
      <p:ext uri="{BB962C8B-B14F-4D97-AF65-F5344CB8AC3E}">
        <p14:creationId xmlns:p14="http://schemas.microsoft.com/office/powerpoint/2010/main" val="1063007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5A70B29-89BF-4E31-8E0E-670FBEF0FD0A}"/>
              </a:ext>
            </a:extLst>
          </p:cNvPr>
          <p:cNvSpPr>
            <a:spLocks noGrp="1"/>
          </p:cNvSpPr>
          <p:nvPr/>
        </p:nvSpPr>
        <p:spPr>
          <a:xfrm>
            <a:off x="571500" y="257175"/>
            <a:ext cx="10477500" cy="209550"/>
          </a:xfrm>
          <a:prstGeom prst="rect">
            <a:avLst/>
          </a:prstGeom>
          <a:noFill/>
          <a:ln w="0">
            <a:noFill/>
          </a:ln>
        </p:spPr>
        <p:txBody>
          <a:bodyPr anchor="ctr">
            <a:noAutofit/>
          </a:bodyPr>
          <a:lstStyle/>
          <a:p>
            <a:pPr>
              <a:defRPr sz="1125" b="1">
                <a:solidFill>
                  <a:srgbClr val="007F87"/>
                </a:solidFill>
                <a:latin typeface="Arial"/>
                <a:ea typeface="Arial"/>
                <a:cs typeface="Arial"/>
              </a:defRPr>
            </a:pPr>
            <a:r>
              <a:rPr sz="1400" b="1" dirty="0">
                <a:solidFill>
                  <a:schemeClr val="tx1">
                    <a:lumMod val="95000"/>
                    <a:lumOff val="5000"/>
                  </a:schemeClr>
                </a:solidFill>
                <a:latin typeface="Arial"/>
                <a:ea typeface="Arial"/>
                <a:cs typeface="Arial"/>
              </a:rPr>
              <a:t>LEARNING AND DEVELOPMENT</a:t>
            </a:r>
          </a:p>
        </p:txBody>
      </p:sp>
      <p:sp>
        <p:nvSpPr>
          <p:cNvPr id="2" name="Rectangle 1">
            <a:extLst>
              <a:ext uri="{FF2B5EF4-FFF2-40B4-BE49-F238E27FC236}">
                <a16:creationId xmlns:a16="http://schemas.microsoft.com/office/drawing/2014/main" id="{17ECD3E0-8DFF-4923-9037-49DA5845354A}"/>
              </a:ext>
            </a:extLst>
          </p:cNvPr>
          <p:cNvSpPr>
            <a:spLocks noGrp="1"/>
          </p:cNvSpPr>
          <p:nvPr/>
        </p:nvSpPr>
        <p:spPr>
          <a:xfrm>
            <a:off x="571500" y="571500"/>
            <a:ext cx="11001375" cy="742950"/>
          </a:xfrm>
          <a:prstGeom prst="rect">
            <a:avLst/>
          </a:prstGeom>
          <a:noFill/>
          <a:ln w="0">
            <a:noFill/>
          </a:ln>
        </p:spPr>
        <p:txBody>
          <a:bodyPr anchor="ctr">
            <a:normAutofit/>
          </a:bodyPr>
          <a:lstStyle/>
          <a:p>
            <a:pPr>
              <a:defRPr sz="2625" b="1">
                <a:solidFill>
                  <a:srgbClr val="142C45"/>
                </a:solidFill>
                <a:latin typeface="Arial"/>
                <a:ea typeface="Arial"/>
                <a:cs typeface="Arial"/>
              </a:defRPr>
            </a:pPr>
            <a:r>
              <a:rPr sz="2625" b="1" dirty="0">
                <a:solidFill>
                  <a:srgbClr val="142C45"/>
                </a:solidFill>
                <a:latin typeface="Arial"/>
                <a:ea typeface="Arial"/>
                <a:cs typeface="Arial"/>
              </a:rPr>
              <a:t>Development and good management support retention</a:t>
            </a:r>
          </a:p>
        </p:txBody>
      </p:sp>
      <p:sp>
        <p:nvSpPr>
          <p:cNvPr id="3" name="Rectangle 2">
            <a:extLst>
              <a:ext uri="{FF2B5EF4-FFF2-40B4-BE49-F238E27FC236}">
                <a16:creationId xmlns:a16="http://schemas.microsoft.com/office/drawing/2014/main" id="{91ECAF75-C54A-4A2F-ABDE-4E3C92D2A368}"/>
              </a:ext>
            </a:extLst>
          </p:cNvPr>
          <p:cNvSpPr>
            <a:spLocks noGrp="1"/>
          </p:cNvSpPr>
          <p:nvPr/>
        </p:nvSpPr>
        <p:spPr>
          <a:xfrm>
            <a:off x="10668000" y="6400800"/>
            <a:ext cx="952500" cy="209550"/>
          </a:xfrm>
          <a:prstGeom prst="rect">
            <a:avLst/>
          </a:prstGeom>
          <a:noFill/>
          <a:ln w="0">
            <a:noFill/>
          </a:ln>
        </p:spPr>
        <p:txBody>
          <a:bodyPr anchor="ctr">
            <a:normAutofit fontScale="83889" lnSpcReduction="20000"/>
          </a:bodyPr>
          <a:lstStyle/>
          <a:p>
            <a:pPr>
              <a:defRPr sz="1125" b="0">
                <a:solidFill>
                  <a:srgbClr val="506779"/>
                </a:solidFill>
                <a:latin typeface="Arial"/>
                <a:ea typeface="Arial"/>
                <a:cs typeface="Arial"/>
              </a:defRPr>
            </a:pPr>
            <a:r>
              <a:rPr sz="1125" b="0">
                <a:solidFill>
                  <a:srgbClr val="506779"/>
                </a:solidFill>
                <a:latin typeface="Arial"/>
                <a:ea typeface="Arial"/>
                <a:cs typeface="Arial"/>
              </a:rPr>
              <a:t>10  /  12</a:t>
            </a:r>
          </a:p>
        </p:txBody>
      </p:sp>
      <p:sp>
        <p:nvSpPr>
          <p:cNvPr id="4" name="Rectangle 3">
            <a:extLst>
              <a:ext uri="{FF2B5EF4-FFF2-40B4-BE49-F238E27FC236}">
                <a16:creationId xmlns:a16="http://schemas.microsoft.com/office/drawing/2014/main" id="{C282B253-2B47-4A87-A752-647D5838E33D}"/>
              </a:ext>
            </a:extLst>
          </p:cNvPr>
          <p:cNvSpPr>
            <a:spLocks noGrp="1"/>
          </p:cNvSpPr>
          <p:nvPr/>
        </p:nvSpPr>
        <p:spPr>
          <a:xfrm>
            <a:off x="61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bg2">
                    <a:lumMod val="10000"/>
                  </a:schemeClr>
                </a:solidFill>
                <a:latin typeface="Arial"/>
                <a:ea typeface="Arial"/>
                <a:cs typeface="Arial"/>
              </a:rPr>
              <a:t>Develop</a:t>
            </a:r>
          </a:p>
        </p:txBody>
      </p:sp>
      <p:sp>
        <p:nvSpPr>
          <p:cNvPr id="5" name="Rectangle 4">
            <a:extLst>
              <a:ext uri="{FF2B5EF4-FFF2-40B4-BE49-F238E27FC236}">
                <a16:creationId xmlns:a16="http://schemas.microsoft.com/office/drawing/2014/main" id="{6D78E274-1B07-44EA-9413-B506925BDF82}"/>
              </a:ext>
            </a:extLst>
          </p:cNvPr>
          <p:cNvSpPr>
            <a:spLocks noGrp="1"/>
          </p:cNvSpPr>
          <p:nvPr/>
        </p:nvSpPr>
        <p:spPr>
          <a:xfrm>
            <a:off x="571500" y="1872008"/>
            <a:ext cx="2753995" cy="2442210"/>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Protected learning time, simulations, peer mentoring and succession pathways</a:t>
            </a:r>
            <a:r>
              <a:rPr sz="1575" b="0" dirty="0">
                <a:solidFill>
                  <a:srgbClr val="142C45"/>
                </a:solidFill>
                <a:latin typeface="Arial"/>
                <a:ea typeface="Arial"/>
                <a:cs typeface="Arial"/>
              </a:rPr>
              <a:t>.</a:t>
            </a:r>
          </a:p>
        </p:txBody>
      </p:sp>
      <p:sp>
        <p:nvSpPr>
          <p:cNvPr id="6" name="Rectangle 5">
            <a:extLst>
              <a:ext uri="{FF2B5EF4-FFF2-40B4-BE49-F238E27FC236}">
                <a16:creationId xmlns:a16="http://schemas.microsoft.com/office/drawing/2014/main" id="{98FAC67B-8414-4C9B-A32B-1875F8C971E0}"/>
              </a:ext>
            </a:extLst>
          </p:cNvPr>
          <p:cNvSpPr>
            <a:spLocks noGrp="1"/>
          </p:cNvSpPr>
          <p:nvPr/>
        </p:nvSpPr>
        <p:spPr>
          <a:xfrm>
            <a:off x="442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bg2">
                    <a:lumMod val="10000"/>
                  </a:schemeClr>
                </a:solidFill>
                <a:latin typeface="Arial"/>
                <a:ea typeface="Arial"/>
                <a:cs typeface="Arial"/>
              </a:rPr>
              <a:t>Motivate</a:t>
            </a:r>
          </a:p>
        </p:txBody>
      </p:sp>
      <p:sp>
        <p:nvSpPr>
          <p:cNvPr id="7" name="Rectangle 6">
            <a:extLst>
              <a:ext uri="{FF2B5EF4-FFF2-40B4-BE49-F238E27FC236}">
                <a16:creationId xmlns:a16="http://schemas.microsoft.com/office/drawing/2014/main" id="{ADA065DA-FF64-426F-9866-AD1E846BA12F}"/>
              </a:ext>
            </a:extLst>
          </p:cNvPr>
          <p:cNvSpPr>
            <a:spLocks noGrp="1"/>
          </p:cNvSpPr>
          <p:nvPr/>
        </p:nvSpPr>
        <p:spPr>
          <a:xfrm>
            <a:off x="4250372" y="1872008"/>
            <a:ext cx="2936875" cy="2304820"/>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Fair reward, autonomy, recognition and regular performance conversations.</a:t>
            </a:r>
          </a:p>
        </p:txBody>
      </p:sp>
      <p:sp>
        <p:nvSpPr>
          <p:cNvPr id="8" name="Rectangle 7">
            <a:extLst>
              <a:ext uri="{FF2B5EF4-FFF2-40B4-BE49-F238E27FC236}">
                <a16:creationId xmlns:a16="http://schemas.microsoft.com/office/drawing/2014/main" id="{6A3ED078-448E-4723-BCF9-BA5C565A3A89}"/>
              </a:ext>
            </a:extLst>
          </p:cNvPr>
          <p:cNvSpPr>
            <a:spLocks noGrp="1"/>
          </p:cNvSpPr>
          <p:nvPr/>
        </p:nvSpPr>
        <p:spPr>
          <a:xfrm>
            <a:off x="8239125" y="1714500"/>
            <a:ext cx="3333750" cy="371475"/>
          </a:xfrm>
          <a:prstGeom prst="rect">
            <a:avLst/>
          </a:prstGeom>
          <a:noFill/>
          <a:ln w="0">
            <a:noFill/>
          </a:ln>
        </p:spPr>
        <p:txBody>
          <a:bodyPr anchor="ctr">
            <a:normAutofit/>
          </a:bodyPr>
          <a:lstStyle/>
          <a:p>
            <a:pPr>
              <a:defRPr sz="1725" b="1">
                <a:solidFill>
                  <a:srgbClr val="007F87"/>
                </a:solidFill>
                <a:latin typeface="Arial"/>
                <a:ea typeface="Arial"/>
                <a:cs typeface="Arial"/>
              </a:defRPr>
            </a:pPr>
            <a:r>
              <a:rPr sz="1725" b="1" dirty="0">
                <a:solidFill>
                  <a:schemeClr val="bg2">
                    <a:lumMod val="10000"/>
                  </a:schemeClr>
                </a:solidFill>
                <a:latin typeface="Arial"/>
                <a:ea typeface="Arial"/>
                <a:cs typeface="Arial"/>
              </a:rPr>
              <a:t>Protect</a:t>
            </a:r>
          </a:p>
        </p:txBody>
      </p:sp>
      <p:sp>
        <p:nvSpPr>
          <p:cNvPr id="9" name="Rectangle 8">
            <a:extLst>
              <a:ext uri="{FF2B5EF4-FFF2-40B4-BE49-F238E27FC236}">
                <a16:creationId xmlns:a16="http://schemas.microsoft.com/office/drawing/2014/main" id="{B8E94541-90F4-436A-B924-3A0DF176F278}"/>
              </a:ext>
            </a:extLst>
          </p:cNvPr>
          <p:cNvSpPr>
            <a:spLocks noGrp="1"/>
          </p:cNvSpPr>
          <p:nvPr/>
        </p:nvSpPr>
        <p:spPr>
          <a:xfrm>
            <a:off x="8137813" y="1933952"/>
            <a:ext cx="3333750" cy="2076910"/>
          </a:xfrm>
          <a:prstGeom prst="rect">
            <a:avLst/>
          </a:prstGeom>
          <a:noFill/>
          <a:ln w="0">
            <a:noFill/>
          </a:ln>
        </p:spPr>
        <p:txBody>
          <a:bodyPr anchor="ctr">
            <a:normAutofit/>
          </a:bodyPr>
          <a:lstStyle/>
          <a:p>
            <a:pPr>
              <a:defRPr sz="1575" b="0">
                <a:solidFill>
                  <a:srgbClr val="142C45"/>
                </a:solidFill>
                <a:latin typeface="Arial"/>
                <a:ea typeface="Arial"/>
                <a:cs typeface="Arial"/>
              </a:defRPr>
            </a:pPr>
            <a:r>
              <a:rPr sz="1100" b="0" dirty="0">
                <a:solidFill>
                  <a:srgbClr val="142C45"/>
                </a:solidFill>
                <a:latin typeface="Arial"/>
                <a:ea typeface="Arial"/>
                <a:cs typeface="Arial"/>
              </a:rPr>
              <a:t>Review caseload, Rota fairness, manager support and wellbeing alongside output.</a:t>
            </a:r>
          </a:p>
        </p:txBody>
      </p:sp>
      <p:sp>
        <p:nvSpPr>
          <p:cNvPr id="10" name="Rectangle 9">
            <a:extLst>
              <a:ext uri="{FF2B5EF4-FFF2-40B4-BE49-F238E27FC236}">
                <a16:creationId xmlns:a16="http://schemas.microsoft.com/office/drawing/2014/main" id="{961BE86A-1DA3-4A32-9323-1419DACD4013}"/>
              </a:ext>
            </a:extLst>
          </p:cNvPr>
          <p:cNvSpPr>
            <a:spLocks noGrp="1"/>
          </p:cNvSpPr>
          <p:nvPr/>
        </p:nvSpPr>
        <p:spPr>
          <a:xfrm>
            <a:off x="571500" y="5972175"/>
            <a:ext cx="9810750" cy="333375"/>
          </a:xfrm>
          <a:prstGeom prst="rect">
            <a:avLst/>
          </a:prstGeom>
          <a:noFill/>
          <a:ln w="0">
            <a:noFill/>
          </a:ln>
        </p:spPr>
        <p:txBody>
          <a:bodyPr anchor="ctr">
            <a:normAutofit/>
          </a:bodyPr>
          <a:lstStyle/>
          <a:p>
            <a:pPr>
              <a:defRPr sz="1125" b="0">
                <a:solidFill>
                  <a:srgbClr val="506779"/>
                </a:solidFill>
                <a:latin typeface="Arial"/>
                <a:ea typeface="Arial"/>
                <a:cs typeface="Arial"/>
              </a:defRPr>
            </a:pPr>
            <a:r>
              <a:rPr sz="1400" b="0" dirty="0">
                <a:solidFill>
                  <a:schemeClr val="tx1">
                    <a:lumMod val="95000"/>
                    <a:lumOff val="5000"/>
                  </a:schemeClr>
                </a:solidFill>
                <a:latin typeface="Arial"/>
                <a:ea typeface="Arial"/>
                <a:cs typeface="Arial"/>
              </a:rPr>
              <a:t>CIPD (2025h; 2026c; 2025i; 2025j); Cummings et al. (2018)</a:t>
            </a:r>
          </a:p>
        </p:txBody>
      </p:sp>
      <p:pic>
        <p:nvPicPr>
          <p:cNvPr id="13" name="Picture 12">
            <a:extLst>
              <a:ext uri="{FF2B5EF4-FFF2-40B4-BE49-F238E27FC236}">
                <a16:creationId xmlns:a16="http://schemas.microsoft.com/office/drawing/2014/main" id="{BEACA350-BBCA-FE55-4F7B-564463B1F0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8099" y="4463583"/>
            <a:ext cx="3241963" cy="1856631"/>
          </a:xfrm>
          <a:prstGeom prst="rect">
            <a:avLst/>
          </a:prstGeom>
        </p:spPr>
      </p:pic>
      <p:pic>
        <p:nvPicPr>
          <p:cNvPr id="14" name="Picture 13">
            <a:extLst>
              <a:ext uri="{FF2B5EF4-FFF2-40B4-BE49-F238E27FC236}">
                <a16:creationId xmlns:a16="http://schemas.microsoft.com/office/drawing/2014/main" id="{B19C17FA-4839-31D0-1BF6-A652B0C2829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3428999"/>
            <a:ext cx="5730639" cy="3372539"/>
          </a:xfrm>
          <a:prstGeom prst="rect">
            <a:avLst/>
          </a:prstGeom>
        </p:spPr>
      </p:pic>
    </p:spTree>
    <p:extLst>
      <p:ext uri="{BB962C8B-B14F-4D97-AF65-F5344CB8AC3E}">
        <p14:creationId xmlns:p14="http://schemas.microsoft.com/office/powerpoint/2010/main" val="1785760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26A8F33-710D-4B2B-9C9A-654E84CF3298}"/>
              </a:ext>
            </a:extLst>
          </p:cNvPr>
          <p:cNvSpPr>
            <a:spLocks noGrp="1"/>
          </p:cNvSpPr>
          <p:nvPr/>
        </p:nvSpPr>
        <p:spPr>
          <a:xfrm>
            <a:off x="571500" y="209550"/>
            <a:ext cx="10477500" cy="209550"/>
          </a:xfrm>
          <a:prstGeom prst="rect">
            <a:avLst/>
          </a:prstGeom>
          <a:noFill/>
          <a:ln w="0">
            <a:noFill/>
          </a:ln>
        </p:spPr>
        <p:txBody>
          <a:bodyPr anchor="ctr">
            <a:noAutofit/>
          </a:bodyPr>
          <a:lstStyle/>
          <a:p>
            <a:pPr>
              <a:defRPr sz="1125" b="1">
                <a:solidFill>
                  <a:srgbClr val="007F87"/>
                </a:solidFill>
                <a:latin typeface="Arial"/>
                <a:ea typeface="Arial"/>
                <a:cs typeface="Arial"/>
              </a:defRPr>
            </a:pPr>
            <a:r>
              <a:rPr sz="1400" b="1" dirty="0">
                <a:solidFill>
                  <a:schemeClr val="tx1">
                    <a:lumMod val="95000"/>
                    <a:lumOff val="5000"/>
                  </a:schemeClr>
                </a:solidFill>
                <a:latin typeface="Arial"/>
                <a:ea typeface="Arial"/>
                <a:cs typeface="Arial"/>
              </a:rPr>
              <a:t>CONCLUSION</a:t>
            </a:r>
          </a:p>
        </p:txBody>
      </p:sp>
      <p:sp>
        <p:nvSpPr>
          <p:cNvPr id="2" name="Rectangle 1">
            <a:extLst>
              <a:ext uri="{FF2B5EF4-FFF2-40B4-BE49-F238E27FC236}">
                <a16:creationId xmlns:a16="http://schemas.microsoft.com/office/drawing/2014/main" id="{BAFE63A5-7CA8-4139-9618-8D4646396038}"/>
              </a:ext>
            </a:extLst>
          </p:cNvPr>
          <p:cNvSpPr>
            <a:spLocks noGrp="1"/>
          </p:cNvSpPr>
          <p:nvPr/>
        </p:nvSpPr>
        <p:spPr>
          <a:xfrm>
            <a:off x="571500" y="571500"/>
            <a:ext cx="11001375" cy="742950"/>
          </a:xfrm>
          <a:prstGeom prst="rect">
            <a:avLst/>
          </a:prstGeom>
          <a:noFill/>
          <a:ln w="0">
            <a:noFill/>
          </a:ln>
        </p:spPr>
        <p:txBody>
          <a:bodyPr anchor="ctr">
            <a:normAutofit/>
          </a:bodyPr>
          <a:lstStyle/>
          <a:p>
            <a:pPr>
              <a:defRPr sz="2625" b="1">
                <a:solidFill>
                  <a:srgbClr val="142C45"/>
                </a:solidFill>
                <a:latin typeface="Arial"/>
                <a:ea typeface="Arial"/>
                <a:cs typeface="Arial"/>
              </a:defRPr>
            </a:pPr>
            <a:r>
              <a:rPr sz="2625" b="1">
                <a:solidFill>
                  <a:srgbClr val="142C45"/>
                </a:solidFill>
                <a:latin typeface="Arial"/>
                <a:ea typeface="Arial"/>
                <a:cs typeface="Arial"/>
              </a:rPr>
              <a:t>Treat hiring, development and wellbeing as one plan</a:t>
            </a:r>
          </a:p>
        </p:txBody>
      </p:sp>
      <p:sp>
        <p:nvSpPr>
          <p:cNvPr id="3" name="Rectangle 2">
            <a:extLst>
              <a:ext uri="{FF2B5EF4-FFF2-40B4-BE49-F238E27FC236}">
                <a16:creationId xmlns:a16="http://schemas.microsoft.com/office/drawing/2014/main" id="{EE23CFA6-DDB9-4D55-AAA5-9EEB5BC33B83}"/>
              </a:ext>
            </a:extLst>
          </p:cNvPr>
          <p:cNvSpPr>
            <a:spLocks noGrp="1"/>
          </p:cNvSpPr>
          <p:nvPr/>
        </p:nvSpPr>
        <p:spPr>
          <a:xfrm>
            <a:off x="10668000" y="6400800"/>
            <a:ext cx="952500" cy="209550"/>
          </a:xfrm>
          <a:prstGeom prst="rect">
            <a:avLst/>
          </a:prstGeom>
          <a:noFill/>
          <a:ln w="0">
            <a:noFill/>
          </a:ln>
        </p:spPr>
        <p:txBody>
          <a:bodyPr anchor="ctr">
            <a:normAutofit fontScale="83889" lnSpcReduction="20000"/>
          </a:bodyPr>
          <a:lstStyle/>
          <a:p>
            <a:pPr>
              <a:defRPr sz="1125" b="0">
                <a:solidFill>
                  <a:srgbClr val="506779"/>
                </a:solidFill>
                <a:latin typeface="Arial"/>
                <a:ea typeface="Arial"/>
                <a:cs typeface="Arial"/>
              </a:defRPr>
            </a:pPr>
            <a:r>
              <a:rPr sz="1125" b="0">
                <a:solidFill>
                  <a:srgbClr val="506779"/>
                </a:solidFill>
                <a:latin typeface="Arial"/>
                <a:ea typeface="Arial"/>
                <a:cs typeface="Arial"/>
              </a:rPr>
              <a:t>11  /  12</a:t>
            </a:r>
          </a:p>
        </p:txBody>
      </p:sp>
      <p:sp>
        <p:nvSpPr>
          <p:cNvPr id="4" name="Rectangle 3">
            <a:extLst>
              <a:ext uri="{FF2B5EF4-FFF2-40B4-BE49-F238E27FC236}">
                <a16:creationId xmlns:a16="http://schemas.microsoft.com/office/drawing/2014/main" id="{51D6FCD8-080D-498F-ACD3-162082821913}"/>
              </a:ext>
            </a:extLst>
          </p:cNvPr>
          <p:cNvSpPr>
            <a:spLocks noGrp="1"/>
          </p:cNvSpPr>
          <p:nvPr/>
        </p:nvSpPr>
        <p:spPr>
          <a:xfrm>
            <a:off x="809625" y="1619250"/>
            <a:ext cx="5143500" cy="3714750"/>
          </a:xfrm>
          <a:prstGeom prst="rect">
            <a:avLst/>
          </a:prstGeom>
          <a:noFill/>
          <a:ln w="0">
            <a:noFill/>
          </a:ln>
        </p:spPr>
        <p:txBody>
          <a:bodyPr anchor="ctr">
            <a:normAutofit/>
          </a:bodyPr>
          <a:lstStyle/>
          <a:p>
            <a:pPr>
              <a:defRPr sz="2100" b="1">
                <a:solidFill>
                  <a:srgbClr val="142C45"/>
                </a:solidFill>
                <a:latin typeface="Arial"/>
                <a:ea typeface="Arial"/>
                <a:cs typeface="Arial"/>
              </a:defRPr>
            </a:pPr>
            <a:r>
              <a:rPr sz="1100" b="1" dirty="0">
                <a:solidFill>
                  <a:srgbClr val="142C45"/>
                </a:solidFill>
                <a:latin typeface="Arial"/>
                <a:ea typeface="Arial"/>
                <a:cs typeface="Arial"/>
              </a:rPr>
              <a:t>1  Map demand and skills</a:t>
            </a:r>
          </a:p>
          <a:p>
            <a:endParaRPr sz="1100" b="1" dirty="0">
              <a:solidFill>
                <a:srgbClr val="142C45"/>
              </a:solidFill>
              <a:latin typeface="Arial"/>
              <a:ea typeface="Arial"/>
              <a:cs typeface="Arial"/>
            </a:endParaRPr>
          </a:p>
          <a:p>
            <a:pPr>
              <a:defRPr sz="2100" b="1">
                <a:solidFill>
                  <a:srgbClr val="142C45"/>
                </a:solidFill>
                <a:latin typeface="Arial"/>
                <a:ea typeface="Arial"/>
                <a:cs typeface="Arial"/>
              </a:defRPr>
            </a:pPr>
            <a:r>
              <a:rPr sz="1100" b="1" dirty="0">
                <a:solidFill>
                  <a:srgbClr val="142C45"/>
                </a:solidFill>
                <a:latin typeface="Arial"/>
                <a:ea typeface="Arial"/>
                <a:cs typeface="Arial"/>
              </a:rPr>
              <a:t>2  Pilot fair, targeted hiring</a:t>
            </a:r>
          </a:p>
          <a:p>
            <a:endParaRPr sz="1100" b="1" dirty="0">
              <a:solidFill>
                <a:srgbClr val="142C45"/>
              </a:solidFill>
              <a:latin typeface="Arial"/>
              <a:ea typeface="Arial"/>
              <a:cs typeface="Arial"/>
            </a:endParaRPr>
          </a:p>
          <a:p>
            <a:pPr>
              <a:defRPr sz="2100" b="1">
                <a:solidFill>
                  <a:srgbClr val="142C45"/>
                </a:solidFill>
                <a:latin typeface="Arial"/>
                <a:ea typeface="Arial"/>
                <a:cs typeface="Arial"/>
              </a:defRPr>
            </a:pPr>
            <a:r>
              <a:rPr sz="1100" b="1" dirty="0">
                <a:solidFill>
                  <a:srgbClr val="142C45"/>
                </a:solidFill>
                <a:latin typeface="Arial"/>
                <a:ea typeface="Arial"/>
                <a:cs typeface="Arial"/>
              </a:rPr>
              <a:t>3  Develop managers and digital capability</a:t>
            </a:r>
          </a:p>
          <a:p>
            <a:endParaRPr sz="1100" b="1" dirty="0">
              <a:solidFill>
                <a:srgbClr val="142C45"/>
              </a:solidFill>
              <a:latin typeface="Arial"/>
              <a:ea typeface="Arial"/>
              <a:cs typeface="Arial"/>
            </a:endParaRPr>
          </a:p>
          <a:p>
            <a:pPr>
              <a:defRPr sz="2100" b="1">
                <a:solidFill>
                  <a:srgbClr val="142C45"/>
                </a:solidFill>
                <a:latin typeface="Arial"/>
                <a:ea typeface="Arial"/>
                <a:cs typeface="Arial"/>
              </a:defRPr>
            </a:pPr>
            <a:r>
              <a:rPr sz="1100" b="1" dirty="0">
                <a:solidFill>
                  <a:srgbClr val="142C45"/>
                </a:solidFill>
                <a:latin typeface="Arial"/>
                <a:ea typeface="Arial"/>
                <a:cs typeface="Arial"/>
              </a:rPr>
              <a:t>4  Reduce avoidable workload and exits</a:t>
            </a:r>
          </a:p>
        </p:txBody>
      </p:sp>
      <p:sp>
        <p:nvSpPr>
          <p:cNvPr id="5" name="Rectangle 4">
            <a:extLst>
              <a:ext uri="{FF2B5EF4-FFF2-40B4-BE49-F238E27FC236}">
                <a16:creationId xmlns:a16="http://schemas.microsoft.com/office/drawing/2014/main" id="{F66421BF-D71E-454D-AAE1-0DBCDEC1236D}"/>
              </a:ext>
            </a:extLst>
          </p:cNvPr>
          <p:cNvSpPr>
            <a:spLocks noGrp="1"/>
          </p:cNvSpPr>
          <p:nvPr/>
        </p:nvSpPr>
        <p:spPr>
          <a:xfrm>
            <a:off x="6000750" y="2009775"/>
            <a:ext cx="4381500" cy="3333750"/>
          </a:xfrm>
          <a:prstGeom prst="rect">
            <a:avLst/>
          </a:prstGeom>
          <a:noFill/>
          <a:ln w="0">
            <a:noFill/>
          </a:ln>
        </p:spPr>
        <p:txBody>
          <a:bodyPr anchor="ctr">
            <a:normAutofit/>
          </a:bodyPr>
          <a:lstStyle/>
          <a:p>
            <a:pPr>
              <a:defRPr sz="1875" b="0">
                <a:solidFill>
                  <a:srgbClr val="007F87"/>
                </a:solidFill>
                <a:latin typeface="Arial"/>
                <a:ea typeface="Arial"/>
                <a:cs typeface="Arial"/>
              </a:defRPr>
            </a:pPr>
            <a:r>
              <a:rPr sz="1100" b="0" dirty="0">
                <a:solidFill>
                  <a:schemeClr val="tx1">
                    <a:lumMod val="85000"/>
                    <a:lumOff val="15000"/>
                  </a:schemeClr>
                </a:solidFill>
                <a:latin typeface="Arial"/>
                <a:ea typeface="Arial"/>
                <a:cs typeface="Arial"/>
              </a:rPr>
              <a:t>Expected benefit</a:t>
            </a:r>
          </a:p>
          <a:p>
            <a:endParaRPr sz="1100" b="0" dirty="0">
              <a:solidFill>
                <a:schemeClr val="tx1">
                  <a:lumMod val="85000"/>
                  <a:lumOff val="15000"/>
                </a:schemeClr>
              </a:solidFill>
              <a:latin typeface="Arial"/>
              <a:ea typeface="Arial"/>
              <a:cs typeface="Arial"/>
            </a:endParaRPr>
          </a:p>
          <a:p>
            <a:pPr>
              <a:defRPr sz="1875" b="0">
                <a:solidFill>
                  <a:srgbClr val="007F87"/>
                </a:solidFill>
                <a:latin typeface="Arial"/>
                <a:ea typeface="Arial"/>
                <a:cs typeface="Arial"/>
              </a:defRPr>
            </a:pPr>
            <a:r>
              <a:rPr sz="1100" b="0" dirty="0">
                <a:solidFill>
                  <a:schemeClr val="tx1">
                    <a:lumMod val="85000"/>
                    <a:lumOff val="15000"/>
                  </a:schemeClr>
                </a:solidFill>
                <a:latin typeface="Arial"/>
                <a:ea typeface="Arial"/>
                <a:cs typeface="Arial"/>
              </a:rPr>
              <a:t>Better staffing decisions, more reliable service capacity, stronger skills and a more sustainable employee experience.</a:t>
            </a:r>
          </a:p>
          <a:p>
            <a:endParaRPr sz="1100" b="0" dirty="0">
              <a:solidFill>
                <a:schemeClr val="tx1">
                  <a:lumMod val="85000"/>
                  <a:lumOff val="15000"/>
                </a:schemeClr>
              </a:solidFill>
              <a:latin typeface="Arial"/>
              <a:ea typeface="Arial"/>
              <a:cs typeface="Arial"/>
            </a:endParaRPr>
          </a:p>
          <a:p>
            <a:pPr>
              <a:defRPr sz="1875" b="0">
                <a:solidFill>
                  <a:srgbClr val="007F87"/>
                </a:solidFill>
                <a:latin typeface="Arial"/>
                <a:ea typeface="Arial"/>
                <a:cs typeface="Arial"/>
              </a:defRPr>
            </a:pPr>
            <a:r>
              <a:rPr sz="1100" b="0" dirty="0">
                <a:solidFill>
                  <a:schemeClr val="tx1">
                    <a:lumMod val="85000"/>
                    <a:lumOff val="15000"/>
                  </a:schemeClr>
                </a:solidFill>
                <a:latin typeface="Arial"/>
                <a:ea typeface="Arial"/>
                <a:cs typeface="Arial"/>
              </a:rPr>
              <a:t>Evaluate against a baseline</a:t>
            </a:r>
            <a:r>
              <a:rPr lang="en-GB" sz="1100" dirty="0">
                <a:solidFill>
                  <a:schemeClr val="tx1">
                    <a:lumMod val="85000"/>
                    <a:lumOff val="15000"/>
                  </a:schemeClr>
                </a:solidFill>
                <a:latin typeface="Arial"/>
                <a:ea typeface="Arial"/>
                <a:cs typeface="Arial"/>
              </a:rPr>
              <a:t>.</a:t>
            </a:r>
            <a:r>
              <a:rPr sz="1100" b="0" dirty="0">
                <a:solidFill>
                  <a:schemeClr val="tx1">
                    <a:lumMod val="85000"/>
                    <a:lumOff val="15000"/>
                  </a:schemeClr>
                </a:solidFill>
                <a:latin typeface="Arial"/>
                <a:ea typeface="Arial"/>
                <a:cs typeface="Arial"/>
              </a:rPr>
              <a:t> before claiming improvement</a:t>
            </a:r>
          </a:p>
        </p:txBody>
      </p:sp>
      <p:sp>
        <p:nvSpPr>
          <p:cNvPr id="6" name="Rectangle 5">
            <a:extLst>
              <a:ext uri="{FF2B5EF4-FFF2-40B4-BE49-F238E27FC236}">
                <a16:creationId xmlns:a16="http://schemas.microsoft.com/office/drawing/2014/main" id="{6730077E-1116-4F69-96BE-42EB5993C3DC}"/>
              </a:ext>
            </a:extLst>
          </p:cNvPr>
          <p:cNvSpPr>
            <a:spLocks noGrp="1"/>
          </p:cNvSpPr>
          <p:nvPr/>
        </p:nvSpPr>
        <p:spPr>
          <a:xfrm>
            <a:off x="857250" y="5872162"/>
            <a:ext cx="9810750" cy="333375"/>
          </a:xfrm>
          <a:prstGeom prst="rect">
            <a:avLst/>
          </a:prstGeom>
          <a:noFill/>
          <a:ln w="0">
            <a:noFill/>
          </a:ln>
        </p:spPr>
        <p:txBody>
          <a:bodyPr anchor="ctr">
            <a:normAutofit/>
          </a:bodyPr>
          <a:lstStyle/>
          <a:p>
            <a:pPr>
              <a:defRPr sz="1125" b="0">
                <a:solidFill>
                  <a:srgbClr val="506779"/>
                </a:solidFill>
                <a:latin typeface="Arial"/>
                <a:ea typeface="Arial"/>
                <a:cs typeface="Arial"/>
              </a:defRPr>
            </a:pPr>
            <a:r>
              <a:rPr sz="1400" b="0" dirty="0">
                <a:solidFill>
                  <a:schemeClr val="tx1">
                    <a:lumMod val="95000"/>
                    <a:lumOff val="5000"/>
                  </a:schemeClr>
                </a:solidFill>
                <a:latin typeface="Arial"/>
                <a:ea typeface="Arial"/>
                <a:cs typeface="Arial"/>
              </a:rPr>
              <a:t>CIPD (2025a; 2025d; 2026d); proposed Health</a:t>
            </a:r>
            <a:r>
              <a:rPr lang="en-GB" sz="1400" b="0" dirty="0">
                <a:solidFill>
                  <a:schemeClr val="tx1">
                    <a:lumMod val="95000"/>
                    <a:lumOff val="5000"/>
                  </a:schemeClr>
                </a:solidFill>
                <a:latin typeface="Arial"/>
                <a:ea typeface="Arial"/>
                <a:cs typeface="Arial"/>
              </a:rPr>
              <a:t> </a:t>
            </a:r>
            <a:r>
              <a:rPr sz="1400" b="0" dirty="0">
                <a:solidFill>
                  <a:schemeClr val="tx1">
                    <a:lumMod val="95000"/>
                    <a:lumOff val="5000"/>
                  </a:schemeClr>
                </a:solidFill>
                <a:latin typeface="Arial"/>
                <a:ea typeface="Arial"/>
                <a:cs typeface="Arial"/>
              </a:rPr>
              <a:t>Connect plan</a:t>
            </a:r>
          </a:p>
        </p:txBody>
      </p:sp>
    </p:spTree>
    <p:extLst>
      <p:ext uri="{BB962C8B-B14F-4D97-AF65-F5344CB8AC3E}">
        <p14:creationId xmlns:p14="http://schemas.microsoft.com/office/powerpoint/2010/main" val="7068482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2841677-1FE3-49D6-9B5F-C0C4F0D072BB}"/>
              </a:ext>
            </a:extLst>
          </p:cNvPr>
          <p:cNvSpPr>
            <a:spLocks noGrp="1"/>
          </p:cNvSpPr>
          <p:nvPr/>
        </p:nvSpPr>
        <p:spPr>
          <a:xfrm>
            <a:off x="571500" y="257175"/>
            <a:ext cx="10477500" cy="209550"/>
          </a:xfrm>
          <a:prstGeom prst="rect">
            <a:avLst/>
          </a:prstGeom>
          <a:noFill/>
          <a:ln w="0">
            <a:noFill/>
          </a:ln>
        </p:spPr>
        <p:txBody>
          <a:bodyPr anchor="ctr">
            <a:noAutofit/>
          </a:bodyPr>
          <a:lstStyle/>
          <a:p>
            <a:pPr>
              <a:defRPr sz="1125" b="1">
                <a:solidFill>
                  <a:srgbClr val="007F87"/>
                </a:solidFill>
                <a:latin typeface="Arial"/>
                <a:ea typeface="Arial"/>
                <a:cs typeface="Arial"/>
              </a:defRPr>
            </a:pPr>
            <a:r>
              <a:rPr sz="1400" b="1" dirty="0">
                <a:solidFill>
                  <a:schemeClr val="tx1">
                    <a:lumMod val="95000"/>
                    <a:lumOff val="5000"/>
                  </a:schemeClr>
                </a:solidFill>
                <a:latin typeface="Arial"/>
                <a:ea typeface="Arial"/>
                <a:cs typeface="Arial"/>
              </a:rPr>
              <a:t>HARVARD STYLE</a:t>
            </a:r>
          </a:p>
        </p:txBody>
      </p:sp>
      <p:sp>
        <p:nvSpPr>
          <p:cNvPr id="2" name="Rectangle 1">
            <a:extLst>
              <a:ext uri="{FF2B5EF4-FFF2-40B4-BE49-F238E27FC236}">
                <a16:creationId xmlns:a16="http://schemas.microsoft.com/office/drawing/2014/main" id="{EF68B71F-FB87-4623-B5B3-CB6F8E53A5D5}"/>
              </a:ext>
            </a:extLst>
          </p:cNvPr>
          <p:cNvSpPr>
            <a:spLocks noGrp="1"/>
          </p:cNvSpPr>
          <p:nvPr/>
        </p:nvSpPr>
        <p:spPr>
          <a:xfrm>
            <a:off x="571500" y="571500"/>
            <a:ext cx="11001375" cy="742950"/>
          </a:xfrm>
          <a:prstGeom prst="rect">
            <a:avLst/>
          </a:prstGeom>
          <a:noFill/>
          <a:ln w="0">
            <a:noFill/>
          </a:ln>
        </p:spPr>
        <p:txBody>
          <a:bodyPr anchor="ctr">
            <a:normAutofit/>
          </a:bodyPr>
          <a:lstStyle/>
          <a:p>
            <a:pPr>
              <a:defRPr sz="2625" b="1">
                <a:solidFill>
                  <a:srgbClr val="142C45"/>
                </a:solidFill>
                <a:latin typeface="Arial"/>
                <a:ea typeface="Arial"/>
                <a:cs typeface="Arial"/>
              </a:defRPr>
            </a:pPr>
            <a:r>
              <a:rPr sz="2625" b="1" dirty="0">
                <a:solidFill>
                  <a:srgbClr val="142C45"/>
                </a:solidFill>
                <a:latin typeface="Arial"/>
                <a:ea typeface="Arial"/>
                <a:cs typeface="Arial"/>
              </a:rPr>
              <a:t>References</a:t>
            </a:r>
          </a:p>
        </p:txBody>
      </p:sp>
      <p:sp>
        <p:nvSpPr>
          <p:cNvPr id="3" name="Rectangle 2">
            <a:extLst>
              <a:ext uri="{FF2B5EF4-FFF2-40B4-BE49-F238E27FC236}">
                <a16:creationId xmlns:a16="http://schemas.microsoft.com/office/drawing/2014/main" id="{478AA1DF-30F1-413C-AF45-F80BD027F11C}"/>
              </a:ext>
            </a:extLst>
          </p:cNvPr>
          <p:cNvSpPr>
            <a:spLocks noGrp="1"/>
          </p:cNvSpPr>
          <p:nvPr/>
        </p:nvSpPr>
        <p:spPr>
          <a:xfrm>
            <a:off x="10668000" y="6400800"/>
            <a:ext cx="952500" cy="209550"/>
          </a:xfrm>
          <a:prstGeom prst="rect">
            <a:avLst/>
          </a:prstGeom>
          <a:noFill/>
          <a:ln w="0">
            <a:noFill/>
          </a:ln>
        </p:spPr>
        <p:txBody>
          <a:bodyPr anchor="ctr">
            <a:normAutofit fontScale="83889" lnSpcReduction="20000"/>
          </a:bodyPr>
          <a:lstStyle/>
          <a:p>
            <a:pPr>
              <a:defRPr sz="1125" b="0">
                <a:solidFill>
                  <a:srgbClr val="506779"/>
                </a:solidFill>
                <a:latin typeface="Arial"/>
                <a:ea typeface="Arial"/>
                <a:cs typeface="Arial"/>
              </a:defRPr>
            </a:pPr>
            <a:r>
              <a:rPr sz="1125" b="0">
                <a:solidFill>
                  <a:srgbClr val="506779"/>
                </a:solidFill>
                <a:latin typeface="Arial"/>
                <a:ea typeface="Arial"/>
                <a:cs typeface="Arial"/>
              </a:rPr>
              <a:t>12  /  12</a:t>
            </a:r>
          </a:p>
        </p:txBody>
      </p:sp>
      <p:sp>
        <p:nvSpPr>
          <p:cNvPr id="4" name="Rectangle 3">
            <a:extLst>
              <a:ext uri="{FF2B5EF4-FFF2-40B4-BE49-F238E27FC236}">
                <a16:creationId xmlns:a16="http://schemas.microsoft.com/office/drawing/2014/main" id="{B10CE27E-E795-48F0-AEE8-0A57C64DF57C}"/>
              </a:ext>
            </a:extLst>
          </p:cNvPr>
          <p:cNvSpPr>
            <a:spLocks noGrp="1"/>
          </p:cNvSpPr>
          <p:nvPr/>
        </p:nvSpPr>
        <p:spPr>
          <a:xfrm>
            <a:off x="552450" y="1485900"/>
            <a:ext cx="5305425" cy="4524375"/>
          </a:xfrm>
          <a:prstGeom prst="rect">
            <a:avLst/>
          </a:prstGeom>
          <a:noFill/>
          <a:ln w="0">
            <a:noFill/>
          </a:ln>
        </p:spPr>
        <p:txBody>
          <a:bodyPr anchor="ctr">
            <a:normAutofit/>
          </a:bodyPr>
          <a:lstStyle/>
          <a:p>
            <a:pPr>
              <a:defRPr sz="1125" b="0">
                <a:solidFill>
                  <a:srgbClr val="142C45"/>
                </a:solidFill>
                <a:latin typeface="Arial"/>
                <a:ea typeface="Arial"/>
                <a:cs typeface="Arial"/>
              </a:defRPr>
            </a:pPr>
            <a:r>
              <a:rPr sz="1125" b="0" dirty="0">
                <a:solidFill>
                  <a:schemeClr val="tx1">
                    <a:lumMod val="95000"/>
                    <a:lumOff val="5000"/>
                  </a:schemeClr>
                </a:solidFill>
                <a:latin typeface="Arial"/>
                <a:ea typeface="Arial"/>
                <a:cs typeface="Arial"/>
              </a:rPr>
              <a:t>CIPD (2024) Inclusive recruitment: guide for people professionals. cipd.org/</a:t>
            </a:r>
            <a:r>
              <a:rPr sz="1125" b="0" dirty="0" err="1">
                <a:solidFill>
                  <a:schemeClr val="tx1">
                    <a:lumMod val="95000"/>
                    <a:lumOff val="5000"/>
                  </a:schemeClr>
                </a:solidFill>
                <a:latin typeface="Arial"/>
                <a:ea typeface="Arial"/>
                <a:cs typeface="Arial"/>
              </a:rPr>
              <a:t>uk</a:t>
            </a:r>
            <a:r>
              <a:rPr sz="1125" b="0" dirty="0">
                <a:solidFill>
                  <a:schemeClr val="tx1">
                    <a:lumMod val="95000"/>
                    <a:lumOff val="5000"/>
                  </a:schemeClr>
                </a:solidFill>
                <a:latin typeface="Arial"/>
                <a:ea typeface="Arial"/>
                <a:cs typeface="Arial"/>
              </a:rPr>
              <a:t>/knowledge/guides/inclusive-employers/</a:t>
            </a:r>
          </a:p>
          <a:p>
            <a:endParaRPr sz="1125" b="0" dirty="0">
              <a:solidFill>
                <a:schemeClr val="tx1">
                  <a:lumMod val="95000"/>
                  <a:lumOff val="5000"/>
                </a:schemeClr>
              </a:solidFill>
              <a:latin typeface="Arial"/>
              <a:ea typeface="Arial"/>
              <a:cs typeface="Arial"/>
            </a:endParaRPr>
          </a:p>
          <a:p>
            <a:pPr>
              <a:defRPr sz="1125" b="0">
                <a:solidFill>
                  <a:srgbClr val="142C45"/>
                </a:solidFill>
                <a:latin typeface="Arial"/>
                <a:ea typeface="Arial"/>
                <a:cs typeface="Arial"/>
              </a:defRPr>
            </a:pPr>
            <a:r>
              <a:rPr sz="1125" b="0" dirty="0">
                <a:solidFill>
                  <a:schemeClr val="tx1">
                    <a:lumMod val="95000"/>
                    <a:lumOff val="5000"/>
                  </a:schemeClr>
                </a:solidFill>
                <a:latin typeface="Arial"/>
                <a:ea typeface="Arial"/>
                <a:cs typeface="Arial"/>
              </a:rPr>
              <a:t>CIPD (2025a) Strategic human resource management. cipd.org/</a:t>
            </a:r>
            <a:r>
              <a:rPr sz="1125" b="0" dirty="0" err="1">
                <a:solidFill>
                  <a:schemeClr val="tx1">
                    <a:lumMod val="95000"/>
                    <a:lumOff val="5000"/>
                  </a:schemeClr>
                </a:solidFill>
                <a:latin typeface="Arial"/>
                <a:ea typeface="Arial"/>
                <a:cs typeface="Arial"/>
              </a:rPr>
              <a:t>uk</a:t>
            </a:r>
            <a:r>
              <a:rPr sz="1125" b="0" dirty="0">
                <a:solidFill>
                  <a:schemeClr val="tx1">
                    <a:lumMod val="95000"/>
                    <a:lumOff val="5000"/>
                  </a:schemeClr>
                </a:solidFill>
                <a:latin typeface="Arial"/>
                <a:ea typeface="Arial"/>
                <a:cs typeface="Arial"/>
              </a:rPr>
              <a:t>/knowledge/factsheets/strategic-</a:t>
            </a:r>
            <a:r>
              <a:rPr sz="1125" b="0" dirty="0" err="1">
                <a:solidFill>
                  <a:schemeClr val="tx1">
                    <a:lumMod val="95000"/>
                    <a:lumOff val="5000"/>
                  </a:schemeClr>
                </a:solidFill>
                <a:latin typeface="Arial"/>
                <a:ea typeface="Arial"/>
                <a:cs typeface="Arial"/>
              </a:rPr>
              <a:t>hrm</a:t>
            </a:r>
            <a:r>
              <a:rPr sz="1125" b="0" dirty="0">
                <a:solidFill>
                  <a:schemeClr val="tx1">
                    <a:lumMod val="95000"/>
                    <a:lumOff val="5000"/>
                  </a:schemeClr>
                </a:solidFill>
                <a:latin typeface="Arial"/>
                <a:ea typeface="Arial"/>
                <a:cs typeface="Arial"/>
              </a:rPr>
              <a:t>-factsheet/</a:t>
            </a:r>
          </a:p>
          <a:p>
            <a:endParaRPr sz="1125" b="0" dirty="0">
              <a:solidFill>
                <a:schemeClr val="tx1">
                  <a:lumMod val="95000"/>
                  <a:lumOff val="5000"/>
                </a:schemeClr>
              </a:solidFill>
              <a:latin typeface="Arial"/>
              <a:ea typeface="Arial"/>
              <a:cs typeface="Arial"/>
            </a:endParaRPr>
          </a:p>
          <a:p>
            <a:pPr>
              <a:defRPr sz="1125" b="0">
                <a:solidFill>
                  <a:srgbClr val="142C45"/>
                </a:solidFill>
                <a:latin typeface="Arial"/>
                <a:ea typeface="Arial"/>
                <a:cs typeface="Arial"/>
              </a:defRPr>
            </a:pPr>
            <a:r>
              <a:rPr sz="1125" b="0" dirty="0">
                <a:solidFill>
                  <a:schemeClr val="tx1">
                    <a:lumMod val="95000"/>
                    <a:lumOff val="5000"/>
                  </a:schemeClr>
                </a:solidFill>
                <a:latin typeface="Arial"/>
                <a:ea typeface="Arial"/>
                <a:cs typeface="Arial"/>
              </a:rPr>
              <a:t>CIPD (2025b) Good Work Index 2025. cipd.org (survey report).</a:t>
            </a:r>
          </a:p>
          <a:p>
            <a:endParaRPr sz="1125" b="0" dirty="0">
              <a:solidFill>
                <a:schemeClr val="tx1">
                  <a:lumMod val="95000"/>
                  <a:lumOff val="5000"/>
                </a:schemeClr>
              </a:solidFill>
              <a:latin typeface="Arial"/>
              <a:ea typeface="Arial"/>
              <a:cs typeface="Arial"/>
            </a:endParaRPr>
          </a:p>
          <a:p>
            <a:pPr>
              <a:defRPr sz="1125" b="0">
                <a:solidFill>
                  <a:srgbClr val="142C45"/>
                </a:solidFill>
                <a:latin typeface="Arial"/>
                <a:ea typeface="Arial"/>
                <a:cs typeface="Arial"/>
              </a:defRPr>
            </a:pPr>
            <a:r>
              <a:rPr sz="1125" b="0" dirty="0">
                <a:solidFill>
                  <a:schemeClr val="tx1">
                    <a:lumMod val="95000"/>
                    <a:lumOff val="5000"/>
                  </a:schemeClr>
                </a:solidFill>
                <a:latin typeface="Arial"/>
                <a:ea typeface="Arial"/>
                <a:cs typeface="Arial"/>
              </a:rPr>
              <a:t>CIPD (2025c) Reward. cipd.org/</a:t>
            </a:r>
            <a:r>
              <a:rPr sz="1125" b="0" dirty="0" err="1">
                <a:solidFill>
                  <a:schemeClr val="tx1">
                    <a:lumMod val="95000"/>
                    <a:lumOff val="5000"/>
                  </a:schemeClr>
                </a:solidFill>
                <a:latin typeface="Arial"/>
                <a:ea typeface="Arial"/>
                <a:cs typeface="Arial"/>
              </a:rPr>
              <a:t>uk</a:t>
            </a:r>
            <a:r>
              <a:rPr sz="1125" b="0" dirty="0">
                <a:solidFill>
                  <a:schemeClr val="tx1">
                    <a:lumMod val="95000"/>
                    <a:lumOff val="5000"/>
                  </a:schemeClr>
                </a:solidFill>
                <a:latin typeface="Arial"/>
                <a:ea typeface="Arial"/>
                <a:cs typeface="Arial"/>
              </a:rPr>
              <a:t>/knowledge/factsheets/reward-factsheet/</a:t>
            </a:r>
          </a:p>
          <a:p>
            <a:r>
              <a:rPr lang="en-GB" sz="1125" b="0" dirty="0">
                <a:solidFill>
                  <a:schemeClr val="tx1">
                    <a:lumMod val="95000"/>
                    <a:lumOff val="5000"/>
                  </a:schemeClr>
                </a:solidFill>
                <a:latin typeface="Arial"/>
                <a:ea typeface="Arial"/>
                <a:cs typeface="Arial"/>
              </a:rPr>
              <a:t> </a:t>
            </a:r>
            <a:endParaRPr sz="1125" b="0" dirty="0">
              <a:solidFill>
                <a:schemeClr val="tx1">
                  <a:lumMod val="95000"/>
                  <a:lumOff val="5000"/>
                </a:schemeClr>
              </a:solidFill>
              <a:latin typeface="Arial"/>
              <a:ea typeface="Arial"/>
              <a:cs typeface="Arial"/>
            </a:endParaRPr>
          </a:p>
          <a:p>
            <a:pPr>
              <a:defRPr sz="1125" b="0">
                <a:solidFill>
                  <a:srgbClr val="142C45"/>
                </a:solidFill>
                <a:latin typeface="Arial"/>
                <a:ea typeface="Arial"/>
                <a:cs typeface="Arial"/>
              </a:defRPr>
            </a:pPr>
            <a:r>
              <a:rPr sz="1125" b="0" dirty="0">
                <a:solidFill>
                  <a:schemeClr val="tx1">
                    <a:lumMod val="95000"/>
                    <a:lumOff val="5000"/>
                  </a:schemeClr>
                </a:solidFill>
                <a:latin typeface="Arial"/>
                <a:ea typeface="Arial"/>
                <a:cs typeface="Arial"/>
              </a:rPr>
              <a:t>CIPD (2025d) Workforce planning. cipd.org/</a:t>
            </a:r>
            <a:r>
              <a:rPr sz="1125" b="0" dirty="0" err="1">
                <a:solidFill>
                  <a:schemeClr val="tx1">
                    <a:lumMod val="95000"/>
                    <a:lumOff val="5000"/>
                  </a:schemeClr>
                </a:solidFill>
                <a:latin typeface="Arial"/>
                <a:ea typeface="Arial"/>
                <a:cs typeface="Arial"/>
              </a:rPr>
              <a:t>en</a:t>
            </a:r>
            <a:r>
              <a:rPr sz="1125" b="0" dirty="0">
                <a:solidFill>
                  <a:schemeClr val="tx1">
                    <a:lumMod val="95000"/>
                    <a:lumOff val="5000"/>
                  </a:schemeClr>
                </a:solidFill>
                <a:latin typeface="Arial"/>
                <a:ea typeface="Arial"/>
                <a:cs typeface="Arial"/>
              </a:rPr>
              <a:t>/knowledge/factsheets/workforce-planning-factsheet/</a:t>
            </a:r>
          </a:p>
          <a:p>
            <a:endParaRPr sz="1125" b="0" dirty="0">
              <a:solidFill>
                <a:schemeClr val="tx1">
                  <a:lumMod val="95000"/>
                  <a:lumOff val="5000"/>
                </a:schemeClr>
              </a:solidFill>
              <a:latin typeface="Arial"/>
              <a:ea typeface="Arial"/>
              <a:cs typeface="Arial"/>
            </a:endParaRPr>
          </a:p>
          <a:p>
            <a:pPr>
              <a:defRPr sz="1125" b="0">
                <a:solidFill>
                  <a:srgbClr val="142C45"/>
                </a:solidFill>
                <a:latin typeface="Arial"/>
                <a:ea typeface="Arial"/>
                <a:cs typeface="Arial"/>
              </a:defRPr>
            </a:pPr>
            <a:r>
              <a:rPr sz="1125" b="0" dirty="0">
                <a:solidFill>
                  <a:schemeClr val="tx1">
                    <a:lumMod val="95000"/>
                    <a:lumOff val="5000"/>
                  </a:schemeClr>
                </a:solidFill>
                <a:latin typeface="Arial"/>
                <a:ea typeface="Arial"/>
                <a:cs typeface="Arial"/>
              </a:rPr>
              <a:t>CIPD (2025e) Learning needs analysis. cipd.org/</a:t>
            </a:r>
            <a:r>
              <a:rPr sz="1125" b="0" dirty="0" err="1">
                <a:solidFill>
                  <a:schemeClr val="tx1">
                    <a:lumMod val="95000"/>
                    <a:lumOff val="5000"/>
                  </a:schemeClr>
                </a:solidFill>
                <a:latin typeface="Arial"/>
                <a:ea typeface="Arial"/>
                <a:cs typeface="Arial"/>
              </a:rPr>
              <a:t>en</a:t>
            </a:r>
            <a:r>
              <a:rPr sz="1125" b="0" dirty="0">
                <a:solidFill>
                  <a:schemeClr val="tx1">
                    <a:lumMod val="95000"/>
                    <a:lumOff val="5000"/>
                  </a:schemeClr>
                </a:solidFill>
                <a:latin typeface="Arial"/>
                <a:ea typeface="Arial"/>
                <a:cs typeface="Arial"/>
              </a:rPr>
              <a:t>/knowledge/factsheets/learning-needs-factsheet/</a:t>
            </a:r>
          </a:p>
          <a:p>
            <a:endParaRPr sz="1125" b="0" dirty="0">
              <a:solidFill>
                <a:schemeClr val="tx1">
                  <a:lumMod val="95000"/>
                  <a:lumOff val="5000"/>
                </a:schemeClr>
              </a:solidFill>
              <a:latin typeface="Arial"/>
              <a:ea typeface="Arial"/>
              <a:cs typeface="Arial"/>
            </a:endParaRPr>
          </a:p>
          <a:p>
            <a:pPr>
              <a:defRPr sz="1125" b="0">
                <a:solidFill>
                  <a:srgbClr val="142C45"/>
                </a:solidFill>
                <a:latin typeface="Arial"/>
                <a:ea typeface="Arial"/>
                <a:cs typeface="Arial"/>
              </a:defRPr>
            </a:pPr>
            <a:r>
              <a:rPr sz="1125" b="0" dirty="0">
                <a:solidFill>
                  <a:schemeClr val="tx1">
                    <a:lumMod val="95000"/>
                    <a:lumOff val="5000"/>
                  </a:schemeClr>
                </a:solidFill>
                <a:latin typeface="Arial"/>
                <a:ea typeface="Arial"/>
                <a:cs typeface="Arial"/>
              </a:rPr>
              <a:t>CIPD (2025f) Employer brand. cipd.org/</a:t>
            </a:r>
            <a:r>
              <a:rPr sz="1125" b="0" dirty="0" err="1">
                <a:solidFill>
                  <a:schemeClr val="tx1">
                    <a:lumMod val="95000"/>
                    <a:lumOff val="5000"/>
                  </a:schemeClr>
                </a:solidFill>
                <a:latin typeface="Arial"/>
                <a:ea typeface="Arial"/>
                <a:cs typeface="Arial"/>
              </a:rPr>
              <a:t>uk</a:t>
            </a:r>
            <a:r>
              <a:rPr sz="1125" b="0" dirty="0">
                <a:solidFill>
                  <a:schemeClr val="tx1">
                    <a:lumMod val="95000"/>
                    <a:lumOff val="5000"/>
                  </a:schemeClr>
                </a:solidFill>
                <a:latin typeface="Arial"/>
                <a:ea typeface="Arial"/>
                <a:cs typeface="Arial"/>
              </a:rPr>
              <a:t>/knowledge/factsheets/recruitment-brand-factsheet/</a:t>
            </a:r>
          </a:p>
          <a:p>
            <a:endParaRPr sz="1125" b="0" dirty="0">
              <a:solidFill>
                <a:schemeClr val="tx1">
                  <a:lumMod val="95000"/>
                  <a:lumOff val="5000"/>
                </a:schemeClr>
              </a:solidFill>
              <a:latin typeface="Arial"/>
              <a:ea typeface="Arial"/>
              <a:cs typeface="Arial"/>
            </a:endParaRPr>
          </a:p>
          <a:p>
            <a:pPr>
              <a:defRPr sz="1125" b="0">
                <a:solidFill>
                  <a:srgbClr val="142C45"/>
                </a:solidFill>
                <a:latin typeface="Arial"/>
                <a:ea typeface="Arial"/>
                <a:cs typeface="Arial"/>
              </a:defRPr>
            </a:pPr>
            <a:r>
              <a:rPr sz="1125" b="0" dirty="0">
                <a:solidFill>
                  <a:schemeClr val="tx1">
                    <a:lumMod val="95000"/>
                    <a:lumOff val="5000"/>
                  </a:schemeClr>
                </a:solidFill>
                <a:latin typeface="Arial"/>
                <a:ea typeface="Arial"/>
                <a:cs typeface="Arial"/>
              </a:rPr>
              <a:t>CIPD (2025g) Talent management. cipd.org/</a:t>
            </a:r>
            <a:r>
              <a:rPr sz="1125" b="0" dirty="0" err="1">
                <a:solidFill>
                  <a:schemeClr val="tx1">
                    <a:lumMod val="95000"/>
                    <a:lumOff val="5000"/>
                  </a:schemeClr>
                </a:solidFill>
                <a:latin typeface="Arial"/>
                <a:ea typeface="Arial"/>
                <a:cs typeface="Arial"/>
              </a:rPr>
              <a:t>uk</a:t>
            </a:r>
            <a:r>
              <a:rPr sz="1125" b="0" dirty="0">
                <a:solidFill>
                  <a:schemeClr val="tx1">
                    <a:lumMod val="95000"/>
                    <a:lumOff val="5000"/>
                  </a:schemeClr>
                </a:solidFill>
                <a:latin typeface="Arial"/>
                <a:ea typeface="Arial"/>
                <a:cs typeface="Arial"/>
              </a:rPr>
              <a:t>/knowledge/factsheets/talent-factsheet/</a:t>
            </a:r>
          </a:p>
        </p:txBody>
      </p:sp>
      <p:sp>
        <p:nvSpPr>
          <p:cNvPr id="5" name="Rectangle 4">
            <a:extLst>
              <a:ext uri="{FF2B5EF4-FFF2-40B4-BE49-F238E27FC236}">
                <a16:creationId xmlns:a16="http://schemas.microsoft.com/office/drawing/2014/main" id="{BF10A0CF-38F2-430A-B4F7-1F079BA19824}"/>
              </a:ext>
            </a:extLst>
          </p:cNvPr>
          <p:cNvSpPr>
            <a:spLocks noGrp="1"/>
          </p:cNvSpPr>
          <p:nvPr/>
        </p:nvSpPr>
        <p:spPr>
          <a:xfrm>
            <a:off x="6124575" y="1485900"/>
            <a:ext cx="5524500" cy="4524375"/>
          </a:xfrm>
          <a:prstGeom prst="rect">
            <a:avLst/>
          </a:prstGeom>
          <a:noFill/>
          <a:ln w="0">
            <a:noFill/>
          </a:ln>
        </p:spPr>
        <p:txBody>
          <a:bodyPr anchor="ctr">
            <a:normAutofit fontScale="85417" lnSpcReduction="10000"/>
          </a:bodyPr>
          <a:lstStyle/>
          <a:p>
            <a:pPr>
              <a:defRPr sz="1125" b="0">
                <a:solidFill>
                  <a:srgbClr val="142C45"/>
                </a:solidFill>
                <a:latin typeface="Arial"/>
                <a:ea typeface="Arial"/>
                <a:cs typeface="Arial"/>
              </a:defRPr>
            </a:pPr>
            <a:r>
              <a:rPr sz="1125" b="0" dirty="0">
                <a:solidFill>
                  <a:schemeClr val="tx1">
                    <a:lumMod val="95000"/>
                    <a:lumOff val="5000"/>
                  </a:schemeClr>
                </a:solidFill>
                <a:latin typeface="Arial"/>
                <a:ea typeface="Arial"/>
                <a:cs typeface="Arial"/>
              </a:rPr>
              <a:t>CIPD (2025h) Learning and development strategy and policy. cipd.org/</a:t>
            </a:r>
            <a:r>
              <a:rPr sz="1125" b="0" dirty="0" err="1">
                <a:solidFill>
                  <a:schemeClr val="tx1">
                    <a:lumMod val="95000"/>
                    <a:lumOff val="5000"/>
                  </a:schemeClr>
                </a:solidFill>
                <a:latin typeface="Arial"/>
                <a:ea typeface="Arial"/>
                <a:cs typeface="Arial"/>
              </a:rPr>
              <a:t>uk</a:t>
            </a:r>
            <a:r>
              <a:rPr sz="1125" b="0" dirty="0">
                <a:solidFill>
                  <a:schemeClr val="tx1">
                    <a:lumMod val="95000"/>
                    <a:lumOff val="5000"/>
                  </a:schemeClr>
                </a:solidFill>
                <a:latin typeface="Arial"/>
                <a:ea typeface="Arial"/>
                <a:cs typeface="Arial"/>
              </a:rPr>
              <a:t>/knowledge/factsheets/strategy-development-factsheet/</a:t>
            </a:r>
          </a:p>
          <a:p>
            <a:endParaRPr sz="1125" b="0" dirty="0">
              <a:solidFill>
                <a:schemeClr val="tx1">
                  <a:lumMod val="95000"/>
                  <a:lumOff val="5000"/>
                </a:schemeClr>
              </a:solidFill>
              <a:latin typeface="Arial"/>
              <a:ea typeface="Arial"/>
              <a:cs typeface="Arial"/>
            </a:endParaRPr>
          </a:p>
          <a:p>
            <a:pPr>
              <a:defRPr sz="1125" b="0">
                <a:solidFill>
                  <a:srgbClr val="142C45"/>
                </a:solidFill>
                <a:latin typeface="Arial"/>
                <a:ea typeface="Arial"/>
                <a:cs typeface="Arial"/>
              </a:defRPr>
            </a:pPr>
            <a:r>
              <a:rPr sz="1125" b="0" dirty="0">
                <a:solidFill>
                  <a:schemeClr val="tx1">
                    <a:lumMod val="95000"/>
                    <a:lumOff val="5000"/>
                  </a:schemeClr>
                </a:solidFill>
                <a:latin typeface="Arial"/>
                <a:ea typeface="Arial"/>
                <a:cs typeface="Arial"/>
              </a:rPr>
              <a:t>CIPD (2025i) Management development. cipd.org/</a:t>
            </a:r>
            <a:r>
              <a:rPr sz="1125" b="0" dirty="0" err="1">
                <a:solidFill>
                  <a:schemeClr val="tx1">
                    <a:lumMod val="95000"/>
                    <a:lumOff val="5000"/>
                  </a:schemeClr>
                </a:solidFill>
                <a:latin typeface="Arial"/>
                <a:ea typeface="Arial"/>
                <a:cs typeface="Arial"/>
              </a:rPr>
              <a:t>en</a:t>
            </a:r>
            <a:r>
              <a:rPr sz="1125" b="0" dirty="0">
                <a:solidFill>
                  <a:schemeClr val="tx1">
                    <a:lumMod val="95000"/>
                    <a:lumOff val="5000"/>
                  </a:schemeClr>
                </a:solidFill>
                <a:latin typeface="Arial"/>
                <a:ea typeface="Arial"/>
                <a:cs typeface="Arial"/>
              </a:rPr>
              <a:t>/knowledge/factsheets/management-factsheet/</a:t>
            </a:r>
          </a:p>
          <a:p>
            <a:endParaRPr sz="1125" b="0" dirty="0">
              <a:solidFill>
                <a:schemeClr val="tx1">
                  <a:lumMod val="95000"/>
                  <a:lumOff val="5000"/>
                </a:schemeClr>
              </a:solidFill>
              <a:latin typeface="Arial"/>
              <a:ea typeface="Arial"/>
              <a:cs typeface="Arial"/>
            </a:endParaRPr>
          </a:p>
          <a:p>
            <a:pPr>
              <a:defRPr sz="1125" b="0">
                <a:solidFill>
                  <a:srgbClr val="142C45"/>
                </a:solidFill>
                <a:latin typeface="Arial"/>
                <a:ea typeface="Arial"/>
                <a:cs typeface="Arial"/>
              </a:defRPr>
            </a:pPr>
            <a:r>
              <a:rPr sz="1125" b="0" dirty="0">
                <a:solidFill>
                  <a:schemeClr val="tx1">
                    <a:lumMod val="95000"/>
                    <a:lumOff val="5000"/>
                  </a:schemeClr>
                </a:solidFill>
                <a:latin typeface="Arial"/>
                <a:ea typeface="Arial"/>
                <a:cs typeface="Arial"/>
              </a:rPr>
              <a:t>CIPD (2025j) Health and wellbeing at work. cipd.org/</a:t>
            </a:r>
            <a:r>
              <a:rPr sz="1125" b="0" dirty="0" err="1">
                <a:solidFill>
                  <a:schemeClr val="tx1">
                    <a:lumMod val="95000"/>
                    <a:lumOff val="5000"/>
                  </a:schemeClr>
                </a:solidFill>
                <a:latin typeface="Arial"/>
                <a:ea typeface="Arial"/>
                <a:cs typeface="Arial"/>
              </a:rPr>
              <a:t>uk</a:t>
            </a:r>
            <a:r>
              <a:rPr sz="1125" b="0" dirty="0">
                <a:solidFill>
                  <a:schemeClr val="tx1">
                    <a:lumMod val="95000"/>
                    <a:lumOff val="5000"/>
                  </a:schemeClr>
                </a:solidFill>
                <a:latin typeface="Arial"/>
                <a:ea typeface="Arial"/>
                <a:cs typeface="Arial"/>
              </a:rPr>
              <a:t>/knowledge/reports/health-well-being-work/</a:t>
            </a:r>
          </a:p>
          <a:p>
            <a:endParaRPr sz="1125" b="0" dirty="0">
              <a:solidFill>
                <a:schemeClr val="tx1">
                  <a:lumMod val="95000"/>
                  <a:lumOff val="5000"/>
                </a:schemeClr>
              </a:solidFill>
              <a:latin typeface="Arial"/>
              <a:ea typeface="Arial"/>
              <a:cs typeface="Arial"/>
            </a:endParaRPr>
          </a:p>
          <a:p>
            <a:pPr>
              <a:defRPr sz="1125" b="0">
                <a:solidFill>
                  <a:srgbClr val="142C45"/>
                </a:solidFill>
                <a:latin typeface="Arial"/>
                <a:ea typeface="Arial"/>
                <a:cs typeface="Arial"/>
              </a:defRPr>
            </a:pPr>
            <a:r>
              <a:rPr sz="1125" b="0" dirty="0">
                <a:solidFill>
                  <a:schemeClr val="tx1">
                    <a:lumMod val="95000"/>
                    <a:lumOff val="5000"/>
                  </a:schemeClr>
                </a:solidFill>
                <a:latin typeface="Arial"/>
                <a:ea typeface="Arial"/>
                <a:cs typeface="Arial"/>
              </a:rPr>
              <a:t>CIPD (2026a) Recruitment: an introduction. cipd.org/</a:t>
            </a:r>
            <a:r>
              <a:rPr sz="1125" b="0" dirty="0" err="1">
                <a:solidFill>
                  <a:schemeClr val="tx1">
                    <a:lumMod val="95000"/>
                    <a:lumOff val="5000"/>
                  </a:schemeClr>
                </a:solidFill>
                <a:latin typeface="Arial"/>
                <a:ea typeface="Arial"/>
                <a:cs typeface="Arial"/>
              </a:rPr>
              <a:t>uk</a:t>
            </a:r>
            <a:r>
              <a:rPr sz="1125" b="0" dirty="0">
                <a:solidFill>
                  <a:schemeClr val="tx1">
                    <a:lumMod val="95000"/>
                    <a:lumOff val="5000"/>
                  </a:schemeClr>
                </a:solidFill>
                <a:latin typeface="Arial"/>
                <a:ea typeface="Arial"/>
                <a:cs typeface="Arial"/>
              </a:rPr>
              <a:t>/knowledge/factsheets/recruitment-factsheet/</a:t>
            </a:r>
          </a:p>
          <a:p>
            <a:endParaRPr sz="1125" b="0" dirty="0">
              <a:solidFill>
                <a:schemeClr val="tx1">
                  <a:lumMod val="95000"/>
                  <a:lumOff val="5000"/>
                </a:schemeClr>
              </a:solidFill>
              <a:latin typeface="Arial"/>
              <a:ea typeface="Arial"/>
              <a:cs typeface="Arial"/>
            </a:endParaRPr>
          </a:p>
          <a:p>
            <a:pPr>
              <a:defRPr sz="1125" b="0">
                <a:solidFill>
                  <a:srgbClr val="142C45"/>
                </a:solidFill>
                <a:latin typeface="Arial"/>
                <a:ea typeface="Arial"/>
                <a:cs typeface="Arial"/>
              </a:defRPr>
            </a:pPr>
            <a:r>
              <a:rPr sz="1125" b="0" dirty="0">
                <a:solidFill>
                  <a:schemeClr val="tx1">
                    <a:lumMod val="95000"/>
                    <a:lumOff val="5000"/>
                  </a:schemeClr>
                </a:solidFill>
                <a:latin typeface="Arial"/>
                <a:ea typeface="Arial"/>
                <a:cs typeface="Arial"/>
              </a:rPr>
              <a:t>CIPD (2026b) Selection methods. cipd.org/</a:t>
            </a:r>
            <a:r>
              <a:rPr sz="1125" b="0" dirty="0" err="1">
                <a:solidFill>
                  <a:schemeClr val="tx1">
                    <a:lumMod val="95000"/>
                    <a:lumOff val="5000"/>
                  </a:schemeClr>
                </a:solidFill>
                <a:latin typeface="Arial"/>
                <a:ea typeface="Arial"/>
                <a:cs typeface="Arial"/>
              </a:rPr>
              <a:t>en</a:t>
            </a:r>
            <a:r>
              <a:rPr sz="1125" b="0" dirty="0">
                <a:solidFill>
                  <a:schemeClr val="tx1">
                    <a:lumMod val="95000"/>
                    <a:lumOff val="5000"/>
                  </a:schemeClr>
                </a:solidFill>
                <a:latin typeface="Arial"/>
                <a:ea typeface="Arial"/>
                <a:cs typeface="Arial"/>
              </a:rPr>
              <a:t>/knowledge/factsheets/selection-factsheet/</a:t>
            </a:r>
          </a:p>
          <a:p>
            <a:endParaRPr sz="1125" b="0" dirty="0">
              <a:solidFill>
                <a:schemeClr val="tx1">
                  <a:lumMod val="95000"/>
                  <a:lumOff val="5000"/>
                </a:schemeClr>
              </a:solidFill>
              <a:latin typeface="Arial"/>
              <a:ea typeface="Arial"/>
              <a:cs typeface="Arial"/>
            </a:endParaRPr>
          </a:p>
          <a:p>
            <a:pPr>
              <a:defRPr sz="1125" b="0">
                <a:solidFill>
                  <a:srgbClr val="142C45"/>
                </a:solidFill>
                <a:latin typeface="Arial"/>
                <a:ea typeface="Arial"/>
                <a:cs typeface="Arial"/>
              </a:defRPr>
            </a:pPr>
            <a:r>
              <a:rPr sz="1125" b="0" dirty="0">
                <a:solidFill>
                  <a:schemeClr val="tx1">
                    <a:lumMod val="95000"/>
                    <a:lumOff val="5000"/>
                  </a:schemeClr>
                </a:solidFill>
                <a:latin typeface="Arial"/>
                <a:ea typeface="Arial"/>
                <a:cs typeface="Arial"/>
              </a:rPr>
              <a:t>CIPD (2026c) Performance management. cipd.org/</a:t>
            </a:r>
            <a:r>
              <a:rPr sz="1125" b="0" dirty="0" err="1">
                <a:solidFill>
                  <a:schemeClr val="tx1">
                    <a:lumMod val="95000"/>
                    <a:lumOff val="5000"/>
                  </a:schemeClr>
                </a:solidFill>
                <a:latin typeface="Arial"/>
                <a:ea typeface="Arial"/>
                <a:cs typeface="Arial"/>
              </a:rPr>
              <a:t>uk</a:t>
            </a:r>
            <a:r>
              <a:rPr sz="1125" b="0" dirty="0">
                <a:solidFill>
                  <a:schemeClr val="tx1">
                    <a:lumMod val="95000"/>
                    <a:lumOff val="5000"/>
                  </a:schemeClr>
                </a:solidFill>
                <a:latin typeface="Arial"/>
                <a:ea typeface="Arial"/>
                <a:cs typeface="Arial"/>
              </a:rPr>
              <a:t>/knowledge/factsheets/performance-factsheet/</a:t>
            </a:r>
          </a:p>
          <a:p>
            <a:endParaRPr sz="1125" b="0" dirty="0">
              <a:solidFill>
                <a:schemeClr val="tx1">
                  <a:lumMod val="95000"/>
                  <a:lumOff val="5000"/>
                </a:schemeClr>
              </a:solidFill>
              <a:latin typeface="Arial"/>
              <a:ea typeface="Arial"/>
              <a:cs typeface="Arial"/>
            </a:endParaRPr>
          </a:p>
          <a:p>
            <a:pPr>
              <a:defRPr sz="1125" b="0">
                <a:solidFill>
                  <a:srgbClr val="142C45"/>
                </a:solidFill>
                <a:latin typeface="Arial"/>
                <a:ea typeface="Arial"/>
                <a:cs typeface="Arial"/>
              </a:defRPr>
            </a:pPr>
            <a:r>
              <a:rPr sz="1125" b="0" dirty="0">
                <a:solidFill>
                  <a:schemeClr val="tx1">
                    <a:lumMod val="95000"/>
                    <a:lumOff val="5000"/>
                  </a:schemeClr>
                </a:solidFill>
                <a:latin typeface="Arial"/>
                <a:ea typeface="Arial"/>
                <a:cs typeface="Arial"/>
              </a:rPr>
              <a:t>CIPD (2026d) Employee turnover and retention. cipd.org/</a:t>
            </a:r>
            <a:r>
              <a:rPr sz="1125" b="0" dirty="0" err="1">
                <a:solidFill>
                  <a:schemeClr val="tx1">
                    <a:lumMod val="95000"/>
                    <a:lumOff val="5000"/>
                  </a:schemeClr>
                </a:solidFill>
                <a:latin typeface="Arial"/>
                <a:ea typeface="Arial"/>
                <a:cs typeface="Arial"/>
              </a:rPr>
              <a:t>en</a:t>
            </a:r>
            <a:r>
              <a:rPr sz="1125" b="0" dirty="0">
                <a:solidFill>
                  <a:schemeClr val="tx1">
                    <a:lumMod val="95000"/>
                    <a:lumOff val="5000"/>
                  </a:schemeClr>
                </a:solidFill>
                <a:latin typeface="Arial"/>
                <a:ea typeface="Arial"/>
                <a:cs typeface="Arial"/>
              </a:rPr>
              <a:t>/knowledge/factsheets/turnover-retention-factsheet/</a:t>
            </a:r>
          </a:p>
          <a:p>
            <a:endParaRPr sz="1125" b="0" dirty="0">
              <a:solidFill>
                <a:schemeClr val="tx1">
                  <a:lumMod val="95000"/>
                  <a:lumOff val="5000"/>
                </a:schemeClr>
              </a:solidFill>
              <a:latin typeface="Arial"/>
              <a:ea typeface="Arial"/>
              <a:cs typeface="Arial"/>
            </a:endParaRPr>
          </a:p>
          <a:p>
            <a:pPr>
              <a:defRPr sz="1125" b="0">
                <a:solidFill>
                  <a:srgbClr val="142C45"/>
                </a:solidFill>
                <a:latin typeface="Arial"/>
                <a:ea typeface="Arial"/>
                <a:cs typeface="Arial"/>
              </a:defRPr>
            </a:pPr>
            <a:r>
              <a:rPr sz="1125" b="0" dirty="0">
                <a:solidFill>
                  <a:schemeClr val="tx1">
                    <a:lumMod val="95000"/>
                    <a:lumOff val="5000"/>
                  </a:schemeClr>
                </a:solidFill>
                <a:latin typeface="Arial"/>
                <a:ea typeface="Arial"/>
                <a:cs typeface="Arial"/>
              </a:rPr>
              <a:t>Cummings, G.G. et al. (2018) “Leadership styles and outcome patterns for the nursing workforce and work environment”, International Journal of Nursing Studies, 85, pp. 19–60. doi:10.1016/j.ijnurstu.2018.04.016.</a:t>
            </a:r>
          </a:p>
          <a:p>
            <a:endParaRPr sz="1125" b="0" dirty="0">
              <a:solidFill>
                <a:schemeClr val="tx1">
                  <a:lumMod val="95000"/>
                  <a:lumOff val="5000"/>
                </a:schemeClr>
              </a:solidFill>
              <a:latin typeface="Arial"/>
              <a:ea typeface="Arial"/>
              <a:cs typeface="Arial"/>
            </a:endParaRPr>
          </a:p>
          <a:p>
            <a:pPr>
              <a:defRPr sz="1125" b="0">
                <a:solidFill>
                  <a:srgbClr val="142C45"/>
                </a:solidFill>
                <a:latin typeface="Arial"/>
                <a:ea typeface="Arial"/>
                <a:cs typeface="Arial"/>
              </a:defRPr>
            </a:pPr>
            <a:r>
              <a:rPr sz="1125" b="0" dirty="0" err="1">
                <a:solidFill>
                  <a:schemeClr val="tx1">
                    <a:lumMod val="95000"/>
                    <a:lumOff val="5000"/>
                  </a:schemeClr>
                </a:solidFill>
                <a:latin typeface="Arial"/>
                <a:ea typeface="Arial"/>
                <a:cs typeface="Arial"/>
              </a:rPr>
              <a:t>HuffCutt</a:t>
            </a:r>
            <a:r>
              <a:rPr sz="1125" b="0" dirty="0">
                <a:solidFill>
                  <a:schemeClr val="tx1">
                    <a:lumMod val="95000"/>
                    <a:lumOff val="5000"/>
                  </a:schemeClr>
                </a:solidFill>
                <a:latin typeface="Arial"/>
                <a:ea typeface="Arial"/>
                <a:cs typeface="Arial"/>
              </a:rPr>
              <a:t>, A.I. et al. (2001) “Identification and meta-analytic assessment of psychological constructs measured in employment interviews”, Journal of Applied Psychology, 86(5), pp. 897–913. doi:10.1037/0021-9010.86.5.897.</a:t>
            </a:r>
          </a:p>
          <a:p>
            <a:endParaRPr sz="1125" b="0" dirty="0">
              <a:solidFill>
                <a:schemeClr val="tx1">
                  <a:lumMod val="95000"/>
                  <a:lumOff val="5000"/>
                </a:schemeClr>
              </a:solidFill>
              <a:latin typeface="Arial"/>
              <a:ea typeface="Arial"/>
              <a:cs typeface="Arial"/>
            </a:endParaRPr>
          </a:p>
          <a:p>
            <a:pPr>
              <a:defRPr sz="1125" b="0">
                <a:solidFill>
                  <a:srgbClr val="142C45"/>
                </a:solidFill>
                <a:latin typeface="Arial"/>
                <a:ea typeface="Arial"/>
                <a:cs typeface="Arial"/>
              </a:defRPr>
            </a:pPr>
            <a:r>
              <a:rPr sz="1125" b="0" dirty="0">
                <a:solidFill>
                  <a:schemeClr val="tx1">
                    <a:lumMod val="95000"/>
                    <a:lumOff val="5000"/>
                  </a:schemeClr>
                </a:solidFill>
                <a:latin typeface="Arial"/>
                <a:ea typeface="Arial"/>
                <a:cs typeface="Arial"/>
              </a:rPr>
              <a:t>NHS England (2023) Digital skills: health informatics competency standards, frameworks and tools. england.nhs.uk/long-read/digital-skills-health-informatics-competency-standards-frameworks-and-tools-for-healthcare-professionals/</a:t>
            </a:r>
          </a:p>
        </p:txBody>
      </p:sp>
      <p:sp>
        <p:nvSpPr>
          <p:cNvPr id="9" name="TextBox 8">
            <a:extLst>
              <a:ext uri="{FF2B5EF4-FFF2-40B4-BE49-F238E27FC236}">
                <a16:creationId xmlns:a16="http://schemas.microsoft.com/office/drawing/2014/main" id="{E2E816F7-A5B0-C1D4-C1B0-CD1DF475D502}"/>
              </a:ext>
            </a:extLst>
          </p:cNvPr>
          <p:cNvSpPr txBox="1"/>
          <p:nvPr/>
        </p:nvSpPr>
        <p:spPr>
          <a:xfrm>
            <a:off x="6217920" y="750771"/>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1419590184"/>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Archway</Template>
  <TotalTime>3646</TotalTime>
  <Words>2114</Words>
  <Application>Microsoft Office PowerPoint</Application>
  <DocSecurity>0</DocSecurity>
  <PresentationFormat>Widescreen</PresentationFormat>
  <Paragraphs>209</Paragraphs>
  <Slides>13</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Aptos</vt:lpstr>
      <vt:lpstr>Arial</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Odion Ajadalu (2512302)</cp:lastModifiedBy>
  <cp:revision>3</cp:revision>
  <dcterms:created xsi:type="dcterms:W3CDTF">2026-09-27T01:36:00Z</dcterms:created>
  <dcterms:modified xsi:type="dcterms:W3CDTF">2026-10-09T10:07:56Z</dcterms:modified>
</cp:coreProperties>
</file>