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handoutMasterIdLst>
    <p:handoutMasterId r:id="rId4"/>
  </p:handout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E5CA"/>
    <a:srgbClr val="97C9FF"/>
    <a:srgbClr val="6387F9"/>
    <a:srgbClr val="F2D9B0"/>
    <a:srgbClr val="C63DEB"/>
    <a:srgbClr val="5972ED"/>
    <a:srgbClr val="FF9933"/>
    <a:srgbClr val="F62EE8"/>
    <a:srgbClr val="97AFFB"/>
    <a:srgbClr val="5C29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2" autoAdjust="0"/>
    <p:restoredTop sz="94631" autoAdjust="0"/>
  </p:normalViewPr>
  <p:slideViewPr>
    <p:cSldViewPr snapToGrid="0">
      <p:cViewPr varScale="1">
        <p:scale>
          <a:sx n="28" d="100"/>
          <a:sy n="28" d="100"/>
        </p:scale>
        <p:origin x="4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12/13/2025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12/13/2025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21421" y="13091664"/>
            <a:ext cx="17340783" cy="95437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681172" y="627171"/>
            <a:ext cx="20021282" cy="275966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69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6E5CA">
            <a:alpha val="5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73F0A3F-87BF-4FF4-995B-9F150A922B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26" y="360555"/>
            <a:ext cx="4256842" cy="21117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65BF8D-A191-4885-AF3D-0E488DBBB28F}"/>
              </a:ext>
            </a:extLst>
          </p:cNvPr>
          <p:cNvSpPr txBox="1"/>
          <p:nvPr/>
        </p:nvSpPr>
        <p:spPr>
          <a:xfrm>
            <a:off x="4146281" y="-118213"/>
            <a:ext cx="127535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9600" b="1" dirty="0">
                <a:solidFill>
                  <a:srgbClr val="0070C0"/>
                </a:solidFill>
                <a:cs typeface="Calibri" panose="020F0502020204030204" pitchFamily="34" charset="0"/>
              </a:rPr>
              <a:t>WISE FOCUS </a:t>
            </a:r>
          </a:p>
          <a:p>
            <a:pPr algn="ctr"/>
            <a:r>
              <a:rPr lang="en-GB" altLang="en-US" sz="9600" b="1" dirty="0">
                <a:solidFill>
                  <a:srgbClr val="0070C0"/>
                </a:solidFill>
                <a:cs typeface="Calibri" panose="020F0502020204030204" pitchFamily="34" charset="0"/>
              </a:rPr>
              <a:t>REDUCE DISTRACTION</a:t>
            </a:r>
          </a:p>
          <a:p>
            <a:pPr lvl="0" algn="ctr"/>
            <a:r>
              <a:rPr lang="en-GB" sz="6600" dirty="0"/>
              <a:t>  </a:t>
            </a:r>
            <a:r>
              <a:rPr lang="en-GB" sz="4800" dirty="0"/>
              <a:t>Student  Name : Armando Forgione</a:t>
            </a:r>
          </a:p>
          <a:p>
            <a:pPr algn="ctr"/>
            <a:endParaRPr lang="en-GB" sz="9600" dirty="0">
              <a:solidFill>
                <a:srgbClr val="0070C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3D7053-A991-4F6E-B4FA-76719A6372EE}"/>
              </a:ext>
            </a:extLst>
          </p:cNvPr>
          <p:cNvSpPr txBox="1"/>
          <p:nvPr/>
        </p:nvSpPr>
        <p:spPr>
          <a:xfrm>
            <a:off x="728132" y="4419982"/>
            <a:ext cx="7870832" cy="4161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 err="1">
                <a:cs typeface="Helvetica" panose="020B0604020202020204" pitchFamily="34" charset="0"/>
              </a:rPr>
              <a:t>Wisefocus</a:t>
            </a:r>
            <a:r>
              <a:rPr lang="en-GB" sz="3600" dirty="0">
                <a:cs typeface="Helvetica" panose="020B0604020202020204" pitchFamily="34" charset="0"/>
              </a:rPr>
              <a:t> is a conceptual mobile application designed to help students reduce digital </a:t>
            </a:r>
            <a:r>
              <a:rPr lang="en-GB" sz="3600" dirty="0" err="1">
                <a:cs typeface="Helvetica" panose="020B0604020202020204" pitchFamily="34" charset="0"/>
              </a:rPr>
              <a:t>distractios</a:t>
            </a:r>
            <a:r>
              <a:rPr lang="en-GB" sz="3600" dirty="0">
                <a:cs typeface="Helvetica" panose="020B0604020202020204" pitchFamily="34" charset="0"/>
              </a:rPr>
              <a:t> by providing structured focus sessions , ethical penalties ,and study analytics.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CE8B6F-84F4-413B-975E-B8AE18A5D8CB}"/>
              </a:ext>
            </a:extLst>
          </p:cNvPr>
          <p:cNvSpPr txBox="1"/>
          <p:nvPr/>
        </p:nvSpPr>
        <p:spPr>
          <a:xfrm>
            <a:off x="12063316" y="5697972"/>
            <a:ext cx="77216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follows a simplified waterfall</a:t>
            </a:r>
          </a:p>
          <a:p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model : requirements –design—implementation– testing-- evaluation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08B6E0-6E3A-44F6-8FD0-B422A6A53D7E}"/>
              </a:ext>
            </a:extLst>
          </p:cNvPr>
          <p:cNvSpPr txBox="1"/>
          <p:nvPr/>
        </p:nvSpPr>
        <p:spPr>
          <a:xfrm>
            <a:off x="605368" y="13380996"/>
            <a:ext cx="6333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5. IMPLEMENTATION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9B9AA56-4382-4FE1-BA22-DF5EA0D055EB}"/>
              </a:ext>
            </a:extLst>
          </p:cNvPr>
          <p:cNvSpPr txBox="1"/>
          <p:nvPr/>
        </p:nvSpPr>
        <p:spPr>
          <a:xfrm>
            <a:off x="1013614" y="9941349"/>
            <a:ext cx="62653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en-GB" sz="3600" dirty="0"/>
              <a:t>Focus session manager</a:t>
            </a:r>
          </a:p>
          <a:p>
            <a:pPr marL="457200" indent="-457200">
              <a:buFontTx/>
              <a:buChar char="-"/>
            </a:pPr>
            <a:r>
              <a:rPr lang="en-GB" sz="3600" dirty="0"/>
              <a:t>Session logging system</a:t>
            </a:r>
          </a:p>
          <a:p>
            <a:pPr marL="457200" indent="-457200">
              <a:buFontTx/>
              <a:buChar char="-"/>
            </a:pPr>
            <a:r>
              <a:rPr lang="en-GB" sz="3600" dirty="0"/>
              <a:t>Penalty logic </a:t>
            </a:r>
          </a:p>
          <a:p>
            <a:pPr marL="457200" indent="-457200">
              <a:buFontTx/>
              <a:buChar char="-"/>
            </a:pPr>
            <a:r>
              <a:rPr lang="en-GB" sz="3600" dirty="0"/>
              <a:t>Local </a:t>
            </a:r>
            <a:r>
              <a:rPr lang="en-GB" sz="3600" dirty="0" err="1"/>
              <a:t>json</a:t>
            </a:r>
            <a:r>
              <a:rPr lang="en-GB" sz="3600" dirty="0"/>
              <a:t> storage</a:t>
            </a:r>
          </a:p>
          <a:p>
            <a:r>
              <a:rPr lang="en-GB" sz="3600" dirty="0"/>
              <a:t>-   Statistics engine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768EAAF-1C3B-415A-8F38-ABA38E7152B3}"/>
              </a:ext>
            </a:extLst>
          </p:cNvPr>
          <p:cNvSpPr txBox="1"/>
          <p:nvPr/>
        </p:nvSpPr>
        <p:spPr>
          <a:xfrm>
            <a:off x="10794997" y="21626719"/>
            <a:ext cx="46397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6.CONCLUSION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7AE36DA-728F-4246-AE96-4162EAADF7C9}"/>
              </a:ext>
            </a:extLst>
          </p:cNvPr>
          <p:cNvSpPr txBox="1"/>
          <p:nvPr/>
        </p:nvSpPr>
        <p:spPr>
          <a:xfrm>
            <a:off x="695760" y="24346419"/>
            <a:ext cx="4775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7. REFERENCES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A67F626-D8E4-0CEF-9A98-EA6DD2D6CB11}"/>
              </a:ext>
            </a:extLst>
          </p:cNvPr>
          <p:cNvSpPr txBox="1"/>
          <p:nvPr/>
        </p:nvSpPr>
        <p:spPr>
          <a:xfrm>
            <a:off x="10972800" y="17880448"/>
            <a:ext cx="8923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6.FURTHER ENHANCEMENT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C373D-FCD3-EC7D-9825-EA3BF1E22A9B}"/>
              </a:ext>
            </a:extLst>
          </p:cNvPr>
          <p:cNvSpPr txBox="1"/>
          <p:nvPr/>
        </p:nvSpPr>
        <p:spPr>
          <a:xfrm>
            <a:off x="10972799" y="18941014"/>
            <a:ext cx="109858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 mobile UI ( </a:t>
            </a:r>
            <a:r>
              <a:rPr lang="en-GB" sz="3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ios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/android)</a:t>
            </a:r>
          </a:p>
          <a:p>
            <a:pPr marL="457200" indent="-457200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OS-level app blocking</a:t>
            </a:r>
          </a:p>
          <a:p>
            <a:pPr marL="457200" indent="-457200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Cloud sync</a:t>
            </a:r>
          </a:p>
          <a:p>
            <a:pPr marL="457200" indent="-457200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Gamification </a:t>
            </a:r>
          </a:p>
          <a:p>
            <a:pPr marL="457200" indent="-457200" defTabSz="295232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Advanced analytics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112E9B1-FEDB-B884-0D75-0A87FF2707D6}"/>
              </a:ext>
            </a:extLst>
          </p:cNvPr>
          <p:cNvSpPr txBox="1"/>
          <p:nvPr/>
        </p:nvSpPr>
        <p:spPr>
          <a:xfrm>
            <a:off x="686967" y="3134796"/>
            <a:ext cx="6942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F66E510-5F0B-D14F-42E5-B0475AAF0ED9}"/>
              </a:ext>
            </a:extLst>
          </p:cNvPr>
          <p:cNvSpPr txBox="1"/>
          <p:nvPr/>
        </p:nvSpPr>
        <p:spPr>
          <a:xfrm>
            <a:off x="655465" y="8856932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 SISTEM ARCHITECTURE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494FC55C-53D2-E341-1879-E7A1138FCEA1}"/>
              </a:ext>
            </a:extLst>
          </p:cNvPr>
          <p:cNvSpPr txBox="1"/>
          <p:nvPr/>
        </p:nvSpPr>
        <p:spPr>
          <a:xfrm>
            <a:off x="820811" y="14529821"/>
            <a:ext cx="77216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python artefact implements:</a:t>
            </a:r>
          </a:p>
          <a:p>
            <a:pPr marL="342900" indent="-342900">
              <a:buFontTx/>
              <a:buChar char="-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timer </a:t>
            </a:r>
          </a:p>
          <a:p>
            <a:pPr marL="342900" indent="-342900">
              <a:buFontTx/>
              <a:buChar char="-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Emergency exit modes </a:t>
            </a:r>
          </a:p>
          <a:p>
            <a:pPr marL="342900" indent="-342900">
              <a:buFontTx/>
              <a:buChar char="-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Json session storage </a:t>
            </a:r>
          </a:p>
          <a:p>
            <a:pPr marL="342900" indent="-342900">
              <a:buFontTx/>
              <a:buChar char="-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Statistics </a:t>
            </a:r>
            <a:r>
              <a:rPr lang="en-GB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computaion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21B3400-58B0-81D4-0A93-62C77A43505E}"/>
              </a:ext>
            </a:extLst>
          </p:cNvPr>
          <p:cNvSpPr txBox="1"/>
          <p:nvPr/>
        </p:nvSpPr>
        <p:spPr>
          <a:xfrm>
            <a:off x="11961436" y="8055074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4. TECHNICAL TOOLS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ABB1A75-AFC0-9A08-85E1-9D0E9721A141}"/>
              </a:ext>
            </a:extLst>
          </p:cNvPr>
          <p:cNvSpPr txBox="1"/>
          <p:nvPr/>
        </p:nvSpPr>
        <p:spPr>
          <a:xfrm>
            <a:off x="10580723" y="22758499"/>
            <a:ext cx="106870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dirty="0">
                <a:cs typeface="Arial" pitchFamily="34" charset="0"/>
              </a:rPr>
              <a:t>Wise focus demonstrates a functional prototype of a focus-management tool designed for academic productivity.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D17F287-082F-0C2E-2445-90A34D60869C}"/>
              </a:ext>
            </a:extLst>
          </p:cNvPr>
          <p:cNvSpPr txBox="1"/>
          <p:nvPr/>
        </p:nvSpPr>
        <p:spPr>
          <a:xfrm>
            <a:off x="287174" y="25602559"/>
            <a:ext cx="21371251" cy="44389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Rosen, L. D., Carrier, L. M., &amp; Cheever, N. A. (2013). </a:t>
            </a:r>
            <a:r>
              <a:rPr lang="en-GB" sz="3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Facebook and texting made me do it: Media-induced multitasking and interruptions in students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Computers in Human 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Kahneman, D., &amp; Tversky, A. (1979). </a:t>
            </a:r>
            <a:r>
              <a:rPr lang="en-GB" sz="3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Prospect Theory: An Analysis of Decision under Risk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Econometrica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Mark, G., 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Gudith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&amp; Klocke, U. (2008). </a:t>
            </a:r>
            <a:r>
              <a:rPr lang="en-GB" sz="3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cost of interrupted work: More speed and stress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Proceedings of CHI.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Oulasvirta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Rattenbury, T., Ma, L., &amp; Raita, E. (2012). </a:t>
            </a:r>
            <a:r>
              <a:rPr lang="en-GB" sz="3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Habits make smartphone use more pervasive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Personal and Ubiquitous Computing.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Official Python Documentation (2025).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C8148-84FF-13BD-4B1F-AA98D16EBCA1}"/>
              </a:ext>
            </a:extLst>
          </p:cNvPr>
          <p:cNvSpPr txBox="1"/>
          <p:nvPr/>
        </p:nvSpPr>
        <p:spPr>
          <a:xfrm>
            <a:off x="12017113" y="4664818"/>
            <a:ext cx="1069144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DEVELOPMENT METHODOLOGY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ACC768-B5AC-A459-56EA-8D448D3DFD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3170" y="9857890"/>
            <a:ext cx="12192000" cy="3609975"/>
          </a:xfrm>
          <a:prstGeom prst="rect">
            <a:avLst/>
          </a:prstGeom>
        </p:spPr>
      </p:pic>
      <p:pic>
        <p:nvPicPr>
          <p:cNvPr id="1028" name="Picture 4" descr="What is JSON? The most important questions explained simply ✓">
            <a:extLst>
              <a:ext uri="{FF2B5EF4-FFF2-40B4-BE49-F238E27FC236}">
                <a16:creationId xmlns:a16="http://schemas.microsoft.com/office/drawing/2014/main" id="{8BDA3F04-B1C1-98A2-181E-D399694A3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3257" y="13380996"/>
            <a:ext cx="57150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70B9C4-5B16-9BD0-2C7A-4C7DD40FBE2F}"/>
              </a:ext>
            </a:extLst>
          </p:cNvPr>
          <p:cNvSpPr txBox="1"/>
          <p:nvPr/>
        </p:nvSpPr>
        <p:spPr>
          <a:xfrm>
            <a:off x="10972800" y="15725261"/>
            <a:ext cx="9236176" cy="2104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en-GB" dirty="0"/>
              <a:t>PYTHON</a:t>
            </a:r>
          </a:p>
          <a:p>
            <a:pPr marL="457200" indent="-457200">
              <a:buFontTx/>
              <a:buChar char="-"/>
            </a:pPr>
            <a:r>
              <a:rPr lang="en-GB" dirty="0"/>
              <a:t>JSON FILE STORAGE </a:t>
            </a:r>
          </a:p>
          <a:p>
            <a:pPr marL="457200" indent="-457200">
              <a:buFontTx/>
              <a:buChar char="-"/>
            </a:pPr>
            <a:r>
              <a:rPr lang="en-GB" dirty="0"/>
              <a:t>DATETIME,TIME,OS MODULES</a:t>
            </a:r>
          </a:p>
          <a:p>
            <a:r>
              <a:rPr lang="en-GB" dirty="0"/>
              <a:t>-   CLI-BASED PROTOTYPE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122ABDB-FB00-1CF0-59DD-E0FA638A8C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67" y="17795510"/>
            <a:ext cx="8415868" cy="6443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0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81421_win32_fixed.potx" id="{A5D32947-87ED-4057-951A-F5027CA9D35C}" vid="{8DA8B39E-3C01-44D8-AE6A-42E71098E2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Education infographics poster</Template>
  <TotalTime>23</TotalTime>
  <Words>287</Words>
  <Application>Microsoft Office PowerPoint</Application>
  <PresentationFormat>Custom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Aptos</vt:lpstr>
      <vt:lpstr>Arial</vt:lpstr>
      <vt:lpstr>Calibri</vt:lpstr>
      <vt:lpstr>Helvetica</vt:lpstr>
      <vt:lpstr>Symbol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Infographic</dc:title>
  <dc:creator>Sandra Anghel (1815743)</dc:creator>
  <cp:lastModifiedBy>Armando Forgione (2218650)</cp:lastModifiedBy>
  <cp:revision>30</cp:revision>
  <dcterms:created xsi:type="dcterms:W3CDTF">2022-04-29T12:27:27Z</dcterms:created>
  <dcterms:modified xsi:type="dcterms:W3CDTF">2025-12-13T00:39:08Z</dcterms:modified>
</cp:coreProperties>
</file>