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firstSlideNum="0" saveSubsetFonts="1">
  <p:sldMasterIdLst>
    <p:sldMasterId id="2147483648" r:id="rId1"/>
    <p:sldMasterId id="2147483650" r:id="rId2"/>
  </p:sldMasterIdLst>
  <p:notesMasterIdLst>
    <p:notesMasterId r:id="rId6"/>
  </p:notesMasterIdLst>
  <p:handoutMasterIdLst>
    <p:handoutMasterId r:id="rId7"/>
  </p:handoutMasterIdLst>
  <p:sldIdLst>
    <p:sldId id="256" r:id="rId3"/>
    <p:sldId id="280" r:id="rId4"/>
    <p:sldId id="279" r:id="rId5"/>
  </p:sldIdLst>
  <p:sldSz cx="9144000" cy="6858000" type="screen4x3"/>
  <p:notesSz cx="7099300" cy="10234613"/>
  <p:defaultTextStyle>
    <a:defPPr>
      <a:defRPr lang="en-GB"/>
    </a:defPPr>
    <a:lvl1pPr algn="ctr" rtl="0" fontAlgn="base">
      <a:spcBef>
        <a:spcPct val="20000"/>
      </a:spcBef>
      <a:spcAft>
        <a:spcPct val="0"/>
      </a:spcAft>
      <a:defRPr sz="2000" kern="1200">
        <a:solidFill>
          <a:srgbClr val="FF3300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20000"/>
      </a:spcBef>
      <a:spcAft>
        <a:spcPct val="0"/>
      </a:spcAft>
      <a:defRPr sz="2000" kern="1200">
        <a:solidFill>
          <a:srgbClr val="FF3300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20000"/>
      </a:spcBef>
      <a:spcAft>
        <a:spcPct val="0"/>
      </a:spcAft>
      <a:defRPr sz="2000" kern="1200">
        <a:solidFill>
          <a:srgbClr val="FF3300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20000"/>
      </a:spcBef>
      <a:spcAft>
        <a:spcPct val="0"/>
      </a:spcAft>
      <a:defRPr sz="2000" kern="1200">
        <a:solidFill>
          <a:srgbClr val="FF3300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20000"/>
      </a:spcBef>
      <a:spcAft>
        <a:spcPct val="0"/>
      </a:spcAft>
      <a:defRPr sz="2000" kern="1200">
        <a:solidFill>
          <a:srgbClr val="FF3300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000" kern="1200">
        <a:solidFill>
          <a:srgbClr val="FF3300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000" kern="1200">
        <a:solidFill>
          <a:srgbClr val="FF3300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000" kern="1200">
        <a:solidFill>
          <a:srgbClr val="FF3300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000" kern="1200">
        <a:solidFill>
          <a:srgbClr val="FF3300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7635"/>
    <a:srgbClr val="AFAFFF"/>
    <a:srgbClr val="B2B2B2"/>
    <a:srgbClr val="FF0000"/>
    <a:srgbClr val="FF3300"/>
    <a:srgbClr val="00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81" autoAdjust="0"/>
  </p:normalViewPr>
  <p:slideViewPr>
    <p:cSldViewPr>
      <p:cViewPr varScale="1">
        <p:scale>
          <a:sx n="111" d="100"/>
          <a:sy n="111" d="100"/>
        </p:scale>
        <p:origin x="-1662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</p:sldLst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4" d="100"/>
          <a:sy n="54" d="100"/>
        </p:scale>
        <p:origin x="-2598" y="-90"/>
      </p:cViewPr>
      <p:guideLst>
        <p:guide orient="horz" pos="3224"/>
        <p:guide pos="2236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handoutMaster" Target="handoutMasters/handoutMaster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3.xml"/><Relationship Id="rId10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viewProps" Target="viewProps.xml"/></Relationships>
</file>

<file path=ppt/_rels/viewProps.xml.rels><?xml version="1.0" encoding="UTF-8" standalone="yes"?>
<Relationships xmlns="http://schemas.openxmlformats.org/package/2006/relationships"><Relationship Id="rId1" Type="http://schemas.openxmlformats.org/officeDocument/2006/relationships/slide" Target="slides/slide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5070" tIns="47535" rIns="95070" bIns="47535" numCol="1" anchor="t" anchorCtr="0" compatLnSpc="1">
            <a:prstTxWarp prst="textNoShape">
              <a:avLst/>
            </a:prstTxWarp>
          </a:bodyPr>
          <a:lstStyle>
            <a:lvl1pPr algn="l" defTabSz="950913">
              <a:spcBef>
                <a:spcPct val="0"/>
              </a:spcBef>
              <a:defRPr sz="12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021138" y="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5070" tIns="47535" rIns="95070" bIns="47535" numCol="1" anchor="t" anchorCtr="0" compatLnSpc="1">
            <a:prstTxWarp prst="textNoShape">
              <a:avLst/>
            </a:prstTxWarp>
          </a:bodyPr>
          <a:lstStyle>
            <a:lvl1pPr algn="r" defTabSz="950913">
              <a:spcBef>
                <a:spcPct val="0"/>
              </a:spcBef>
              <a:defRPr sz="12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1331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72185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5070" tIns="47535" rIns="95070" bIns="47535" numCol="1" anchor="b" anchorCtr="0" compatLnSpc="1">
            <a:prstTxWarp prst="textNoShape">
              <a:avLst/>
            </a:prstTxWarp>
          </a:bodyPr>
          <a:lstStyle>
            <a:lvl1pPr algn="l" defTabSz="950913">
              <a:spcBef>
                <a:spcPct val="0"/>
              </a:spcBef>
              <a:defRPr sz="12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1331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021138" y="972185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5070" tIns="47535" rIns="95070" bIns="47535" numCol="1" anchor="b" anchorCtr="0" compatLnSpc="1">
            <a:prstTxWarp prst="textNoShape">
              <a:avLst/>
            </a:prstTxWarp>
          </a:bodyPr>
          <a:lstStyle>
            <a:lvl1pPr algn="r" defTabSz="950913">
              <a:spcBef>
                <a:spcPct val="0"/>
              </a:spcBef>
              <a:defRPr sz="1200">
                <a:solidFill>
                  <a:schemeClr val="tx1"/>
                </a:solidFill>
              </a:defRPr>
            </a:lvl1pPr>
          </a:lstStyle>
          <a:p>
            <a:fld id="{29B30EF9-FCA3-49D7-8B61-29C19C3A8546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700937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5070" tIns="47535" rIns="95070" bIns="47535" numCol="1" anchor="t" anchorCtr="0" compatLnSpc="1">
            <a:prstTxWarp prst="textNoShape">
              <a:avLst/>
            </a:prstTxWarp>
          </a:bodyPr>
          <a:lstStyle>
            <a:lvl1pPr algn="l" defTabSz="950913">
              <a:buFontTx/>
              <a:buChar char="•"/>
              <a:defRPr sz="1200">
                <a:solidFill>
                  <a:srgbClr val="000066"/>
                </a:solidFill>
              </a:defRPr>
            </a:lvl1pPr>
          </a:lstStyle>
          <a:p>
            <a:endParaRPr lang="en-GB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2725" y="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5070" tIns="47535" rIns="95070" bIns="47535" numCol="1" anchor="t" anchorCtr="0" compatLnSpc="1">
            <a:prstTxWarp prst="textNoShape">
              <a:avLst/>
            </a:prstTxWarp>
          </a:bodyPr>
          <a:lstStyle>
            <a:lvl1pPr algn="r" defTabSz="950913">
              <a:buFontTx/>
              <a:buChar char="•"/>
              <a:defRPr sz="1200">
                <a:solidFill>
                  <a:srgbClr val="000066"/>
                </a:solidFill>
              </a:defRPr>
            </a:lvl1pPr>
          </a:lstStyle>
          <a:p>
            <a:endParaRPr lang="en-GB"/>
          </a:p>
        </p:txBody>
      </p:sp>
      <p:sp>
        <p:nvSpPr>
          <p:cNvPr id="2150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2188" y="768350"/>
            <a:ext cx="5116512" cy="38369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2150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46150" y="4862513"/>
            <a:ext cx="5207000" cy="4603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5070" tIns="47535" rIns="95070" bIns="4753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2151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723438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5070" tIns="47535" rIns="95070" bIns="47535" numCol="1" anchor="b" anchorCtr="0" compatLnSpc="1">
            <a:prstTxWarp prst="textNoShape">
              <a:avLst/>
            </a:prstTxWarp>
          </a:bodyPr>
          <a:lstStyle>
            <a:lvl1pPr algn="l" defTabSz="950913">
              <a:buFontTx/>
              <a:buChar char="•"/>
              <a:defRPr sz="1200">
                <a:solidFill>
                  <a:srgbClr val="000066"/>
                </a:solidFill>
              </a:defRPr>
            </a:lvl1pPr>
          </a:lstStyle>
          <a:p>
            <a:endParaRPr lang="en-GB"/>
          </a:p>
        </p:txBody>
      </p:sp>
      <p:sp>
        <p:nvSpPr>
          <p:cNvPr id="2151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2725" y="9723438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5070" tIns="47535" rIns="95070" bIns="47535" numCol="1" anchor="b" anchorCtr="0" compatLnSpc="1">
            <a:prstTxWarp prst="textNoShape">
              <a:avLst/>
            </a:prstTxWarp>
          </a:bodyPr>
          <a:lstStyle>
            <a:lvl1pPr algn="r" defTabSz="950913">
              <a:buFontTx/>
              <a:buChar char="•"/>
              <a:defRPr sz="1200">
                <a:solidFill>
                  <a:srgbClr val="000066"/>
                </a:solidFill>
              </a:defRPr>
            </a:lvl1pPr>
          </a:lstStyle>
          <a:p>
            <a:fld id="{35A382D9-2156-45F3-B21A-AD58239FB51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145836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70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4" y="0"/>
            <a:ext cx="9142571" cy="6858000"/>
          </a:xfrm>
          <a:prstGeom prst="rect">
            <a:avLst/>
          </a:prstGeom>
        </p:spPr>
      </p:pic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679700"/>
            <a:ext cx="7772400" cy="1470025"/>
          </a:xfrm>
        </p:spPr>
        <p:txBody>
          <a:bodyPr/>
          <a:lstStyle>
            <a:lvl1pPr algn="ctr">
              <a:defRPr sz="4400"/>
            </a:lvl1pPr>
          </a:lstStyle>
          <a:p>
            <a:r>
              <a:rPr lang="en-GB"/>
              <a:t>Click to edit Master title style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1938" y="1052513"/>
            <a:ext cx="4130675" cy="47529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45013" y="1052513"/>
            <a:ext cx="4130675" cy="47529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72250" y="274638"/>
            <a:ext cx="2103438" cy="553085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1938" y="274638"/>
            <a:ext cx="6157912" cy="55308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1C153AD-B0D1-426F-A316-D8161B2C3C6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C056DB-78F9-4A97-8F7E-E82B9C72936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52257D2-0743-426C-858C-405985B479C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84E5FC5-37CD-4DC0-A464-63E60D06615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33A45C-E1AF-4FBA-AA36-E573218DD9E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5DFA590-6C6C-4A22-AC17-39999392F32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F8C4C21-8D5A-4525-AF02-83113C29F6F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5308285-9835-4963-BA6A-415F86DFEAC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EF4FC19-36FA-4E73-8346-916C1689FD4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F056A75-C750-4FBE-A7F1-A13B8ABEC6B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7D156B4-1CBF-4AF7-BC8E-677C8C1A3DF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4" y="0"/>
            <a:ext cx="9142571" cy="6858000"/>
          </a:xfrm>
          <a:prstGeom prst="rect">
            <a:avLst/>
          </a:prstGeom>
        </p:spPr>
      </p:pic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279400" y="274638"/>
            <a:ext cx="6202363" cy="490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261938" y="1052513"/>
            <a:ext cx="8413750" cy="475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46" name="Text Box 22"/>
          <p:cNvSpPr txBox="1">
            <a:spLocks noChangeArrowheads="1"/>
          </p:cNvSpPr>
          <p:nvPr userDrawn="1"/>
        </p:nvSpPr>
        <p:spPr bwMode="auto">
          <a:xfrm>
            <a:off x="3419475" y="5589588"/>
            <a:ext cx="5256213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>
              <a:spcBef>
                <a:spcPct val="0"/>
              </a:spcBef>
            </a:pPr>
            <a:endParaRPr lang="en-GB" sz="1800">
              <a:solidFill>
                <a:srgbClr val="000066"/>
              </a:solidFill>
            </a:endParaRPr>
          </a:p>
          <a:p>
            <a:pPr algn="r">
              <a:spcBef>
                <a:spcPct val="0"/>
              </a:spcBef>
            </a:pPr>
            <a:endParaRPr lang="en-GB" sz="1000">
              <a:solidFill>
                <a:srgbClr val="000066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ransition/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3000" b="1">
          <a:solidFill>
            <a:srgbClr val="000066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000" b="1">
          <a:solidFill>
            <a:srgbClr val="000066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3000" b="1">
          <a:solidFill>
            <a:srgbClr val="000066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3000" b="1">
          <a:solidFill>
            <a:srgbClr val="000066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3000" b="1">
          <a:solidFill>
            <a:srgbClr val="000066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 b="1">
          <a:solidFill>
            <a:srgbClr val="000066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 b="1">
          <a:solidFill>
            <a:srgbClr val="000066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 b="1">
          <a:solidFill>
            <a:srgbClr val="000066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 b="1">
          <a:solidFill>
            <a:srgbClr val="000066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2200">
          <a:solidFill>
            <a:srgbClr val="000066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200">
          <a:solidFill>
            <a:srgbClr val="000066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000">
          <a:solidFill>
            <a:srgbClr val="000066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>
          <a:solidFill>
            <a:srgbClr val="000066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rgbClr val="000066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rgbClr val="000066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rgbClr val="000066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rgbClr val="000066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rgbClr val="000066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9011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9011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9011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9011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>
                <a:solidFill>
                  <a:schemeClr val="tx1"/>
                </a:solidFill>
              </a:defRPr>
            </a:lvl1pPr>
          </a:lstStyle>
          <a:p>
            <a:fld id="{ECE69A7E-86F7-4B1D-A2A1-C7A166E2ACF7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\\BC-FILE01\Shared\Coaching\Recreation\Recreation Images\MTB\Handbook photoshoot - low res pics\20101020-Ride-Guide-Cut-Gate-003-55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02346" y="980781"/>
            <a:ext cx="7358114" cy="4896491"/>
          </a:xfrm>
          <a:prstGeom prst="rect">
            <a:avLst/>
          </a:prstGeom>
          <a:noFill/>
        </p:spPr>
      </p:pic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8032" y="2376187"/>
            <a:ext cx="7772400" cy="1470025"/>
          </a:xfrm>
        </p:spPr>
        <p:txBody>
          <a:bodyPr/>
          <a:lstStyle/>
          <a:p>
            <a:r>
              <a:rPr lang="en-GB" sz="3800" b="0" dirty="0" smtClean="0">
                <a:solidFill>
                  <a:schemeClr val="bg1"/>
                </a:solidFill>
              </a:rPr>
              <a:t>Introduction to Risk Assessment</a:t>
            </a:r>
            <a:endParaRPr lang="en-GB" sz="3800" b="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9400" y="260648"/>
            <a:ext cx="6202363" cy="490537"/>
          </a:xfrm>
        </p:spPr>
        <p:txBody>
          <a:bodyPr/>
          <a:lstStyle/>
          <a:p>
            <a:r>
              <a:rPr lang="en-GB" b="0" dirty="0" smtClean="0"/>
              <a:t>Five Steps to Risk Assessment</a:t>
            </a:r>
            <a:endParaRPr lang="en-GB" b="0" dirty="0"/>
          </a:p>
        </p:txBody>
      </p:sp>
      <p:sp>
        <p:nvSpPr>
          <p:cNvPr id="3" name="TextBox 2"/>
          <p:cNvSpPr txBox="1"/>
          <p:nvPr/>
        </p:nvSpPr>
        <p:spPr>
          <a:xfrm>
            <a:off x="785786" y="1357298"/>
            <a:ext cx="7358114" cy="44504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 smtClean="0">
                <a:solidFill>
                  <a:schemeClr val="accent6"/>
                </a:solidFill>
              </a:rPr>
              <a:t>1. Identify hazards.</a:t>
            </a:r>
          </a:p>
          <a:p>
            <a:pPr algn="l"/>
            <a:endParaRPr lang="en-GB" sz="2400" dirty="0" smtClean="0">
              <a:solidFill>
                <a:schemeClr val="accent6"/>
              </a:solidFill>
            </a:endParaRPr>
          </a:p>
          <a:p>
            <a:pPr algn="l"/>
            <a:r>
              <a:rPr lang="en-GB" sz="2400" dirty="0" smtClean="0">
                <a:solidFill>
                  <a:schemeClr val="accent6"/>
                </a:solidFill>
              </a:rPr>
              <a:t>2. Decide who might be harmed and how.</a:t>
            </a:r>
          </a:p>
          <a:p>
            <a:pPr algn="l"/>
            <a:endParaRPr lang="en-GB" sz="2400" dirty="0" smtClean="0">
              <a:solidFill>
                <a:schemeClr val="accent6"/>
              </a:solidFill>
            </a:endParaRPr>
          </a:p>
          <a:p>
            <a:pPr algn="l"/>
            <a:r>
              <a:rPr lang="en-GB" sz="2400" dirty="0" smtClean="0">
                <a:solidFill>
                  <a:schemeClr val="accent6"/>
                </a:solidFill>
              </a:rPr>
              <a:t>3. Evaluate risks and decide on precaution.</a:t>
            </a:r>
          </a:p>
          <a:p>
            <a:pPr algn="l"/>
            <a:endParaRPr lang="en-GB" sz="2400" dirty="0" smtClean="0">
              <a:solidFill>
                <a:schemeClr val="accent6"/>
              </a:solidFill>
            </a:endParaRPr>
          </a:p>
          <a:p>
            <a:pPr algn="l"/>
            <a:r>
              <a:rPr lang="en-GB" sz="2400" dirty="0" smtClean="0">
                <a:solidFill>
                  <a:schemeClr val="accent6"/>
                </a:solidFill>
              </a:rPr>
              <a:t>4. Record your findings and implement them.</a:t>
            </a:r>
          </a:p>
          <a:p>
            <a:pPr algn="l"/>
            <a:endParaRPr lang="en-GB" sz="2400" dirty="0" smtClean="0">
              <a:solidFill>
                <a:schemeClr val="accent6"/>
              </a:solidFill>
            </a:endParaRPr>
          </a:p>
          <a:p>
            <a:pPr algn="l"/>
            <a:r>
              <a:rPr lang="en-GB" sz="2400" dirty="0" smtClean="0">
                <a:solidFill>
                  <a:schemeClr val="accent6"/>
                </a:solidFill>
              </a:rPr>
              <a:t>5. Review your assessment and update if necessary.</a:t>
            </a:r>
          </a:p>
          <a:p>
            <a:pPr algn="l"/>
            <a:endParaRPr lang="en-GB" sz="2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Risk Assessment Form SLIDE2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764704"/>
            <a:ext cx="8496944" cy="53338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ectangle 8"/>
          <p:cNvSpPr>
            <a:spLocks noGrp="1" noChangeArrowheads="1"/>
          </p:cNvSpPr>
          <p:nvPr>
            <p:ph type="title"/>
          </p:nvPr>
        </p:nvSpPr>
        <p:spPr>
          <a:xfrm>
            <a:off x="251520" y="260648"/>
            <a:ext cx="6821488" cy="490537"/>
          </a:xfrm>
        </p:spPr>
        <p:txBody>
          <a:bodyPr/>
          <a:lstStyle/>
          <a:p>
            <a:pPr eaLnBrk="1" hangingPunct="1"/>
            <a:r>
              <a:rPr lang="en-GB" b="0" dirty="0" smtClean="0"/>
              <a:t>Completing a Risk Assessment Form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C Corporate Template 2008">
  <a:themeElements>
    <a:clrScheme name="BC Corporate Template 2008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BC Corporate Template 2008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GB" sz="2000" b="0" i="0" u="none" strike="noStrike" cap="none" normalizeH="0" baseline="0" smtClean="0">
            <a:ln>
              <a:noFill/>
            </a:ln>
            <a:solidFill>
              <a:srgbClr val="FF3300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GB" sz="2000" b="0" i="0" u="none" strike="noStrike" cap="none" normalizeH="0" baseline="0" smtClean="0">
            <a:ln>
              <a:noFill/>
            </a:ln>
            <a:solidFill>
              <a:srgbClr val="FF3300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BC Corporate Template 2008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C Corporate Template 2008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C Corporate Template 2008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C Corporate Template 2008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C Corporate Template 2008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C Corporate Template 2008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C Corporate Template 2008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C Corporate Template 2008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C Corporate Template 2008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C Corporate Template 2008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C Corporate Template 2008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C Corporate Template 2008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Custom Design">
  <a:themeElements>
    <a:clrScheme name="Custom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Custom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GB" sz="2000" b="0" i="0" u="none" strike="noStrike" cap="none" normalizeH="0" baseline="0" smtClean="0">
            <a:ln>
              <a:noFill/>
            </a:ln>
            <a:solidFill>
              <a:srgbClr val="FF3300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GB" sz="2000" b="0" i="0" u="none" strike="noStrike" cap="none" normalizeH="0" baseline="0" smtClean="0">
            <a:ln>
              <a:noFill/>
            </a:ln>
            <a:solidFill>
              <a:srgbClr val="FF3300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Custom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2880</TotalTime>
  <Words>57</Words>
  <Application>Microsoft Office PowerPoint</Application>
  <PresentationFormat>On-screen Show (4:3)</PresentationFormat>
  <Paragraphs>12</Paragraphs>
  <Slides>3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3</vt:i4>
      </vt:variant>
    </vt:vector>
  </HeadingPairs>
  <TitlesOfParts>
    <vt:vector size="5" baseType="lpstr">
      <vt:lpstr>BC Corporate Template 2008</vt:lpstr>
      <vt:lpstr>Custom Design</vt:lpstr>
      <vt:lpstr>Introduction to Risk Assessment</vt:lpstr>
      <vt:lpstr>Five Steps to Risk Assessment</vt:lpstr>
      <vt:lpstr>Completing a Risk Assessment Form</vt:lpstr>
    </vt:vector>
  </TitlesOfParts>
  <Company>British Cycling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Alan Hawkins</dc:creator>
  <cp:lastModifiedBy>Matthew Harper</cp:lastModifiedBy>
  <cp:revision>129</cp:revision>
  <dcterms:created xsi:type="dcterms:W3CDTF">2008-07-09T07:02:04Z</dcterms:created>
  <dcterms:modified xsi:type="dcterms:W3CDTF">2015-05-05T14:30:15Z</dcterms:modified>
</cp:coreProperties>
</file>