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2" r:id="rId3"/>
    <p:sldId id="261" r:id="rId4"/>
    <p:sldId id="257" r:id="rId5"/>
    <p:sldId id="260" r:id="rId6"/>
    <p:sldId id="263" r:id="rId7"/>
    <p:sldId id="266" r:id="rId8"/>
    <p:sldId id="267" r:id="rId9"/>
    <p:sldId id="26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E77A5-09C8-46F5-AF71-B913F372B8ED}" v="434" dt="2020-02-27T19:58:39.356"/>
    <p1510:client id="{6EBEB4E6-7AB1-4D60-AF91-97EFC02F2C9F}" v="846" dt="2020-01-23T14:36:30.120"/>
    <p1510:client id="{7A86F9EC-23DB-4E18-8D38-DB97BF5B7318}" v="1456" dt="2020-01-23T12:29:26.791"/>
    <p1510:client id="{F05E510C-C0F0-473F-B1F3-FB0D16EE6723}" v="1" dt="2020-02-28T11:38:14.944"/>
    <p1510:client id="{FC0781D4-0B9E-4D64-A08D-EA332E8BB7DB}" v="71" dt="2020-01-23T18:27:04.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AC3FC1-728A-455A-A8C8-260604F2213B}" type="datetimeFigureOut">
              <a:rPr lang="en-US"/>
              <a:t>2/28/2020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2C066B-EEB0-4316-97F0-350702860D0B}" type="slidenum">
              <a:rPr lang="en-US"/>
              <a:t>‹#›</a:t>
            </a:fld>
            <a:endParaRPr lang="en-US"/>
          </a:p>
        </p:txBody>
      </p:sp>
    </p:spTree>
    <p:extLst>
      <p:ext uri="{BB962C8B-B14F-4D97-AF65-F5344CB8AC3E}">
        <p14:creationId xmlns:p14="http://schemas.microsoft.com/office/powerpoint/2010/main" val="3428729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nofilmschool.com/What-is-a-Spec-Scrip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scripts are written using Courier New Font. This is for two reasons, firstly it is a throw-back to when scripts were written on Type writers. Secondly, each letter in this font takes up the same space as all the others. As a result of this each page of script relates on average to a minute on screen, give or take</a:t>
            </a:r>
            <a:endParaRPr lang="en-US" dirty="0"/>
          </a:p>
          <a:p>
            <a:endParaRPr lang="en-US" dirty="0"/>
          </a:p>
          <a:p>
            <a:r>
              <a:rPr lang="en-US" dirty="0"/>
              <a:t>Fade In</a:t>
            </a:r>
            <a:endParaRPr lang="en-US" dirty="0">
              <a:cs typeface="Calibri" panose="020F0502020204030204"/>
            </a:endParaRPr>
          </a:p>
          <a:p>
            <a:r>
              <a:rPr lang="en-US" dirty="0"/>
              <a:t>The script begins with “Fade In.” Strictly speaking, specifying the scene transition isn’t necessary, but if you want to put “Fade In” here, that’s your prerogative. If you do, then it should be formatted the way it is on this page.</a:t>
            </a:r>
            <a:endParaRPr lang="en-US" dirty="0">
              <a:cs typeface="Calibri" panose="020F0502020204030204"/>
            </a:endParaRPr>
          </a:p>
          <a:p>
            <a:r>
              <a:rPr lang="en-US" dirty="0"/>
              <a:t>Scene Heading</a:t>
            </a:r>
            <a:endParaRPr lang="en-US" dirty="0">
              <a:cs typeface="Calibri" panose="020F0502020204030204"/>
            </a:endParaRPr>
          </a:p>
          <a:p>
            <a:r>
              <a:rPr lang="en-US" dirty="0"/>
              <a:t>Next we see what’s called a “scene heading”. This is very important. Every scene in your screenplay must have a scene heading – also known as a “slug line” – at the top. A scene heading has three major components:</a:t>
            </a:r>
            <a:endParaRPr lang="en-US" dirty="0">
              <a:cs typeface="Calibri" panose="020F0502020204030204"/>
            </a:endParaRPr>
          </a:p>
          <a:p>
            <a:pPr marL="171450" indent="-171450">
              <a:buFont typeface="Arial"/>
              <a:buChar char="•"/>
            </a:pPr>
            <a:r>
              <a:rPr lang="en-US" dirty="0"/>
              <a:t>INT. or EXT., which translates to “Interior” or “Exterior.” This note tells us whether the scene is taking place indoors or outdoors.</a:t>
            </a:r>
            <a:endParaRPr lang="en-US" dirty="0">
              <a:cs typeface="Calibri" panose="020F0502020204030204"/>
            </a:endParaRPr>
          </a:p>
          <a:p>
            <a:pPr marL="171450" indent="-171450">
              <a:buFont typeface="Arial"/>
              <a:buChar char="•"/>
            </a:pPr>
            <a:r>
              <a:rPr lang="en-US" dirty="0"/>
              <a:t>LOCATION: This tells us where the scene is happening.</a:t>
            </a:r>
            <a:endParaRPr lang="en-US" dirty="0">
              <a:cs typeface="Calibri" panose="020F0502020204030204"/>
            </a:endParaRPr>
          </a:p>
          <a:p>
            <a:pPr marL="171450" indent="-171450">
              <a:buFont typeface="Arial"/>
              <a:buChar char="•"/>
            </a:pPr>
            <a:r>
              <a:rPr lang="en-US" dirty="0"/>
              <a:t>DAY or NIGHT: This tells us whether the scene should be filmed during daylight or after the sun has gone down.</a:t>
            </a:r>
            <a:endParaRPr lang="en-US" dirty="0">
              <a:cs typeface="Calibri" panose="020F0502020204030204"/>
            </a:endParaRPr>
          </a:p>
          <a:p>
            <a:r>
              <a:rPr lang="en-US" dirty="0"/>
              <a:t>To get a scene heading, you add 1 + 2 + 3. So for example:</a:t>
            </a:r>
            <a:endParaRPr lang="en-US" dirty="0">
              <a:cs typeface="Calibri" panose="020F0502020204030204"/>
            </a:endParaRPr>
          </a:p>
          <a:p>
            <a:r>
              <a:rPr lang="en-US" dirty="0"/>
              <a:t>- Action Description</a:t>
            </a:r>
            <a:endParaRPr lang="en-US" dirty="0">
              <a:cs typeface="Calibri" panose="020F0502020204030204"/>
            </a:endParaRPr>
          </a:p>
          <a:p>
            <a:r>
              <a:rPr lang="en-US" dirty="0"/>
              <a:t>Action description always should be written in third-person present tense.</a:t>
            </a:r>
            <a:endParaRPr lang="en-US" dirty="0">
              <a:cs typeface="Calibri" panose="020F0502020204030204"/>
            </a:endParaRPr>
          </a:p>
          <a:p>
            <a:r>
              <a:rPr lang="en-US" dirty="0"/>
              <a:t>- Character’s First Appearance</a:t>
            </a:r>
            <a:endParaRPr lang="en-US" dirty="0">
              <a:cs typeface="Calibri" panose="020F0502020204030204"/>
            </a:endParaRPr>
          </a:p>
          <a:p>
            <a:r>
              <a:rPr lang="en-US" dirty="0"/>
              <a:t>The first time a character shows up in the script, their name should be in all caps. This screenwriting standard helps the reader understand that this is the first time that they’re seeing the character. Usually, their name is followed by a brief physical description. After all, since we’re meeting this person for the first time, we should have some idea of what they’re like!</a:t>
            </a:r>
            <a:endParaRPr lang="en-US" dirty="0">
              <a:cs typeface="Calibri" panose="020F0502020204030204"/>
            </a:endParaRPr>
          </a:p>
          <a:p>
            <a:r>
              <a:rPr lang="en-US" dirty="0"/>
              <a:t>- Transition</a:t>
            </a:r>
            <a:endParaRPr lang="en-US" dirty="0">
              <a:cs typeface="Calibri" panose="020F0502020204030204"/>
            </a:endParaRPr>
          </a:p>
          <a:p>
            <a:r>
              <a:rPr lang="en-US" dirty="0"/>
              <a:t>As with “FADE IN,” you don’t necessarily have to indicate “CUT TO,” “FADE OUT,” or another sort of transition at the end of each scene. If you do decide to include a transition, then the text should be right-justified. This is something that screenwriting software magic will take care of when ordered to.</a:t>
            </a:r>
            <a:endParaRPr lang="en-US" dirty="0">
              <a:cs typeface="Calibri" panose="020F0502020204030204"/>
            </a:endParaRPr>
          </a:p>
          <a:p>
            <a:r>
              <a:rPr lang="en-US" dirty="0"/>
              <a:t>Note that, generally speaking, transitions should be used sparingly. They typically aren’t necessary to tell the story, so inserting them can be interpreted as “directing from the page,” since it instructs the director and editor as to how the transition should be handled in the end result onscreen.</a:t>
            </a:r>
            <a:endParaRPr lang="en-US" dirty="0">
              <a:cs typeface="Calibri" panose="020F0502020204030204"/>
            </a:endParaRPr>
          </a:p>
          <a:p>
            <a:r>
              <a:rPr lang="en-US" dirty="0"/>
              <a:t>- Character Name Above Dialogue; Dialogue Itself</a:t>
            </a:r>
            <a:endParaRPr lang="en-US" dirty="0">
              <a:cs typeface="Calibri" panose="020F0502020204030204"/>
            </a:endParaRPr>
          </a:p>
          <a:p>
            <a:r>
              <a:rPr lang="en-US" dirty="0"/>
              <a:t>Speaker names always appear above their dialogue, and the dialogue always should be formatted as it is on our sample page here (another technicality that screenwriting software will handle for you).</a:t>
            </a:r>
            <a:endParaRPr lang="en-US" dirty="0">
              <a:cs typeface="Calibri" panose="020F0502020204030204"/>
            </a:endParaRPr>
          </a:p>
          <a:p>
            <a:r>
              <a:rPr lang="en-US" dirty="0"/>
              <a:t>- </a:t>
            </a:r>
            <a:r>
              <a:rPr lang="en-US" dirty="0" err="1"/>
              <a:t>Subheader</a:t>
            </a:r>
            <a:endParaRPr lang="en-US" dirty="0" err="1">
              <a:cs typeface="Calibri"/>
            </a:endParaRPr>
          </a:p>
          <a:p>
            <a:r>
              <a:rPr lang="en-US" dirty="0"/>
              <a:t>A </a:t>
            </a:r>
            <a:r>
              <a:rPr lang="en-US" dirty="0" err="1"/>
              <a:t>subheader</a:t>
            </a:r>
            <a:r>
              <a:rPr lang="en-US" dirty="0"/>
              <a:t> can be used when a full scene heading isn’t strictly necessary. For example, it could make sense to do this if you’re writing a scene that happens in adjacent rooms that you’re cutting between.</a:t>
            </a:r>
            <a:endParaRPr lang="en-US" dirty="0">
              <a:cs typeface="Calibri"/>
            </a:endParaRPr>
          </a:p>
          <a:p>
            <a:r>
              <a:rPr lang="en-US" dirty="0"/>
              <a:t>-Parenthetical</a:t>
            </a:r>
            <a:endParaRPr lang="en-US" dirty="0">
              <a:cs typeface="Calibri"/>
            </a:endParaRPr>
          </a:p>
          <a:p>
            <a:r>
              <a:rPr lang="en-US" dirty="0"/>
              <a:t> A parenthetical should be on its own line beneath the name of the speaker and above the line of dialogue. </a:t>
            </a:r>
            <a:endParaRPr lang="en-US" dirty="0">
              <a:cs typeface="Calibri"/>
            </a:endParaRPr>
          </a:p>
          <a:p>
            <a:r>
              <a:rPr lang="en-US" dirty="0"/>
              <a:t>- Extension</a:t>
            </a:r>
            <a:endParaRPr lang="en-US" dirty="0">
              <a:cs typeface="Calibri"/>
            </a:endParaRPr>
          </a:p>
          <a:p>
            <a:r>
              <a:rPr lang="en-US" dirty="0"/>
              <a:t>As evidenced by our sample page, there are a few extensions you’re likely to run into: These all show that someone is talking but we don’t see them</a:t>
            </a:r>
            <a:endParaRPr lang="en-US" dirty="0">
              <a:cs typeface="Calibri"/>
            </a:endParaRPr>
          </a:p>
          <a:p>
            <a:pPr marL="171450" indent="-171450">
              <a:buFont typeface="Arial"/>
              <a:buChar char="•"/>
            </a:pPr>
            <a:r>
              <a:rPr lang="en-US" dirty="0"/>
              <a:t>O.S. means “Off Screen.”</a:t>
            </a:r>
            <a:endParaRPr lang="en-US" dirty="0">
              <a:cs typeface="Calibri"/>
            </a:endParaRPr>
          </a:p>
          <a:p>
            <a:pPr marL="171450" indent="-171450">
              <a:buFont typeface="Arial"/>
              <a:buChar char="•"/>
            </a:pPr>
            <a:r>
              <a:rPr lang="en-US" dirty="0"/>
              <a:t>O.C. means “Off Camera.” -O.S. and O.C. are very similar. They mean that the person is physically within earshot of whatever we’re seeing, but we aren’t watching them speak.</a:t>
            </a:r>
            <a:endParaRPr lang="en-US" dirty="0">
              <a:cs typeface="Calibri"/>
            </a:endParaRPr>
          </a:p>
          <a:p>
            <a:pPr marL="171450" indent="-171450">
              <a:buFont typeface="Arial"/>
              <a:buChar char="•"/>
            </a:pPr>
            <a:r>
              <a:rPr lang="en-US" dirty="0"/>
              <a:t>V.O. means “Voice Over.” -  indicates that someone is speaking but isn’t necessarily in the scene. For example, when a narrator’s involved, or when we “hear” a character’s thoughts while we’re watching him or her do something onscreen.</a:t>
            </a:r>
            <a:endParaRPr lang="en-US" dirty="0">
              <a:cs typeface="Calibri"/>
            </a:endParaRPr>
          </a:p>
          <a:p>
            <a:endParaRPr lang="en-US" dirty="0">
              <a:cs typeface="Calibri"/>
            </a:endParaRPr>
          </a:p>
          <a:p>
            <a:r>
              <a:rPr lang="en-US" dirty="0"/>
              <a:t>If dialogue reaches the bottom of the page and there’s going to be more of it on the next page, “MORE” is appropriate at the bottom to let the actor know that they need to keep going. The same goes for “CONTINUED” – if a line of dialogue is broken up by some action after which the actor resumes speaking, “CONTINUED” is a bit of a courtesy to give them a heads up that there’s more talking to do before you move onto the next person.</a:t>
            </a:r>
            <a:endParaRPr lang="en-US" dirty="0">
              <a:cs typeface="Calibri"/>
            </a:endParaRPr>
          </a:p>
        </p:txBody>
      </p:sp>
      <p:sp>
        <p:nvSpPr>
          <p:cNvPr id="4" name="Slide Number Placeholder 3"/>
          <p:cNvSpPr>
            <a:spLocks noGrp="1"/>
          </p:cNvSpPr>
          <p:nvPr>
            <p:ph type="sldNum" sz="quarter" idx="5"/>
          </p:nvPr>
        </p:nvSpPr>
        <p:spPr/>
        <p:txBody>
          <a:bodyPr/>
          <a:lstStyle/>
          <a:p>
            <a:fld id="{2E2C066B-EEB0-4316-97F0-350702860D0B}" type="slidenum">
              <a:rPr lang="en-US"/>
              <a:t>2</a:t>
            </a:fld>
            <a:endParaRPr lang="en-US"/>
          </a:p>
        </p:txBody>
      </p:sp>
    </p:spTree>
    <p:extLst>
      <p:ext uri="{BB962C8B-B14F-4D97-AF65-F5344CB8AC3E}">
        <p14:creationId xmlns:p14="http://schemas.microsoft.com/office/powerpoint/2010/main" val="51305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shooting script is the version of a screenplay used during the production of a motion picture or a television show. Shooting scripts are different from </a:t>
            </a:r>
            <a:r>
              <a:rPr lang="en-US" dirty="0">
                <a:hlinkClick r:id="rId3"/>
              </a:rPr>
              <a:t>spec screenplays</a:t>
            </a:r>
            <a:r>
              <a:rPr lang="en-US"/>
              <a:t>. </a:t>
            </a:r>
          </a:p>
          <a:p>
            <a:endParaRPr lang="en-US" dirty="0">
              <a:cs typeface="Calibri"/>
            </a:endParaRPr>
          </a:p>
          <a:p>
            <a:r>
              <a:rPr lang="en-US"/>
              <a:t>Here are some things your shooting script should include: </a:t>
            </a:r>
          </a:p>
          <a:p>
            <a:pPr marL="171450" indent="-171450" algn="just">
              <a:buFont typeface="Arial"/>
              <a:buChar char="•"/>
            </a:pPr>
            <a:r>
              <a:rPr lang="en-US"/>
              <a:t>Scene numbers</a:t>
            </a:r>
          </a:p>
          <a:p>
            <a:pPr marL="171450" indent="-171450" algn="just">
              <a:buFont typeface="Arial"/>
              <a:buChar char="•"/>
            </a:pPr>
            <a:r>
              <a:rPr lang="en-US"/>
              <a:t>Camera angles/directions</a:t>
            </a:r>
          </a:p>
          <a:p>
            <a:pPr marL="171450" indent="-171450" algn="just">
              <a:buFont typeface="Arial"/>
              <a:buChar char="•"/>
            </a:pPr>
            <a:r>
              <a:rPr lang="en-US"/>
              <a:t>Detailed special effects</a:t>
            </a:r>
          </a:p>
          <a:p>
            <a:pPr marL="171450" indent="-171450" algn="just">
              <a:buFont typeface="Arial"/>
              <a:buChar char="•"/>
            </a:pPr>
            <a:r>
              <a:rPr lang="en-US"/>
              <a:t>Detailed stunt work/action sequences</a:t>
            </a:r>
          </a:p>
          <a:p>
            <a:pPr marL="171450" indent="-171450" algn="just">
              <a:buFont typeface="Arial"/>
              <a:buChar char="•"/>
            </a:pPr>
            <a:r>
              <a:rPr lang="en-US"/>
              <a:t>Specific information on sets, costumes, lighting</a:t>
            </a:r>
          </a:p>
          <a:p>
            <a:pPr marL="171450" indent="-171450" algn="just">
              <a:buFont typeface="Arial"/>
              <a:buChar char="•"/>
            </a:pPr>
            <a:r>
              <a:rPr lang="en-US"/>
              <a:t>Special notations regarding acting</a:t>
            </a:r>
          </a:p>
          <a:p>
            <a:endParaRPr lang="en-US" dirty="0">
              <a:cs typeface="Calibri"/>
            </a:endParaRPr>
          </a:p>
        </p:txBody>
      </p:sp>
      <p:sp>
        <p:nvSpPr>
          <p:cNvPr id="4" name="Slide Number Placeholder 3"/>
          <p:cNvSpPr>
            <a:spLocks noGrp="1"/>
          </p:cNvSpPr>
          <p:nvPr>
            <p:ph type="sldNum" sz="quarter" idx="5"/>
          </p:nvPr>
        </p:nvSpPr>
        <p:spPr/>
        <p:txBody>
          <a:bodyPr/>
          <a:lstStyle/>
          <a:p>
            <a:fld id="{2E2C066B-EEB0-4316-97F0-350702860D0B}" type="slidenum">
              <a:rPr lang="en-US"/>
              <a:t>3</a:t>
            </a:fld>
            <a:endParaRPr lang="en-US"/>
          </a:p>
        </p:txBody>
      </p:sp>
    </p:spTree>
    <p:extLst>
      <p:ext uri="{BB962C8B-B14F-4D97-AF65-F5344CB8AC3E}">
        <p14:creationId xmlns:p14="http://schemas.microsoft.com/office/powerpoint/2010/main" val="892453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screenshot of a cell phone screen with text&#10;&#10;Description generated with very high confidence">
            <a:extLst>
              <a:ext uri="{FF2B5EF4-FFF2-40B4-BE49-F238E27FC236}">
                <a16:creationId xmlns:a16="http://schemas.microsoft.com/office/drawing/2014/main" id="{3234B33B-6333-4453-B606-61EEA03BA3F0}"/>
              </a:ext>
            </a:extLst>
          </p:cNvPr>
          <p:cNvPicPr>
            <a:picLocks noChangeAspect="1"/>
          </p:cNvPicPr>
          <p:nvPr/>
        </p:nvPicPr>
        <p:blipFill rotWithShape="1">
          <a:blip r:embed="rId2">
            <a:alphaModFix amt="50000"/>
          </a:blip>
          <a:srcRect t="6250"/>
          <a:stretch/>
        </p:blipFill>
        <p:spPr>
          <a:xfrm>
            <a:off x="20" y="1"/>
            <a:ext cx="12191980" cy="6857999"/>
          </a:xfrm>
          <a:prstGeom prst="rect">
            <a:avLst/>
          </a:prstGeom>
        </p:spPr>
      </p:pic>
      <p:sp>
        <p:nvSpPr>
          <p:cNvPr id="2" name="Title 1"/>
          <p:cNvSpPr>
            <a:spLocks noGrp="1"/>
          </p:cNvSpPr>
          <p:nvPr>
            <p:ph type="ctrTitle"/>
          </p:nvPr>
        </p:nvSpPr>
        <p:spPr>
          <a:xfrm>
            <a:off x="1273480" y="1122362"/>
            <a:ext cx="9394520" cy="2169833"/>
          </a:xfrm>
        </p:spPr>
        <p:txBody>
          <a:bodyPr>
            <a:normAutofit/>
          </a:bodyPr>
          <a:lstStyle/>
          <a:p>
            <a:r>
              <a:rPr lang="en-US" b="1" dirty="0">
                <a:solidFill>
                  <a:srgbClr val="FFFFFF"/>
                </a:solidFill>
                <a:latin typeface="Courier New"/>
                <a:cs typeface="Calibri Light"/>
              </a:rPr>
              <a:t>Scripts</a:t>
            </a:r>
            <a:endParaRPr lang="en-GB" b="1">
              <a:solidFill>
                <a:srgbClr val="FFFFFF"/>
              </a:solidFill>
              <a:latin typeface="Courier New"/>
              <a:cs typeface="Courier New"/>
            </a:endParaRPr>
          </a:p>
        </p:txBody>
      </p:sp>
      <p:sp>
        <p:nvSpPr>
          <p:cNvPr id="3" name="Subtitle 2"/>
          <p:cNvSpPr>
            <a:spLocks noGrp="1"/>
          </p:cNvSpPr>
          <p:nvPr>
            <p:ph type="subTitle" idx="1"/>
          </p:nvPr>
        </p:nvSpPr>
        <p:spPr>
          <a:xfrm>
            <a:off x="1524000" y="3574857"/>
            <a:ext cx="9144000" cy="1682942"/>
          </a:xfrm>
        </p:spPr>
        <p:txBody>
          <a:bodyPr vert="horz" lIns="91440" tIns="45720" rIns="91440" bIns="45720" rtlCol="0" anchor="t">
            <a:normAutofit/>
          </a:bodyPr>
          <a:lstStyle/>
          <a:p>
            <a:r>
              <a:rPr lang="en-GB" sz="3200" dirty="0">
                <a:solidFill>
                  <a:srgbClr val="FFFFFF"/>
                </a:solidFill>
                <a:latin typeface="Courier New"/>
                <a:cs typeface="Calibri"/>
              </a:rPr>
              <a:t>Understanding Screenplays and Breakdowns</a:t>
            </a:r>
            <a:endParaRPr lang="en-GB" sz="3200" dirty="0">
              <a:solidFill>
                <a:srgbClr val="FFFFFF"/>
              </a:solidFill>
              <a:latin typeface="Courier New"/>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alibri Light"/>
              </a:rPr>
              <a:t>Key Features of a Screenplay</a:t>
            </a:r>
            <a:endParaRPr lang="en-US" sz="2800" kern="1200" dirty="0">
              <a:solidFill>
                <a:schemeClr val="tx1"/>
              </a:solidFill>
              <a:latin typeface="Courier New"/>
              <a:cs typeface="Calibri Light"/>
            </a:endParaRPr>
          </a:p>
        </p:txBody>
      </p:sp>
      <p:pic>
        <p:nvPicPr>
          <p:cNvPr id="3" name="Picture 4" descr="A screenshot of a cell phone&#10;&#10;Description generated with high confidence">
            <a:extLst>
              <a:ext uri="{FF2B5EF4-FFF2-40B4-BE49-F238E27FC236}">
                <a16:creationId xmlns:a16="http://schemas.microsoft.com/office/drawing/2014/main" id="{11D72865-8D9D-4F6C-9379-25287FE5DA73}"/>
              </a:ext>
            </a:extLst>
          </p:cNvPr>
          <p:cNvPicPr>
            <a:picLocks noGrp="1" noChangeAspect="1"/>
          </p:cNvPicPr>
          <p:nvPr>
            <p:ph sz="half" idx="1"/>
          </p:nvPr>
        </p:nvPicPr>
        <p:blipFill rotWithShape="1">
          <a:blip r:embed="rId3"/>
          <a:srcRect t="5699" r="-240" b="22798"/>
          <a:stretch/>
        </p:blipFill>
        <p:spPr>
          <a:xfrm>
            <a:off x="5805455" y="-4516"/>
            <a:ext cx="5113370" cy="6837386"/>
          </a:xfrm>
        </p:spPr>
      </p:pic>
      <p:sp>
        <p:nvSpPr>
          <p:cNvPr id="7" name="Content Placeholder 5">
            <a:extLst>
              <a:ext uri="{FF2B5EF4-FFF2-40B4-BE49-F238E27FC236}">
                <a16:creationId xmlns:a16="http://schemas.microsoft.com/office/drawing/2014/main" id="{B2FAD014-3101-43F8-AF7A-09B4F0ED3A30}"/>
              </a:ext>
            </a:extLst>
          </p:cNvPr>
          <p:cNvSpPr txBox="1">
            <a:spLocks/>
          </p:cNvSpPr>
          <p:nvPr/>
        </p:nvSpPr>
        <p:spPr>
          <a:xfrm>
            <a:off x="643468" y="2638043"/>
            <a:ext cx="3363974" cy="341562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a:latin typeface="Courier New"/>
                <a:ea typeface="+mn-lt"/>
                <a:cs typeface="+mn-lt"/>
              </a:rPr>
              <a:t>Used to sell a project</a:t>
            </a:r>
          </a:p>
          <a:p>
            <a:r>
              <a:rPr lang="en-US" sz="1900">
                <a:latin typeface="Courier New"/>
                <a:cs typeface="Calibri"/>
              </a:rPr>
              <a:t>Focuses predominantly on story and dialogue</a:t>
            </a:r>
          </a:p>
        </p:txBody>
      </p:sp>
    </p:spTree>
    <p:extLst>
      <p:ext uri="{BB962C8B-B14F-4D97-AF65-F5344CB8AC3E}">
        <p14:creationId xmlns:p14="http://schemas.microsoft.com/office/powerpoint/2010/main" val="158571690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ourier New"/>
              </a:rPr>
              <a:t>Shooting Script</a:t>
            </a:r>
            <a:endParaRPr lang="en-US" sz="2800" kern="1200" dirty="0">
              <a:solidFill>
                <a:schemeClr val="tx1"/>
              </a:solidFill>
              <a:latin typeface="Courier New"/>
              <a:cs typeface="Courier New"/>
            </a:endParaRPr>
          </a:p>
        </p:txBody>
      </p:sp>
      <p:pic>
        <p:nvPicPr>
          <p:cNvPr id="7" name="Picture 7" descr="A screenshot of text&#10;&#10;Description generated with very high confidence">
            <a:extLst>
              <a:ext uri="{FF2B5EF4-FFF2-40B4-BE49-F238E27FC236}">
                <a16:creationId xmlns:a16="http://schemas.microsoft.com/office/drawing/2014/main" id="{BA68F5AD-C808-4045-A200-B637EBC6794F}"/>
              </a:ext>
            </a:extLst>
          </p:cNvPr>
          <p:cNvPicPr>
            <a:picLocks noGrp="1" noChangeAspect="1"/>
          </p:cNvPicPr>
          <p:nvPr>
            <p:ph sz="half" idx="1"/>
          </p:nvPr>
        </p:nvPicPr>
        <p:blipFill>
          <a:blip r:embed="rId3"/>
          <a:stretch>
            <a:fillRect/>
          </a:stretch>
        </p:blipFill>
        <p:spPr>
          <a:xfrm>
            <a:off x="4640133" y="-1443"/>
            <a:ext cx="7537495" cy="10342277"/>
          </a:xfrm>
        </p:spPr>
      </p:pic>
      <p:sp>
        <p:nvSpPr>
          <p:cNvPr id="21" name="Content Placeholder 5">
            <a:extLst>
              <a:ext uri="{FF2B5EF4-FFF2-40B4-BE49-F238E27FC236}">
                <a16:creationId xmlns:a16="http://schemas.microsoft.com/office/drawing/2014/main" id="{0E30687C-05FD-47C3-A115-5A5F4DE76A05}"/>
              </a:ext>
            </a:extLst>
          </p:cNvPr>
          <p:cNvSpPr txBox="1">
            <a:spLocks/>
          </p:cNvSpPr>
          <p:nvPr/>
        </p:nvSpPr>
        <p:spPr>
          <a:xfrm>
            <a:off x="643468" y="2638043"/>
            <a:ext cx="3363974" cy="3415623"/>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900">
                <a:latin typeface="Courier New"/>
                <a:ea typeface="+mn-lt"/>
                <a:cs typeface="+mn-lt"/>
              </a:rPr>
              <a:t>Here are some things your shooting script should include: </a:t>
            </a:r>
            <a:endParaRPr lang="en-US" sz="1900">
              <a:latin typeface="Courier New"/>
              <a:cs typeface="Calibri"/>
            </a:endParaRPr>
          </a:p>
          <a:p>
            <a:pPr algn="just"/>
            <a:r>
              <a:rPr lang="en-US" sz="1900">
                <a:latin typeface="Courier New"/>
                <a:ea typeface="+mn-lt"/>
                <a:cs typeface="+mn-lt"/>
              </a:rPr>
              <a:t>Scene numbers</a:t>
            </a:r>
            <a:endParaRPr lang="en-US">
              <a:latin typeface="Courier New"/>
              <a:cs typeface="Courier New"/>
            </a:endParaRPr>
          </a:p>
          <a:p>
            <a:pPr algn="just"/>
            <a:r>
              <a:rPr lang="en-US" sz="1900">
                <a:latin typeface="Courier New"/>
                <a:ea typeface="+mn-lt"/>
                <a:cs typeface="+mn-lt"/>
              </a:rPr>
              <a:t>Camera angles/directions</a:t>
            </a:r>
            <a:endParaRPr lang="en-US">
              <a:latin typeface="Courier New"/>
              <a:cs typeface="Courier New"/>
            </a:endParaRPr>
          </a:p>
          <a:p>
            <a:pPr algn="just"/>
            <a:r>
              <a:rPr lang="en-US" sz="1900">
                <a:latin typeface="Courier New"/>
                <a:ea typeface="+mn-lt"/>
                <a:cs typeface="+mn-lt"/>
              </a:rPr>
              <a:t>Detailed special effects</a:t>
            </a:r>
            <a:endParaRPr lang="en-US">
              <a:latin typeface="Courier New"/>
              <a:cs typeface="Courier New"/>
            </a:endParaRPr>
          </a:p>
          <a:p>
            <a:pPr algn="just"/>
            <a:r>
              <a:rPr lang="en-US" sz="1900">
                <a:latin typeface="Courier New"/>
                <a:ea typeface="+mn-lt"/>
                <a:cs typeface="+mn-lt"/>
              </a:rPr>
              <a:t>Detailed stunt work/action sequences</a:t>
            </a:r>
            <a:endParaRPr lang="en-US">
              <a:latin typeface="Courier New"/>
              <a:cs typeface="Courier New"/>
            </a:endParaRPr>
          </a:p>
          <a:p>
            <a:pPr algn="just"/>
            <a:r>
              <a:rPr lang="en-US" sz="1900">
                <a:latin typeface="Courier New"/>
                <a:ea typeface="+mn-lt"/>
                <a:cs typeface="+mn-lt"/>
              </a:rPr>
              <a:t>Specific information on sets, costumes, lighting</a:t>
            </a:r>
            <a:endParaRPr lang="en-US">
              <a:latin typeface="Courier New"/>
              <a:cs typeface="Courier New"/>
            </a:endParaRPr>
          </a:p>
          <a:p>
            <a:pPr algn="just"/>
            <a:r>
              <a:rPr lang="en-US" sz="1900">
                <a:latin typeface="Courier New"/>
                <a:ea typeface="+mn-lt"/>
                <a:cs typeface="+mn-lt"/>
              </a:rPr>
              <a:t>Special notations regarding acting</a:t>
            </a:r>
            <a:endParaRPr lang="en-US">
              <a:latin typeface="Courier New"/>
            </a:endParaRPr>
          </a:p>
          <a:p>
            <a:endParaRPr lang="en-US" sz="1900" dirty="0">
              <a:latin typeface="Calibri"/>
              <a:cs typeface="Calibri"/>
            </a:endParaRPr>
          </a:p>
        </p:txBody>
      </p:sp>
    </p:spTree>
    <p:extLst>
      <p:ext uri="{BB962C8B-B14F-4D97-AF65-F5344CB8AC3E}">
        <p14:creationId xmlns:p14="http://schemas.microsoft.com/office/powerpoint/2010/main" val="118194214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dirty="0">
                <a:latin typeface="Courier New"/>
                <a:cs typeface="Courier New"/>
              </a:rPr>
              <a:t>Revisions</a:t>
            </a:r>
          </a:p>
        </p:txBody>
      </p:sp>
      <p:sp>
        <p:nvSpPr>
          <p:cNvPr id="6" name="Content Placeholder 5">
            <a:extLst>
              <a:ext uri="{FF2B5EF4-FFF2-40B4-BE49-F238E27FC236}">
                <a16:creationId xmlns:a16="http://schemas.microsoft.com/office/drawing/2014/main" id="{8340348F-4F58-408C-8788-F1C22FC04426}"/>
              </a:ext>
            </a:extLst>
          </p:cNvPr>
          <p:cNvSpPr>
            <a:spLocks noGrp="1"/>
          </p:cNvSpPr>
          <p:nvPr>
            <p:ph sz="half" idx="2"/>
          </p:nvPr>
        </p:nvSpPr>
        <p:spPr>
          <a:xfrm>
            <a:off x="643468" y="2638043"/>
            <a:ext cx="3363974" cy="3415623"/>
          </a:xfrm>
        </p:spPr>
        <p:txBody>
          <a:bodyPr vert="horz" lIns="91440" tIns="45720" rIns="91440" bIns="45720" rtlCol="0" anchor="t">
            <a:normAutofit fontScale="92500" lnSpcReduction="20000"/>
          </a:bodyPr>
          <a:lstStyle/>
          <a:p>
            <a:r>
              <a:rPr lang="en-US" sz="1900" dirty="0">
                <a:latin typeface="Courier New"/>
                <a:cs typeface="Courier New"/>
              </a:rPr>
              <a:t>Script revisions are printed on different </a:t>
            </a:r>
            <a:r>
              <a:rPr lang="en-US" sz="1900" dirty="0" err="1">
                <a:latin typeface="Courier New"/>
                <a:cs typeface="Courier New"/>
              </a:rPr>
              <a:t>coloured</a:t>
            </a:r>
            <a:r>
              <a:rPr lang="en-US" sz="1900" dirty="0">
                <a:latin typeface="Courier New"/>
                <a:cs typeface="Courier New"/>
              </a:rPr>
              <a:t> paper</a:t>
            </a:r>
            <a:endParaRPr lang="en-US" sz="1900">
              <a:latin typeface="Courier New"/>
              <a:cs typeface="Courier New"/>
            </a:endParaRPr>
          </a:p>
          <a:p>
            <a:r>
              <a:rPr lang="en-US" sz="1900" dirty="0">
                <a:latin typeface="Courier New"/>
                <a:ea typeface="+mn-lt"/>
                <a:cs typeface="+mn-lt"/>
              </a:rPr>
              <a:t>Marked with asterisks in the right hand margins of the revision pages.</a:t>
            </a:r>
            <a:endParaRPr lang="en-US" sz="1900">
              <a:latin typeface="Courier New"/>
              <a:cs typeface="Calibri"/>
            </a:endParaRPr>
          </a:p>
          <a:p>
            <a:r>
              <a:rPr lang="en-US" sz="1900" dirty="0">
                <a:latin typeface="Courier New"/>
                <a:cs typeface="Courier New"/>
              </a:rPr>
              <a:t>Revision </a:t>
            </a:r>
            <a:r>
              <a:rPr lang="en-US" sz="1900" dirty="0" err="1">
                <a:latin typeface="Courier New"/>
                <a:cs typeface="Courier New"/>
              </a:rPr>
              <a:t>colour</a:t>
            </a:r>
            <a:r>
              <a:rPr lang="en-US" sz="1900" dirty="0">
                <a:latin typeface="Courier New"/>
                <a:cs typeface="Courier New"/>
              </a:rPr>
              <a:t> is mentioned on call sheet when the scene is being shot</a:t>
            </a:r>
            <a:endParaRPr lang="en-US" sz="1900">
              <a:latin typeface="Courier New"/>
              <a:cs typeface="Courier New"/>
            </a:endParaRPr>
          </a:p>
          <a:p>
            <a:r>
              <a:rPr lang="en-US" sz="1900" dirty="0">
                <a:latin typeface="Courier New"/>
                <a:cs typeface="Courier New"/>
              </a:rPr>
              <a:t>Common for just pages to be revised and reprinted to save time and paper.</a:t>
            </a:r>
            <a:endParaRPr lang="en-US" sz="1900">
              <a:latin typeface="Courier New"/>
              <a:cs typeface="Courier New"/>
            </a:endParaRPr>
          </a:p>
        </p:txBody>
      </p:sp>
      <p:pic>
        <p:nvPicPr>
          <p:cNvPr id="4" name="Picture 4" descr="A screenshot of a cell phone&#10;&#10;Description generated with very high confidence">
            <a:extLst>
              <a:ext uri="{FF2B5EF4-FFF2-40B4-BE49-F238E27FC236}">
                <a16:creationId xmlns:a16="http://schemas.microsoft.com/office/drawing/2014/main" id="{717F1F9F-33E1-4587-B498-9956DDCC06BA}"/>
              </a:ext>
            </a:extLst>
          </p:cNvPr>
          <p:cNvPicPr>
            <a:picLocks noGrp="1" noChangeAspect="1"/>
          </p:cNvPicPr>
          <p:nvPr>
            <p:ph sz="half" idx="1"/>
          </p:nvPr>
        </p:nvPicPr>
        <p:blipFill>
          <a:blip r:embed="rId2"/>
          <a:stretch>
            <a:fillRect/>
          </a:stretch>
        </p:blipFill>
        <p:spPr>
          <a:xfrm>
            <a:off x="4734500" y="414130"/>
            <a:ext cx="7457128" cy="3305783"/>
          </a:xfrm>
          <a:prstGeom prst="rect">
            <a:avLst/>
          </a:prstGeom>
        </p:spPr>
      </p:pic>
      <p:sp>
        <p:nvSpPr>
          <p:cNvPr id="7" name="TextBox 6">
            <a:extLst>
              <a:ext uri="{FF2B5EF4-FFF2-40B4-BE49-F238E27FC236}">
                <a16:creationId xmlns:a16="http://schemas.microsoft.com/office/drawing/2014/main" id="{904EDFF9-D21A-4883-B695-3804402145E0}"/>
              </a:ext>
            </a:extLst>
          </p:cNvPr>
          <p:cNvSpPr txBox="1"/>
          <p:nvPr/>
        </p:nvSpPr>
        <p:spPr>
          <a:xfrm>
            <a:off x="5028706" y="3719946"/>
            <a:ext cx="7062847"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solidFill>
                  <a:schemeClr val="bg2"/>
                </a:solidFill>
                <a:latin typeface="Courier New"/>
                <a:cs typeface="Courier New"/>
              </a:rPr>
              <a:t>1. White</a:t>
            </a:r>
            <a:r>
              <a:rPr lang="en-US" sz="1400" dirty="0">
                <a:solidFill>
                  <a:schemeClr val="bg2"/>
                </a:solidFill>
                <a:latin typeface="Courier New"/>
                <a:ea typeface="+mn-lt"/>
                <a:cs typeface="+mn-lt"/>
              </a:rPr>
              <a:t> (unrevised)</a:t>
            </a:r>
          </a:p>
          <a:p>
            <a:pPr algn="just"/>
            <a:r>
              <a:rPr lang="en-US" sz="1400" dirty="0">
                <a:solidFill>
                  <a:schemeClr val="bg2"/>
                </a:solidFill>
                <a:latin typeface="Courier New"/>
                <a:ea typeface="+mn-lt"/>
                <a:cs typeface="+mn-lt"/>
              </a:rPr>
              <a:t>   2. Blue</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3. Pink</a:t>
            </a:r>
          </a:p>
          <a:p>
            <a:pPr algn="just"/>
            <a:r>
              <a:rPr lang="en-US" sz="1400" dirty="0">
                <a:solidFill>
                  <a:schemeClr val="bg2"/>
                </a:solidFill>
                <a:latin typeface="Courier New"/>
                <a:ea typeface="+mn-lt"/>
                <a:cs typeface="+mn-lt"/>
              </a:rPr>
              <a:t>         4. Yellow</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5. Green</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6. Gold</a:t>
            </a:r>
          </a:p>
          <a:p>
            <a:pPr algn="just"/>
            <a:r>
              <a:rPr lang="en-US" sz="1400" dirty="0">
                <a:solidFill>
                  <a:schemeClr val="bg2"/>
                </a:solidFill>
                <a:latin typeface="Courier New"/>
                <a:ea typeface="+mn-lt"/>
                <a:cs typeface="+mn-lt"/>
              </a:rPr>
              <a:t>                  7. Buff</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8. Salmon</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9. Cherry</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10. Second Blue Revision</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11. Second Pink Revision and so on…</a:t>
            </a:r>
            <a:endParaRPr lang="en-US" sz="1400">
              <a:solidFill>
                <a:schemeClr val="bg2"/>
              </a:solidFill>
              <a:latin typeface="Courier New"/>
              <a:cs typeface="Calibri"/>
            </a:endParaRPr>
          </a:p>
          <a:p>
            <a:endParaRPr lang="en-US" dirty="0">
              <a:solidFill>
                <a:schemeClr val="bg2"/>
              </a:solidFill>
              <a:latin typeface="Courier New"/>
              <a:cs typeface="Calibri"/>
            </a:endParaRPr>
          </a:p>
        </p:txBody>
      </p:sp>
    </p:spTree>
    <p:extLst>
      <p:ext uri="{BB962C8B-B14F-4D97-AF65-F5344CB8AC3E}">
        <p14:creationId xmlns:p14="http://schemas.microsoft.com/office/powerpoint/2010/main" val="204393934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ourier New"/>
              </a:rPr>
              <a:t>Sides</a:t>
            </a:r>
            <a:endParaRPr lang="en-US" sz="2800" kern="1200" dirty="0">
              <a:solidFill>
                <a:schemeClr val="tx1"/>
              </a:solidFill>
              <a:latin typeface="Courier New"/>
              <a:cs typeface="Courier New"/>
            </a:endParaRPr>
          </a:p>
        </p:txBody>
      </p:sp>
      <p:sp>
        <p:nvSpPr>
          <p:cNvPr id="6" name="Content Placeholder 5">
            <a:extLst>
              <a:ext uri="{FF2B5EF4-FFF2-40B4-BE49-F238E27FC236}">
                <a16:creationId xmlns:a16="http://schemas.microsoft.com/office/drawing/2014/main" id="{8340348F-4F58-408C-8788-F1C22FC04426}"/>
              </a:ext>
            </a:extLst>
          </p:cNvPr>
          <p:cNvSpPr>
            <a:spLocks noGrp="1"/>
          </p:cNvSpPr>
          <p:nvPr>
            <p:ph sz="half" idx="2"/>
          </p:nvPr>
        </p:nvSpPr>
        <p:spPr>
          <a:xfrm>
            <a:off x="643468" y="2638043"/>
            <a:ext cx="3363974" cy="3415623"/>
          </a:xfrm>
        </p:spPr>
        <p:txBody>
          <a:bodyPr vert="horz" lIns="91440" tIns="45720" rIns="91440" bIns="45720" rtlCol="0" anchor="t">
            <a:normAutofit/>
          </a:bodyPr>
          <a:lstStyle/>
          <a:p>
            <a:r>
              <a:rPr lang="en-US" sz="1900" dirty="0">
                <a:latin typeface="Courier New"/>
                <a:ea typeface="+mn-lt"/>
                <a:cs typeface="+mn-lt"/>
              </a:rPr>
              <a:t>Contain only the pages of script shooting that day</a:t>
            </a:r>
          </a:p>
          <a:p>
            <a:r>
              <a:rPr lang="en-US" sz="1900" dirty="0">
                <a:latin typeface="Courier New"/>
                <a:ea typeface="+mn-lt"/>
                <a:cs typeface="+mn-lt"/>
              </a:rPr>
              <a:t>Printed at A5 to make them easily portable</a:t>
            </a:r>
          </a:p>
          <a:p>
            <a:r>
              <a:rPr lang="en-US" sz="1900" dirty="0">
                <a:latin typeface="Courier New"/>
                <a:ea typeface="+mn-lt"/>
                <a:cs typeface="+mn-lt"/>
              </a:rPr>
              <a:t>Handed out by the AD's and runners to on set crew before camera call</a:t>
            </a:r>
          </a:p>
          <a:p>
            <a:endParaRPr lang="en-US" sz="1900" dirty="0">
              <a:cs typeface="Calibri"/>
            </a:endParaRPr>
          </a:p>
        </p:txBody>
      </p:sp>
      <p:pic>
        <p:nvPicPr>
          <p:cNvPr id="7" name="Picture 7" descr="A close up of text on a white background&#10;&#10;Description generated with very high confidence">
            <a:extLst>
              <a:ext uri="{FF2B5EF4-FFF2-40B4-BE49-F238E27FC236}">
                <a16:creationId xmlns:a16="http://schemas.microsoft.com/office/drawing/2014/main" id="{774999CB-F486-4BD4-ADA7-52F0855CC719}"/>
              </a:ext>
            </a:extLst>
          </p:cNvPr>
          <p:cNvPicPr>
            <a:picLocks noGrp="1" noChangeAspect="1"/>
          </p:cNvPicPr>
          <p:nvPr>
            <p:ph sz="half" idx="1"/>
          </p:nvPr>
        </p:nvPicPr>
        <p:blipFill>
          <a:blip r:embed="rId2"/>
          <a:stretch>
            <a:fillRect/>
          </a:stretch>
        </p:blipFill>
        <p:spPr>
          <a:xfrm>
            <a:off x="5963463" y="51904"/>
            <a:ext cx="5097269" cy="6755781"/>
          </a:xfrm>
        </p:spPr>
      </p:pic>
    </p:spTree>
    <p:extLst>
      <p:ext uri="{BB962C8B-B14F-4D97-AF65-F5344CB8AC3E}">
        <p14:creationId xmlns:p14="http://schemas.microsoft.com/office/powerpoint/2010/main" val="49383000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alibri Light"/>
              </a:rPr>
              <a:t>Script Breakdowns</a:t>
            </a:r>
            <a:endParaRPr lang="en-US" sz="2800" kern="1200" dirty="0">
              <a:latin typeface="Courier New"/>
              <a:cs typeface="Courier New"/>
            </a:endParaRPr>
          </a:p>
        </p:txBody>
      </p:sp>
      <p:sp>
        <p:nvSpPr>
          <p:cNvPr id="6" name="Content Placeholder 5">
            <a:extLst>
              <a:ext uri="{FF2B5EF4-FFF2-40B4-BE49-F238E27FC236}">
                <a16:creationId xmlns:a16="http://schemas.microsoft.com/office/drawing/2014/main" id="{8340348F-4F58-408C-8788-F1C22FC04426}"/>
              </a:ext>
            </a:extLst>
          </p:cNvPr>
          <p:cNvSpPr>
            <a:spLocks noGrp="1"/>
          </p:cNvSpPr>
          <p:nvPr>
            <p:ph sz="half" idx="2"/>
          </p:nvPr>
        </p:nvSpPr>
        <p:spPr>
          <a:xfrm>
            <a:off x="643468" y="2638043"/>
            <a:ext cx="3363974" cy="3415623"/>
          </a:xfrm>
        </p:spPr>
        <p:txBody>
          <a:bodyPr vert="horz" lIns="91440" tIns="45720" rIns="91440" bIns="45720" rtlCol="0" anchor="t">
            <a:normAutofit/>
          </a:bodyPr>
          <a:lstStyle/>
          <a:p>
            <a:r>
              <a:rPr lang="en-US" sz="1900" dirty="0">
                <a:latin typeface="Courier New"/>
                <a:cs typeface="Calibri"/>
              </a:rPr>
              <a:t>Personal documents used to help you do your job</a:t>
            </a:r>
          </a:p>
          <a:p>
            <a:r>
              <a:rPr lang="en-US" sz="1900" dirty="0">
                <a:latin typeface="Courier New"/>
                <a:cs typeface="Calibri"/>
              </a:rPr>
              <a:t>Different department roles have different requirements for their breakdown</a:t>
            </a:r>
          </a:p>
          <a:p>
            <a:r>
              <a:rPr lang="en-US" sz="1900" dirty="0">
                <a:latin typeface="Courier New"/>
                <a:cs typeface="Calibri"/>
              </a:rPr>
              <a:t>Tailor your Breakdown sheets to fit your working style</a:t>
            </a:r>
          </a:p>
        </p:txBody>
      </p:sp>
      <p:pic>
        <p:nvPicPr>
          <p:cNvPr id="3" name="Picture 4" descr="A screenshot of a cell phone&#10;&#10;Description generated with very high confidence">
            <a:extLst>
              <a:ext uri="{FF2B5EF4-FFF2-40B4-BE49-F238E27FC236}">
                <a16:creationId xmlns:a16="http://schemas.microsoft.com/office/drawing/2014/main" id="{E4FC5B4A-1AAD-4FDB-B86C-495DFBB6B1CE}"/>
              </a:ext>
            </a:extLst>
          </p:cNvPr>
          <p:cNvPicPr>
            <a:picLocks noGrp="1" noChangeAspect="1"/>
          </p:cNvPicPr>
          <p:nvPr>
            <p:ph sz="half" idx="1"/>
          </p:nvPr>
        </p:nvPicPr>
        <p:blipFill>
          <a:blip r:embed="rId2"/>
          <a:stretch>
            <a:fillRect/>
          </a:stretch>
        </p:blipFill>
        <p:spPr>
          <a:xfrm>
            <a:off x="5866654" y="68479"/>
            <a:ext cx="5027839" cy="6921474"/>
          </a:xfrm>
        </p:spPr>
      </p:pic>
    </p:spTree>
    <p:extLst>
      <p:ext uri="{BB962C8B-B14F-4D97-AF65-F5344CB8AC3E}">
        <p14:creationId xmlns:p14="http://schemas.microsoft.com/office/powerpoint/2010/main" val="11933306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1005FE13-440E-47AA-988F-689032C2970D}"/>
              </a:ext>
            </a:extLst>
          </p:cNvPr>
          <p:cNvPicPr>
            <a:picLocks noChangeAspect="1"/>
          </p:cNvPicPr>
          <p:nvPr/>
        </p:nvPicPr>
        <p:blipFill>
          <a:blip r:embed="rId2"/>
          <a:stretch>
            <a:fillRect/>
          </a:stretch>
        </p:blipFill>
        <p:spPr>
          <a:xfrm>
            <a:off x="1919817" y="27831"/>
            <a:ext cx="8437033" cy="6844673"/>
          </a:xfrm>
          <a:prstGeom prst="rect">
            <a:avLst/>
          </a:prstGeom>
        </p:spPr>
      </p:pic>
    </p:spTree>
    <p:extLst>
      <p:ext uri="{BB962C8B-B14F-4D97-AF65-F5344CB8AC3E}">
        <p14:creationId xmlns:p14="http://schemas.microsoft.com/office/powerpoint/2010/main" val="555289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64460F54-8581-4EF7-BBCD-BC8CA683B9BD}"/>
              </a:ext>
            </a:extLst>
          </p:cNvPr>
          <p:cNvPicPr>
            <a:picLocks noChangeAspect="1"/>
          </p:cNvPicPr>
          <p:nvPr/>
        </p:nvPicPr>
        <p:blipFill>
          <a:blip r:embed="rId2"/>
          <a:stretch>
            <a:fillRect/>
          </a:stretch>
        </p:blipFill>
        <p:spPr>
          <a:xfrm>
            <a:off x="152400" y="278840"/>
            <a:ext cx="11929533" cy="6321488"/>
          </a:xfrm>
          <a:prstGeom prst="rect">
            <a:avLst/>
          </a:prstGeom>
        </p:spPr>
      </p:pic>
    </p:spTree>
    <p:extLst>
      <p:ext uri="{BB962C8B-B14F-4D97-AF65-F5344CB8AC3E}">
        <p14:creationId xmlns:p14="http://schemas.microsoft.com/office/powerpoint/2010/main" val="1431250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alibri Light"/>
              </a:rPr>
              <a:t>Points to Identify</a:t>
            </a:r>
            <a:endParaRPr lang="en-US" sz="2800" kern="1200" dirty="0">
              <a:latin typeface="Courier New"/>
              <a:cs typeface="Calibri Light"/>
            </a:endParaRPr>
          </a:p>
        </p:txBody>
      </p:sp>
      <p:sp>
        <p:nvSpPr>
          <p:cNvPr id="6" name="Content Placeholder 5">
            <a:extLst>
              <a:ext uri="{FF2B5EF4-FFF2-40B4-BE49-F238E27FC236}">
                <a16:creationId xmlns:a16="http://schemas.microsoft.com/office/drawing/2014/main" id="{8340348F-4F58-408C-8788-F1C22FC04426}"/>
              </a:ext>
            </a:extLst>
          </p:cNvPr>
          <p:cNvSpPr>
            <a:spLocks noGrp="1"/>
          </p:cNvSpPr>
          <p:nvPr>
            <p:ph sz="half" idx="2"/>
          </p:nvPr>
        </p:nvSpPr>
        <p:spPr>
          <a:xfrm>
            <a:off x="643468" y="2638043"/>
            <a:ext cx="3363974" cy="3415623"/>
          </a:xfrm>
        </p:spPr>
        <p:txBody>
          <a:bodyPr vert="horz" lIns="91440" tIns="45720" rIns="91440" bIns="45720" rtlCol="0" anchor="t">
            <a:normAutofit/>
          </a:bodyPr>
          <a:lstStyle/>
          <a:p>
            <a:r>
              <a:rPr lang="en-US" sz="1900" dirty="0">
                <a:latin typeface="Courier New"/>
                <a:cs typeface="Calibri"/>
              </a:rPr>
              <a:t>Action/Hero props</a:t>
            </a:r>
          </a:p>
          <a:p>
            <a:r>
              <a:rPr lang="en-US" sz="1900" dirty="0">
                <a:latin typeface="Courier New"/>
                <a:cs typeface="Calibri"/>
              </a:rPr>
              <a:t>Dressing</a:t>
            </a:r>
          </a:p>
          <a:p>
            <a:r>
              <a:rPr lang="en-US" sz="1900" dirty="0">
                <a:latin typeface="Courier New"/>
                <a:cs typeface="Calibri"/>
              </a:rPr>
              <a:t>Action Vehicles</a:t>
            </a:r>
          </a:p>
          <a:p>
            <a:r>
              <a:rPr lang="en-US" sz="1900" dirty="0">
                <a:latin typeface="Courier New"/>
                <a:cs typeface="Calibri"/>
              </a:rPr>
              <a:t>SFX</a:t>
            </a:r>
          </a:p>
          <a:p>
            <a:r>
              <a:rPr lang="en-US" sz="1900" dirty="0">
                <a:latin typeface="Courier New"/>
                <a:cs typeface="Calibri"/>
              </a:rPr>
              <a:t>Graphics</a:t>
            </a:r>
          </a:p>
          <a:p>
            <a:r>
              <a:rPr lang="en-US" sz="1900" dirty="0">
                <a:latin typeface="Courier New"/>
                <a:cs typeface="Calibri"/>
              </a:rPr>
              <a:t>Screen Graphics</a:t>
            </a:r>
          </a:p>
          <a:p>
            <a:endParaRPr lang="en-US" sz="1900" dirty="0">
              <a:latin typeface="Courier New"/>
              <a:cs typeface="Calibri"/>
            </a:endParaRPr>
          </a:p>
        </p:txBody>
      </p:sp>
      <p:pic>
        <p:nvPicPr>
          <p:cNvPr id="14" name="Picture 14" descr="A close up of text on a black background&#10;&#10;Description generated with high confidence">
            <a:extLst>
              <a:ext uri="{FF2B5EF4-FFF2-40B4-BE49-F238E27FC236}">
                <a16:creationId xmlns:a16="http://schemas.microsoft.com/office/drawing/2014/main" id="{065B8511-F33E-4FAB-9B1A-7BD11DAA625F}"/>
              </a:ext>
            </a:extLst>
          </p:cNvPr>
          <p:cNvPicPr>
            <a:picLocks noGrp="1" noChangeAspect="1"/>
          </p:cNvPicPr>
          <p:nvPr>
            <p:ph sz="half" idx="1"/>
          </p:nvPr>
        </p:nvPicPr>
        <p:blipFill>
          <a:blip r:embed="rId2"/>
          <a:stretch>
            <a:fillRect/>
          </a:stretch>
        </p:blipFill>
        <p:spPr>
          <a:xfrm>
            <a:off x="5273457" y="275044"/>
            <a:ext cx="6491761" cy="6203174"/>
          </a:xfrm>
        </p:spPr>
      </p:pic>
    </p:spTree>
    <p:extLst>
      <p:ext uri="{BB962C8B-B14F-4D97-AF65-F5344CB8AC3E}">
        <p14:creationId xmlns:p14="http://schemas.microsoft.com/office/powerpoint/2010/main" val="372878633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2</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Scripts</vt:lpstr>
      <vt:lpstr>Key Features of a Screenplay</vt:lpstr>
      <vt:lpstr>Shooting Script</vt:lpstr>
      <vt:lpstr>Revisions</vt:lpstr>
      <vt:lpstr>Sides</vt:lpstr>
      <vt:lpstr>Script Breakdowns</vt:lpstr>
      <vt:lpstr>PowerPoint Presentation</vt:lpstr>
      <vt:lpstr>PowerPoint Presentation</vt:lpstr>
      <vt:lpstr>Points to Identify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Scripts</dc:title>
  <dc:creator/>
  <cp:lastModifiedBy/>
  <cp:revision>539</cp:revision>
  <dcterms:created xsi:type="dcterms:W3CDTF">2020-01-23T11:03:53Z</dcterms:created>
  <dcterms:modified xsi:type="dcterms:W3CDTF">2020-02-28T11:38:16Z</dcterms:modified>
</cp:coreProperties>
</file>