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58" r:id="rId4"/>
    <p:sldId id="259" r:id="rId5"/>
    <p:sldId id="262" r:id="rId6"/>
    <p:sldId id="260" r:id="rId7"/>
    <p:sldId id="261" r:id="rId8"/>
    <p:sldId id="266" r:id="rId9"/>
    <p:sldId id="264" r:id="rId10"/>
    <p:sldId id="265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9"/>
    <p:restoredTop sz="88235"/>
  </p:normalViewPr>
  <p:slideViewPr>
    <p:cSldViewPr snapToGrid="0" snapToObjects="1">
      <p:cViewPr varScale="1">
        <p:scale>
          <a:sx n="81" d="100"/>
          <a:sy n="81" d="100"/>
        </p:scale>
        <p:origin x="12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B41A4-84C9-464B-9B46-F6E9CF67D911}" type="datetimeFigureOut">
              <a:rPr lang="fr-FR" smtClean="0"/>
              <a:t>29/04/2019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AD67E-5F04-3D4F-A747-9DCC3F8038C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960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96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55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208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520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49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242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582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6089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AD67E-5F04-3D4F-A747-9DCC3F8038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965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4/29/19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4.jpg"/><Relationship Id="rId5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4.jp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Relationship Id="rId3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hyperlink" Target="https://www.litelok.com/" TargetMode="External"/><Relationship Id="rId12" Type="http://schemas.openxmlformats.org/officeDocument/2006/relationships/hyperlink" Target="https://www.mintel.com/press-centre/leisure/mad-about-the-bike-sales-of-bicycle-accessories-outstrip-sales-of-bikes" TargetMode="External"/><Relationship Id="rId13" Type="http://schemas.openxmlformats.org/officeDocument/2006/relationships/hyperlink" Target="https://www.youtube.com/watch?v=tZr0hT9WBjc" TargetMode="External"/><Relationship Id="rId14" Type="http://schemas.openxmlformats.org/officeDocument/2006/relationships/hyperlink" Target="https://cyclingindustry.news/how-much-is-the-uk-cycling-market-worth/" TargetMode="External"/><Relationship Id="rId15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buildfire.com/essential-metrics-measure-digital-marketing/" TargetMode="External"/><Relationship Id="rId4" Type="http://schemas.openxmlformats.org/officeDocument/2006/relationships/hyperlink" Target="https://flypchart.co/digital-marketing-audit/" TargetMode="External"/><Relationship Id="rId5" Type="http://schemas.openxmlformats.org/officeDocument/2006/relationships/hyperlink" Target="https://www.startupgrind.com/blog/the-why-and-how-of-a-digital-marketing-audit/" TargetMode="External"/><Relationship Id="rId6" Type="http://schemas.openxmlformats.org/officeDocument/2006/relationships/hyperlink" Target="https://twitter.com/litelok" TargetMode="External"/><Relationship Id="rId7" Type="http://schemas.openxmlformats.org/officeDocument/2006/relationships/hyperlink" Target="NULL" TargetMode="External"/><Relationship Id="rId8" Type="http://schemas.openxmlformats.org/officeDocument/2006/relationships/hyperlink" Target="NULL" TargetMode="External"/><Relationship Id="rId9" Type="http://schemas.openxmlformats.org/officeDocument/2006/relationships/hyperlink" Target="https://www.instagram.com/litelokuk/" TargetMode="External"/><Relationship Id="rId10" Type="http://schemas.openxmlformats.org/officeDocument/2006/relationships/hyperlink" Target="https://www.facebook.com/litelok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Litelok – Bike lock </a:t>
            </a:r>
            <a:br>
              <a:rPr lang="en-GB" dirty="0" smtClean="0"/>
            </a:br>
            <a:r>
              <a:rPr lang="en-GB" dirty="0" smtClean="0"/>
              <a:t>in Swansea</a:t>
            </a:r>
            <a:endParaRPr lang="en-GB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629" y="179860"/>
            <a:ext cx="7352270" cy="21640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967409" y="5565913"/>
            <a:ext cx="55791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/>
              <a:t>“Light, flexible, and strong”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30985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-342939" y="2474078"/>
            <a:ext cx="8643338" cy="3636511"/>
          </a:xfrm>
        </p:spPr>
        <p:txBody>
          <a:bodyPr/>
          <a:lstStyle/>
          <a:p>
            <a:pPr marL="400050" indent="-400050" algn="ctr">
              <a:buAutoNum type="romanUcParenR"/>
            </a:pPr>
            <a:r>
              <a:rPr lang="en-GB" dirty="0" smtClean="0"/>
              <a:t>Background of the company </a:t>
            </a:r>
          </a:p>
          <a:p>
            <a:pPr marL="400050" indent="-400050" algn="ctr">
              <a:buAutoNum type="romanUcParenR"/>
            </a:pPr>
            <a:r>
              <a:rPr lang="en-GB" dirty="0" smtClean="0"/>
              <a:t>SWOT analysis </a:t>
            </a:r>
          </a:p>
          <a:p>
            <a:pPr marL="400050" indent="-400050" algn="ctr">
              <a:buAutoNum type="romanUcParenR"/>
            </a:pPr>
            <a:r>
              <a:rPr lang="en-GB" dirty="0" smtClean="0"/>
              <a:t>Digital Marketing Audit</a:t>
            </a:r>
          </a:p>
          <a:p>
            <a:pPr marL="400050" indent="-400050" algn="ctr">
              <a:buAutoNum type="romanUcParenR"/>
            </a:pPr>
            <a:r>
              <a:rPr lang="en-GB" dirty="0" smtClean="0"/>
              <a:t>Recommendations</a:t>
            </a:r>
          </a:p>
          <a:p>
            <a:pPr marL="400050" indent="-400050" algn="ctr">
              <a:buAutoNum type="romanUcParenR"/>
            </a:pPr>
            <a:r>
              <a:rPr lang="en-GB" dirty="0" smtClean="0"/>
              <a:t>Conclusion </a:t>
            </a:r>
          </a:p>
          <a:p>
            <a:pPr marL="400050" indent="-400050" algn="ctr">
              <a:buAutoNum type="romanUcParenR"/>
            </a:pPr>
            <a:r>
              <a:rPr lang="en-GB" dirty="0" smtClean="0"/>
              <a:t>References</a:t>
            </a:r>
            <a:endParaRPr lang="en-GB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634" y="2474078"/>
            <a:ext cx="2455517" cy="349507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425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8712" y="471901"/>
            <a:ext cx="10571998" cy="970450"/>
          </a:xfrm>
        </p:spPr>
        <p:txBody>
          <a:bodyPr/>
          <a:lstStyle/>
          <a:p>
            <a:r>
              <a:rPr lang="en-GB" dirty="0" smtClean="0"/>
              <a:t>Litelok’s background 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9723" y="2555081"/>
            <a:ext cx="10554574" cy="3636511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sz="4400" i="1" u="sng" dirty="0" smtClean="0"/>
          </a:p>
          <a:p>
            <a:pPr marL="0" indent="0">
              <a:buNone/>
            </a:pPr>
            <a:r>
              <a:rPr lang="en-GB" sz="6400" i="1" u="sng" dirty="0" smtClean="0"/>
              <a:t>Litelok ID card</a:t>
            </a:r>
          </a:p>
          <a:p>
            <a:endParaRPr lang="en-GB" sz="4400" dirty="0"/>
          </a:p>
          <a:p>
            <a:r>
              <a:rPr lang="en-GB" sz="4400" dirty="0" smtClean="0"/>
              <a:t>Organisation name: Litelok</a:t>
            </a:r>
          </a:p>
          <a:p>
            <a:r>
              <a:rPr lang="en-GB" sz="4400" dirty="0" smtClean="0"/>
              <a:t>Type of organisation: Civil society / Commercial business</a:t>
            </a:r>
          </a:p>
          <a:p>
            <a:r>
              <a:rPr lang="en-GB" sz="4400" dirty="0" smtClean="0"/>
              <a:t>Size: Small company with 15 employees</a:t>
            </a:r>
          </a:p>
          <a:p>
            <a:r>
              <a:rPr lang="en-GB" sz="4400" dirty="0" smtClean="0"/>
              <a:t>Founder: Neil Barron </a:t>
            </a:r>
          </a:p>
          <a:p>
            <a:r>
              <a:rPr lang="en-GB" sz="4400" dirty="0" smtClean="0"/>
              <a:t>Date: 2013 </a:t>
            </a:r>
          </a:p>
          <a:p>
            <a:r>
              <a:rPr lang="en-GB" sz="4400" dirty="0" smtClean="0"/>
              <a:t>Based on: Swansea </a:t>
            </a:r>
          </a:p>
          <a:p>
            <a:r>
              <a:rPr lang="en-GB" sz="4400" dirty="0" smtClean="0"/>
              <a:t>Range of products: Secure bike lock</a:t>
            </a:r>
          </a:p>
          <a:p>
            <a:r>
              <a:rPr lang="en-GB" sz="4400" dirty="0" smtClean="0"/>
              <a:t>Customer base: Users of bike, </a:t>
            </a:r>
          </a:p>
          <a:p>
            <a:pPr marL="0" indent="0">
              <a:buNone/>
            </a:pPr>
            <a:r>
              <a:rPr lang="en-GB" sz="4400" dirty="0" smtClean="0"/>
              <a:t>men between 30-60 years old / bike shop</a:t>
            </a:r>
          </a:p>
          <a:p>
            <a:r>
              <a:rPr lang="en-GB" sz="4400" dirty="0" smtClean="0"/>
              <a:t>Main competitors: Kryptonite and Abus</a:t>
            </a:r>
          </a:p>
          <a:p>
            <a:r>
              <a:rPr lang="en-GB" sz="4400" dirty="0"/>
              <a:t>Mission or vision statement: </a:t>
            </a:r>
            <a:endParaRPr lang="en-GB" sz="4400" dirty="0" smtClean="0"/>
          </a:p>
          <a:p>
            <a:endParaRPr lang="en-GB" sz="6400" dirty="0"/>
          </a:p>
          <a:p>
            <a:pPr marL="0" indent="0">
              <a:buNone/>
            </a:pPr>
            <a:r>
              <a:rPr lang="en-GB" sz="6400" i="1" dirty="0" smtClean="0"/>
              <a:t>“We create innovative </a:t>
            </a:r>
            <a:r>
              <a:rPr lang="en-GB" sz="6400" i="1" dirty="0"/>
              <a:t>lightweight materials combined to </a:t>
            </a:r>
            <a:r>
              <a:rPr lang="en-GB" sz="6400" i="1" dirty="0" smtClean="0"/>
              <a:t>create</a:t>
            </a:r>
          </a:p>
          <a:p>
            <a:pPr marL="0" indent="0">
              <a:buNone/>
            </a:pPr>
            <a:r>
              <a:rPr lang="en-GB" sz="6400" i="1" dirty="0" smtClean="0"/>
              <a:t> </a:t>
            </a:r>
            <a:r>
              <a:rPr lang="en-GB" sz="6400" i="1" dirty="0"/>
              <a:t>a strong and flexible design</a:t>
            </a:r>
            <a:r>
              <a:rPr lang="en-GB" sz="6400" i="1" dirty="0" smtClean="0"/>
              <a:t>” (Barron, 2018)</a:t>
            </a:r>
            <a:endParaRPr lang="en-GB" sz="6400" i="1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108" y="372661"/>
            <a:ext cx="3801511" cy="213937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708" y="2803205"/>
            <a:ext cx="2345806" cy="33883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3902273"/>
            <a:ext cx="800389" cy="83583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1616" y="3848812"/>
            <a:ext cx="630620" cy="889297"/>
          </a:xfrm>
          <a:prstGeom prst="rect">
            <a:avLst/>
          </a:prstGeom>
        </p:spPr>
      </p:pic>
      <p:cxnSp>
        <p:nvCxnSpPr>
          <p:cNvPr id="9" name="Connecteur en arc 8"/>
          <p:cNvCxnSpPr/>
          <p:nvPr/>
        </p:nvCxnSpPr>
        <p:spPr>
          <a:xfrm flipV="1">
            <a:off x="3720662" y="4256690"/>
            <a:ext cx="1986455" cy="481419"/>
          </a:xfrm>
          <a:prstGeom prst="curved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SWOT Analysis</a:t>
            </a:r>
            <a:endParaRPr lang="en-GB" dirty="0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4" t="24849" r="32090" b="9577"/>
          <a:stretch/>
        </p:blipFill>
        <p:spPr>
          <a:xfrm>
            <a:off x="4300152" y="2594919"/>
            <a:ext cx="3252608" cy="3322183"/>
          </a:xfrm>
          <a:prstGeom prst="ellipse">
            <a:avLst/>
          </a:prstGeom>
        </p:spPr>
      </p:pic>
      <p:cxnSp>
        <p:nvCxnSpPr>
          <p:cNvPr id="9" name="Connecteur en arc 8"/>
          <p:cNvCxnSpPr/>
          <p:nvPr/>
        </p:nvCxnSpPr>
        <p:spPr>
          <a:xfrm>
            <a:off x="7264400" y="3251200"/>
            <a:ext cx="1434757" cy="715320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en arc 10"/>
          <p:cNvCxnSpPr/>
          <p:nvPr/>
        </p:nvCxnSpPr>
        <p:spPr>
          <a:xfrm rot="10800000" flipV="1">
            <a:off x="3348684" y="3484604"/>
            <a:ext cx="1062679" cy="790831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197225" y="2136037"/>
            <a:ext cx="315145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Strengths: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Original and initiative design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Strong materials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High quality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Modern through the flexible lock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More and more people use bike today, and they need secure products because of the number of theft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Marketing strengths: attractive pages, nice pictures, and precise explanation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sz="1600" dirty="0" smtClean="0"/>
              <a:t>Sponsors</a:t>
            </a:r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8636875" y="2151776"/>
            <a:ext cx="31633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Weaknesses: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High price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Low updated of some social media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Low range of products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Brexit can generate decrease of the exportation and so decrease of the turnover </a:t>
            </a:r>
          </a:p>
          <a:p>
            <a:pPr marL="285750" indent="-285750">
              <a:buFont typeface="Wingdings" charset="2"/>
              <a:buChar char="ü"/>
            </a:pPr>
            <a:endParaRPr lang="en-GB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" t="30211" r="2217" b="20769"/>
          <a:stretch/>
        </p:blipFill>
        <p:spPr>
          <a:xfrm>
            <a:off x="9652202" y="5236543"/>
            <a:ext cx="1326776" cy="680559"/>
          </a:xfrm>
          <a:prstGeom prst="rect">
            <a:avLst/>
          </a:prstGeom>
        </p:spPr>
      </p:pic>
      <p:cxnSp>
        <p:nvCxnSpPr>
          <p:cNvPr id="22" name="Connecteur droit avec flèche 21"/>
          <p:cNvCxnSpPr/>
          <p:nvPr/>
        </p:nvCxnSpPr>
        <p:spPr>
          <a:xfrm flipV="1">
            <a:off x="9126071" y="5773271"/>
            <a:ext cx="340658" cy="4303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8940598" y="5236543"/>
            <a:ext cx="466468" cy="25025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H="1">
            <a:off x="11068448" y="5130137"/>
            <a:ext cx="364160" cy="41160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flipH="1" flipV="1">
            <a:off x="11068448" y="5720276"/>
            <a:ext cx="483189" cy="2864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448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SWOT Analysis</a:t>
            </a:r>
            <a:endParaRPr lang="en-GB" dirty="0"/>
          </a:p>
        </p:txBody>
      </p:sp>
      <p:pic>
        <p:nvPicPr>
          <p:cNvPr id="5" name="Espace réservé du contenu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4" t="24849" r="32090" b="9577"/>
          <a:stretch/>
        </p:blipFill>
        <p:spPr>
          <a:xfrm>
            <a:off x="4300152" y="2594919"/>
            <a:ext cx="3252608" cy="3322183"/>
          </a:xfrm>
          <a:prstGeom prst="ellipse">
            <a:avLst/>
          </a:prstGeom>
        </p:spPr>
      </p:pic>
      <p:cxnSp>
        <p:nvCxnSpPr>
          <p:cNvPr id="6" name="Connecteur en arc 5"/>
          <p:cNvCxnSpPr/>
          <p:nvPr/>
        </p:nvCxnSpPr>
        <p:spPr>
          <a:xfrm flipV="1">
            <a:off x="7366000" y="3632200"/>
            <a:ext cx="1524000" cy="1346200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en arc 7"/>
          <p:cNvCxnSpPr/>
          <p:nvPr/>
        </p:nvCxnSpPr>
        <p:spPr>
          <a:xfrm rot="10800000">
            <a:off x="3509319" y="4460791"/>
            <a:ext cx="1112108" cy="877328"/>
          </a:xfrm>
          <a:prstGeom prst="curved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161366" y="2490735"/>
            <a:ext cx="334795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Opportunities: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Selling from internet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Variety of customer from all over the world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The lock can be use for bike, motorcycle, human tricycle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They can develop new range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Use social media to show their engagement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Create sponsor with athlete</a:t>
            </a:r>
          </a:p>
          <a:p>
            <a:pPr marL="285750" indent="-285750">
              <a:buFont typeface="Wingdings" charset="2"/>
              <a:buChar char="ü"/>
            </a:pPr>
            <a:endParaRPr lang="en-GB" dirty="0" smtClean="0"/>
          </a:p>
          <a:p>
            <a:pPr marL="285750" indent="-285750">
              <a:buFont typeface="Wingdings" charset="2"/>
              <a:buChar char="ü"/>
            </a:pPr>
            <a:endParaRPr lang="en-GB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8974474" y="2300744"/>
            <a:ext cx="288801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u="sng" dirty="0" smtClean="0"/>
              <a:t>Treats: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Brexit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Little size of the market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Two leaders competitors on the market 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Competitors have strong online presence and are anchored in the market</a:t>
            </a:r>
          </a:p>
          <a:p>
            <a:pPr marL="285750" indent="-285750" algn="just">
              <a:buFont typeface="Wingdings" charset="2"/>
              <a:buChar char="ü"/>
            </a:pPr>
            <a:r>
              <a:rPr lang="en-GB" dirty="0" smtClean="0"/>
              <a:t>People sceptics about innovative products </a:t>
            </a: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pPr marL="285750" indent="-285750">
              <a:buFont typeface="Wingdings" charset="2"/>
              <a:buChar char="ü"/>
            </a:pPr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492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Digital Marketing Audit 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5309" y="2222287"/>
            <a:ext cx="11445759" cy="3636511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Digital channels used: website, social media (Facebook, Instagram, Twitter, YouTube), LinkedIn</a:t>
            </a:r>
          </a:p>
          <a:p>
            <a:r>
              <a:rPr lang="en-GB" dirty="0" smtClean="0"/>
              <a:t>Contents: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637" y="357446"/>
            <a:ext cx="4107432" cy="186484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08" y="3906308"/>
            <a:ext cx="4415440" cy="246499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91807" y="3906308"/>
            <a:ext cx="6369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main digital channels use is the website which are also the sale platform of the brand.</a:t>
            </a:r>
          </a:p>
          <a:p>
            <a:endParaRPr lang="en-GB" dirty="0" smtClean="0"/>
          </a:p>
          <a:p>
            <a:r>
              <a:rPr lang="en-GB" dirty="0" smtClean="0"/>
              <a:t>The refined website are composed by a large range of sections, visitors can learn about the company and its products and production.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6973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Marketing Audit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4" t="16760" r="12600" b="2558"/>
          <a:stretch/>
        </p:blipFill>
        <p:spPr>
          <a:xfrm>
            <a:off x="8357615" y="2449589"/>
            <a:ext cx="3356367" cy="201498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939" y="212526"/>
            <a:ext cx="2941043" cy="2093517"/>
          </a:xfrm>
          <a:prstGeom prst="rect">
            <a:avLst/>
          </a:prstGeom>
        </p:spPr>
      </p:pic>
      <p:graphicFrame>
        <p:nvGraphicFramePr>
          <p:cNvPr id="9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4406432"/>
              </p:ext>
            </p:extLst>
          </p:nvPr>
        </p:nvGraphicFramePr>
        <p:xfrm>
          <a:off x="478016" y="3048377"/>
          <a:ext cx="7499336" cy="1161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170"/>
                <a:gridCol w="1499170"/>
                <a:gridCol w="1500332"/>
                <a:gridCol w="1500332"/>
                <a:gridCol w="1500332"/>
              </a:tblGrid>
              <a:tr h="58591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 dirty="0">
                          <a:effectLst/>
                        </a:rPr>
                        <a:t>Social media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>
                          <a:effectLst/>
                        </a:rPr>
                        <a:t>Facebook</a:t>
                      </a:r>
                      <a:endParaRPr lang="fr-FR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>
                          <a:effectLst/>
                        </a:rPr>
                        <a:t>Instagram </a:t>
                      </a:r>
                      <a:endParaRPr lang="fr-FR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 dirty="0">
                          <a:effectLst/>
                        </a:rPr>
                        <a:t>Twitter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YouTube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575442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cap="all" dirty="0">
                          <a:effectLst/>
                        </a:rPr>
                        <a:t>Numbers of followers 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7,749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2,066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2,613</a:t>
                      </a:r>
                      <a:endParaRPr lang="fr-FR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441</a:t>
                      </a:r>
                      <a:endParaRPr lang="fr-FR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Performance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478016" y="4392848"/>
            <a:ext cx="7499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company try to develop its presence and visibility on social media</a:t>
            </a:r>
          </a:p>
          <a:p>
            <a:r>
              <a:rPr lang="en-GB" dirty="0" smtClean="0"/>
              <a:t>On Instagram the company attract visitors with a smart quote “The world's lightest secure bike lock”.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391" y="4647796"/>
            <a:ext cx="3232591" cy="201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01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r>
              <a:rPr lang="en-GB" dirty="0"/>
              <a:t>Digital Marketing Audit 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378373" y="2474536"/>
            <a:ext cx="11136803" cy="3636511"/>
          </a:xfrm>
        </p:spPr>
        <p:txBody>
          <a:bodyPr>
            <a:noAutofit/>
          </a:bodyPr>
          <a:lstStyle/>
          <a:p>
            <a:pPr algn="just"/>
            <a:endParaRPr lang="en-GB" sz="1100" dirty="0" smtClean="0"/>
          </a:p>
          <a:p>
            <a:pPr algn="just"/>
            <a:endParaRPr lang="en-GB" sz="1400" dirty="0" smtClean="0"/>
          </a:p>
          <a:p>
            <a:pPr algn="just"/>
            <a:r>
              <a:rPr lang="en-GB" sz="1400" dirty="0" smtClean="0"/>
              <a:t>How effective they are with specific emphasis on measuring and monitoring</a:t>
            </a:r>
          </a:p>
          <a:p>
            <a:pPr algn="just"/>
            <a:endParaRPr lang="en-GB" sz="1400" dirty="0" smtClean="0"/>
          </a:p>
          <a:p>
            <a:pPr algn="just"/>
            <a:r>
              <a:rPr lang="en-GB" sz="1400" dirty="0" smtClean="0"/>
              <a:t>Tools could be using: </a:t>
            </a:r>
            <a:r>
              <a:rPr lang="en-GB" sz="1400" dirty="0"/>
              <a:t>G</a:t>
            </a:r>
            <a:r>
              <a:rPr lang="en-GB" sz="1400" dirty="0" smtClean="0"/>
              <a:t>oogle analytics, Social This, Sum All, Agora Pulse, </a:t>
            </a:r>
            <a:r>
              <a:rPr lang="en-GB" sz="1400" dirty="0"/>
              <a:t>Twitonomy</a:t>
            </a:r>
            <a:r>
              <a:rPr lang="en-GB" sz="1400" dirty="0" smtClean="0"/>
              <a:t>, Similar Web, Online Seranking, Academia to analyse and grow the audience and control it. The company can also directly used </a:t>
            </a:r>
            <a:r>
              <a:rPr lang="en-GB" sz="1400" dirty="0"/>
              <a:t>the analytics of the concerned social media </a:t>
            </a:r>
            <a:r>
              <a:rPr lang="en-GB" sz="1400" dirty="0" smtClean="0"/>
              <a:t>but </a:t>
            </a:r>
            <a:r>
              <a:rPr lang="en-GB" sz="1400" dirty="0"/>
              <a:t>all information and data are not provide. </a:t>
            </a:r>
            <a:endParaRPr lang="en-GB" sz="1400" dirty="0" smtClean="0"/>
          </a:p>
          <a:p>
            <a:pPr algn="just"/>
            <a:endParaRPr lang="en-GB" sz="1400" dirty="0"/>
          </a:p>
          <a:p>
            <a:pPr algn="just"/>
            <a:r>
              <a:rPr lang="en-GB" sz="1400" dirty="0" smtClean="0"/>
              <a:t>Litelok already use Google adverts, Facebook adverts, and Amazon adverts to analyse. </a:t>
            </a:r>
          </a:p>
          <a:p>
            <a:pPr algn="just"/>
            <a:endParaRPr lang="fr-FR" sz="1400" dirty="0" smtClean="0"/>
          </a:p>
          <a:p>
            <a:pPr algn="just"/>
            <a:r>
              <a:rPr lang="en-GB" sz="1400" dirty="0" smtClean="0"/>
              <a:t>These analytic tools allow the company to reach three objectives:</a:t>
            </a:r>
          </a:p>
          <a:p>
            <a:pPr algn="just">
              <a:buFontTx/>
              <a:buChar char="-"/>
            </a:pPr>
            <a:r>
              <a:rPr lang="en-GB" sz="1400" dirty="0" smtClean="0"/>
              <a:t>The purchase of new customers</a:t>
            </a:r>
          </a:p>
          <a:p>
            <a:pPr algn="just">
              <a:buFontTx/>
              <a:buChar char="-"/>
            </a:pPr>
            <a:r>
              <a:rPr lang="en-GB" sz="1400" dirty="0" smtClean="0"/>
              <a:t>Creating customer loyalty </a:t>
            </a:r>
          </a:p>
          <a:p>
            <a:pPr algn="just">
              <a:buFontTx/>
              <a:buChar char="-"/>
            </a:pPr>
            <a:r>
              <a:rPr lang="en-GB" sz="1400" dirty="0" smtClean="0"/>
              <a:t>Contribute to the reputation of the brand</a:t>
            </a:r>
          </a:p>
          <a:p>
            <a:endParaRPr lang="fr-FR" sz="1100" dirty="0"/>
          </a:p>
          <a:p>
            <a:endParaRPr lang="fr-FR" sz="1100" dirty="0" smtClean="0"/>
          </a:p>
          <a:p>
            <a:endParaRPr lang="fr-FR" sz="11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65"/>
          <a:stretch/>
        </p:blipFill>
        <p:spPr>
          <a:xfrm>
            <a:off x="9002110" y="3746768"/>
            <a:ext cx="2860377" cy="274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22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Marketing Audit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18712" y="2163921"/>
            <a:ext cx="10554574" cy="3636511"/>
          </a:xfrm>
        </p:spPr>
        <p:txBody>
          <a:bodyPr/>
          <a:lstStyle/>
          <a:p>
            <a:r>
              <a:rPr lang="en-GB" u="sng" dirty="0" smtClean="0"/>
              <a:t>Competitive analysis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147727"/>
              </p:ext>
            </p:extLst>
          </p:nvPr>
        </p:nvGraphicFramePr>
        <p:xfrm>
          <a:off x="360651" y="2679660"/>
          <a:ext cx="6769019" cy="3880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9019"/>
              </a:tblGrid>
              <a:tr h="132057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i="1" noProof="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i="1" noProof="0" dirty="0" smtClean="0"/>
                        <a:t>KRYPTONITE</a:t>
                      </a:r>
                      <a:r>
                        <a:rPr lang="en-GB" i="1" dirty="0" smtClean="0"/>
                        <a:t> :</a:t>
                      </a:r>
                      <a:r>
                        <a:rPr lang="en-GB" i="1" baseline="0" dirty="0" smtClean="0"/>
                        <a:t> </a:t>
                      </a:r>
                      <a:r>
                        <a:rPr lang="en-GB" sz="1400" i="1" dirty="0" smtClean="0"/>
                        <a:t>Leader number 1</a:t>
                      </a:r>
                    </a:p>
                    <a:p>
                      <a:endParaRPr lang="fr-FR" dirty="0" smtClean="0"/>
                    </a:p>
                  </a:txBody>
                  <a:tcPr/>
                </a:tc>
              </a:tr>
              <a:tr h="2030965">
                <a:tc>
                  <a:txBody>
                    <a:bodyPr/>
                    <a:lstStyle/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GB" noProof="0" dirty="0" smtClean="0"/>
                        <a:t>Quality</a:t>
                      </a:r>
                      <a:r>
                        <a:rPr lang="en-GB" baseline="0" noProof="0" dirty="0" smtClean="0"/>
                        <a:t> and design website 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GB" baseline="0" noProof="0" dirty="0" smtClean="0"/>
                        <a:t>Many languages proposed 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GB" baseline="0" noProof="0" dirty="0" smtClean="0"/>
                        <a:t>Lot of selections products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GB" baseline="0" noProof="0" dirty="0" smtClean="0"/>
                        <a:t>Customer service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GB" baseline="0" noProof="0" dirty="0" smtClean="0"/>
                        <a:t>Key of success: reactivity and regularity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baseline="0" noProof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GB" baseline="0" noProof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GB" baseline="0" noProof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endParaRPr lang="fr-FR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434" y="2687214"/>
            <a:ext cx="1420905" cy="132057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95383"/>
              </p:ext>
            </p:extLst>
          </p:nvPr>
        </p:nvGraphicFramePr>
        <p:xfrm>
          <a:off x="844163" y="5575858"/>
          <a:ext cx="5819228" cy="60463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54807"/>
                <a:gridCol w="1454807"/>
                <a:gridCol w="1454807"/>
                <a:gridCol w="1454807"/>
              </a:tblGrid>
              <a:tr h="27017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YouTube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Instagram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Twitter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Facebook</a:t>
                      </a:r>
                      <a:endParaRPr lang="fr-FR" sz="1200" dirty="0"/>
                    </a:p>
                  </a:txBody>
                  <a:tcPr/>
                </a:tc>
              </a:tr>
              <a:tr h="330316">
                <a:tc>
                  <a:txBody>
                    <a:bodyPr/>
                    <a:lstStyle/>
                    <a:p>
                      <a:r>
                        <a:rPr lang="en-GB" sz="1200" noProof="0" dirty="0" smtClean="0"/>
                        <a:t>3</a:t>
                      </a:r>
                      <a:r>
                        <a:rPr lang="en-GB" sz="1200" baseline="0" noProof="0" dirty="0" smtClean="0"/>
                        <a:t>,300 subscribers</a:t>
                      </a:r>
                      <a:endParaRPr lang="en-GB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noProof="0" dirty="0" smtClean="0"/>
                        <a:t>10</a:t>
                      </a:r>
                      <a:r>
                        <a:rPr lang="en-GB" sz="1200" baseline="0" noProof="0" dirty="0" smtClean="0"/>
                        <a:t>,900 followers</a:t>
                      </a:r>
                      <a:endParaRPr lang="en-GB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noProof="0" dirty="0" smtClean="0"/>
                        <a:t>3,408 followers</a:t>
                      </a:r>
                      <a:endParaRPr lang="en-GB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 smtClean="0"/>
                        <a:t>14,440 like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" t="2296" b="2437"/>
          <a:stretch/>
        </p:blipFill>
        <p:spPr>
          <a:xfrm>
            <a:off x="7309435" y="3347502"/>
            <a:ext cx="4763602" cy="237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249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Recommendations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Ø"/>
            </a:pPr>
            <a:r>
              <a:rPr lang="en-GB" dirty="0" smtClean="0"/>
              <a:t>Update all their different social media account and page</a:t>
            </a:r>
          </a:p>
          <a:p>
            <a:pPr>
              <a:buFont typeface="Wingdings" charset="2"/>
              <a:buChar char="Ø"/>
            </a:pPr>
            <a:r>
              <a:rPr lang="en-GB" dirty="0" smtClean="0"/>
              <a:t>Create new range of products to innovate and propose something new to the customers</a:t>
            </a:r>
          </a:p>
          <a:p>
            <a:pPr>
              <a:buFont typeface="Wingdings" charset="2"/>
              <a:buChar char="Ø"/>
            </a:pPr>
            <a:r>
              <a:rPr lang="en-GB" dirty="0" smtClean="0"/>
              <a:t>Open a store and participate to bike events</a:t>
            </a:r>
          </a:p>
          <a:p>
            <a:pPr>
              <a:buFont typeface="Wingdings" charset="2"/>
              <a:buChar char="Ø"/>
            </a:pPr>
            <a:r>
              <a:rPr lang="en-GB" dirty="0" smtClean="0"/>
              <a:t>Establish sponsors with </a:t>
            </a:r>
            <a:r>
              <a:rPr lang="fr-FR" dirty="0" smtClean="0"/>
              <a:t>athlète</a:t>
            </a:r>
          </a:p>
          <a:p>
            <a:pPr lvl="0">
              <a:buFont typeface="Wingdings" charset="2"/>
              <a:buChar char="Ø"/>
            </a:pPr>
            <a:r>
              <a:rPr lang="en-GB" dirty="0"/>
              <a:t>Develop YouTube video to show the lock production and attract </a:t>
            </a:r>
            <a:r>
              <a:rPr lang="en-GB" dirty="0" smtClean="0"/>
              <a:t>people</a:t>
            </a:r>
          </a:p>
          <a:p>
            <a:pPr lvl="0">
              <a:buFont typeface="Wingdings" charset="2"/>
              <a:buChar char="Ø"/>
            </a:pPr>
            <a:r>
              <a:rPr lang="en-GB" dirty="0"/>
              <a:t>M</a:t>
            </a:r>
            <a:r>
              <a:rPr lang="en-GB" dirty="0" smtClean="0"/>
              <a:t>easure </a:t>
            </a:r>
            <a:r>
              <a:rPr lang="en-GB" dirty="0"/>
              <a:t>and monitor their digital channels to stay aware and take good decisions.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72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Conclusion 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37" y="3167270"/>
            <a:ext cx="2478156" cy="247815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313135" y="3483018"/>
            <a:ext cx="6665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 smtClean="0"/>
              <a:t>In conclusion, digital marketing is an important way to improve the company’s performance and attract customers.</a:t>
            </a:r>
          </a:p>
        </p:txBody>
      </p:sp>
    </p:spTree>
    <p:extLst>
      <p:ext uri="{BB962C8B-B14F-4D97-AF65-F5344CB8AC3E}">
        <p14:creationId xmlns:p14="http://schemas.microsoft.com/office/powerpoint/2010/main" val="16320308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9403" y="2465478"/>
            <a:ext cx="11673192" cy="4392522"/>
          </a:xfrm>
        </p:spPr>
        <p:txBody>
          <a:bodyPr>
            <a:normAutofit fontScale="92500" lnSpcReduction="20000"/>
          </a:bodyPr>
          <a:lstStyle/>
          <a:p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Blair, 2018, 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Build fire, 18 Essential Metrics to Measure Your Digital Marketing, a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vailable at: https://buildfire.com/essential-metrics-measure-digital-marketing/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</a:p>
          <a:p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Blunt, 2018, Flyp chart,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How to Conduct a Digital Marketing Audit That Will Improve Your Results Exponentially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, available at: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4"/>
              </a:rPr>
              <a:t>https://flypchart.co/digital-marketing-audit/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  <a:endParaRPr lang="en-GB" sz="1700" dirty="0" smtClean="0">
              <a:solidFill>
                <a:schemeClr val="bg2">
                  <a:lumMod val="10000"/>
                  <a:lumOff val="90000"/>
                </a:schemeClr>
              </a:solidFill>
            </a:endParaRPr>
          </a:p>
          <a:p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Gerogiou, 2017, Startup grind,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The Why and How of a Digital Marketing Audit, a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vailable at: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5"/>
              </a:rPr>
              <a:t>https://www.startupgrind.com/blog/the-why-and-how-of-a-digital-marketing-audit/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  <a:endParaRPr lang="en-GB" sz="1700" dirty="0" smtClean="0">
              <a:solidFill>
                <a:schemeClr val="bg2">
                  <a:lumMod val="10000"/>
                  <a:lumOff val="90000"/>
                </a:schemeClr>
              </a:solidFill>
            </a:endParaRPr>
          </a:p>
          <a:p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6"/>
              </a:rPr>
              <a:t>Litelok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6"/>
              </a:rPr>
              <a:t>social media, available at: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7" invalidUrl="https://twitter.com/litelok /"/>
              </a:rPr>
              <a:t>https://twitter.com/litelok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8" invalidUrl="https://twitter.com/litelok /"/>
              </a:rPr>
              <a:t> /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9"/>
              </a:rPr>
              <a:t>https://www.instagram.com/litelokuk/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/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10"/>
              </a:rPr>
              <a:t>https://www.facebook.com/litelok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</a:p>
          <a:p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11"/>
              </a:rPr>
              <a:t>Litelok website, available at: https://www.litelok.com/#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  <a:endParaRPr lang="en-GB" sz="1700" dirty="0" smtClean="0">
              <a:solidFill>
                <a:schemeClr val="bg2">
                  <a:lumMod val="10000"/>
                  <a:lumOff val="90000"/>
                </a:schemeClr>
              </a:solidFill>
            </a:endParaRPr>
          </a:p>
          <a:p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Mintel press team, 2015, Mintel, Mad about the bike: sales of bicycle accessories outstrip sales of bikes, a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vailable at: 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12"/>
              </a:rPr>
              <a:t>https://www.mintel.com/press-centre/leisure/mad-about-the-bike-sales-of-bicycle-accessories-outstrip-sales-of-bikes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</a:p>
          <a:p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Modern Tech, 2018, YouTube, Top 5 : Best Bike Locks 2019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, available at: 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  <a:hlinkClick r:id="rId13"/>
              </a:rPr>
              <a:t>https://www.youtube.com/watch?v=tZr0hT9WBjc</a:t>
            </a:r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</a:p>
          <a:p>
            <a:r>
              <a:rPr lang="en-GB" sz="17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Sutton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, 2017, Cycling industry, How much is the UK cycling market worth, a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3"/>
              </a:rPr>
              <a:t>vailable at: 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  <a:hlinkClick r:id="rId14"/>
              </a:rPr>
              <a:t>https://cyclingindustry.news/how-much-is-the-uk-cycling-market-worth/</a:t>
            </a:r>
            <a:r>
              <a:rPr lang="en-GB" sz="17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 </a:t>
            </a:r>
          </a:p>
          <a:p>
            <a:endParaRPr lang="en-GB" sz="1700" dirty="0" smtClean="0">
              <a:solidFill>
                <a:schemeClr val="bg2">
                  <a:lumMod val="10000"/>
                  <a:lumOff val="90000"/>
                </a:schemeClr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064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Thanks for listening! 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GB" sz="2800" dirty="0" smtClean="0"/>
              <a:t>Now, questions time!</a:t>
            </a:r>
            <a:endParaRPr lang="en-GB" sz="2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1247"/>
          <a:stretch/>
        </p:blipFill>
        <p:spPr>
          <a:xfrm>
            <a:off x="10095470" y="272499"/>
            <a:ext cx="1767017" cy="131982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285890" y="5858798"/>
            <a:ext cx="4808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Chloé Jugan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221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is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Concis</Template>
  <TotalTime>530</TotalTime>
  <Words>809</Words>
  <Application>Microsoft Macintosh PowerPoint</Application>
  <PresentationFormat>Grand écran</PresentationFormat>
  <Paragraphs>171</Paragraphs>
  <Slides>13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Calibri</vt:lpstr>
      <vt:lpstr>Century Gothic</vt:lpstr>
      <vt:lpstr>Times New Roman</vt:lpstr>
      <vt:lpstr>Wingdings</vt:lpstr>
      <vt:lpstr>Wingdings 2</vt:lpstr>
      <vt:lpstr>Concis</vt:lpstr>
      <vt:lpstr>Litelok – Bike lock  in Swansea</vt:lpstr>
      <vt:lpstr>Summary </vt:lpstr>
      <vt:lpstr>Litelok’s background </vt:lpstr>
      <vt:lpstr>SWOT Analysis</vt:lpstr>
      <vt:lpstr>SWOT Analysis</vt:lpstr>
      <vt:lpstr>Digital Marketing Audit </vt:lpstr>
      <vt:lpstr>Digital Marketing Audit </vt:lpstr>
      <vt:lpstr> Digital Marketing Audit </vt:lpstr>
      <vt:lpstr>Digital Marketing Audit </vt:lpstr>
      <vt:lpstr>Recommendations</vt:lpstr>
      <vt:lpstr>Conclusion </vt:lpstr>
      <vt:lpstr>References </vt:lpstr>
      <vt:lpstr>Thanks for listening! 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Litelok – Bike lock in Swansea</dc:title>
  <dc:creator>chloé jugan</dc:creator>
  <cp:lastModifiedBy>chloé jugan</cp:lastModifiedBy>
  <cp:revision>86</cp:revision>
  <dcterms:created xsi:type="dcterms:W3CDTF">2019-03-18T16:46:11Z</dcterms:created>
  <dcterms:modified xsi:type="dcterms:W3CDTF">2019-04-29T07:28:21Z</dcterms:modified>
</cp:coreProperties>
</file>