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60" r:id="rId4"/>
    <p:sldId id="261" r:id="rId5"/>
    <p:sldId id="262" r:id="rId6"/>
    <p:sldId id="263" r:id="rId7"/>
    <p:sldId id="264" r:id="rId8"/>
    <p:sldId id="266" r:id="rId9"/>
    <p:sldId id="267"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5AA2AD4-AC07-41EA-BBD2-39320A7BDD05}">
          <p14:sldIdLst>
            <p14:sldId id="256"/>
            <p14:sldId id="257"/>
            <p14:sldId id="260"/>
            <p14:sldId id="261"/>
            <p14:sldId id="262"/>
            <p14:sldId id="263"/>
            <p14:sldId id="264"/>
            <p14:sldId id="266"/>
            <p14:sldId id="267"/>
            <p14:sldId id="2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5171" autoAdjust="0"/>
  </p:normalViewPr>
  <p:slideViewPr>
    <p:cSldViewPr snapToGrid="0">
      <p:cViewPr varScale="1">
        <p:scale>
          <a:sx n="105" d="100"/>
          <a:sy n="105" d="100"/>
        </p:scale>
        <p:origin x="8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6F0030-ECB3-4E61-B8D4-592D576EF77C}" type="datetimeFigureOut">
              <a:rPr lang="en-GB" smtClean="0"/>
              <a:t>16/12/2020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738FF4-82A4-4C80-912D-9D5A1CC8E4B9}" type="slidenum">
              <a:rPr lang="en-GB" smtClean="0"/>
              <a:t>‹#›</a:t>
            </a:fld>
            <a:endParaRPr lang="en-GB"/>
          </a:p>
        </p:txBody>
      </p:sp>
    </p:spTree>
    <p:extLst>
      <p:ext uri="{BB962C8B-B14F-4D97-AF65-F5344CB8AC3E}">
        <p14:creationId xmlns:p14="http://schemas.microsoft.com/office/powerpoint/2010/main" val="1675086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JBpJ4ZuFP8E&amp;ab_channel=TonyMachaj"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JBpJ4ZuFP8E&amp;ab_channel=TonyMachaj"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JBpJ4ZuFP8E&amp;ab_channel=TonyMachaj"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JBpJ4ZuFP8E&amp;ab_channel=TonyMachaj"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JBpJ4ZuFP8E&amp;ab_channel=TonyMachaj"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JBpJ4ZuFP8E&amp;ab_channel=TonyMachaj"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CPI, </a:t>
            </a:r>
            <a:r>
              <a:rPr lang="en-GB" b="0" i="1" dirty="0">
                <a:solidFill>
                  <a:srgbClr val="FFFFFF"/>
                </a:solidFill>
                <a:effectLst/>
                <a:latin typeface="Henderson"/>
              </a:rPr>
              <a:t>Privatising the UK’s nationalised industries in the 1980s, </a:t>
            </a:r>
            <a:r>
              <a:rPr lang="en-GB" b="0" i="0" dirty="0">
                <a:solidFill>
                  <a:srgbClr val="FFFFFF"/>
                </a:solidFill>
                <a:effectLst/>
                <a:latin typeface="Henderson"/>
              </a:rPr>
              <a:t>Case Study &lt;https://www.centreforpublicimpact.org/case-study/privatisation-uk-companies-1970s/&gt; [Accessed 10/12/20] (whole article)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Tony </a:t>
            </a:r>
            <a:r>
              <a:rPr lang="en-GB" dirty="0" err="1">
                <a:latin typeface="Times New Roman" panose="02020603050405020304" pitchFamily="18" charset="0"/>
                <a:cs typeface="Times New Roman" panose="02020603050405020304" pitchFamily="18" charset="0"/>
              </a:rPr>
              <a:t>Machaj</a:t>
            </a:r>
            <a:r>
              <a:rPr lang="en-GB" dirty="0">
                <a:latin typeface="Times New Roman" panose="02020603050405020304" pitchFamily="18" charset="0"/>
                <a:cs typeface="Times New Roman" panose="02020603050405020304" pitchFamily="18" charset="0"/>
              </a:rPr>
              <a:t>, </a:t>
            </a:r>
            <a:r>
              <a:rPr lang="en-GB" b="0" i="1" dirty="0">
                <a:effectLst/>
                <a:latin typeface="Times New Roman" panose="02020603050405020304" pitchFamily="18" charset="0"/>
                <a:cs typeface="Times New Roman" panose="02020603050405020304" pitchFamily="18" charset="0"/>
              </a:rPr>
              <a:t>This is England - opening credits </a:t>
            </a:r>
            <a:r>
              <a:rPr lang="en-GB" b="0" dirty="0">
                <a:effectLst/>
                <a:latin typeface="Times New Roman" panose="02020603050405020304" pitchFamily="18" charset="0"/>
                <a:cs typeface="Times New Roman" panose="02020603050405020304" pitchFamily="18" charset="0"/>
              </a:rPr>
              <a:t>online video (screenshot), YouTube, 25 November 2007 &lt;</a:t>
            </a:r>
            <a:r>
              <a:rPr lang="en-GB" b="0" dirty="0">
                <a:effectLst/>
                <a:latin typeface="Times New Roman" panose="02020603050405020304" pitchFamily="18" charset="0"/>
                <a:cs typeface="Times New Roman" panose="02020603050405020304" pitchFamily="18" charset="0"/>
                <a:hlinkClick r:id="rId3"/>
              </a:rPr>
              <a:t>https://www.youtube.com/watch?v=JBpJ4ZuFP8E&amp;ab_channel=TonyMachaj</a:t>
            </a:r>
            <a:r>
              <a:rPr lang="en-GB" b="0" dirty="0">
                <a:effectLst/>
                <a:latin typeface="Times New Roman" panose="02020603050405020304" pitchFamily="18" charset="0"/>
                <a:cs typeface="Times New Roman" panose="02020603050405020304" pitchFamily="18" charset="0"/>
              </a:rPr>
              <a:t>&gt; [Accessed 10/12/2020]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solidFill>
                <a:srgbClr val="FFFFFF"/>
              </a:solidFill>
              <a:effectLst/>
              <a:latin typeface="Henderson"/>
            </a:endParaRPr>
          </a:p>
        </p:txBody>
      </p:sp>
      <p:sp>
        <p:nvSpPr>
          <p:cNvPr id="4" name="Slide Number Placeholder 3"/>
          <p:cNvSpPr>
            <a:spLocks noGrp="1"/>
          </p:cNvSpPr>
          <p:nvPr>
            <p:ph type="sldNum" sz="quarter" idx="5"/>
          </p:nvPr>
        </p:nvSpPr>
        <p:spPr/>
        <p:txBody>
          <a:bodyPr/>
          <a:lstStyle/>
          <a:p>
            <a:fld id="{2D738FF4-82A4-4C80-912D-9D5A1CC8E4B9}" type="slidenum">
              <a:rPr lang="en-GB" smtClean="0"/>
              <a:t>3</a:t>
            </a:fld>
            <a:endParaRPr lang="en-GB"/>
          </a:p>
        </p:txBody>
      </p:sp>
    </p:spTree>
    <p:extLst>
      <p:ext uri="{BB962C8B-B14F-4D97-AF65-F5344CB8AC3E}">
        <p14:creationId xmlns:p14="http://schemas.microsoft.com/office/powerpoint/2010/main" val="1836550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Tony </a:t>
            </a:r>
            <a:r>
              <a:rPr lang="en-GB" dirty="0" err="1">
                <a:latin typeface="Times New Roman" panose="02020603050405020304" pitchFamily="18" charset="0"/>
                <a:cs typeface="Times New Roman" panose="02020603050405020304" pitchFamily="18" charset="0"/>
              </a:rPr>
              <a:t>Machaj</a:t>
            </a:r>
            <a:r>
              <a:rPr lang="en-GB" dirty="0">
                <a:latin typeface="Times New Roman" panose="02020603050405020304" pitchFamily="18" charset="0"/>
                <a:cs typeface="Times New Roman" panose="02020603050405020304" pitchFamily="18" charset="0"/>
              </a:rPr>
              <a:t>, </a:t>
            </a:r>
            <a:r>
              <a:rPr lang="en-GB" b="0" i="1" dirty="0">
                <a:effectLst/>
                <a:latin typeface="Times New Roman" panose="02020603050405020304" pitchFamily="18" charset="0"/>
                <a:cs typeface="Times New Roman" panose="02020603050405020304" pitchFamily="18" charset="0"/>
              </a:rPr>
              <a:t>This is England - opening credits </a:t>
            </a:r>
            <a:r>
              <a:rPr lang="en-GB" b="0" dirty="0">
                <a:effectLst/>
                <a:latin typeface="Times New Roman" panose="02020603050405020304" pitchFamily="18" charset="0"/>
                <a:cs typeface="Times New Roman" panose="02020603050405020304" pitchFamily="18" charset="0"/>
              </a:rPr>
              <a:t>online video (screenshot), YouTube, 25 November 2007 &lt;</a:t>
            </a:r>
            <a:r>
              <a:rPr lang="en-GB" b="0" dirty="0">
                <a:effectLst/>
                <a:latin typeface="Times New Roman" panose="02020603050405020304" pitchFamily="18" charset="0"/>
                <a:cs typeface="Times New Roman" panose="02020603050405020304" pitchFamily="18" charset="0"/>
                <a:hlinkClick r:id="rId3"/>
              </a:rPr>
              <a:t>https://www.youtube.com/watch?v=JBpJ4ZuFP8E&amp;ab_channel=TonyMachaj</a:t>
            </a:r>
            <a:r>
              <a:rPr lang="en-GB" b="0" dirty="0">
                <a:effectLst/>
                <a:latin typeface="Times New Roman" panose="02020603050405020304" pitchFamily="18" charset="0"/>
                <a:cs typeface="Times New Roman" panose="02020603050405020304" pitchFamily="18" charset="0"/>
              </a:rPr>
              <a:t>&gt; [Accessed 10/12/2020]</a:t>
            </a:r>
          </a:p>
          <a:p>
            <a:r>
              <a:rPr lang="en-GB" b="0" i="0" dirty="0">
                <a:solidFill>
                  <a:srgbClr val="000000"/>
                </a:solidFill>
                <a:effectLst/>
                <a:latin typeface="arial" panose="020B0604020202020204" pitchFamily="34" charset="0"/>
              </a:rPr>
              <a:t> </a:t>
            </a:r>
            <a:r>
              <a:rPr lang="en-GB" b="0" i="0" u="none" strike="noStrike" dirty="0">
                <a:effectLst/>
                <a:latin typeface="arial" panose="020B0604020202020204" pitchFamily="34" charset="0"/>
              </a:rPr>
              <a:t>International Monetary Fund</a:t>
            </a:r>
            <a:r>
              <a:rPr lang="en-GB" b="0" i="0" dirty="0">
                <a:solidFill>
                  <a:srgbClr val="000000"/>
                </a:solidFill>
                <a:effectLst/>
                <a:latin typeface="arial" panose="020B0604020202020204" pitchFamily="34" charset="0"/>
              </a:rPr>
              <a:t>, </a:t>
            </a:r>
            <a:r>
              <a:rPr lang="en-GB" b="0" i="1" dirty="0">
                <a:solidFill>
                  <a:srgbClr val="000000"/>
                </a:solidFill>
                <a:effectLst/>
                <a:latin typeface="arial" panose="020B0604020202020204" pitchFamily="34" charset="0"/>
              </a:rPr>
              <a:t>World Economic Outlook Database</a:t>
            </a:r>
            <a:r>
              <a:rPr lang="en-GB" b="0" i="0" dirty="0">
                <a:solidFill>
                  <a:srgbClr val="000000"/>
                </a:solidFill>
                <a:effectLst/>
                <a:latin typeface="arial" panose="020B0604020202020204" pitchFamily="34" charset="0"/>
              </a:rPr>
              <a:t>, April 2019 accessed via &lt;https://www.indexmundi.com/united_kingdom/unemployment_rate.html&gt; [Accessed 10/12/20] (graph/data)</a:t>
            </a:r>
            <a:endParaRPr lang="en-GB" dirty="0"/>
          </a:p>
        </p:txBody>
      </p:sp>
      <p:sp>
        <p:nvSpPr>
          <p:cNvPr id="4" name="Slide Number Placeholder 3"/>
          <p:cNvSpPr>
            <a:spLocks noGrp="1"/>
          </p:cNvSpPr>
          <p:nvPr>
            <p:ph type="sldNum" sz="quarter" idx="5"/>
          </p:nvPr>
        </p:nvSpPr>
        <p:spPr/>
        <p:txBody>
          <a:bodyPr/>
          <a:lstStyle/>
          <a:p>
            <a:fld id="{2D738FF4-82A4-4C80-912D-9D5A1CC8E4B9}" type="slidenum">
              <a:rPr lang="en-GB" smtClean="0"/>
              <a:t>4</a:t>
            </a:fld>
            <a:endParaRPr lang="en-GB"/>
          </a:p>
        </p:txBody>
      </p:sp>
    </p:spTree>
    <p:extLst>
      <p:ext uri="{BB962C8B-B14F-4D97-AF65-F5344CB8AC3E}">
        <p14:creationId xmlns:p14="http://schemas.microsoft.com/office/powerpoint/2010/main" val="2689290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Tony </a:t>
            </a:r>
            <a:r>
              <a:rPr lang="en-GB" dirty="0" err="1">
                <a:latin typeface="Times New Roman" panose="02020603050405020304" pitchFamily="18" charset="0"/>
                <a:cs typeface="Times New Roman" panose="02020603050405020304" pitchFamily="18" charset="0"/>
              </a:rPr>
              <a:t>Machaj</a:t>
            </a:r>
            <a:r>
              <a:rPr lang="en-GB" dirty="0">
                <a:latin typeface="Times New Roman" panose="02020603050405020304" pitchFamily="18" charset="0"/>
                <a:cs typeface="Times New Roman" panose="02020603050405020304" pitchFamily="18" charset="0"/>
              </a:rPr>
              <a:t>, </a:t>
            </a:r>
            <a:r>
              <a:rPr lang="en-GB" b="0" i="1" dirty="0">
                <a:effectLst/>
                <a:latin typeface="Times New Roman" panose="02020603050405020304" pitchFamily="18" charset="0"/>
                <a:cs typeface="Times New Roman" panose="02020603050405020304" pitchFamily="18" charset="0"/>
              </a:rPr>
              <a:t>This is England - opening credits </a:t>
            </a:r>
            <a:r>
              <a:rPr lang="en-GB" b="0" dirty="0">
                <a:effectLst/>
                <a:latin typeface="Times New Roman" panose="02020603050405020304" pitchFamily="18" charset="0"/>
                <a:cs typeface="Times New Roman" panose="02020603050405020304" pitchFamily="18" charset="0"/>
              </a:rPr>
              <a:t>online video (screenshot), YouTube, 25 November 2007 &lt;</a:t>
            </a:r>
            <a:r>
              <a:rPr lang="en-GB" b="0" dirty="0">
                <a:effectLst/>
                <a:latin typeface="Times New Roman" panose="02020603050405020304" pitchFamily="18" charset="0"/>
                <a:cs typeface="Times New Roman" panose="02020603050405020304" pitchFamily="18" charset="0"/>
                <a:hlinkClick r:id="rId3"/>
              </a:rPr>
              <a:t>https://www.youtube.com/watch?v=JBpJ4ZuFP8E&amp;ab_channel=TonyMachaj</a:t>
            </a:r>
            <a:r>
              <a:rPr lang="en-GB" b="0" dirty="0">
                <a:effectLst/>
                <a:latin typeface="Times New Roman" panose="02020603050405020304" pitchFamily="18" charset="0"/>
                <a:cs typeface="Times New Roman" panose="02020603050405020304" pitchFamily="18" charset="0"/>
              </a:rPr>
              <a:t>&gt; [Accessed 10/12/2020]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Joe Twyman, </a:t>
            </a:r>
            <a:r>
              <a:rPr lang="en-GB" b="0" i="1" dirty="0">
                <a:solidFill>
                  <a:srgbClr val="FFFFFF"/>
                </a:solidFill>
                <a:effectLst/>
                <a:latin typeface="YgRawline"/>
              </a:rPr>
              <a:t>Margaret Thatcher and public opinion, </a:t>
            </a:r>
            <a:r>
              <a:rPr lang="en-GB" b="0" i="0" dirty="0">
                <a:solidFill>
                  <a:srgbClr val="FFFFFF"/>
                </a:solidFill>
                <a:effectLst/>
                <a:latin typeface="YgRawline"/>
              </a:rPr>
              <a:t>Politics &lt;https://yougov.co.uk/topics/politics/articles-reports/2013/04/10/margaret-thatcher-and-public-opinion&gt; [Accessed 10/12/20] (First two paragraphs)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dirty="0">
                <a:solidFill>
                  <a:srgbClr val="C70000"/>
                </a:solidFill>
                <a:effectLst/>
                <a:latin typeface="GH Guardian Headline"/>
              </a:rPr>
              <a:t>Julian </a:t>
            </a:r>
            <a:r>
              <a:rPr lang="en-GB" b="0" i="0" u="none" dirty="0" err="1">
                <a:solidFill>
                  <a:srgbClr val="C70000"/>
                </a:solidFill>
                <a:effectLst/>
                <a:latin typeface="GH Guardian Headline"/>
              </a:rPr>
              <a:t>Coman</a:t>
            </a:r>
            <a:r>
              <a:rPr lang="en-GB" b="0" i="0" u="none" dirty="0">
                <a:solidFill>
                  <a:srgbClr val="C70000"/>
                </a:solidFill>
                <a:effectLst/>
                <a:latin typeface="GH Guardian Headline"/>
              </a:rPr>
              <a:t>, </a:t>
            </a:r>
            <a:r>
              <a:rPr lang="en-GB" b="0" i="1" dirty="0">
                <a:solidFill>
                  <a:srgbClr val="AB0613"/>
                </a:solidFill>
                <a:effectLst/>
                <a:latin typeface="GH Guardian Headline"/>
              </a:rPr>
              <a:t>Margaret Thatcher: 20 ways that she changed Britain</a:t>
            </a:r>
            <a:r>
              <a:rPr lang="en-GB" b="0" i="0" dirty="0">
                <a:solidFill>
                  <a:srgbClr val="AB0613"/>
                </a:solidFill>
                <a:effectLst/>
                <a:latin typeface="GH Guardian Headline"/>
              </a:rPr>
              <a:t> &lt;https://www.theguardian.com/politics/2013/apr/14/margaret-thatcher-20-changes-Britain&gt; [Accessed 10/12/20] ( points 2,4,5,14)</a:t>
            </a:r>
            <a:endParaRPr lang="en-GB" b="0" i="1" dirty="0">
              <a:solidFill>
                <a:srgbClr val="AB0613"/>
              </a:solidFill>
              <a:effectLst/>
              <a:latin typeface="GH Guardian Headli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u="none" dirty="0">
              <a:solidFill>
                <a:srgbClr val="FFFFFF"/>
              </a:solidFill>
              <a:effectLst/>
              <a:latin typeface="YgRawline"/>
            </a:endParaRPr>
          </a:p>
        </p:txBody>
      </p:sp>
      <p:sp>
        <p:nvSpPr>
          <p:cNvPr id="4" name="Slide Number Placeholder 3"/>
          <p:cNvSpPr>
            <a:spLocks noGrp="1"/>
          </p:cNvSpPr>
          <p:nvPr>
            <p:ph type="sldNum" sz="quarter" idx="5"/>
          </p:nvPr>
        </p:nvSpPr>
        <p:spPr/>
        <p:txBody>
          <a:bodyPr/>
          <a:lstStyle/>
          <a:p>
            <a:fld id="{2D738FF4-82A4-4C80-912D-9D5A1CC8E4B9}" type="slidenum">
              <a:rPr lang="en-GB" smtClean="0"/>
              <a:t>5</a:t>
            </a:fld>
            <a:endParaRPr lang="en-GB"/>
          </a:p>
        </p:txBody>
      </p:sp>
    </p:spTree>
    <p:extLst>
      <p:ext uri="{BB962C8B-B14F-4D97-AF65-F5344CB8AC3E}">
        <p14:creationId xmlns:p14="http://schemas.microsoft.com/office/powerpoint/2010/main" val="1766762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Tony </a:t>
            </a:r>
            <a:r>
              <a:rPr lang="en-GB" dirty="0" err="1">
                <a:latin typeface="Times New Roman" panose="02020603050405020304" pitchFamily="18" charset="0"/>
                <a:cs typeface="Times New Roman" panose="02020603050405020304" pitchFamily="18" charset="0"/>
              </a:rPr>
              <a:t>Machaj</a:t>
            </a:r>
            <a:r>
              <a:rPr lang="en-GB" dirty="0">
                <a:latin typeface="Times New Roman" panose="02020603050405020304" pitchFamily="18" charset="0"/>
                <a:cs typeface="Times New Roman" panose="02020603050405020304" pitchFamily="18" charset="0"/>
              </a:rPr>
              <a:t>, </a:t>
            </a:r>
            <a:r>
              <a:rPr lang="en-GB" b="0" i="1" dirty="0">
                <a:effectLst/>
                <a:latin typeface="Times New Roman" panose="02020603050405020304" pitchFamily="18" charset="0"/>
                <a:cs typeface="Times New Roman" panose="02020603050405020304" pitchFamily="18" charset="0"/>
              </a:rPr>
              <a:t>This is England - opening credits </a:t>
            </a:r>
            <a:r>
              <a:rPr lang="en-GB" b="0" dirty="0">
                <a:effectLst/>
                <a:latin typeface="Times New Roman" panose="02020603050405020304" pitchFamily="18" charset="0"/>
                <a:cs typeface="Times New Roman" panose="02020603050405020304" pitchFamily="18" charset="0"/>
              </a:rPr>
              <a:t>online video (screenshot), YouTube, 25 November 2007 &lt;</a:t>
            </a:r>
            <a:r>
              <a:rPr lang="en-GB" b="0" dirty="0">
                <a:effectLst/>
                <a:latin typeface="Times New Roman" panose="02020603050405020304" pitchFamily="18" charset="0"/>
                <a:cs typeface="Times New Roman" panose="02020603050405020304" pitchFamily="18" charset="0"/>
                <a:hlinkClick r:id="rId3"/>
              </a:rPr>
              <a:t>https://www.youtube.com/watch?v=JBpJ4ZuFP8E&amp;ab_channel=TonyMachaj</a:t>
            </a:r>
            <a:r>
              <a:rPr lang="en-GB" b="0" dirty="0">
                <a:effectLst/>
                <a:latin typeface="Times New Roman" panose="02020603050405020304" pitchFamily="18" charset="0"/>
                <a:cs typeface="Times New Roman" panose="02020603050405020304" pitchFamily="18" charset="0"/>
              </a:rPr>
              <a:t>&gt; [Accessed 10/12/2020]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BB2BB"/>
                </a:solidFill>
                <a:effectLst/>
                <a:latin typeface="Merriweather"/>
              </a:rPr>
              <a:t>Holly Lennon, </a:t>
            </a:r>
            <a:r>
              <a:rPr lang="en-GB" b="0" i="1" u="none" strike="noStrike" dirty="0">
                <a:solidFill>
                  <a:srgbClr val="1BB2BB"/>
                </a:solidFill>
                <a:effectLst/>
                <a:latin typeface="Merriweather"/>
              </a:rPr>
              <a:t>Looking back: Scotland’s political protests</a:t>
            </a:r>
            <a:r>
              <a:rPr lang="en-GB" b="0" i="0" u="none" strike="noStrike" dirty="0">
                <a:solidFill>
                  <a:srgbClr val="1BB2BB"/>
                </a:solidFill>
                <a:effectLst/>
                <a:latin typeface="Merriweather"/>
              </a:rPr>
              <a:t>, The Scotsman &lt;https://www.scotsman.com/arts-and-culture/looking-back-scotlands-political-protests-1486995&gt; [Accessed 10/12/20] (</a:t>
            </a:r>
            <a:r>
              <a:rPr lang="en-GB" b="0" i="0" dirty="0">
                <a:solidFill>
                  <a:srgbClr val="000000"/>
                </a:solidFill>
                <a:effectLst/>
                <a:latin typeface="Merriweather"/>
              </a:rPr>
              <a:t>Faslane Peace Camp paragraphs)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dirty="0">
                <a:solidFill>
                  <a:srgbClr val="494949"/>
                </a:solidFill>
                <a:effectLst/>
                <a:latin typeface="Open Sans"/>
              </a:rPr>
              <a:t>Torcuil Crichton, </a:t>
            </a:r>
            <a:r>
              <a:rPr lang="en-GB" b="0" i="1" u="none" dirty="0">
                <a:solidFill>
                  <a:srgbClr val="494949"/>
                </a:solidFill>
                <a:effectLst/>
                <a:latin typeface="Open Sans"/>
              </a:rPr>
              <a:t>T</a:t>
            </a:r>
            <a:r>
              <a:rPr lang="en-GB" b="0" i="1" dirty="0">
                <a:solidFill>
                  <a:srgbClr val="141414"/>
                </a:solidFill>
                <a:effectLst/>
                <a:latin typeface="Signika Negative Bold"/>
              </a:rPr>
              <a:t>hatcher ordered 'shoot to kill' over Faslane protests</a:t>
            </a:r>
            <a:r>
              <a:rPr lang="en-GB" b="0" i="0" dirty="0">
                <a:solidFill>
                  <a:srgbClr val="141414"/>
                </a:solidFill>
                <a:effectLst/>
                <a:latin typeface="Signika Negative Bold"/>
              </a:rPr>
              <a:t>, </a:t>
            </a:r>
            <a:r>
              <a:rPr lang="en-GB" b="0" i="0" dirty="0" err="1">
                <a:solidFill>
                  <a:srgbClr val="141414"/>
                </a:solidFill>
                <a:effectLst/>
                <a:latin typeface="Signika Negative Bold"/>
              </a:rPr>
              <a:t>DailyRecord</a:t>
            </a:r>
            <a:r>
              <a:rPr lang="en-GB" b="0" i="0" dirty="0">
                <a:solidFill>
                  <a:srgbClr val="141414"/>
                </a:solidFill>
                <a:effectLst/>
                <a:latin typeface="Signika Negative Bold"/>
              </a:rPr>
              <a:t> &lt;https://www.dailyrecord.co.uk/news/scottish-news/thatcher-ordered-shoot-kill-over-9534676&gt; [Accessed 10/12/20] (Whole article)</a:t>
            </a:r>
            <a:endParaRPr lang="en-GB" b="0" i="1" u="none" dirty="0">
              <a:effectLst/>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D738FF4-82A4-4C80-912D-9D5A1CC8E4B9}" type="slidenum">
              <a:rPr lang="en-GB" smtClean="0"/>
              <a:t>6</a:t>
            </a:fld>
            <a:endParaRPr lang="en-GB"/>
          </a:p>
        </p:txBody>
      </p:sp>
    </p:spTree>
    <p:extLst>
      <p:ext uri="{BB962C8B-B14F-4D97-AF65-F5344CB8AC3E}">
        <p14:creationId xmlns:p14="http://schemas.microsoft.com/office/powerpoint/2010/main" val="297457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Tony </a:t>
            </a:r>
            <a:r>
              <a:rPr lang="en-GB" dirty="0" err="1">
                <a:latin typeface="Times New Roman" panose="02020603050405020304" pitchFamily="18" charset="0"/>
                <a:cs typeface="Times New Roman" panose="02020603050405020304" pitchFamily="18" charset="0"/>
              </a:rPr>
              <a:t>Machaj</a:t>
            </a:r>
            <a:r>
              <a:rPr lang="en-GB" dirty="0">
                <a:latin typeface="Times New Roman" panose="02020603050405020304" pitchFamily="18" charset="0"/>
                <a:cs typeface="Times New Roman" panose="02020603050405020304" pitchFamily="18" charset="0"/>
              </a:rPr>
              <a:t>, </a:t>
            </a:r>
            <a:r>
              <a:rPr lang="en-GB" b="0" i="1" dirty="0">
                <a:effectLst/>
                <a:latin typeface="Times New Roman" panose="02020603050405020304" pitchFamily="18" charset="0"/>
                <a:cs typeface="Times New Roman" panose="02020603050405020304" pitchFamily="18" charset="0"/>
              </a:rPr>
              <a:t>This is England - opening credits </a:t>
            </a:r>
            <a:r>
              <a:rPr lang="en-GB" b="0" dirty="0">
                <a:effectLst/>
                <a:latin typeface="Times New Roman" panose="02020603050405020304" pitchFamily="18" charset="0"/>
                <a:cs typeface="Times New Roman" panose="02020603050405020304" pitchFamily="18" charset="0"/>
              </a:rPr>
              <a:t>online video (screenshot), YouTube, 25 November 2007 &lt;</a:t>
            </a:r>
            <a:r>
              <a:rPr lang="en-GB" b="0" dirty="0">
                <a:effectLst/>
                <a:latin typeface="Times New Roman" panose="02020603050405020304" pitchFamily="18" charset="0"/>
                <a:cs typeface="Times New Roman" panose="02020603050405020304" pitchFamily="18" charset="0"/>
                <a:hlinkClick r:id="rId3"/>
              </a:rPr>
              <a:t>https://www.youtube.com/watch?v=JBpJ4ZuFP8E&amp;ab_channel=TonyMachaj</a:t>
            </a:r>
            <a:r>
              <a:rPr lang="en-GB" b="0" dirty="0">
                <a:effectLst/>
                <a:latin typeface="Times New Roman" panose="02020603050405020304" pitchFamily="18" charset="0"/>
                <a:cs typeface="Times New Roman" panose="02020603050405020304" pitchFamily="18" charset="0"/>
              </a:rPr>
              <a:t>&gt; [Accessed 10/12/2020]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effectLst/>
                <a:latin typeface="Times New Roman" panose="02020603050405020304" pitchFamily="18" charset="0"/>
                <a:cs typeface="Times New Roman" panose="02020603050405020304" pitchFamily="18" charset="0"/>
              </a:rPr>
              <a:t>Ipsos, </a:t>
            </a:r>
            <a:r>
              <a:rPr lang="en-GB" b="0" i="1" dirty="0">
                <a:solidFill>
                  <a:srgbClr val="282828"/>
                </a:solidFill>
                <a:effectLst/>
                <a:latin typeface="karla_regular"/>
              </a:rPr>
              <a:t>The Falklands War - Panel Survey</a:t>
            </a:r>
            <a:r>
              <a:rPr lang="en-GB" b="0" i="0" dirty="0">
                <a:solidFill>
                  <a:srgbClr val="282828"/>
                </a:solidFill>
                <a:effectLst/>
                <a:latin typeface="karla_regular"/>
              </a:rPr>
              <a:t>, War/Terrorism &lt;https://www.ipsos.com/ipsos-mori/en-uk/falklands-war-panel-survey&gt; [Accessed 10/12/20] (questions about The Falklands and Thatcher’s popularity)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Open Sans"/>
              </a:rPr>
              <a:t>Max Hastings</a:t>
            </a:r>
            <a:r>
              <a:rPr lang="en-GB" b="0" i="0" dirty="0">
                <a:solidFill>
                  <a:srgbClr val="282828"/>
                </a:solidFill>
                <a:effectLst/>
                <a:latin typeface="karla_regular"/>
              </a:rPr>
              <a:t>, </a:t>
            </a:r>
            <a:r>
              <a:rPr lang="en-GB" b="0" i="1" dirty="0">
                <a:solidFill>
                  <a:srgbClr val="333333"/>
                </a:solidFill>
                <a:effectLst/>
                <a:latin typeface="Georgia" panose="02040502050405020303" pitchFamily="18" charset="0"/>
              </a:rPr>
              <a:t>The Falklands War: when was it fought, why did it happen and how was it won? </a:t>
            </a:r>
            <a:r>
              <a:rPr lang="en-GB" b="0" i="0" dirty="0">
                <a:solidFill>
                  <a:srgbClr val="333333"/>
                </a:solidFill>
                <a:effectLst/>
                <a:latin typeface="Georgia" panose="02040502050405020303" pitchFamily="18" charset="0"/>
              </a:rPr>
              <a:t>History Extra &lt;https://www.historyextra.com/period/20th-century/falklands-war-history-facts-what-happened/&gt; [Date Accessed 10/12/20] (Whole article)</a:t>
            </a:r>
            <a:endParaRPr lang="en-GB" b="0" i="1" dirty="0">
              <a:solidFill>
                <a:srgbClr val="333333"/>
              </a:solidFill>
              <a:effectLst/>
              <a:latin typeface="Georgia" panose="02040502050405020303"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D738FF4-82A4-4C80-912D-9D5A1CC8E4B9}" type="slidenum">
              <a:rPr lang="en-GB" smtClean="0"/>
              <a:t>7</a:t>
            </a:fld>
            <a:endParaRPr lang="en-GB"/>
          </a:p>
        </p:txBody>
      </p:sp>
    </p:spTree>
    <p:extLst>
      <p:ext uri="{BB962C8B-B14F-4D97-AF65-F5344CB8AC3E}">
        <p14:creationId xmlns:p14="http://schemas.microsoft.com/office/powerpoint/2010/main" val="132701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Tony </a:t>
            </a:r>
            <a:r>
              <a:rPr lang="en-GB" dirty="0" err="1">
                <a:latin typeface="Times New Roman" panose="02020603050405020304" pitchFamily="18" charset="0"/>
                <a:cs typeface="Times New Roman" panose="02020603050405020304" pitchFamily="18" charset="0"/>
              </a:rPr>
              <a:t>Machaj</a:t>
            </a:r>
            <a:r>
              <a:rPr lang="en-GB" dirty="0">
                <a:latin typeface="Times New Roman" panose="02020603050405020304" pitchFamily="18" charset="0"/>
                <a:cs typeface="Times New Roman" panose="02020603050405020304" pitchFamily="18" charset="0"/>
              </a:rPr>
              <a:t>, </a:t>
            </a:r>
            <a:r>
              <a:rPr lang="en-GB" b="0" i="1" dirty="0">
                <a:effectLst/>
                <a:latin typeface="Times New Roman" panose="02020603050405020304" pitchFamily="18" charset="0"/>
                <a:cs typeface="Times New Roman" panose="02020603050405020304" pitchFamily="18" charset="0"/>
              </a:rPr>
              <a:t>This is England - opening credits </a:t>
            </a:r>
            <a:r>
              <a:rPr lang="en-GB" b="0" dirty="0">
                <a:effectLst/>
                <a:latin typeface="Times New Roman" panose="02020603050405020304" pitchFamily="18" charset="0"/>
                <a:cs typeface="Times New Roman" panose="02020603050405020304" pitchFamily="18" charset="0"/>
              </a:rPr>
              <a:t>online video (screenshot), YouTube, 25 November 2007 &lt;</a:t>
            </a:r>
            <a:r>
              <a:rPr lang="en-GB" b="0" dirty="0">
                <a:effectLst/>
                <a:latin typeface="Times New Roman" panose="02020603050405020304" pitchFamily="18" charset="0"/>
                <a:cs typeface="Times New Roman" panose="02020603050405020304" pitchFamily="18" charset="0"/>
                <a:hlinkClick r:id="rId3"/>
              </a:rPr>
              <a:t>https://www.youtube.com/watch?v=JBpJ4ZuFP8E&amp;ab_channel=TonyMachaj</a:t>
            </a:r>
            <a:r>
              <a:rPr lang="en-GB" b="0" dirty="0">
                <a:effectLst/>
                <a:latin typeface="Times New Roman" panose="02020603050405020304" pitchFamily="18" charset="0"/>
                <a:cs typeface="Times New Roman" panose="02020603050405020304" pitchFamily="18" charset="0"/>
              </a:rPr>
              <a:t>&gt; [Accessed 10/12/2020]</a:t>
            </a:r>
          </a:p>
          <a:p>
            <a:endParaRPr lang="en-GB" dirty="0"/>
          </a:p>
        </p:txBody>
      </p:sp>
      <p:sp>
        <p:nvSpPr>
          <p:cNvPr id="4" name="Slide Number Placeholder 3"/>
          <p:cNvSpPr>
            <a:spLocks noGrp="1"/>
          </p:cNvSpPr>
          <p:nvPr>
            <p:ph type="sldNum" sz="quarter" idx="5"/>
          </p:nvPr>
        </p:nvSpPr>
        <p:spPr/>
        <p:txBody>
          <a:bodyPr/>
          <a:lstStyle/>
          <a:p>
            <a:fld id="{2D738FF4-82A4-4C80-912D-9D5A1CC8E4B9}" type="slidenum">
              <a:rPr lang="en-GB" smtClean="0"/>
              <a:t>8</a:t>
            </a:fld>
            <a:endParaRPr lang="en-GB"/>
          </a:p>
        </p:txBody>
      </p:sp>
    </p:spTree>
    <p:extLst>
      <p:ext uri="{BB962C8B-B14F-4D97-AF65-F5344CB8AC3E}">
        <p14:creationId xmlns:p14="http://schemas.microsoft.com/office/powerpoint/2010/main" val="3641236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none" strike="noStrike" dirty="0">
                <a:solidFill>
                  <a:srgbClr val="CA2017"/>
                </a:solidFill>
                <a:effectLst/>
                <a:latin typeface="Neuton"/>
              </a:rPr>
              <a:t>Lostinaesthetic, </a:t>
            </a:r>
            <a:r>
              <a:rPr lang="en-GB" b="0" i="1" u="none" strike="noStrike" dirty="0">
                <a:solidFill>
                  <a:srgbClr val="CA2017"/>
                </a:solidFill>
                <a:effectLst/>
                <a:latin typeface="Neuton"/>
              </a:rPr>
              <a:t>screen-shot-2015-09- 14-at-01-05-49-png.jpg </a:t>
            </a:r>
            <a:r>
              <a:rPr lang="en-GB" b="0" i="0" u="none" strike="noStrike" dirty="0">
                <a:solidFill>
                  <a:srgbClr val="CA2017"/>
                </a:solidFill>
                <a:effectLst/>
                <a:latin typeface="Neuton"/>
              </a:rPr>
              <a:t>&lt;https://lostinaesthetic.wordpress.com/2015/09/15/this-is-england/&gt; [Accessed 11/12/20] </a:t>
            </a:r>
            <a:endParaRPr lang="en-GB" b="0" i="1" dirty="0">
              <a:solidFill>
                <a:srgbClr val="666666"/>
              </a:solidFill>
              <a:effectLst/>
              <a:latin typeface="Cabin"/>
            </a:endParaRPr>
          </a:p>
        </p:txBody>
      </p:sp>
      <p:sp>
        <p:nvSpPr>
          <p:cNvPr id="4" name="Slide Number Placeholder 3"/>
          <p:cNvSpPr>
            <a:spLocks noGrp="1"/>
          </p:cNvSpPr>
          <p:nvPr>
            <p:ph type="sldNum" sz="quarter" idx="5"/>
          </p:nvPr>
        </p:nvSpPr>
        <p:spPr/>
        <p:txBody>
          <a:bodyPr/>
          <a:lstStyle/>
          <a:p>
            <a:fld id="{2D738FF4-82A4-4C80-912D-9D5A1CC8E4B9}" type="slidenum">
              <a:rPr lang="en-GB" smtClean="0"/>
              <a:t>9</a:t>
            </a:fld>
            <a:endParaRPr lang="en-GB"/>
          </a:p>
        </p:txBody>
      </p:sp>
    </p:spTree>
    <p:extLst>
      <p:ext uri="{BB962C8B-B14F-4D97-AF65-F5344CB8AC3E}">
        <p14:creationId xmlns:p14="http://schemas.microsoft.com/office/powerpoint/2010/main" val="117332246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D6D7F9DE-6848-420E-85C2-B486E4700665}" type="slidenum">
              <a:rPr lang="en-GB" smtClean="0"/>
              <a:t>‹#›</a:t>
            </a:fld>
            <a:endParaRPr lang="en-GB" dirty="0"/>
          </a:p>
        </p:txBody>
      </p:sp>
    </p:spTree>
    <p:extLst>
      <p:ext uri="{BB962C8B-B14F-4D97-AF65-F5344CB8AC3E}">
        <p14:creationId xmlns:p14="http://schemas.microsoft.com/office/powerpoint/2010/main" val="3909956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3646674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6888FAA-5076-4BEF-9CBA-0D9AABC1E44E}" type="datetimeFigureOut">
              <a:rPr lang="en-GB" smtClean="0"/>
              <a:t>16/12/2020</a:t>
            </a:fld>
            <a:endParaRPr lang="en-GB" dirty="0"/>
          </a:p>
        </p:txBody>
      </p:sp>
      <p:sp>
        <p:nvSpPr>
          <p:cNvPr id="5" name="Footer Placeholder 4"/>
          <p:cNvSpPr>
            <a:spLocks noGrp="1"/>
          </p:cNvSpPr>
          <p:nvPr>
            <p:ph type="ftr" sz="quarter" idx="11"/>
          </p:nvPr>
        </p:nvSpPr>
        <p:spPr>
          <a:xfrm>
            <a:off x="2182708" y="6272784"/>
            <a:ext cx="6327648" cy="365125"/>
          </a:xfrm>
        </p:spPr>
        <p:txBody>
          <a:bodyPr/>
          <a:lstStyle/>
          <a:p>
            <a:endParaRPr lang="en-GB"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D6D7F9DE-6848-420E-85C2-B486E4700665}" type="slidenum">
              <a:rPr lang="en-GB" smtClean="0"/>
              <a:t>‹#›</a:t>
            </a:fld>
            <a:endParaRPr lang="en-GB" dirty="0"/>
          </a:p>
        </p:txBody>
      </p:sp>
    </p:spTree>
    <p:extLst>
      <p:ext uri="{BB962C8B-B14F-4D97-AF65-F5344CB8AC3E}">
        <p14:creationId xmlns:p14="http://schemas.microsoft.com/office/powerpoint/2010/main" val="1274542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1846672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3709432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4163390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4088647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6" name="Footer Placeholder 5"/>
          <p:cNvSpPr>
            <a:spLocks noGrp="1"/>
          </p:cNvSpPr>
          <p:nvPr>
            <p:ph type="ftr" sz="quarter" idx="11"/>
          </p:nvPr>
        </p:nvSpPr>
        <p:spPr/>
        <p:txBody>
          <a:bodyPr/>
          <a:lstStyle/>
          <a:p>
            <a:endParaRPr lang="en-GB"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3731812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888FAA-5076-4BEF-9CBA-0D9AABC1E44E}" type="datetimeFigureOut">
              <a:rPr lang="en-GB" smtClean="0"/>
              <a:t>16/12/2020</a:t>
            </a:fld>
            <a:endParaRPr lang="en-GB"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1513238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775028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888FAA-5076-4BEF-9CBA-0D9AABC1E44E}" type="datetimeFigureOut">
              <a:rPr lang="en-GB" smtClean="0"/>
              <a:t>16/12/2020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6D7F9DE-6848-420E-85C2-B486E4700665}" type="slidenum">
              <a:rPr lang="en-GB" smtClean="0"/>
              <a:t>‹#›</a:t>
            </a:fld>
            <a:endParaRPr lang="en-GB" dirty="0"/>
          </a:p>
        </p:txBody>
      </p:sp>
    </p:spTree>
    <p:extLst>
      <p:ext uri="{BB962C8B-B14F-4D97-AF65-F5344CB8AC3E}">
        <p14:creationId xmlns:p14="http://schemas.microsoft.com/office/powerpoint/2010/main" val="1308260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6888FAA-5076-4BEF-9CBA-0D9AABC1E44E}" type="datetimeFigureOut">
              <a:rPr lang="en-GB" smtClean="0"/>
              <a:t>16/12/2020</a:t>
            </a:fld>
            <a:endParaRPr lang="en-GB"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D6D7F9DE-6848-420E-85C2-B486E4700665}" type="slidenum">
              <a:rPr lang="en-GB" smtClean="0"/>
              <a:t>‹#›</a:t>
            </a:fld>
            <a:endParaRPr lang="en-GB" dirty="0"/>
          </a:p>
        </p:txBody>
      </p:sp>
    </p:spTree>
    <p:extLst>
      <p:ext uri="{BB962C8B-B14F-4D97-AF65-F5344CB8AC3E}">
        <p14:creationId xmlns:p14="http://schemas.microsoft.com/office/powerpoint/2010/main" val="29052813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https/www.youtube.com/watch?v=JBpJ4ZuFP8E&amp;ab_channel=TonyMachaj" TargetMode="External"/><Relationship Id="rId2" Type="http://schemas.openxmlformats.org/officeDocument/2006/relationships/slideLayout" Target="../slideLayouts/slideLayout2.xml"/><Relationship Id="rId1" Type="http://schemas.openxmlformats.org/officeDocument/2006/relationships/video" Target="https://www.youtube.com/embed/JBpJ4ZuFP8E?feature=oembed" TargetMode="Externa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JBpJ4ZuFP8E&amp;ab_channel=TonyMachaj"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004C5-CAE7-4DD3-920F-B411EA2F778A}"/>
              </a:ext>
            </a:extLst>
          </p:cNvPr>
          <p:cNvSpPr>
            <a:spLocks noGrp="1"/>
          </p:cNvSpPr>
          <p:nvPr>
            <p:ph type="ctrTitle"/>
          </p:nvPr>
        </p:nvSpPr>
        <p:spPr>
          <a:xfrm>
            <a:off x="1106332" y="840510"/>
            <a:ext cx="9948672" cy="3692176"/>
          </a:xfrm>
        </p:spPr>
        <p:txBody>
          <a:bodyPr/>
          <a:lstStyle/>
          <a:p>
            <a:r>
              <a:rPr lang="en-GB" dirty="0"/>
              <a:t>This Is England and How Thatcherism is represented.</a:t>
            </a:r>
          </a:p>
        </p:txBody>
      </p:sp>
      <p:sp>
        <p:nvSpPr>
          <p:cNvPr id="3" name="Subtitle 2">
            <a:extLst>
              <a:ext uri="{FF2B5EF4-FFF2-40B4-BE49-F238E27FC236}">
                <a16:creationId xmlns:a16="http://schemas.microsoft.com/office/drawing/2014/main" id="{73AD742F-8B41-4F90-B8A2-88EB09B085AF}"/>
              </a:ext>
            </a:extLst>
          </p:cNvPr>
          <p:cNvSpPr>
            <a:spLocks noGrp="1"/>
          </p:cNvSpPr>
          <p:nvPr>
            <p:ph type="subTitle" idx="1"/>
          </p:nvPr>
        </p:nvSpPr>
        <p:spPr>
          <a:xfrm>
            <a:off x="7374450" y="3208251"/>
            <a:ext cx="2763243" cy="441498"/>
          </a:xfrm>
        </p:spPr>
        <p:txBody>
          <a:bodyPr/>
          <a:lstStyle/>
          <a:p>
            <a:r>
              <a:rPr lang="en-GB" dirty="0"/>
              <a:t>By Matthew Jordan </a:t>
            </a:r>
          </a:p>
          <a:p>
            <a:endParaRPr lang="en-GB" dirty="0"/>
          </a:p>
        </p:txBody>
      </p:sp>
      <p:pic>
        <p:nvPicPr>
          <p:cNvPr id="5" name="Picture 4" descr="A group of people posing for a photo&#10;&#10;Description automatically generated">
            <a:extLst>
              <a:ext uri="{FF2B5EF4-FFF2-40B4-BE49-F238E27FC236}">
                <a16:creationId xmlns:a16="http://schemas.microsoft.com/office/drawing/2014/main" id="{99F8B4D5-0C58-4ADE-B7B2-2B1BD6DBDF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2873" y="4249882"/>
            <a:ext cx="4636654" cy="2608118"/>
          </a:xfrm>
          <a:prstGeom prst="rect">
            <a:avLst/>
          </a:prstGeom>
        </p:spPr>
      </p:pic>
      <p:pic>
        <p:nvPicPr>
          <p:cNvPr id="7" name="Picture 6">
            <a:extLst>
              <a:ext uri="{FF2B5EF4-FFF2-40B4-BE49-F238E27FC236}">
                <a16:creationId xmlns:a16="http://schemas.microsoft.com/office/drawing/2014/main" id="{C4E46AE9-C057-47F1-973E-2A29E6D06A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4450" y="3786502"/>
            <a:ext cx="2221935" cy="3071498"/>
          </a:xfrm>
          <a:prstGeom prst="rect">
            <a:avLst/>
          </a:prstGeom>
        </p:spPr>
      </p:pic>
    </p:spTree>
    <p:extLst>
      <p:ext uri="{BB962C8B-B14F-4D97-AF65-F5344CB8AC3E}">
        <p14:creationId xmlns:p14="http://schemas.microsoft.com/office/powerpoint/2010/main" val="2436261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E3A99-6D4E-4B15-87B1-B0B134486E8E}"/>
              </a:ext>
            </a:extLst>
          </p:cNvPr>
          <p:cNvSpPr>
            <a:spLocks noGrp="1"/>
          </p:cNvSpPr>
          <p:nvPr>
            <p:ph type="title"/>
          </p:nvPr>
        </p:nvSpPr>
        <p:spPr/>
        <p:txBody>
          <a:bodyPr/>
          <a:lstStyle/>
          <a:p>
            <a:r>
              <a:rPr lang="en-GB" dirty="0"/>
              <a:t>Opening Montage</a:t>
            </a:r>
          </a:p>
        </p:txBody>
      </p:sp>
      <p:pic>
        <p:nvPicPr>
          <p:cNvPr id="4" name="Online Media 3" title="This is England - opening credits">
            <a:hlinkClick r:id="rId3"/>
            <a:extLst>
              <a:ext uri="{FF2B5EF4-FFF2-40B4-BE49-F238E27FC236}">
                <a16:creationId xmlns:a16="http://schemas.microsoft.com/office/drawing/2014/main" id="{4B720ED9-8590-4D40-A23B-8F41AA644934}"/>
              </a:ext>
            </a:extLst>
          </p:cNvPr>
          <p:cNvPicPr>
            <a:picLocks noGrp="1" noRot="1" noChangeAspect="1"/>
          </p:cNvPicPr>
          <p:nvPr>
            <p:ph idx="1"/>
            <a:videoFile r:link="rId1"/>
          </p:nvPr>
        </p:nvPicPr>
        <p:blipFill>
          <a:blip r:embed="rId4"/>
          <a:stretch>
            <a:fillRect/>
          </a:stretch>
        </p:blipFill>
        <p:spPr>
          <a:xfrm>
            <a:off x="2971050" y="1689155"/>
            <a:ext cx="6249900" cy="4684213"/>
          </a:xfrm>
          <a:prstGeom prst="rect">
            <a:avLst/>
          </a:prstGeom>
        </p:spPr>
      </p:pic>
    </p:spTree>
    <p:extLst>
      <p:ext uri="{BB962C8B-B14F-4D97-AF65-F5344CB8AC3E}">
        <p14:creationId xmlns:p14="http://schemas.microsoft.com/office/powerpoint/2010/main" val="415019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9066E-0D85-4F1E-A21D-FC1F195AA409}"/>
              </a:ext>
            </a:extLst>
          </p:cNvPr>
          <p:cNvSpPr>
            <a:spLocks noGrp="1"/>
          </p:cNvSpPr>
          <p:nvPr>
            <p:ph type="title"/>
          </p:nvPr>
        </p:nvSpPr>
        <p:spPr/>
        <p:txBody>
          <a:bodyPr/>
          <a:lstStyle/>
          <a:p>
            <a:r>
              <a:rPr lang="en-GB" dirty="0"/>
              <a:t>Thatcher as Foreman</a:t>
            </a:r>
          </a:p>
        </p:txBody>
      </p:sp>
      <p:sp>
        <p:nvSpPr>
          <p:cNvPr id="3" name="Content Placeholder 2">
            <a:extLst>
              <a:ext uri="{FF2B5EF4-FFF2-40B4-BE49-F238E27FC236}">
                <a16:creationId xmlns:a16="http://schemas.microsoft.com/office/drawing/2014/main" id="{B45B3856-5EF0-4198-A9EC-DB8BF3A32D03}"/>
              </a:ext>
            </a:extLst>
          </p:cNvPr>
          <p:cNvSpPr>
            <a:spLocks noGrp="1"/>
          </p:cNvSpPr>
          <p:nvPr>
            <p:ph idx="1"/>
          </p:nvPr>
        </p:nvSpPr>
        <p:spPr>
          <a:xfrm>
            <a:off x="1069848" y="2121408"/>
            <a:ext cx="5825902" cy="4050792"/>
          </a:xfrm>
        </p:spPr>
        <p:txBody>
          <a:bodyPr/>
          <a:lstStyle/>
          <a:p>
            <a:r>
              <a:rPr lang="en-GB" dirty="0"/>
              <a:t>The opening montage of the film begins with a shot of Margaret Thatcher in a workers helmet, rule of montage indicates that Thatcher is like a Foreman of the following images in the montage. </a:t>
            </a:r>
          </a:p>
          <a:p>
            <a:r>
              <a:rPr lang="en-GB" dirty="0"/>
              <a:t>She is the most important, the first and foremost theme in the film that underlies throughout.</a:t>
            </a:r>
          </a:p>
          <a:p>
            <a:r>
              <a:rPr lang="en-GB" dirty="0"/>
              <a:t>The next footage we see in the montage is of a northern town that mostly likely fell victim to Thatcher's economic policies.  i.e. the privatisation of the steel works industry, the coal mines and other such labour jobs.</a:t>
            </a:r>
          </a:p>
        </p:txBody>
      </p:sp>
      <p:pic>
        <p:nvPicPr>
          <p:cNvPr id="5" name="Picture 4">
            <a:extLst>
              <a:ext uri="{FF2B5EF4-FFF2-40B4-BE49-F238E27FC236}">
                <a16:creationId xmlns:a16="http://schemas.microsoft.com/office/drawing/2014/main" id="{25C2607F-0CF2-4835-8512-9874BC5AC850}"/>
              </a:ext>
            </a:extLst>
          </p:cNvPr>
          <p:cNvPicPr>
            <a:picLocks noChangeAspect="1"/>
          </p:cNvPicPr>
          <p:nvPr/>
        </p:nvPicPr>
        <p:blipFill rotWithShape="1">
          <a:blip r:embed="rId3"/>
          <a:srcRect l="12652" t="4983" r="12652" b="5454"/>
          <a:stretch/>
        </p:blipFill>
        <p:spPr>
          <a:xfrm>
            <a:off x="7195128" y="785774"/>
            <a:ext cx="4083936" cy="2754379"/>
          </a:xfrm>
          <a:prstGeom prst="rect">
            <a:avLst/>
          </a:prstGeom>
        </p:spPr>
      </p:pic>
      <p:pic>
        <p:nvPicPr>
          <p:cNvPr id="7" name="Picture 6">
            <a:extLst>
              <a:ext uri="{FF2B5EF4-FFF2-40B4-BE49-F238E27FC236}">
                <a16:creationId xmlns:a16="http://schemas.microsoft.com/office/drawing/2014/main" id="{88BED720-1E7E-4E8D-B531-5B799E551704}"/>
              </a:ext>
            </a:extLst>
          </p:cNvPr>
          <p:cNvPicPr>
            <a:picLocks noChangeAspect="1"/>
          </p:cNvPicPr>
          <p:nvPr/>
        </p:nvPicPr>
        <p:blipFill rotWithShape="1">
          <a:blip r:embed="rId4"/>
          <a:srcRect l="12500" t="4849" r="12500" b="7067"/>
          <a:stretch/>
        </p:blipFill>
        <p:spPr>
          <a:xfrm>
            <a:off x="7195128" y="3540153"/>
            <a:ext cx="4083936" cy="2697998"/>
          </a:xfrm>
          <a:prstGeom prst="rect">
            <a:avLst/>
          </a:prstGeom>
        </p:spPr>
      </p:pic>
    </p:spTree>
    <p:extLst>
      <p:ext uri="{BB962C8B-B14F-4D97-AF65-F5344CB8AC3E}">
        <p14:creationId xmlns:p14="http://schemas.microsoft.com/office/powerpoint/2010/main" val="138718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556E8-47DC-40D1-8819-6919D5DA9F2F}"/>
              </a:ext>
            </a:extLst>
          </p:cNvPr>
          <p:cNvSpPr>
            <a:spLocks noGrp="1"/>
          </p:cNvSpPr>
          <p:nvPr>
            <p:ph type="title"/>
          </p:nvPr>
        </p:nvSpPr>
        <p:spPr>
          <a:xfrm>
            <a:off x="1069848" y="484632"/>
            <a:ext cx="6254588" cy="1609344"/>
          </a:xfrm>
        </p:spPr>
        <p:txBody>
          <a:bodyPr>
            <a:normAutofit fontScale="90000"/>
          </a:bodyPr>
          <a:lstStyle/>
          <a:p>
            <a:r>
              <a:rPr lang="en-GB" dirty="0"/>
              <a:t>Gang Ideology as a rejection to mainstream culture</a:t>
            </a:r>
          </a:p>
        </p:txBody>
      </p:sp>
      <p:sp>
        <p:nvSpPr>
          <p:cNvPr id="3" name="Content Placeholder 2">
            <a:extLst>
              <a:ext uri="{FF2B5EF4-FFF2-40B4-BE49-F238E27FC236}">
                <a16:creationId xmlns:a16="http://schemas.microsoft.com/office/drawing/2014/main" id="{F1114069-40E5-44A5-A745-ECD5FC705A07}"/>
              </a:ext>
            </a:extLst>
          </p:cNvPr>
          <p:cNvSpPr>
            <a:spLocks noGrp="1"/>
          </p:cNvSpPr>
          <p:nvPr>
            <p:ph idx="1"/>
          </p:nvPr>
        </p:nvSpPr>
        <p:spPr>
          <a:xfrm>
            <a:off x="576776" y="2279534"/>
            <a:ext cx="6618352" cy="4160207"/>
          </a:xfrm>
        </p:spPr>
        <p:txBody>
          <a:bodyPr>
            <a:normAutofit/>
          </a:bodyPr>
          <a:lstStyle/>
          <a:p>
            <a:r>
              <a:rPr lang="en-GB" dirty="0"/>
              <a:t>Throughout the film costume is used to represent ideologies. The skinhead gangs are seen to unite under their similar outfits. </a:t>
            </a:r>
          </a:p>
          <a:p>
            <a:r>
              <a:rPr lang="en-GB" dirty="0"/>
              <a:t>Skinhead culture boomed in areas effected by Thatcherite economic decline – urban northern towns. The country experienced record highs of unemployment, highs of almost 12% in the early 80s.</a:t>
            </a:r>
          </a:p>
          <a:p>
            <a:r>
              <a:rPr lang="en-GB" dirty="0"/>
              <a:t>It was used to unite and give a sense of community to similarly impoverished people, something that the government were not giving them. </a:t>
            </a:r>
          </a:p>
          <a:p>
            <a:r>
              <a:rPr lang="en-GB" dirty="0"/>
              <a:t>Popular 80s culture included dance aerobics as seen: the contrast in colours defines the two as opposite in nature. </a:t>
            </a:r>
          </a:p>
          <a:p>
            <a:pPr marL="0" indent="0">
              <a:buNone/>
            </a:pPr>
            <a:endParaRPr lang="en-GB" dirty="0"/>
          </a:p>
        </p:txBody>
      </p:sp>
      <p:pic>
        <p:nvPicPr>
          <p:cNvPr id="5" name="Picture 4">
            <a:extLst>
              <a:ext uri="{FF2B5EF4-FFF2-40B4-BE49-F238E27FC236}">
                <a16:creationId xmlns:a16="http://schemas.microsoft.com/office/drawing/2014/main" id="{B55E56FA-7AF5-40FA-AB64-6020FD4FFD69}"/>
              </a:ext>
            </a:extLst>
          </p:cNvPr>
          <p:cNvPicPr>
            <a:picLocks noChangeAspect="1"/>
          </p:cNvPicPr>
          <p:nvPr/>
        </p:nvPicPr>
        <p:blipFill rotWithShape="1">
          <a:blip r:embed="rId3"/>
          <a:srcRect l="12576" t="4848" r="12727" b="5860"/>
          <a:stretch/>
        </p:blipFill>
        <p:spPr>
          <a:xfrm>
            <a:off x="7324436" y="873668"/>
            <a:ext cx="4034258" cy="2712691"/>
          </a:xfrm>
          <a:prstGeom prst="rect">
            <a:avLst/>
          </a:prstGeom>
        </p:spPr>
      </p:pic>
      <p:pic>
        <p:nvPicPr>
          <p:cNvPr id="7" name="Picture 6">
            <a:extLst>
              <a:ext uri="{FF2B5EF4-FFF2-40B4-BE49-F238E27FC236}">
                <a16:creationId xmlns:a16="http://schemas.microsoft.com/office/drawing/2014/main" id="{6C296D63-D9B6-4E88-9F1F-2E080433AE31}"/>
              </a:ext>
            </a:extLst>
          </p:cNvPr>
          <p:cNvPicPr>
            <a:picLocks noChangeAspect="1"/>
          </p:cNvPicPr>
          <p:nvPr/>
        </p:nvPicPr>
        <p:blipFill rotWithShape="1">
          <a:blip r:embed="rId4"/>
          <a:srcRect l="12424" t="4983" r="12500" b="5589"/>
          <a:stretch/>
        </p:blipFill>
        <p:spPr>
          <a:xfrm>
            <a:off x="7324436" y="3736666"/>
            <a:ext cx="4034258" cy="2703076"/>
          </a:xfrm>
          <a:prstGeom prst="rect">
            <a:avLst/>
          </a:prstGeom>
        </p:spPr>
      </p:pic>
    </p:spTree>
    <p:extLst>
      <p:ext uri="{BB962C8B-B14F-4D97-AF65-F5344CB8AC3E}">
        <p14:creationId xmlns:p14="http://schemas.microsoft.com/office/powerpoint/2010/main" val="87427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A9FD8-90A2-4201-AEB4-25BF55167151}"/>
              </a:ext>
            </a:extLst>
          </p:cNvPr>
          <p:cNvSpPr>
            <a:spLocks noGrp="1"/>
          </p:cNvSpPr>
          <p:nvPr>
            <p:ph type="title"/>
          </p:nvPr>
        </p:nvSpPr>
        <p:spPr>
          <a:xfrm>
            <a:off x="1069848" y="484632"/>
            <a:ext cx="7101029" cy="1609344"/>
          </a:xfrm>
        </p:spPr>
        <p:txBody>
          <a:bodyPr>
            <a:normAutofit fontScale="90000"/>
          </a:bodyPr>
          <a:lstStyle/>
          <a:p>
            <a:r>
              <a:rPr lang="en-GB" dirty="0"/>
              <a:t>Rejection of British/English culture further</a:t>
            </a:r>
          </a:p>
        </p:txBody>
      </p:sp>
      <p:sp>
        <p:nvSpPr>
          <p:cNvPr id="3" name="Content Placeholder 2">
            <a:extLst>
              <a:ext uri="{FF2B5EF4-FFF2-40B4-BE49-F238E27FC236}">
                <a16:creationId xmlns:a16="http://schemas.microsoft.com/office/drawing/2014/main" id="{E3946026-DC5E-40D3-AFEF-70DDBC6145F6}"/>
              </a:ext>
            </a:extLst>
          </p:cNvPr>
          <p:cNvSpPr>
            <a:spLocks noGrp="1"/>
          </p:cNvSpPr>
          <p:nvPr>
            <p:ph idx="1"/>
          </p:nvPr>
        </p:nvSpPr>
        <p:spPr>
          <a:xfrm>
            <a:off x="1069848" y="2453498"/>
            <a:ext cx="8143964" cy="4098304"/>
          </a:xfrm>
        </p:spPr>
        <p:txBody>
          <a:bodyPr>
            <a:normAutofit fontScale="92500" lnSpcReduction="10000"/>
          </a:bodyPr>
          <a:lstStyle/>
          <a:p>
            <a:r>
              <a:rPr lang="en-GB" dirty="0"/>
              <a:t>A lot of people did feel great patriotic pride and love for the country, the Royal Wedding between Diana and Charles was very popular in the South. </a:t>
            </a:r>
          </a:p>
          <a:p>
            <a:r>
              <a:rPr lang="en-GB" dirty="0"/>
              <a:t>The skinhead/punk sub-culture of Britain that was built heavily by working class urban youths that felt the rejection of the government and grew to resent the richer classes as such. </a:t>
            </a:r>
          </a:p>
          <a:p>
            <a:r>
              <a:rPr lang="en-GB" dirty="0"/>
              <a:t>The inter-cutting between the British ideology and the demolition of council houses, the crashing of trains and a terrorist being blown up depict unrest in the Nation. The neglection of the lower classes depicted clearly juxtaposing the previous positive nature of the previous footage. </a:t>
            </a:r>
          </a:p>
          <a:p>
            <a:r>
              <a:rPr lang="en-GB" dirty="0"/>
              <a:t>The terrorist dying is most likely an IRA soldier, the Troubles in Northern Ireland were a huge problem in </a:t>
            </a:r>
            <a:r>
              <a:rPr lang="en-GB" dirty="0" err="1"/>
              <a:t>Thatcherist</a:t>
            </a:r>
            <a:r>
              <a:rPr lang="en-GB" dirty="0"/>
              <a:t> England. Another group of people united by their distaste for British culture.</a:t>
            </a:r>
          </a:p>
        </p:txBody>
      </p:sp>
      <p:pic>
        <p:nvPicPr>
          <p:cNvPr id="7" name="Picture 6">
            <a:extLst>
              <a:ext uri="{FF2B5EF4-FFF2-40B4-BE49-F238E27FC236}">
                <a16:creationId xmlns:a16="http://schemas.microsoft.com/office/drawing/2014/main" id="{F33D6376-2167-4E70-8793-18A9BD5646D1}"/>
              </a:ext>
            </a:extLst>
          </p:cNvPr>
          <p:cNvPicPr>
            <a:picLocks noChangeAspect="1"/>
          </p:cNvPicPr>
          <p:nvPr/>
        </p:nvPicPr>
        <p:blipFill rotWithShape="1">
          <a:blip r:embed="rId3"/>
          <a:srcRect l="12577" t="5790" r="12575" b="5859"/>
          <a:stretch/>
        </p:blipFill>
        <p:spPr>
          <a:xfrm>
            <a:off x="8198161" y="260313"/>
            <a:ext cx="2923991" cy="1941435"/>
          </a:xfrm>
          <a:prstGeom prst="rect">
            <a:avLst/>
          </a:prstGeom>
        </p:spPr>
      </p:pic>
      <p:pic>
        <p:nvPicPr>
          <p:cNvPr id="9" name="Picture 8">
            <a:extLst>
              <a:ext uri="{FF2B5EF4-FFF2-40B4-BE49-F238E27FC236}">
                <a16:creationId xmlns:a16="http://schemas.microsoft.com/office/drawing/2014/main" id="{9BFBD69C-71AA-44EE-BC9B-9E214E58C597}"/>
              </a:ext>
            </a:extLst>
          </p:cNvPr>
          <p:cNvPicPr>
            <a:picLocks noChangeAspect="1"/>
          </p:cNvPicPr>
          <p:nvPr/>
        </p:nvPicPr>
        <p:blipFill rotWithShape="1">
          <a:blip r:embed="rId4"/>
          <a:srcRect l="12577" t="4983" r="12424" b="5724"/>
          <a:stretch/>
        </p:blipFill>
        <p:spPr>
          <a:xfrm>
            <a:off x="9147398" y="2285665"/>
            <a:ext cx="2898973" cy="1941434"/>
          </a:xfrm>
          <a:prstGeom prst="rect">
            <a:avLst/>
          </a:prstGeom>
        </p:spPr>
      </p:pic>
      <p:pic>
        <p:nvPicPr>
          <p:cNvPr id="11" name="Picture 10">
            <a:extLst>
              <a:ext uri="{FF2B5EF4-FFF2-40B4-BE49-F238E27FC236}">
                <a16:creationId xmlns:a16="http://schemas.microsoft.com/office/drawing/2014/main" id="{4048CD6F-AFC9-4EB5-8464-E9DF306303CF}"/>
              </a:ext>
            </a:extLst>
          </p:cNvPr>
          <p:cNvPicPr>
            <a:picLocks noChangeAspect="1"/>
          </p:cNvPicPr>
          <p:nvPr/>
        </p:nvPicPr>
        <p:blipFill rotWithShape="1">
          <a:blip r:embed="rId5"/>
          <a:srcRect l="12500" t="7467" r="12500" b="5724"/>
          <a:stretch/>
        </p:blipFill>
        <p:spPr>
          <a:xfrm>
            <a:off x="9004785" y="4368829"/>
            <a:ext cx="2822637" cy="1837736"/>
          </a:xfrm>
          <a:prstGeom prst="rect">
            <a:avLst/>
          </a:prstGeom>
        </p:spPr>
      </p:pic>
    </p:spTree>
    <p:extLst>
      <p:ext uri="{BB962C8B-B14F-4D97-AF65-F5344CB8AC3E}">
        <p14:creationId xmlns:p14="http://schemas.microsoft.com/office/powerpoint/2010/main" val="3971544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B7AB7-2980-4DC5-8875-13378DED9849}"/>
              </a:ext>
            </a:extLst>
          </p:cNvPr>
          <p:cNvSpPr>
            <a:spLocks noGrp="1"/>
          </p:cNvSpPr>
          <p:nvPr>
            <p:ph type="title"/>
          </p:nvPr>
        </p:nvSpPr>
        <p:spPr/>
        <p:txBody>
          <a:bodyPr/>
          <a:lstStyle/>
          <a:p>
            <a:r>
              <a:rPr lang="en-GB" dirty="0"/>
              <a:t>Expressions of Resentment</a:t>
            </a:r>
          </a:p>
        </p:txBody>
      </p:sp>
      <p:pic>
        <p:nvPicPr>
          <p:cNvPr id="6" name="Content Placeholder 5">
            <a:extLst>
              <a:ext uri="{FF2B5EF4-FFF2-40B4-BE49-F238E27FC236}">
                <a16:creationId xmlns:a16="http://schemas.microsoft.com/office/drawing/2014/main" id="{9ECC1B90-7FB1-4F6A-8999-84BC3D77DFCE}"/>
              </a:ext>
            </a:extLst>
          </p:cNvPr>
          <p:cNvPicPr>
            <a:picLocks noGrp="1" noChangeAspect="1"/>
          </p:cNvPicPr>
          <p:nvPr>
            <p:ph idx="1"/>
          </p:nvPr>
        </p:nvPicPr>
        <p:blipFill rotWithShape="1">
          <a:blip r:embed="rId3"/>
          <a:srcRect l="12535" t="5102" r="12314" b="5756"/>
          <a:stretch/>
        </p:blipFill>
        <p:spPr>
          <a:xfrm>
            <a:off x="8535200" y="3807968"/>
            <a:ext cx="3373612" cy="2250993"/>
          </a:xfrm>
        </p:spPr>
      </p:pic>
      <p:pic>
        <p:nvPicPr>
          <p:cNvPr id="5" name="Picture 4">
            <a:extLst>
              <a:ext uri="{FF2B5EF4-FFF2-40B4-BE49-F238E27FC236}">
                <a16:creationId xmlns:a16="http://schemas.microsoft.com/office/drawing/2014/main" id="{A147C921-3B1D-4347-BE31-85D30D5ECF08}"/>
              </a:ext>
            </a:extLst>
          </p:cNvPr>
          <p:cNvPicPr>
            <a:picLocks noChangeAspect="1"/>
          </p:cNvPicPr>
          <p:nvPr/>
        </p:nvPicPr>
        <p:blipFill rotWithShape="1">
          <a:blip r:embed="rId4"/>
          <a:srcRect l="13409" t="16835" r="36590" b="20135"/>
          <a:stretch/>
        </p:blipFill>
        <p:spPr>
          <a:xfrm>
            <a:off x="8549839" y="1057563"/>
            <a:ext cx="3344333" cy="2371437"/>
          </a:xfrm>
          <a:prstGeom prst="rect">
            <a:avLst/>
          </a:prstGeom>
        </p:spPr>
      </p:pic>
      <p:sp>
        <p:nvSpPr>
          <p:cNvPr id="8" name="Content Placeholder 2">
            <a:extLst>
              <a:ext uri="{FF2B5EF4-FFF2-40B4-BE49-F238E27FC236}">
                <a16:creationId xmlns:a16="http://schemas.microsoft.com/office/drawing/2014/main" id="{43B85C30-216E-49E8-9C63-7846E64F878C}"/>
              </a:ext>
            </a:extLst>
          </p:cNvPr>
          <p:cNvSpPr txBox="1">
            <a:spLocks/>
          </p:cNvSpPr>
          <p:nvPr/>
        </p:nvSpPr>
        <p:spPr>
          <a:xfrm>
            <a:off x="737862" y="1952779"/>
            <a:ext cx="7811977" cy="4741636"/>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GB" dirty="0"/>
              <a:t>Civil unrest grew in the 80s under </a:t>
            </a:r>
            <a:r>
              <a:rPr lang="en-GB" dirty="0" err="1"/>
              <a:t>Thatcherist</a:t>
            </a:r>
            <a:r>
              <a:rPr lang="en-GB" dirty="0"/>
              <a:t> reign, protests and riots had not been uncommon for decades. i.e. Stonewall Riots in ‘69.</a:t>
            </a:r>
          </a:p>
          <a:p>
            <a:r>
              <a:rPr lang="en-GB" dirty="0"/>
              <a:t>An example of protest was the Faslane Peace Camp: protestors camped outside of a Nuclear Facility in Scotland in 1982 and the camp has become permanent.</a:t>
            </a:r>
          </a:p>
          <a:p>
            <a:r>
              <a:rPr lang="en-GB" dirty="0"/>
              <a:t>The protestors are shown to be banded together – strengthened by unity. While the new culture of the 80s is represented much less positively – men half-heartedly dancing and cross-cut with footage of machinery at work. Meadows is commenting on the lack of passion in their culture, they’re just cogs in a machine.</a:t>
            </a:r>
          </a:p>
          <a:p>
            <a:r>
              <a:rPr lang="en-GB" dirty="0"/>
              <a:t>The protestors are unruly and obviously angry but they direct all of their attention against the state. The imagery of shaking the fences and attacking police officers depicts their anger as being focussed and with direct message behind it. They are a reactionist product of Thatcherite policies. </a:t>
            </a:r>
          </a:p>
        </p:txBody>
      </p:sp>
    </p:spTree>
    <p:extLst>
      <p:ext uri="{BB962C8B-B14F-4D97-AF65-F5344CB8AC3E}">
        <p14:creationId xmlns:p14="http://schemas.microsoft.com/office/powerpoint/2010/main" val="691629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8AB8F-CE42-40C4-87AD-24CCC26F16A2}"/>
              </a:ext>
            </a:extLst>
          </p:cNvPr>
          <p:cNvSpPr>
            <a:spLocks noGrp="1"/>
          </p:cNvSpPr>
          <p:nvPr>
            <p:ph type="title"/>
          </p:nvPr>
        </p:nvSpPr>
        <p:spPr>
          <a:xfrm>
            <a:off x="622482" y="0"/>
            <a:ext cx="10058400" cy="1609344"/>
          </a:xfrm>
        </p:spPr>
        <p:txBody>
          <a:bodyPr/>
          <a:lstStyle/>
          <a:p>
            <a:r>
              <a:rPr lang="en-GB" dirty="0"/>
              <a:t>The Falklands</a:t>
            </a:r>
          </a:p>
        </p:txBody>
      </p:sp>
      <p:sp>
        <p:nvSpPr>
          <p:cNvPr id="3" name="Content Placeholder 2">
            <a:extLst>
              <a:ext uri="{FF2B5EF4-FFF2-40B4-BE49-F238E27FC236}">
                <a16:creationId xmlns:a16="http://schemas.microsoft.com/office/drawing/2014/main" id="{C68B6FE3-6224-47BE-93A7-FEA8A5193BB3}"/>
              </a:ext>
            </a:extLst>
          </p:cNvPr>
          <p:cNvSpPr>
            <a:spLocks noGrp="1"/>
          </p:cNvSpPr>
          <p:nvPr>
            <p:ph idx="1"/>
          </p:nvPr>
        </p:nvSpPr>
        <p:spPr>
          <a:xfrm>
            <a:off x="272894" y="1305807"/>
            <a:ext cx="8113723" cy="5279719"/>
          </a:xfrm>
        </p:spPr>
        <p:txBody>
          <a:bodyPr/>
          <a:lstStyle/>
          <a:p>
            <a:r>
              <a:rPr lang="en-GB" dirty="0"/>
              <a:t>The first shot of the Falklands is of a herd of sheep, infamously the Falklands had little more than sheep farms and fields. Meadows is commentating on the absurdity of going to war over an island of sheep. This shot could also be commentary on the “sheep mentality” that people blindly followed orders to fight in this war without really thinking what it was about.</a:t>
            </a:r>
          </a:p>
          <a:p>
            <a:r>
              <a:rPr lang="en-GB" dirty="0"/>
              <a:t>The Falklands war started as a reaction to Argentine invaders on previously British soil off of the East coast of South America. A choice was made by Thatcher to invade the Islands and take the country to war. </a:t>
            </a:r>
          </a:p>
          <a:p>
            <a:r>
              <a:rPr lang="en-GB" dirty="0"/>
              <a:t>For a lot of people, the Falklands war was a success and the victory definitely helped aid Thatcher’s popularity at first. The imperialistic nature of the attack gave hope to a lot of right-wing nationalists hoping for a stronger Britain. This is exactly what a lot of people had missed, they suddenly felt national pride again. Polls in 1982 saw that over 50% of people believed she was “doing her job” in office. </a:t>
            </a:r>
          </a:p>
        </p:txBody>
      </p:sp>
      <p:pic>
        <p:nvPicPr>
          <p:cNvPr id="5" name="Picture 4">
            <a:extLst>
              <a:ext uri="{FF2B5EF4-FFF2-40B4-BE49-F238E27FC236}">
                <a16:creationId xmlns:a16="http://schemas.microsoft.com/office/drawing/2014/main" id="{56F926DA-3A96-426D-9085-46F23AD36495}"/>
              </a:ext>
            </a:extLst>
          </p:cNvPr>
          <p:cNvPicPr>
            <a:picLocks noChangeAspect="1"/>
          </p:cNvPicPr>
          <p:nvPr/>
        </p:nvPicPr>
        <p:blipFill rotWithShape="1">
          <a:blip r:embed="rId3"/>
          <a:srcRect l="12500" t="4849" r="12575" b="5858"/>
          <a:stretch/>
        </p:blipFill>
        <p:spPr>
          <a:xfrm>
            <a:off x="8513043" y="298371"/>
            <a:ext cx="3196463" cy="2142826"/>
          </a:xfrm>
          <a:prstGeom prst="rect">
            <a:avLst/>
          </a:prstGeom>
        </p:spPr>
      </p:pic>
      <p:pic>
        <p:nvPicPr>
          <p:cNvPr id="7" name="Picture 6">
            <a:extLst>
              <a:ext uri="{FF2B5EF4-FFF2-40B4-BE49-F238E27FC236}">
                <a16:creationId xmlns:a16="http://schemas.microsoft.com/office/drawing/2014/main" id="{F3C6B9EF-5034-4D06-A20C-B3B0458E94A0}"/>
              </a:ext>
            </a:extLst>
          </p:cNvPr>
          <p:cNvPicPr>
            <a:picLocks noChangeAspect="1"/>
          </p:cNvPicPr>
          <p:nvPr/>
        </p:nvPicPr>
        <p:blipFill rotWithShape="1">
          <a:blip r:embed="rId4"/>
          <a:srcRect l="12424" t="4598" r="12500" b="6638"/>
          <a:stretch/>
        </p:blipFill>
        <p:spPr>
          <a:xfrm>
            <a:off x="8682758" y="2550626"/>
            <a:ext cx="3026748" cy="2012986"/>
          </a:xfrm>
          <a:prstGeom prst="rect">
            <a:avLst/>
          </a:prstGeom>
        </p:spPr>
      </p:pic>
      <p:pic>
        <p:nvPicPr>
          <p:cNvPr id="9" name="Picture 8">
            <a:extLst>
              <a:ext uri="{FF2B5EF4-FFF2-40B4-BE49-F238E27FC236}">
                <a16:creationId xmlns:a16="http://schemas.microsoft.com/office/drawing/2014/main" id="{13EB097D-1367-4069-A71B-EF892DC13108}"/>
              </a:ext>
            </a:extLst>
          </p:cNvPr>
          <p:cNvPicPr>
            <a:picLocks noChangeAspect="1"/>
          </p:cNvPicPr>
          <p:nvPr/>
        </p:nvPicPr>
        <p:blipFill rotWithShape="1">
          <a:blip r:embed="rId5"/>
          <a:srcRect l="13788" t="17105" r="36515" b="20674"/>
          <a:stretch/>
        </p:blipFill>
        <p:spPr>
          <a:xfrm>
            <a:off x="8386618" y="4674194"/>
            <a:ext cx="2872510" cy="2023018"/>
          </a:xfrm>
          <a:prstGeom prst="rect">
            <a:avLst/>
          </a:prstGeom>
        </p:spPr>
      </p:pic>
    </p:spTree>
    <p:extLst>
      <p:ext uri="{BB962C8B-B14F-4D97-AF65-F5344CB8AC3E}">
        <p14:creationId xmlns:p14="http://schemas.microsoft.com/office/powerpoint/2010/main" val="415085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1B2D7-28A5-4B7F-B0B0-0DE5B66CEDCE}"/>
              </a:ext>
            </a:extLst>
          </p:cNvPr>
          <p:cNvSpPr>
            <a:spLocks noGrp="1"/>
          </p:cNvSpPr>
          <p:nvPr>
            <p:ph type="title"/>
          </p:nvPr>
        </p:nvSpPr>
        <p:spPr>
          <a:xfrm>
            <a:off x="423302" y="427385"/>
            <a:ext cx="10058400" cy="1609344"/>
          </a:xfrm>
        </p:spPr>
        <p:txBody>
          <a:bodyPr/>
          <a:lstStyle/>
          <a:p>
            <a:r>
              <a:rPr lang="en-GB" dirty="0"/>
              <a:t>Falklands continued</a:t>
            </a:r>
          </a:p>
        </p:txBody>
      </p:sp>
      <p:sp>
        <p:nvSpPr>
          <p:cNvPr id="3" name="Content Placeholder 2">
            <a:extLst>
              <a:ext uri="{FF2B5EF4-FFF2-40B4-BE49-F238E27FC236}">
                <a16:creationId xmlns:a16="http://schemas.microsoft.com/office/drawing/2014/main" id="{68C308DB-E74C-417D-894A-21AA9DBFAA0E}"/>
              </a:ext>
            </a:extLst>
          </p:cNvPr>
          <p:cNvSpPr>
            <a:spLocks noGrp="1"/>
          </p:cNvSpPr>
          <p:nvPr>
            <p:ph idx="1"/>
          </p:nvPr>
        </p:nvSpPr>
        <p:spPr>
          <a:xfrm>
            <a:off x="173921" y="1854511"/>
            <a:ext cx="8626130" cy="4668817"/>
          </a:xfrm>
        </p:spPr>
        <p:txBody>
          <a:bodyPr/>
          <a:lstStyle/>
          <a:p>
            <a:r>
              <a:rPr lang="en-GB" dirty="0"/>
              <a:t>Not everyone was in support of Thatcher’s decision to enter the Falklands - many people didn’t know where it was or what was there. </a:t>
            </a:r>
          </a:p>
          <a:p>
            <a:r>
              <a:rPr lang="en-GB" dirty="0"/>
              <a:t>Resentment grew against the Tories and popularity spiked and fell to minimums of 23% in 1987. A lot of people blamed Thatcher for the deaths of the soldiers in the Falklands and as it became more apparent that no one really won anything public opinion also fell.</a:t>
            </a:r>
          </a:p>
          <a:p>
            <a:r>
              <a:rPr lang="en-GB" dirty="0"/>
              <a:t>Once again we see Thatcher in the cabin of heavy-machinery (some sort of heavy artillery), directly after we see the results of her leadership again. </a:t>
            </a:r>
          </a:p>
          <a:p>
            <a:r>
              <a:rPr lang="en-GB" dirty="0"/>
              <a:t>A series of clips of soldiers dying and being injured horrifically set	 the tone. The brutal reality of what the men experienced is shown as direct causation of Thatcher. </a:t>
            </a:r>
          </a:p>
          <a:p>
            <a:endParaRPr lang="en-GB" dirty="0"/>
          </a:p>
          <a:p>
            <a:endParaRPr lang="en-GB" dirty="0"/>
          </a:p>
        </p:txBody>
      </p:sp>
      <p:pic>
        <p:nvPicPr>
          <p:cNvPr id="5" name="Picture 4">
            <a:extLst>
              <a:ext uri="{FF2B5EF4-FFF2-40B4-BE49-F238E27FC236}">
                <a16:creationId xmlns:a16="http://schemas.microsoft.com/office/drawing/2014/main" id="{6DD2B0E4-2066-491D-906C-8BEE8FF00C85}"/>
              </a:ext>
            </a:extLst>
          </p:cNvPr>
          <p:cNvPicPr>
            <a:picLocks noChangeAspect="1"/>
          </p:cNvPicPr>
          <p:nvPr/>
        </p:nvPicPr>
        <p:blipFill rotWithShape="1">
          <a:blip r:embed="rId3"/>
          <a:srcRect l="12500" t="4849" r="12652" b="5858"/>
          <a:stretch/>
        </p:blipFill>
        <p:spPr>
          <a:xfrm>
            <a:off x="9180304" y="603704"/>
            <a:ext cx="2588394" cy="1736949"/>
          </a:xfrm>
          <a:prstGeom prst="rect">
            <a:avLst/>
          </a:prstGeom>
        </p:spPr>
      </p:pic>
      <p:pic>
        <p:nvPicPr>
          <p:cNvPr id="9" name="Picture 8">
            <a:extLst>
              <a:ext uri="{FF2B5EF4-FFF2-40B4-BE49-F238E27FC236}">
                <a16:creationId xmlns:a16="http://schemas.microsoft.com/office/drawing/2014/main" id="{EDB49FB6-C1C6-4800-BB72-675B5B8F340D}"/>
              </a:ext>
            </a:extLst>
          </p:cNvPr>
          <p:cNvPicPr>
            <a:picLocks noChangeAspect="1"/>
          </p:cNvPicPr>
          <p:nvPr/>
        </p:nvPicPr>
        <p:blipFill rotWithShape="1">
          <a:blip r:embed="rId4"/>
          <a:srcRect l="11971" t="4893" r="12836" b="6233"/>
          <a:stretch/>
        </p:blipFill>
        <p:spPr>
          <a:xfrm>
            <a:off x="8883941" y="2426453"/>
            <a:ext cx="3015797" cy="2005093"/>
          </a:xfrm>
          <a:prstGeom prst="rect">
            <a:avLst/>
          </a:prstGeom>
        </p:spPr>
      </p:pic>
      <p:pic>
        <p:nvPicPr>
          <p:cNvPr id="11" name="Picture 10">
            <a:extLst>
              <a:ext uri="{FF2B5EF4-FFF2-40B4-BE49-F238E27FC236}">
                <a16:creationId xmlns:a16="http://schemas.microsoft.com/office/drawing/2014/main" id="{AF11FFFF-D217-4759-A46C-F95DA633DCC1}"/>
              </a:ext>
            </a:extLst>
          </p:cNvPr>
          <p:cNvPicPr>
            <a:picLocks noChangeAspect="1"/>
          </p:cNvPicPr>
          <p:nvPr/>
        </p:nvPicPr>
        <p:blipFill rotWithShape="1">
          <a:blip r:embed="rId5"/>
          <a:srcRect l="13348" t="16881" r="36560" b="20489"/>
          <a:stretch/>
        </p:blipFill>
        <p:spPr>
          <a:xfrm>
            <a:off x="8523215" y="4517346"/>
            <a:ext cx="2852257" cy="2005983"/>
          </a:xfrm>
          <a:prstGeom prst="rect">
            <a:avLst/>
          </a:prstGeom>
        </p:spPr>
      </p:pic>
    </p:spTree>
    <p:extLst>
      <p:ext uri="{BB962C8B-B14F-4D97-AF65-F5344CB8AC3E}">
        <p14:creationId xmlns:p14="http://schemas.microsoft.com/office/powerpoint/2010/main" val="918166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278CB-668F-40B9-BC2D-43DF7E981721}"/>
              </a:ext>
            </a:extLst>
          </p:cNvPr>
          <p:cNvSpPr>
            <a:spLocks noGrp="1"/>
          </p:cNvSpPr>
          <p:nvPr>
            <p:ph type="title"/>
          </p:nvPr>
        </p:nvSpPr>
        <p:spPr/>
        <p:txBody>
          <a:bodyPr/>
          <a:lstStyle/>
          <a:p>
            <a:r>
              <a:rPr lang="en-GB" dirty="0" err="1"/>
              <a:t>OVerview</a:t>
            </a:r>
            <a:endParaRPr lang="en-GB" dirty="0"/>
          </a:p>
        </p:txBody>
      </p:sp>
      <p:sp>
        <p:nvSpPr>
          <p:cNvPr id="3" name="Content Placeholder 2">
            <a:extLst>
              <a:ext uri="{FF2B5EF4-FFF2-40B4-BE49-F238E27FC236}">
                <a16:creationId xmlns:a16="http://schemas.microsoft.com/office/drawing/2014/main" id="{B0F9D21C-6E67-4546-A6EF-233B31EDF041}"/>
              </a:ext>
            </a:extLst>
          </p:cNvPr>
          <p:cNvSpPr>
            <a:spLocks noGrp="1"/>
          </p:cNvSpPr>
          <p:nvPr>
            <p:ph idx="1"/>
          </p:nvPr>
        </p:nvSpPr>
        <p:spPr>
          <a:xfrm>
            <a:off x="338328" y="2219343"/>
            <a:ext cx="11534804" cy="3759963"/>
          </a:xfrm>
        </p:spPr>
        <p:txBody>
          <a:bodyPr/>
          <a:lstStyle/>
          <a:p>
            <a:r>
              <a:rPr lang="en-GB" dirty="0"/>
              <a:t>Meadows is very clearly anti-Thatcher.</a:t>
            </a:r>
          </a:p>
          <a:p>
            <a:r>
              <a:rPr lang="en-GB" dirty="0"/>
              <a:t>Meadows uses filmography to exploit a lot of issues caused by Thatcher, his experiences gives him credibility.</a:t>
            </a:r>
          </a:p>
          <a:p>
            <a:r>
              <a:rPr lang="en-GB" dirty="0"/>
              <a:t>This gave rise to opposing ideologies but there wasn’t enough immediate support to stop Thatcher’s reign.</a:t>
            </a:r>
          </a:p>
          <a:p>
            <a:r>
              <a:rPr lang="en-GB" dirty="0"/>
              <a:t>Meadows holds Thatcher responsible for social decline in the North and other Urban areas as well as being responsible for the deaths of the 255 dead in the Falklands.</a:t>
            </a:r>
          </a:p>
          <a:p>
            <a:r>
              <a:rPr lang="en-GB" dirty="0"/>
              <a:t>Shaun experiences all of this and we see how it affects him as a person, how it strips him of his innocence and then as an audience we’re challenged to disagree.</a:t>
            </a:r>
          </a:p>
          <a:p>
            <a:endParaRPr lang="en-GB" dirty="0"/>
          </a:p>
          <a:p>
            <a:endParaRPr lang="en-GB" dirty="0"/>
          </a:p>
        </p:txBody>
      </p:sp>
      <p:pic>
        <p:nvPicPr>
          <p:cNvPr id="5" name="Picture 4" descr="A picture containing person, child, ground, little&#10;&#10;Description automatically generated">
            <a:extLst>
              <a:ext uri="{FF2B5EF4-FFF2-40B4-BE49-F238E27FC236}">
                <a16:creationId xmlns:a16="http://schemas.microsoft.com/office/drawing/2014/main" id="{B4881E6B-EF25-4DBD-A823-0F4B52599F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295" y="484632"/>
            <a:ext cx="4035857" cy="2148821"/>
          </a:xfrm>
          <a:prstGeom prst="rect">
            <a:avLst/>
          </a:prstGeom>
        </p:spPr>
      </p:pic>
    </p:spTree>
    <p:extLst>
      <p:ext uri="{BB962C8B-B14F-4D97-AF65-F5344CB8AC3E}">
        <p14:creationId xmlns:p14="http://schemas.microsoft.com/office/powerpoint/2010/main" val="2288566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D198-BCE0-474D-BC25-9F2D7AE433CD}"/>
              </a:ext>
            </a:extLst>
          </p:cNvPr>
          <p:cNvSpPr>
            <a:spLocks noGrp="1"/>
          </p:cNvSpPr>
          <p:nvPr>
            <p:ph type="title"/>
          </p:nvPr>
        </p:nvSpPr>
        <p:spPr>
          <a:xfrm>
            <a:off x="155448" y="0"/>
            <a:ext cx="9469815" cy="67376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D35FA538-AC50-4387-A340-72778A1F85E5}"/>
              </a:ext>
            </a:extLst>
          </p:cNvPr>
          <p:cNvSpPr>
            <a:spLocks noGrp="1"/>
          </p:cNvSpPr>
          <p:nvPr>
            <p:ph idx="1"/>
          </p:nvPr>
        </p:nvSpPr>
        <p:spPr>
          <a:xfrm>
            <a:off x="0" y="620628"/>
            <a:ext cx="12036552" cy="6237372"/>
          </a:xfrm>
        </p:spPr>
        <p:txBody>
          <a:bodyPr>
            <a:normAutofit fontScale="62500" lnSpcReduction="20000"/>
          </a:bodyPr>
          <a:lstStyle/>
          <a:p>
            <a:pPr marL="0" indent="0">
              <a:buNone/>
            </a:pPr>
            <a:r>
              <a:rPr lang="en-GB" b="1" dirty="0">
                <a:latin typeface="Times New Roman" panose="02020603050405020304" pitchFamily="18" charset="0"/>
                <a:cs typeface="Times New Roman" panose="02020603050405020304" pitchFamily="18" charset="0"/>
              </a:rPr>
              <a:t>Online Images</a:t>
            </a:r>
          </a:p>
          <a:p>
            <a:pPr marL="0" indent="0">
              <a:buNone/>
            </a:pPr>
            <a:r>
              <a:rPr lang="en-GB" dirty="0" err="1">
                <a:latin typeface="Times New Roman" panose="02020603050405020304" pitchFamily="18" charset="0"/>
                <a:cs typeface="Times New Roman" panose="02020603050405020304" pitchFamily="18" charset="0"/>
              </a:rPr>
              <a:t>AllCity</a:t>
            </a:r>
            <a:r>
              <a:rPr lang="en-GB" dirty="0">
                <a:latin typeface="Times New Roman" panose="02020603050405020304" pitchFamily="18" charset="0"/>
                <a:cs typeface="Times New Roman" panose="02020603050405020304" pitchFamily="18" charset="0"/>
              </a:rPr>
              <a:t>, </a:t>
            </a:r>
            <a:r>
              <a:rPr lang="en-GB" b="0" i="1" dirty="0">
                <a:effectLst/>
                <a:latin typeface="Times New Roman" panose="02020603050405020304" pitchFamily="18" charset="0"/>
                <a:cs typeface="Times New Roman" panose="02020603050405020304" pitchFamily="18" charset="0"/>
              </a:rPr>
              <a:t>This is England Poster (#1 of 5)</a:t>
            </a:r>
            <a:r>
              <a:rPr lang="en-GB" dirty="0">
                <a:latin typeface="Times New Roman" panose="02020603050405020304" pitchFamily="18" charset="0"/>
                <a:cs typeface="Times New Roman" panose="02020603050405020304" pitchFamily="18" charset="0"/>
              </a:rPr>
              <a:t> online image, IMP Awards, 17</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April 2007 &lt;http://impawards.com/2007/this_is_england.html&gt; [Accessed 10/12/2020]</a:t>
            </a:r>
          </a:p>
          <a:p>
            <a:pPr marL="0" indent="0">
              <a:buNone/>
            </a:pPr>
            <a:r>
              <a:rPr lang="en-GB" b="0" i="0" u="none" strike="noStrike" dirty="0">
                <a:effectLst/>
                <a:latin typeface="Times New Roman" panose="02020603050405020304" pitchFamily="18" charset="0"/>
                <a:cs typeface="Times New Roman" panose="02020603050405020304" pitchFamily="18" charset="0"/>
              </a:rPr>
              <a:t>Lostinaesthetic, </a:t>
            </a:r>
            <a:r>
              <a:rPr lang="en-GB" b="0" i="1" u="none" strike="noStrike" dirty="0">
                <a:effectLst/>
                <a:latin typeface="Times New Roman" panose="02020603050405020304" pitchFamily="18" charset="0"/>
                <a:cs typeface="Times New Roman" panose="02020603050405020304" pitchFamily="18" charset="0"/>
              </a:rPr>
              <a:t>screen-shot-2015-09- 14-at-01-05-49-png.jpg </a:t>
            </a:r>
            <a:r>
              <a:rPr lang="en-GB" b="0" u="none" strike="noStrike" dirty="0">
                <a:effectLst/>
                <a:latin typeface="Times New Roman" panose="02020603050405020304" pitchFamily="18" charset="0"/>
                <a:cs typeface="Times New Roman" panose="02020603050405020304" pitchFamily="18" charset="0"/>
              </a:rPr>
              <a:t>online image, </a:t>
            </a:r>
            <a:r>
              <a:rPr lang="en-GB" b="0" u="none" strike="noStrike" dirty="0" err="1">
                <a:effectLst/>
                <a:latin typeface="Times New Roman" panose="02020603050405020304" pitchFamily="18" charset="0"/>
                <a:cs typeface="Times New Roman" panose="02020603050405020304" pitchFamily="18" charset="0"/>
              </a:rPr>
              <a:t>Wordpress</a:t>
            </a:r>
            <a:r>
              <a:rPr lang="en-GB" b="0" u="none" strike="noStrike" dirty="0">
                <a:effectLst/>
                <a:latin typeface="Times New Roman" panose="02020603050405020304" pitchFamily="18" charset="0"/>
                <a:cs typeface="Times New Roman" panose="02020603050405020304" pitchFamily="18" charset="0"/>
              </a:rPr>
              <a:t>, 15/09/2015</a:t>
            </a:r>
            <a:r>
              <a:rPr lang="en-GB" b="0" i="1" u="none" strike="noStrike" dirty="0">
                <a:effectLst/>
                <a:latin typeface="Times New Roman" panose="02020603050405020304" pitchFamily="18" charset="0"/>
                <a:cs typeface="Times New Roman" panose="02020603050405020304" pitchFamily="18" charset="0"/>
              </a:rPr>
              <a:t> </a:t>
            </a:r>
            <a:r>
              <a:rPr lang="en-GB" b="0" i="0" u="none" strike="noStrike" dirty="0">
                <a:effectLst/>
                <a:latin typeface="Times New Roman" panose="02020603050405020304" pitchFamily="18" charset="0"/>
                <a:cs typeface="Times New Roman" panose="02020603050405020304" pitchFamily="18" charset="0"/>
              </a:rPr>
              <a:t>&lt;https://lostinaesthetic.wordpress.com/2015/09/15/this-is-england/&gt; [Accessed 11/12/20] </a:t>
            </a:r>
            <a:endParaRPr lang="en-GB" b="0" i="1" dirty="0">
              <a:effectLst/>
              <a:latin typeface="Times New Roman" panose="02020603050405020304" pitchFamily="18" charset="0"/>
              <a:cs typeface="Times New Roman" panose="02020603050405020304" pitchFamily="18" charset="0"/>
            </a:endParaRPr>
          </a:p>
          <a:p>
            <a:pPr marL="0" indent="0">
              <a:buNone/>
            </a:pPr>
            <a:r>
              <a:rPr lang="en-GB" b="0" i="0" dirty="0" err="1">
                <a:effectLst/>
                <a:latin typeface="Times New Roman" panose="02020603050405020304" pitchFamily="18" charset="0"/>
                <a:cs typeface="Times New Roman" panose="02020603050405020304" pitchFamily="18" charset="0"/>
              </a:rPr>
              <a:t>Waterlow</a:t>
            </a:r>
            <a:r>
              <a:rPr lang="en-GB" b="0" i="0" dirty="0">
                <a:effectLst/>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Lucy. </a:t>
            </a:r>
            <a:r>
              <a:rPr lang="en-GB" b="0" i="1" dirty="0">
                <a:effectLst/>
                <a:latin typeface="Times New Roman" panose="02020603050405020304" pitchFamily="18" charset="0"/>
                <a:cs typeface="Times New Roman" panose="02020603050405020304" pitchFamily="18" charset="0"/>
              </a:rPr>
              <a:t>Can They Fix It? </a:t>
            </a:r>
            <a:r>
              <a:rPr lang="en-GB" b="0" dirty="0">
                <a:effectLst/>
                <a:latin typeface="Times New Roman" panose="02020603050405020304" pitchFamily="18" charset="0"/>
                <a:cs typeface="Times New Roman" panose="02020603050405020304" pitchFamily="18" charset="0"/>
              </a:rPr>
              <a:t>Online image, Daily Mail Online, 12 October 2012 &lt;https://www.dailymail.co.uk/femail/article-2216849/Boris-Johnson-channels-Margaret-Thatcher-bid-Prime-Minister.html&gt; [</a:t>
            </a:r>
            <a:r>
              <a:rPr lang="en-GB" b="0" i="0" dirty="0">
                <a:effectLst/>
                <a:latin typeface="Times New Roman" panose="02020603050405020304" pitchFamily="18" charset="0"/>
                <a:cs typeface="Times New Roman" panose="02020603050405020304" pitchFamily="18" charset="0"/>
              </a:rPr>
              <a:t>Accessed 10/12/2020]</a:t>
            </a:r>
          </a:p>
          <a:p>
            <a:pPr marL="0" indent="0">
              <a:buNone/>
            </a:pPr>
            <a:r>
              <a:rPr lang="en-GB" b="1" dirty="0">
                <a:latin typeface="Times New Roman" panose="02020603050405020304" pitchFamily="18" charset="0"/>
                <a:cs typeface="Times New Roman" panose="02020603050405020304" pitchFamily="18" charset="0"/>
              </a:rPr>
              <a:t>Online Videos</a:t>
            </a:r>
          </a:p>
          <a:p>
            <a:pPr marL="0" indent="0">
              <a:buNone/>
            </a:pPr>
            <a:r>
              <a:rPr lang="en-GB" dirty="0">
                <a:latin typeface="Times New Roman" panose="02020603050405020304" pitchFamily="18" charset="0"/>
                <a:cs typeface="Times New Roman" panose="02020603050405020304" pitchFamily="18" charset="0"/>
              </a:rPr>
              <a:t>Tony Machaj, </a:t>
            </a:r>
            <a:r>
              <a:rPr lang="en-GB" b="0" i="1" dirty="0">
                <a:effectLst/>
                <a:latin typeface="Times New Roman" panose="02020603050405020304" pitchFamily="18" charset="0"/>
                <a:cs typeface="Times New Roman" panose="02020603050405020304" pitchFamily="18" charset="0"/>
              </a:rPr>
              <a:t>This is England - opening credits </a:t>
            </a:r>
            <a:r>
              <a:rPr lang="en-GB" b="0" dirty="0">
                <a:effectLst/>
                <a:latin typeface="Times New Roman" panose="02020603050405020304" pitchFamily="18" charset="0"/>
                <a:cs typeface="Times New Roman" panose="02020603050405020304" pitchFamily="18" charset="0"/>
              </a:rPr>
              <a:t>online video, YouTube, 25 November 2007 &lt;</a:t>
            </a:r>
            <a:r>
              <a:rPr lang="en-GB" b="0" dirty="0">
                <a:effectLst/>
                <a:latin typeface="Times New Roman" panose="02020603050405020304" pitchFamily="18" charset="0"/>
                <a:cs typeface="Times New Roman" panose="02020603050405020304" pitchFamily="18" charset="0"/>
                <a:hlinkClick r:id="rId2"/>
              </a:rPr>
              <a:t>https://www.youtube.com/watch?v=JBpJ4ZuFP8E&amp;ab_channel=TonyMachaj</a:t>
            </a:r>
            <a:r>
              <a:rPr lang="en-GB" b="0" dirty="0">
                <a:effectLst/>
                <a:latin typeface="Times New Roman" panose="02020603050405020304" pitchFamily="18" charset="0"/>
                <a:cs typeface="Times New Roman" panose="02020603050405020304" pitchFamily="18" charset="0"/>
              </a:rPr>
              <a:t>&gt; [Accessed 10/12/2020]</a:t>
            </a:r>
          </a:p>
          <a:p>
            <a:pPr marL="0" indent="0">
              <a:buNone/>
            </a:pPr>
            <a:r>
              <a:rPr lang="en-GB" b="1" dirty="0">
                <a:latin typeface="Times New Roman" panose="02020603050405020304" pitchFamily="18" charset="0"/>
                <a:cs typeface="Times New Roman" panose="02020603050405020304" pitchFamily="18" charset="0"/>
              </a:rPr>
              <a:t>Online Articles</a:t>
            </a:r>
          </a:p>
          <a:p>
            <a:pPr marL="0" indent="0">
              <a:buNone/>
            </a:pPr>
            <a:r>
              <a:rPr lang="en-GB" dirty="0" err="1">
                <a:latin typeface="Times New Roman" panose="02020603050405020304" pitchFamily="18" charset="0"/>
                <a:cs typeface="Times New Roman" panose="02020603050405020304" pitchFamily="18" charset="0"/>
              </a:rPr>
              <a:t>Coman</a:t>
            </a:r>
            <a:r>
              <a:rPr lang="en-GB" dirty="0">
                <a:latin typeface="Times New Roman" panose="02020603050405020304" pitchFamily="18" charset="0"/>
                <a:cs typeface="Times New Roman" panose="02020603050405020304" pitchFamily="18" charset="0"/>
              </a:rPr>
              <a:t>, Julian. </a:t>
            </a:r>
            <a:r>
              <a:rPr lang="en-GB" i="1" dirty="0">
                <a:latin typeface="Times New Roman" panose="02020603050405020304" pitchFamily="18" charset="0"/>
                <a:cs typeface="Times New Roman" panose="02020603050405020304" pitchFamily="18" charset="0"/>
              </a:rPr>
              <a:t>Margaret Thatcher: 20 ways that she changed Britain</a:t>
            </a:r>
            <a:r>
              <a:rPr lang="en-GB" dirty="0">
                <a:latin typeface="Times New Roman" panose="02020603050405020304" pitchFamily="18" charset="0"/>
                <a:cs typeface="Times New Roman" panose="02020603050405020304" pitchFamily="18" charset="0"/>
              </a:rPr>
              <a:t> &lt;https://www.theguardian.com/politics/2013/apr/14/margaret-thatcher-20-changes-Britain&gt; [Accessed 10/12/20]</a:t>
            </a:r>
          </a:p>
          <a:p>
            <a:pPr marL="0" indent="0">
              <a:buNone/>
            </a:pPr>
            <a:r>
              <a:rPr lang="en-GB" b="0" i="0" u="none" dirty="0">
                <a:solidFill>
                  <a:srgbClr val="494949"/>
                </a:solidFill>
                <a:effectLst/>
                <a:latin typeface="Times New Roman" panose="02020603050405020304" pitchFamily="18" charset="0"/>
                <a:cs typeface="Times New Roman" panose="02020603050405020304" pitchFamily="18" charset="0"/>
              </a:rPr>
              <a:t>Crichton, Torcuil. </a:t>
            </a:r>
            <a:r>
              <a:rPr lang="en-GB" b="0" i="1" u="none" dirty="0">
                <a:solidFill>
                  <a:srgbClr val="494949"/>
                </a:solidFill>
                <a:effectLst/>
                <a:latin typeface="Times New Roman" panose="02020603050405020304" pitchFamily="18" charset="0"/>
                <a:cs typeface="Times New Roman" panose="02020603050405020304" pitchFamily="18" charset="0"/>
              </a:rPr>
              <a:t>T</a:t>
            </a:r>
            <a:r>
              <a:rPr lang="en-GB" b="0" i="1" dirty="0">
                <a:solidFill>
                  <a:srgbClr val="141414"/>
                </a:solidFill>
                <a:effectLst/>
                <a:latin typeface="Times New Roman" panose="02020603050405020304" pitchFamily="18" charset="0"/>
                <a:cs typeface="Times New Roman" panose="02020603050405020304" pitchFamily="18" charset="0"/>
              </a:rPr>
              <a:t>hatcher ordered 'shoot to kill' over Faslane protests</a:t>
            </a:r>
            <a:r>
              <a:rPr lang="en-GB" b="0" i="0" dirty="0">
                <a:solidFill>
                  <a:srgbClr val="141414"/>
                </a:solidFill>
                <a:effectLst/>
                <a:latin typeface="Times New Roman" panose="02020603050405020304" pitchFamily="18" charset="0"/>
                <a:cs typeface="Times New Roman" panose="02020603050405020304" pitchFamily="18" charset="0"/>
              </a:rPr>
              <a:t>, </a:t>
            </a:r>
            <a:r>
              <a:rPr lang="en-GB" b="0" i="0" dirty="0" err="1">
                <a:solidFill>
                  <a:srgbClr val="141414"/>
                </a:solidFill>
                <a:effectLst/>
                <a:latin typeface="Times New Roman" panose="02020603050405020304" pitchFamily="18" charset="0"/>
                <a:cs typeface="Times New Roman" panose="02020603050405020304" pitchFamily="18" charset="0"/>
              </a:rPr>
              <a:t>DailyRecord</a:t>
            </a:r>
            <a:r>
              <a:rPr lang="en-GB" b="0" i="0" dirty="0">
                <a:solidFill>
                  <a:srgbClr val="141414"/>
                </a:solidFill>
                <a:effectLst/>
                <a:latin typeface="Times New Roman" panose="02020603050405020304" pitchFamily="18" charset="0"/>
                <a:cs typeface="Times New Roman" panose="02020603050405020304" pitchFamily="18" charset="0"/>
              </a:rPr>
              <a:t> &lt;https://www.dailyrecord.co.uk/news/scottish-news/thatcher-ordered-shoot-kill-over-9534676&gt; [Accessed 10/12/20</a:t>
            </a:r>
            <a:endParaRPr lang="en-GB" b="1"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CPI, </a:t>
            </a:r>
            <a:r>
              <a:rPr lang="en-GB" i="1" dirty="0">
                <a:latin typeface="Times New Roman" panose="02020603050405020304" pitchFamily="18" charset="0"/>
                <a:cs typeface="Times New Roman" panose="02020603050405020304" pitchFamily="18" charset="0"/>
              </a:rPr>
              <a:t>Privatising the UK’s nationalised industries in the 1980s</a:t>
            </a:r>
            <a:r>
              <a:rPr lang="en-GB" dirty="0">
                <a:latin typeface="Times New Roman" panose="02020603050405020304" pitchFamily="18" charset="0"/>
                <a:cs typeface="Times New Roman" panose="02020603050405020304" pitchFamily="18" charset="0"/>
              </a:rPr>
              <a:t>, Case Study &lt;https://www.centreforpublicimpact.org/case-study/privatisation-uk-companies-1970s/&gt; [Accessed 10/12/20]</a:t>
            </a:r>
          </a:p>
          <a:p>
            <a:pPr marL="0" indent="0">
              <a:buNone/>
            </a:pPr>
            <a:r>
              <a:rPr lang="en-GB" dirty="0">
                <a:latin typeface="Times New Roman" panose="02020603050405020304" pitchFamily="18" charset="0"/>
                <a:cs typeface="Times New Roman" panose="02020603050405020304" pitchFamily="18" charset="0"/>
              </a:rPr>
              <a:t>Hastings, Max. The Falklands War: when was it fought, why did it happen and how was it won? History Extra &lt;https://www.historyextra.com/period/20th-century/falklands-war-history-facts-what-happened/&gt; [Date Accessed 10/12/20] </a:t>
            </a:r>
          </a:p>
          <a:p>
            <a:pPr marL="0" indent="0">
              <a:buNone/>
            </a:pPr>
            <a:r>
              <a:rPr lang="en-GB" dirty="0">
                <a:latin typeface="Times New Roman" panose="02020603050405020304" pitchFamily="18" charset="0"/>
                <a:cs typeface="Times New Roman" panose="02020603050405020304" pitchFamily="18" charset="0"/>
              </a:rPr>
              <a:t>Holly Lennon, </a:t>
            </a:r>
            <a:r>
              <a:rPr lang="en-GB" i="1" dirty="0">
                <a:latin typeface="Times New Roman" panose="02020603050405020304" pitchFamily="18" charset="0"/>
                <a:cs typeface="Times New Roman" panose="02020603050405020304" pitchFamily="18" charset="0"/>
              </a:rPr>
              <a:t>Looking back: Scotland’s political protests</a:t>
            </a:r>
            <a:r>
              <a:rPr lang="en-GB" dirty="0">
                <a:latin typeface="Times New Roman" panose="02020603050405020304" pitchFamily="18" charset="0"/>
                <a:cs typeface="Times New Roman" panose="02020603050405020304" pitchFamily="18" charset="0"/>
              </a:rPr>
              <a:t>, The Scotsman &lt;https://www.scotsman.com/arts-and-culture/looking-back-scotlands-political-protests-1486995&gt; [Accessed 10/12/20]</a:t>
            </a:r>
          </a:p>
          <a:p>
            <a:pPr marL="0" indent="0">
              <a:buNone/>
            </a:pPr>
            <a:r>
              <a:rPr lang="en-GB" dirty="0">
                <a:latin typeface="Times New Roman" panose="02020603050405020304" pitchFamily="18" charset="0"/>
                <a:cs typeface="Times New Roman" panose="02020603050405020304" pitchFamily="18" charset="0"/>
              </a:rPr>
              <a:t>Ipsos</a:t>
            </a:r>
            <a:r>
              <a:rPr lang="en-GB" i="1" dirty="0">
                <a:latin typeface="Times New Roman" panose="02020603050405020304" pitchFamily="18" charset="0"/>
                <a:cs typeface="Times New Roman" panose="02020603050405020304" pitchFamily="18" charset="0"/>
              </a:rPr>
              <a:t>, The Falklands War - Panel Survey</a:t>
            </a:r>
            <a:r>
              <a:rPr lang="en-GB" dirty="0">
                <a:latin typeface="Times New Roman" panose="02020603050405020304" pitchFamily="18" charset="0"/>
                <a:cs typeface="Times New Roman" panose="02020603050405020304" pitchFamily="18" charset="0"/>
              </a:rPr>
              <a:t>, War/Terrorism &lt;https://www.ipsos.com/ipsos-mori/en-uk/falklands-war-panel-survey&gt; [Accessed 10/12/20] (questions about The Falklands and Thatcher’s popularity)</a:t>
            </a:r>
          </a:p>
          <a:p>
            <a:pPr marL="0" indent="0">
              <a:buNone/>
            </a:pPr>
            <a:r>
              <a:rPr lang="en-GB" dirty="0">
                <a:latin typeface="Times New Roman" panose="02020603050405020304" pitchFamily="18" charset="0"/>
                <a:cs typeface="Times New Roman" panose="02020603050405020304" pitchFamily="18" charset="0"/>
              </a:rPr>
              <a:t>Twyman, Joe. </a:t>
            </a:r>
            <a:r>
              <a:rPr lang="en-GB" i="1" dirty="0">
                <a:latin typeface="Times New Roman" panose="02020603050405020304" pitchFamily="18" charset="0"/>
                <a:cs typeface="Times New Roman" panose="02020603050405020304" pitchFamily="18" charset="0"/>
              </a:rPr>
              <a:t>Margaret Thatcher and public opinion</a:t>
            </a:r>
            <a:r>
              <a:rPr lang="en-GB" dirty="0">
                <a:latin typeface="Times New Roman" panose="02020603050405020304" pitchFamily="18" charset="0"/>
                <a:cs typeface="Times New Roman" panose="02020603050405020304" pitchFamily="18" charset="0"/>
              </a:rPr>
              <a:t>, Politics &lt;https://yougov.co.uk/topics/politics/articles-reports/2013/04/10/margaret-thatcher-and-public-opinion&gt; [Accessed 10/12/20] </a:t>
            </a:r>
          </a:p>
          <a:p>
            <a:pPr marL="0" indent="0">
              <a:buNone/>
            </a:pPr>
            <a:r>
              <a:rPr lang="en-GB" b="1" dirty="0" err="1">
                <a:latin typeface="Times New Roman" panose="02020603050405020304" pitchFamily="18" charset="0"/>
                <a:cs typeface="Times New Roman" panose="02020603050405020304" pitchFamily="18" charset="0"/>
              </a:rPr>
              <a:t>Dissertatios</a:t>
            </a:r>
            <a:r>
              <a:rPr lang="en-GB" b="1" dirty="0">
                <a:latin typeface="Times New Roman" panose="02020603050405020304" pitchFamily="18" charset="0"/>
                <a:cs typeface="Times New Roman" panose="02020603050405020304" pitchFamily="18" charset="0"/>
              </a:rPr>
              <a:t> Used</a:t>
            </a:r>
          </a:p>
          <a:p>
            <a:pPr marL="0" indent="0">
              <a:buNone/>
            </a:pPr>
            <a:r>
              <a:rPr lang="en-GB" dirty="0">
                <a:latin typeface="Times New Roman" panose="02020603050405020304" pitchFamily="18" charset="0"/>
                <a:cs typeface="Times New Roman" panose="02020603050405020304" pitchFamily="18" charset="0"/>
              </a:rPr>
              <a:t>Alexander Nicholas Barney Ross ‘THE FALKLANDS WAR AND THE MEDIA: POPULAR AND ELITE UNDERSTANDINGS OF THE CONFLICT’ (unpublished Master’s thesis, University of Birmingham, 2014) pp. 31 - 34</a:t>
            </a:r>
          </a:p>
          <a:p>
            <a:pPr marL="0" indent="0">
              <a:buNone/>
            </a:pPr>
            <a:endParaRPr lang="en-GB"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8467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5389</TotalTime>
  <Words>2039</Words>
  <Application>Microsoft Office PowerPoint</Application>
  <PresentationFormat>Widescreen</PresentationFormat>
  <Paragraphs>77</Paragraphs>
  <Slides>10</Slides>
  <Notes>7</Notes>
  <HiddenSlides>0</HiddenSlides>
  <MMClips>1</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10</vt:i4>
      </vt:variant>
    </vt:vector>
  </HeadingPairs>
  <TitlesOfParts>
    <vt:vector size="27" baseType="lpstr">
      <vt:lpstr>arial</vt:lpstr>
      <vt:lpstr>Cabin</vt:lpstr>
      <vt:lpstr>Calibri</vt:lpstr>
      <vt:lpstr>Georgia</vt:lpstr>
      <vt:lpstr>GH Guardian Headline</vt:lpstr>
      <vt:lpstr>Henderson</vt:lpstr>
      <vt:lpstr>karla_regular</vt:lpstr>
      <vt:lpstr>Merriweather</vt:lpstr>
      <vt:lpstr>Neuton</vt:lpstr>
      <vt:lpstr>Open Sans</vt:lpstr>
      <vt:lpstr>Rockwell</vt:lpstr>
      <vt:lpstr>Rockwell Condensed</vt:lpstr>
      <vt:lpstr>Signika Negative Bold</vt:lpstr>
      <vt:lpstr>Times New Roman</vt:lpstr>
      <vt:lpstr>Wingdings</vt:lpstr>
      <vt:lpstr>YgRawline</vt:lpstr>
      <vt:lpstr>Wood Type</vt:lpstr>
      <vt:lpstr>This Is England and How Thatcherism is represented.</vt:lpstr>
      <vt:lpstr>Opening Montage</vt:lpstr>
      <vt:lpstr>Thatcher as Foreman</vt:lpstr>
      <vt:lpstr>Gang Ideology as a rejection to mainstream culture</vt:lpstr>
      <vt:lpstr>Rejection of British/English culture further</vt:lpstr>
      <vt:lpstr>Expressions of Resentment</vt:lpstr>
      <vt:lpstr>The Falklands</vt:lpstr>
      <vt:lpstr>Falklands continued</vt:lpstr>
      <vt:lpstr>OVerview</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England and How Thatcherism is represented.</dc:title>
  <dc:creator>Matthew Jordan (1900962)</dc:creator>
  <cp:lastModifiedBy>Matthew Jordan (1900962)</cp:lastModifiedBy>
  <cp:revision>61</cp:revision>
  <dcterms:created xsi:type="dcterms:W3CDTF">2020-12-10T14:43:19Z</dcterms:created>
  <dcterms:modified xsi:type="dcterms:W3CDTF">2020-12-16T00:31:46Z</dcterms:modified>
</cp:coreProperties>
</file>