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9"/>
  </p:notesMasterIdLst>
  <p:sldIdLst>
    <p:sldId id="256" r:id="rId5"/>
    <p:sldId id="257" r:id="rId6"/>
    <p:sldId id="317" r:id="rId7"/>
    <p:sldId id="258" r:id="rId8"/>
    <p:sldId id="322" r:id="rId9"/>
    <p:sldId id="324" r:id="rId10"/>
    <p:sldId id="325" r:id="rId11"/>
    <p:sldId id="326" r:id="rId12"/>
    <p:sldId id="327" r:id="rId13"/>
    <p:sldId id="320" r:id="rId14"/>
    <p:sldId id="319" r:id="rId15"/>
    <p:sldId id="341" r:id="rId16"/>
    <p:sldId id="343" r:id="rId17"/>
    <p:sldId id="342" r:id="rId18"/>
    <p:sldId id="345" r:id="rId19"/>
    <p:sldId id="329" r:id="rId20"/>
    <p:sldId id="330" r:id="rId21"/>
    <p:sldId id="331" r:id="rId22"/>
    <p:sldId id="332" r:id="rId23"/>
    <p:sldId id="333" r:id="rId24"/>
    <p:sldId id="276" r:id="rId25"/>
    <p:sldId id="284" r:id="rId26"/>
    <p:sldId id="291" r:id="rId27"/>
    <p:sldId id="292" r:id="rId28"/>
    <p:sldId id="295" r:id="rId29"/>
    <p:sldId id="334" r:id="rId30"/>
    <p:sldId id="335" r:id="rId31"/>
    <p:sldId id="336" r:id="rId32"/>
    <p:sldId id="337" r:id="rId33"/>
    <p:sldId id="338" r:id="rId34"/>
    <p:sldId id="339" r:id="rId35"/>
    <p:sldId id="347" r:id="rId36"/>
    <p:sldId id="346" r:id="rId37"/>
    <p:sldId id="340" r:id="rId38"/>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FA8889-B79C-4594-96DE-A5643116858D}" v="65" dt="2024-03-11T18:07:03.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65119" autoAdjust="0"/>
  </p:normalViewPr>
  <p:slideViewPr>
    <p:cSldViewPr snapToGrid="0">
      <p:cViewPr varScale="1">
        <p:scale>
          <a:sx n="95" d="100"/>
          <a:sy n="95" d="100"/>
        </p:scale>
        <p:origin x="38" y="638"/>
      </p:cViewPr>
      <p:guideLst/>
    </p:cSldViewPr>
  </p:slideViewPr>
  <p:notesTextViewPr>
    <p:cViewPr>
      <p:scale>
        <a:sx n="1" d="1"/>
        <a:sy n="1" d="1"/>
      </p:scale>
      <p:origin x="0" y="0"/>
    </p:cViewPr>
  </p:notesTextViewPr>
  <p:notesViewPr>
    <p:cSldViewPr snapToGrid="0">
      <p:cViewPr varScale="1">
        <p:scale>
          <a:sx n="87" d="100"/>
          <a:sy n="87" d="100"/>
        </p:scale>
        <p:origin x="2798" y="69"/>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4C77EE-907D-4433-86F6-25693DF754F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23D5C60-05EC-43B1-BF3D-455E15C40231}">
      <dgm:prSet/>
      <dgm:spPr/>
      <dgm:t>
        <a:bodyPr/>
        <a:lstStyle/>
        <a:p>
          <a:r>
            <a:rPr lang="en-GB"/>
            <a:t>Ethics of policing</a:t>
          </a:r>
          <a:endParaRPr lang="en-US"/>
        </a:p>
      </dgm:t>
    </dgm:pt>
    <dgm:pt modelId="{F5C6AB8C-105C-4228-93B3-66AF31AC7D9C}" type="parTrans" cxnId="{3CAF60E2-C3F3-46A5-A005-769965A77121}">
      <dgm:prSet/>
      <dgm:spPr/>
      <dgm:t>
        <a:bodyPr/>
        <a:lstStyle/>
        <a:p>
          <a:endParaRPr lang="en-US"/>
        </a:p>
      </dgm:t>
    </dgm:pt>
    <dgm:pt modelId="{4FC950C9-1AAE-4777-9E0A-891427CA0126}" type="sibTrans" cxnId="{3CAF60E2-C3F3-46A5-A005-769965A77121}">
      <dgm:prSet/>
      <dgm:spPr/>
      <dgm:t>
        <a:bodyPr/>
        <a:lstStyle/>
        <a:p>
          <a:endParaRPr lang="en-US"/>
        </a:p>
      </dgm:t>
    </dgm:pt>
    <dgm:pt modelId="{B6BA1626-2654-46A2-B2AD-F06465C37E86}">
      <dgm:prSet/>
      <dgm:spPr/>
      <dgm:t>
        <a:bodyPr/>
        <a:lstStyle/>
        <a:p>
          <a:r>
            <a:rPr lang="en-GB"/>
            <a:t>Peelian principles</a:t>
          </a:r>
          <a:endParaRPr lang="en-US"/>
        </a:p>
      </dgm:t>
    </dgm:pt>
    <dgm:pt modelId="{BA81CA2D-4BB2-4892-9562-B2F7F0A573C7}" type="parTrans" cxnId="{89247B7C-A390-4585-AF69-8B8C0B201802}">
      <dgm:prSet/>
      <dgm:spPr/>
      <dgm:t>
        <a:bodyPr/>
        <a:lstStyle/>
        <a:p>
          <a:endParaRPr lang="en-US"/>
        </a:p>
      </dgm:t>
    </dgm:pt>
    <dgm:pt modelId="{E4769757-461E-4B37-BA20-EDC14E765E81}" type="sibTrans" cxnId="{89247B7C-A390-4585-AF69-8B8C0B201802}">
      <dgm:prSet/>
      <dgm:spPr/>
      <dgm:t>
        <a:bodyPr/>
        <a:lstStyle/>
        <a:p>
          <a:endParaRPr lang="en-US"/>
        </a:p>
      </dgm:t>
    </dgm:pt>
    <dgm:pt modelId="{7DFC9257-DEF0-4861-8F6E-F2984B82584D}">
      <dgm:prSet/>
      <dgm:spPr/>
      <dgm:t>
        <a:bodyPr/>
        <a:lstStyle/>
        <a:p>
          <a:r>
            <a:rPr lang="en-GB"/>
            <a:t>Policing by consent</a:t>
          </a:r>
          <a:endParaRPr lang="en-US"/>
        </a:p>
      </dgm:t>
    </dgm:pt>
    <dgm:pt modelId="{121B8B06-5D14-4419-8109-6CE5A4EE7720}" type="parTrans" cxnId="{D429C40F-2EA6-4930-916A-4E8940173AEC}">
      <dgm:prSet/>
      <dgm:spPr/>
      <dgm:t>
        <a:bodyPr/>
        <a:lstStyle/>
        <a:p>
          <a:endParaRPr lang="en-US"/>
        </a:p>
      </dgm:t>
    </dgm:pt>
    <dgm:pt modelId="{6F3F8F57-521D-4C59-BC56-497DFA0B451A}" type="sibTrans" cxnId="{D429C40F-2EA6-4930-916A-4E8940173AEC}">
      <dgm:prSet/>
      <dgm:spPr/>
      <dgm:t>
        <a:bodyPr/>
        <a:lstStyle/>
        <a:p>
          <a:endParaRPr lang="en-US"/>
        </a:p>
      </dgm:t>
    </dgm:pt>
    <dgm:pt modelId="{A2F84D80-B6F3-417D-8675-3E4747C06C5E}">
      <dgm:prSet/>
      <dgm:spPr/>
      <dgm:t>
        <a:bodyPr/>
        <a:lstStyle/>
        <a:p>
          <a:r>
            <a:rPr lang="en-GB"/>
            <a:t>Traits of police leaders</a:t>
          </a:r>
          <a:endParaRPr lang="en-US"/>
        </a:p>
      </dgm:t>
    </dgm:pt>
    <dgm:pt modelId="{4E9A0064-A226-4B87-8E69-36A673559036}" type="parTrans" cxnId="{19FD61DA-C5DD-44D2-A0D3-BDBF227269AE}">
      <dgm:prSet/>
      <dgm:spPr/>
      <dgm:t>
        <a:bodyPr/>
        <a:lstStyle/>
        <a:p>
          <a:endParaRPr lang="en-US"/>
        </a:p>
      </dgm:t>
    </dgm:pt>
    <dgm:pt modelId="{C4E99251-5784-40DB-AD02-8FC919B5A763}" type="sibTrans" cxnId="{19FD61DA-C5DD-44D2-A0D3-BDBF227269AE}">
      <dgm:prSet/>
      <dgm:spPr/>
      <dgm:t>
        <a:bodyPr/>
        <a:lstStyle/>
        <a:p>
          <a:endParaRPr lang="en-US"/>
        </a:p>
      </dgm:t>
    </dgm:pt>
    <dgm:pt modelId="{B1AB6524-61EE-4D15-AA24-84281D1A773A}">
      <dgm:prSet/>
      <dgm:spPr/>
      <dgm:t>
        <a:bodyPr/>
        <a:lstStyle/>
        <a:p>
          <a:r>
            <a:rPr lang="en-GB" dirty="0"/>
            <a:t>Code of Ethics</a:t>
          </a:r>
          <a:endParaRPr lang="en-US" dirty="0"/>
        </a:p>
      </dgm:t>
    </dgm:pt>
    <dgm:pt modelId="{03596E94-8110-4A7D-A4C1-59E6C154FF9E}" type="parTrans" cxnId="{A5EF4F22-573D-4406-9F87-AD1BC861F7CE}">
      <dgm:prSet/>
      <dgm:spPr/>
      <dgm:t>
        <a:bodyPr/>
        <a:lstStyle/>
        <a:p>
          <a:endParaRPr lang="en-US"/>
        </a:p>
      </dgm:t>
    </dgm:pt>
    <dgm:pt modelId="{DE7581DB-EAE7-4CBC-B9D3-C6A9FEB3DD25}" type="sibTrans" cxnId="{A5EF4F22-573D-4406-9F87-AD1BC861F7CE}">
      <dgm:prSet/>
      <dgm:spPr/>
      <dgm:t>
        <a:bodyPr/>
        <a:lstStyle/>
        <a:p>
          <a:endParaRPr lang="en-US"/>
        </a:p>
      </dgm:t>
    </dgm:pt>
    <dgm:pt modelId="{3C0E9CA3-E0F7-4723-BB5C-C53BCD4E6577}">
      <dgm:prSet/>
      <dgm:spPr/>
      <dgm:t>
        <a:bodyPr/>
        <a:lstStyle/>
        <a:p>
          <a:r>
            <a:rPr lang="en-GB"/>
            <a:t>Professional standards</a:t>
          </a:r>
          <a:endParaRPr lang="en-US"/>
        </a:p>
      </dgm:t>
    </dgm:pt>
    <dgm:pt modelId="{C7B9D30F-C5A0-411E-BEF2-D1480089819F}" type="parTrans" cxnId="{77B70D47-66D4-42E9-92E2-24D627D124AD}">
      <dgm:prSet/>
      <dgm:spPr/>
      <dgm:t>
        <a:bodyPr/>
        <a:lstStyle/>
        <a:p>
          <a:endParaRPr lang="en-US"/>
        </a:p>
      </dgm:t>
    </dgm:pt>
    <dgm:pt modelId="{283E446A-359B-482B-8953-8AF4CE242B11}" type="sibTrans" cxnId="{77B70D47-66D4-42E9-92E2-24D627D124AD}">
      <dgm:prSet/>
      <dgm:spPr/>
      <dgm:t>
        <a:bodyPr/>
        <a:lstStyle/>
        <a:p>
          <a:endParaRPr lang="en-US"/>
        </a:p>
      </dgm:t>
    </dgm:pt>
    <dgm:pt modelId="{333362E6-53B7-4394-933C-AA7638029799}">
      <dgm:prSet/>
      <dgm:spPr/>
      <dgm:t>
        <a:bodyPr/>
        <a:lstStyle/>
        <a:p>
          <a:r>
            <a:rPr lang="en-GB"/>
            <a:t>Assignment 2</a:t>
          </a:r>
          <a:endParaRPr lang="en-US"/>
        </a:p>
      </dgm:t>
    </dgm:pt>
    <dgm:pt modelId="{49B559C4-1E00-4ED0-9540-FB80DBD71B4A}" type="parTrans" cxnId="{13AE2A24-7746-4DF3-997B-E8E7F076F895}">
      <dgm:prSet/>
      <dgm:spPr/>
      <dgm:t>
        <a:bodyPr/>
        <a:lstStyle/>
        <a:p>
          <a:endParaRPr lang="en-US"/>
        </a:p>
      </dgm:t>
    </dgm:pt>
    <dgm:pt modelId="{7400EB30-0547-4084-9518-9362E0F94767}" type="sibTrans" cxnId="{13AE2A24-7746-4DF3-997B-E8E7F076F895}">
      <dgm:prSet/>
      <dgm:spPr/>
      <dgm:t>
        <a:bodyPr/>
        <a:lstStyle/>
        <a:p>
          <a:endParaRPr lang="en-US"/>
        </a:p>
      </dgm:t>
    </dgm:pt>
    <dgm:pt modelId="{228A7830-CF6D-41BD-A309-B1D19CF54598}">
      <dgm:prSet/>
      <dgm:spPr/>
      <dgm:t>
        <a:bodyPr/>
        <a:lstStyle/>
        <a:p>
          <a:r>
            <a:rPr lang="en-GB" dirty="0"/>
            <a:t>Recap on Collaboration</a:t>
          </a:r>
          <a:endParaRPr lang="en-US" dirty="0"/>
        </a:p>
      </dgm:t>
    </dgm:pt>
    <dgm:pt modelId="{BC953CB4-9285-468C-9D45-9CFFEBCE5BB5}" type="parTrans" cxnId="{3B4D77E6-9A94-40BB-B312-4039A0C66C60}">
      <dgm:prSet/>
      <dgm:spPr/>
      <dgm:t>
        <a:bodyPr/>
        <a:lstStyle/>
        <a:p>
          <a:endParaRPr lang="en-US"/>
        </a:p>
      </dgm:t>
    </dgm:pt>
    <dgm:pt modelId="{B90A059A-6454-467E-ADFB-B1264CDC9778}" type="sibTrans" cxnId="{3B4D77E6-9A94-40BB-B312-4039A0C66C60}">
      <dgm:prSet/>
      <dgm:spPr/>
      <dgm:t>
        <a:bodyPr/>
        <a:lstStyle/>
        <a:p>
          <a:endParaRPr lang="en-US"/>
        </a:p>
      </dgm:t>
    </dgm:pt>
    <dgm:pt modelId="{8349385A-37C6-45F2-8928-5C99D964EDB1}" type="pres">
      <dgm:prSet presAssocID="{7D4C77EE-907D-4433-86F6-25693DF754F8}" presName="vert0" presStyleCnt="0">
        <dgm:presLayoutVars>
          <dgm:dir/>
          <dgm:animOne val="branch"/>
          <dgm:animLvl val="lvl"/>
        </dgm:presLayoutVars>
      </dgm:prSet>
      <dgm:spPr/>
    </dgm:pt>
    <dgm:pt modelId="{5296F959-7C55-4F16-8F09-8238C4F26FC0}" type="pres">
      <dgm:prSet presAssocID="{423D5C60-05EC-43B1-BF3D-455E15C40231}" presName="thickLine" presStyleLbl="alignNode1" presStyleIdx="0" presStyleCnt="8"/>
      <dgm:spPr/>
    </dgm:pt>
    <dgm:pt modelId="{BBA0DF72-D6B3-4809-997A-5315ADCF38E9}" type="pres">
      <dgm:prSet presAssocID="{423D5C60-05EC-43B1-BF3D-455E15C40231}" presName="horz1" presStyleCnt="0"/>
      <dgm:spPr/>
    </dgm:pt>
    <dgm:pt modelId="{3C94C0FB-A86F-49AC-8CF7-006122F83E48}" type="pres">
      <dgm:prSet presAssocID="{423D5C60-05EC-43B1-BF3D-455E15C40231}" presName="tx1" presStyleLbl="revTx" presStyleIdx="0" presStyleCnt="8"/>
      <dgm:spPr/>
    </dgm:pt>
    <dgm:pt modelId="{0F08192A-91B8-4338-B489-B7E585A7BF14}" type="pres">
      <dgm:prSet presAssocID="{423D5C60-05EC-43B1-BF3D-455E15C40231}" presName="vert1" presStyleCnt="0"/>
      <dgm:spPr/>
    </dgm:pt>
    <dgm:pt modelId="{6FE131A5-3945-426D-B3E1-CF40390CB83B}" type="pres">
      <dgm:prSet presAssocID="{B6BA1626-2654-46A2-B2AD-F06465C37E86}" presName="thickLine" presStyleLbl="alignNode1" presStyleIdx="1" presStyleCnt="8"/>
      <dgm:spPr/>
    </dgm:pt>
    <dgm:pt modelId="{5B2848BA-9D3C-4CA6-975F-219C53F466BE}" type="pres">
      <dgm:prSet presAssocID="{B6BA1626-2654-46A2-B2AD-F06465C37E86}" presName="horz1" presStyleCnt="0"/>
      <dgm:spPr/>
    </dgm:pt>
    <dgm:pt modelId="{3F8B7592-C84B-4814-A5CC-131FE74B1026}" type="pres">
      <dgm:prSet presAssocID="{B6BA1626-2654-46A2-B2AD-F06465C37E86}" presName="tx1" presStyleLbl="revTx" presStyleIdx="1" presStyleCnt="8"/>
      <dgm:spPr/>
    </dgm:pt>
    <dgm:pt modelId="{1C719944-A206-4883-81B9-A6438BEF41D1}" type="pres">
      <dgm:prSet presAssocID="{B6BA1626-2654-46A2-B2AD-F06465C37E86}" presName="vert1" presStyleCnt="0"/>
      <dgm:spPr/>
    </dgm:pt>
    <dgm:pt modelId="{7954B7AD-FCF8-48F1-9AE0-4A9C5B5A7B1A}" type="pres">
      <dgm:prSet presAssocID="{7DFC9257-DEF0-4861-8F6E-F2984B82584D}" presName="thickLine" presStyleLbl="alignNode1" presStyleIdx="2" presStyleCnt="8"/>
      <dgm:spPr/>
    </dgm:pt>
    <dgm:pt modelId="{A0B4F332-1342-43F4-B0D7-792D7F266375}" type="pres">
      <dgm:prSet presAssocID="{7DFC9257-DEF0-4861-8F6E-F2984B82584D}" presName="horz1" presStyleCnt="0"/>
      <dgm:spPr/>
    </dgm:pt>
    <dgm:pt modelId="{F43A60E5-E347-43FF-BF22-13F3972E9B67}" type="pres">
      <dgm:prSet presAssocID="{7DFC9257-DEF0-4861-8F6E-F2984B82584D}" presName="tx1" presStyleLbl="revTx" presStyleIdx="2" presStyleCnt="8"/>
      <dgm:spPr/>
    </dgm:pt>
    <dgm:pt modelId="{A910FE1E-FF65-4C76-B963-C5A0A0222126}" type="pres">
      <dgm:prSet presAssocID="{7DFC9257-DEF0-4861-8F6E-F2984B82584D}" presName="vert1" presStyleCnt="0"/>
      <dgm:spPr/>
    </dgm:pt>
    <dgm:pt modelId="{EFA194DC-5DCD-49BB-BA50-805D680E6A59}" type="pres">
      <dgm:prSet presAssocID="{A2F84D80-B6F3-417D-8675-3E4747C06C5E}" presName="thickLine" presStyleLbl="alignNode1" presStyleIdx="3" presStyleCnt="8"/>
      <dgm:spPr/>
    </dgm:pt>
    <dgm:pt modelId="{130507EC-16EA-4708-8305-1F303FE35A40}" type="pres">
      <dgm:prSet presAssocID="{A2F84D80-B6F3-417D-8675-3E4747C06C5E}" presName="horz1" presStyleCnt="0"/>
      <dgm:spPr/>
    </dgm:pt>
    <dgm:pt modelId="{B868A5BC-E832-42B2-80CB-44E68F93491F}" type="pres">
      <dgm:prSet presAssocID="{A2F84D80-B6F3-417D-8675-3E4747C06C5E}" presName="tx1" presStyleLbl="revTx" presStyleIdx="3" presStyleCnt="8"/>
      <dgm:spPr/>
    </dgm:pt>
    <dgm:pt modelId="{DCDBFDFC-033A-42A7-82B9-CA6D604F8A99}" type="pres">
      <dgm:prSet presAssocID="{A2F84D80-B6F3-417D-8675-3E4747C06C5E}" presName="vert1" presStyleCnt="0"/>
      <dgm:spPr/>
    </dgm:pt>
    <dgm:pt modelId="{F605166E-A2EC-4CE3-AA41-E9B41CB03F52}" type="pres">
      <dgm:prSet presAssocID="{B1AB6524-61EE-4D15-AA24-84281D1A773A}" presName="thickLine" presStyleLbl="alignNode1" presStyleIdx="4" presStyleCnt="8"/>
      <dgm:spPr/>
    </dgm:pt>
    <dgm:pt modelId="{E924B60B-79AB-433D-9F19-D3C6CD6E9CC7}" type="pres">
      <dgm:prSet presAssocID="{B1AB6524-61EE-4D15-AA24-84281D1A773A}" presName="horz1" presStyleCnt="0"/>
      <dgm:spPr/>
    </dgm:pt>
    <dgm:pt modelId="{ABD97A60-C127-4725-894B-876A27302689}" type="pres">
      <dgm:prSet presAssocID="{B1AB6524-61EE-4D15-AA24-84281D1A773A}" presName="tx1" presStyleLbl="revTx" presStyleIdx="4" presStyleCnt="8"/>
      <dgm:spPr/>
    </dgm:pt>
    <dgm:pt modelId="{76BDC562-A799-43C4-B237-36EA2049DC3A}" type="pres">
      <dgm:prSet presAssocID="{B1AB6524-61EE-4D15-AA24-84281D1A773A}" presName="vert1" presStyleCnt="0"/>
      <dgm:spPr/>
    </dgm:pt>
    <dgm:pt modelId="{2FFDFBA7-D81E-4125-B3CA-D262993561E8}" type="pres">
      <dgm:prSet presAssocID="{3C0E9CA3-E0F7-4723-BB5C-C53BCD4E6577}" presName="thickLine" presStyleLbl="alignNode1" presStyleIdx="5" presStyleCnt="8"/>
      <dgm:spPr/>
    </dgm:pt>
    <dgm:pt modelId="{FB49F1B7-54AB-486E-8D32-E0760E13DA7D}" type="pres">
      <dgm:prSet presAssocID="{3C0E9CA3-E0F7-4723-BB5C-C53BCD4E6577}" presName="horz1" presStyleCnt="0"/>
      <dgm:spPr/>
    </dgm:pt>
    <dgm:pt modelId="{3F923672-CE21-4E63-8210-9AD03EF37ED3}" type="pres">
      <dgm:prSet presAssocID="{3C0E9CA3-E0F7-4723-BB5C-C53BCD4E6577}" presName="tx1" presStyleLbl="revTx" presStyleIdx="5" presStyleCnt="8"/>
      <dgm:spPr/>
    </dgm:pt>
    <dgm:pt modelId="{13582362-5F0C-4470-A9D1-87C2323F1A02}" type="pres">
      <dgm:prSet presAssocID="{3C0E9CA3-E0F7-4723-BB5C-C53BCD4E6577}" presName="vert1" presStyleCnt="0"/>
      <dgm:spPr/>
    </dgm:pt>
    <dgm:pt modelId="{A9DE1091-DBE7-423A-92DF-9E8A8D15C515}" type="pres">
      <dgm:prSet presAssocID="{333362E6-53B7-4394-933C-AA7638029799}" presName="thickLine" presStyleLbl="alignNode1" presStyleIdx="6" presStyleCnt="8"/>
      <dgm:spPr/>
    </dgm:pt>
    <dgm:pt modelId="{8FA218AE-1AA6-4EBD-9268-2F440EDACAA5}" type="pres">
      <dgm:prSet presAssocID="{333362E6-53B7-4394-933C-AA7638029799}" presName="horz1" presStyleCnt="0"/>
      <dgm:spPr/>
    </dgm:pt>
    <dgm:pt modelId="{7E891E4C-ECC4-47CD-ACB4-A078D8488CB4}" type="pres">
      <dgm:prSet presAssocID="{333362E6-53B7-4394-933C-AA7638029799}" presName="tx1" presStyleLbl="revTx" presStyleIdx="6" presStyleCnt="8"/>
      <dgm:spPr/>
    </dgm:pt>
    <dgm:pt modelId="{23AD9FAA-9DD7-4636-9508-1204AAF67B37}" type="pres">
      <dgm:prSet presAssocID="{333362E6-53B7-4394-933C-AA7638029799}" presName="vert1" presStyleCnt="0"/>
      <dgm:spPr/>
    </dgm:pt>
    <dgm:pt modelId="{D0E357DE-A05A-4B28-AD8A-89DF64A0B82C}" type="pres">
      <dgm:prSet presAssocID="{228A7830-CF6D-41BD-A309-B1D19CF54598}" presName="thickLine" presStyleLbl="alignNode1" presStyleIdx="7" presStyleCnt="8"/>
      <dgm:spPr/>
    </dgm:pt>
    <dgm:pt modelId="{67C5771D-11AF-4D95-88EF-C818BFAF3A6D}" type="pres">
      <dgm:prSet presAssocID="{228A7830-CF6D-41BD-A309-B1D19CF54598}" presName="horz1" presStyleCnt="0"/>
      <dgm:spPr/>
    </dgm:pt>
    <dgm:pt modelId="{44FCAA67-13D3-456F-B9A4-B285A50B6508}" type="pres">
      <dgm:prSet presAssocID="{228A7830-CF6D-41BD-A309-B1D19CF54598}" presName="tx1" presStyleLbl="revTx" presStyleIdx="7" presStyleCnt="8"/>
      <dgm:spPr/>
    </dgm:pt>
    <dgm:pt modelId="{895B44AA-58CC-4DFC-B5B4-561D9D19BEA3}" type="pres">
      <dgm:prSet presAssocID="{228A7830-CF6D-41BD-A309-B1D19CF54598}" presName="vert1" presStyleCnt="0"/>
      <dgm:spPr/>
    </dgm:pt>
  </dgm:ptLst>
  <dgm:cxnLst>
    <dgm:cxn modelId="{D429C40F-2EA6-4930-916A-4E8940173AEC}" srcId="{7D4C77EE-907D-4433-86F6-25693DF754F8}" destId="{7DFC9257-DEF0-4861-8F6E-F2984B82584D}" srcOrd="2" destOrd="0" parTransId="{121B8B06-5D14-4419-8109-6CE5A4EE7720}" sibTransId="{6F3F8F57-521D-4C59-BC56-497DFA0B451A}"/>
    <dgm:cxn modelId="{A5EF4F22-573D-4406-9F87-AD1BC861F7CE}" srcId="{7D4C77EE-907D-4433-86F6-25693DF754F8}" destId="{B1AB6524-61EE-4D15-AA24-84281D1A773A}" srcOrd="4" destOrd="0" parTransId="{03596E94-8110-4A7D-A4C1-59E6C154FF9E}" sibTransId="{DE7581DB-EAE7-4CBC-B9D3-C6A9FEB3DD25}"/>
    <dgm:cxn modelId="{13AE2A24-7746-4DF3-997B-E8E7F076F895}" srcId="{7D4C77EE-907D-4433-86F6-25693DF754F8}" destId="{333362E6-53B7-4394-933C-AA7638029799}" srcOrd="6" destOrd="0" parTransId="{49B559C4-1E00-4ED0-9540-FB80DBD71B4A}" sibTransId="{7400EB30-0547-4084-9518-9362E0F94767}"/>
    <dgm:cxn modelId="{72B27E26-7915-469A-A13B-AF1F53B6762B}" type="presOf" srcId="{B1AB6524-61EE-4D15-AA24-84281D1A773A}" destId="{ABD97A60-C127-4725-894B-876A27302689}" srcOrd="0" destOrd="0" presId="urn:microsoft.com/office/officeart/2008/layout/LinedList"/>
    <dgm:cxn modelId="{3F48523B-CF75-464A-9E5A-BA95CF2C88B1}" type="presOf" srcId="{423D5C60-05EC-43B1-BF3D-455E15C40231}" destId="{3C94C0FB-A86F-49AC-8CF7-006122F83E48}" srcOrd="0" destOrd="0" presId="urn:microsoft.com/office/officeart/2008/layout/LinedList"/>
    <dgm:cxn modelId="{0A453D64-2B24-43D3-BC09-F6424B798734}" type="presOf" srcId="{333362E6-53B7-4394-933C-AA7638029799}" destId="{7E891E4C-ECC4-47CD-ACB4-A078D8488CB4}" srcOrd="0" destOrd="0" presId="urn:microsoft.com/office/officeart/2008/layout/LinedList"/>
    <dgm:cxn modelId="{77B70D47-66D4-42E9-92E2-24D627D124AD}" srcId="{7D4C77EE-907D-4433-86F6-25693DF754F8}" destId="{3C0E9CA3-E0F7-4723-BB5C-C53BCD4E6577}" srcOrd="5" destOrd="0" parTransId="{C7B9D30F-C5A0-411E-BEF2-D1480089819F}" sibTransId="{283E446A-359B-482B-8953-8AF4CE242B11}"/>
    <dgm:cxn modelId="{89247B7C-A390-4585-AF69-8B8C0B201802}" srcId="{7D4C77EE-907D-4433-86F6-25693DF754F8}" destId="{B6BA1626-2654-46A2-B2AD-F06465C37E86}" srcOrd="1" destOrd="0" parTransId="{BA81CA2D-4BB2-4892-9562-B2F7F0A573C7}" sibTransId="{E4769757-461E-4B37-BA20-EDC14E765E81}"/>
    <dgm:cxn modelId="{D75AB18F-CF29-46D9-8528-0E33C78780A3}" type="presOf" srcId="{7DFC9257-DEF0-4861-8F6E-F2984B82584D}" destId="{F43A60E5-E347-43FF-BF22-13F3972E9B67}" srcOrd="0" destOrd="0" presId="urn:microsoft.com/office/officeart/2008/layout/LinedList"/>
    <dgm:cxn modelId="{DA4CAAAE-8FD6-4BC6-B3D2-725348B83E30}" type="presOf" srcId="{228A7830-CF6D-41BD-A309-B1D19CF54598}" destId="{44FCAA67-13D3-456F-B9A4-B285A50B6508}" srcOrd="0" destOrd="0" presId="urn:microsoft.com/office/officeart/2008/layout/LinedList"/>
    <dgm:cxn modelId="{9332ACAF-0989-444F-A8B4-423DC9588268}" type="presOf" srcId="{B6BA1626-2654-46A2-B2AD-F06465C37E86}" destId="{3F8B7592-C84B-4814-A5CC-131FE74B1026}" srcOrd="0" destOrd="0" presId="urn:microsoft.com/office/officeart/2008/layout/LinedList"/>
    <dgm:cxn modelId="{63898EBB-CC3E-4E25-BF29-9D8EFB1407FB}" type="presOf" srcId="{3C0E9CA3-E0F7-4723-BB5C-C53BCD4E6577}" destId="{3F923672-CE21-4E63-8210-9AD03EF37ED3}" srcOrd="0" destOrd="0" presId="urn:microsoft.com/office/officeart/2008/layout/LinedList"/>
    <dgm:cxn modelId="{19FD61DA-C5DD-44D2-A0D3-BDBF227269AE}" srcId="{7D4C77EE-907D-4433-86F6-25693DF754F8}" destId="{A2F84D80-B6F3-417D-8675-3E4747C06C5E}" srcOrd="3" destOrd="0" parTransId="{4E9A0064-A226-4B87-8E69-36A673559036}" sibTransId="{C4E99251-5784-40DB-AD02-8FC919B5A763}"/>
    <dgm:cxn modelId="{3CAF60E2-C3F3-46A5-A005-769965A77121}" srcId="{7D4C77EE-907D-4433-86F6-25693DF754F8}" destId="{423D5C60-05EC-43B1-BF3D-455E15C40231}" srcOrd="0" destOrd="0" parTransId="{F5C6AB8C-105C-4228-93B3-66AF31AC7D9C}" sibTransId="{4FC950C9-1AAE-4777-9E0A-891427CA0126}"/>
    <dgm:cxn modelId="{3B4D77E6-9A94-40BB-B312-4039A0C66C60}" srcId="{7D4C77EE-907D-4433-86F6-25693DF754F8}" destId="{228A7830-CF6D-41BD-A309-B1D19CF54598}" srcOrd="7" destOrd="0" parTransId="{BC953CB4-9285-468C-9D45-9CFFEBCE5BB5}" sibTransId="{B90A059A-6454-467E-ADFB-B1264CDC9778}"/>
    <dgm:cxn modelId="{1202C9E9-592C-4DC4-A2E9-F59FD74EB046}" type="presOf" srcId="{7D4C77EE-907D-4433-86F6-25693DF754F8}" destId="{8349385A-37C6-45F2-8928-5C99D964EDB1}" srcOrd="0" destOrd="0" presId="urn:microsoft.com/office/officeart/2008/layout/LinedList"/>
    <dgm:cxn modelId="{356029F2-B476-4C50-9535-10191CB8BCFB}" type="presOf" srcId="{A2F84D80-B6F3-417D-8675-3E4747C06C5E}" destId="{B868A5BC-E832-42B2-80CB-44E68F93491F}" srcOrd="0" destOrd="0" presId="urn:microsoft.com/office/officeart/2008/layout/LinedList"/>
    <dgm:cxn modelId="{008EF2F8-D6F0-47E0-9273-E787C213CCB8}" type="presParOf" srcId="{8349385A-37C6-45F2-8928-5C99D964EDB1}" destId="{5296F959-7C55-4F16-8F09-8238C4F26FC0}" srcOrd="0" destOrd="0" presId="urn:microsoft.com/office/officeart/2008/layout/LinedList"/>
    <dgm:cxn modelId="{37C4085B-697E-4806-81E1-FEE9F670ACCE}" type="presParOf" srcId="{8349385A-37C6-45F2-8928-5C99D964EDB1}" destId="{BBA0DF72-D6B3-4809-997A-5315ADCF38E9}" srcOrd="1" destOrd="0" presId="urn:microsoft.com/office/officeart/2008/layout/LinedList"/>
    <dgm:cxn modelId="{8DE64D47-B330-4EB2-8121-590969FE29B1}" type="presParOf" srcId="{BBA0DF72-D6B3-4809-997A-5315ADCF38E9}" destId="{3C94C0FB-A86F-49AC-8CF7-006122F83E48}" srcOrd="0" destOrd="0" presId="urn:microsoft.com/office/officeart/2008/layout/LinedList"/>
    <dgm:cxn modelId="{F4DFA7C4-8F07-4C0B-838B-835DB054B5FC}" type="presParOf" srcId="{BBA0DF72-D6B3-4809-997A-5315ADCF38E9}" destId="{0F08192A-91B8-4338-B489-B7E585A7BF14}" srcOrd="1" destOrd="0" presId="urn:microsoft.com/office/officeart/2008/layout/LinedList"/>
    <dgm:cxn modelId="{477C210A-6657-441B-9FE9-B513D0876F58}" type="presParOf" srcId="{8349385A-37C6-45F2-8928-5C99D964EDB1}" destId="{6FE131A5-3945-426D-B3E1-CF40390CB83B}" srcOrd="2" destOrd="0" presId="urn:microsoft.com/office/officeart/2008/layout/LinedList"/>
    <dgm:cxn modelId="{FCEBD23C-CE28-48CD-9398-9A5EC417B8BD}" type="presParOf" srcId="{8349385A-37C6-45F2-8928-5C99D964EDB1}" destId="{5B2848BA-9D3C-4CA6-975F-219C53F466BE}" srcOrd="3" destOrd="0" presId="urn:microsoft.com/office/officeart/2008/layout/LinedList"/>
    <dgm:cxn modelId="{DCDB1E78-66B5-431F-8B03-8F17CDC1BCAC}" type="presParOf" srcId="{5B2848BA-9D3C-4CA6-975F-219C53F466BE}" destId="{3F8B7592-C84B-4814-A5CC-131FE74B1026}" srcOrd="0" destOrd="0" presId="urn:microsoft.com/office/officeart/2008/layout/LinedList"/>
    <dgm:cxn modelId="{AC9F7A59-5104-4277-A0B8-EAB1D0CA3C6A}" type="presParOf" srcId="{5B2848BA-9D3C-4CA6-975F-219C53F466BE}" destId="{1C719944-A206-4883-81B9-A6438BEF41D1}" srcOrd="1" destOrd="0" presId="urn:microsoft.com/office/officeart/2008/layout/LinedList"/>
    <dgm:cxn modelId="{8D12694B-76AD-4CBE-BBDB-30DFD85B30A2}" type="presParOf" srcId="{8349385A-37C6-45F2-8928-5C99D964EDB1}" destId="{7954B7AD-FCF8-48F1-9AE0-4A9C5B5A7B1A}" srcOrd="4" destOrd="0" presId="urn:microsoft.com/office/officeart/2008/layout/LinedList"/>
    <dgm:cxn modelId="{93D4AC1D-B15D-451F-988B-4CEAE896F48D}" type="presParOf" srcId="{8349385A-37C6-45F2-8928-5C99D964EDB1}" destId="{A0B4F332-1342-43F4-B0D7-792D7F266375}" srcOrd="5" destOrd="0" presId="urn:microsoft.com/office/officeart/2008/layout/LinedList"/>
    <dgm:cxn modelId="{BD56F36C-4CEE-458A-BBDF-03B6868C6357}" type="presParOf" srcId="{A0B4F332-1342-43F4-B0D7-792D7F266375}" destId="{F43A60E5-E347-43FF-BF22-13F3972E9B67}" srcOrd="0" destOrd="0" presId="urn:microsoft.com/office/officeart/2008/layout/LinedList"/>
    <dgm:cxn modelId="{A846373D-EE0A-4354-A7C0-B25F4803D403}" type="presParOf" srcId="{A0B4F332-1342-43F4-B0D7-792D7F266375}" destId="{A910FE1E-FF65-4C76-B963-C5A0A0222126}" srcOrd="1" destOrd="0" presId="urn:microsoft.com/office/officeart/2008/layout/LinedList"/>
    <dgm:cxn modelId="{5466D9C1-E708-4FA3-BD7B-5A7B05A738EE}" type="presParOf" srcId="{8349385A-37C6-45F2-8928-5C99D964EDB1}" destId="{EFA194DC-5DCD-49BB-BA50-805D680E6A59}" srcOrd="6" destOrd="0" presId="urn:microsoft.com/office/officeart/2008/layout/LinedList"/>
    <dgm:cxn modelId="{81D00E53-DF53-4602-A41F-03D4D1EF3213}" type="presParOf" srcId="{8349385A-37C6-45F2-8928-5C99D964EDB1}" destId="{130507EC-16EA-4708-8305-1F303FE35A40}" srcOrd="7" destOrd="0" presId="urn:microsoft.com/office/officeart/2008/layout/LinedList"/>
    <dgm:cxn modelId="{83F4B470-EF13-4A59-9453-D8DE7E301797}" type="presParOf" srcId="{130507EC-16EA-4708-8305-1F303FE35A40}" destId="{B868A5BC-E832-42B2-80CB-44E68F93491F}" srcOrd="0" destOrd="0" presId="urn:microsoft.com/office/officeart/2008/layout/LinedList"/>
    <dgm:cxn modelId="{6AE0B1B4-EF24-4763-AFD9-99A2E99CFC98}" type="presParOf" srcId="{130507EC-16EA-4708-8305-1F303FE35A40}" destId="{DCDBFDFC-033A-42A7-82B9-CA6D604F8A99}" srcOrd="1" destOrd="0" presId="urn:microsoft.com/office/officeart/2008/layout/LinedList"/>
    <dgm:cxn modelId="{DF308F4E-08BB-4321-876C-A7F48F94CC5A}" type="presParOf" srcId="{8349385A-37C6-45F2-8928-5C99D964EDB1}" destId="{F605166E-A2EC-4CE3-AA41-E9B41CB03F52}" srcOrd="8" destOrd="0" presId="urn:microsoft.com/office/officeart/2008/layout/LinedList"/>
    <dgm:cxn modelId="{000803C5-840C-4964-9EFE-E1FF2441131E}" type="presParOf" srcId="{8349385A-37C6-45F2-8928-5C99D964EDB1}" destId="{E924B60B-79AB-433D-9F19-D3C6CD6E9CC7}" srcOrd="9" destOrd="0" presId="urn:microsoft.com/office/officeart/2008/layout/LinedList"/>
    <dgm:cxn modelId="{E5998880-653D-4B79-9672-171D935C48CC}" type="presParOf" srcId="{E924B60B-79AB-433D-9F19-D3C6CD6E9CC7}" destId="{ABD97A60-C127-4725-894B-876A27302689}" srcOrd="0" destOrd="0" presId="urn:microsoft.com/office/officeart/2008/layout/LinedList"/>
    <dgm:cxn modelId="{A90C668F-A3C8-4862-917B-7162F7EFEF0E}" type="presParOf" srcId="{E924B60B-79AB-433D-9F19-D3C6CD6E9CC7}" destId="{76BDC562-A799-43C4-B237-36EA2049DC3A}" srcOrd="1" destOrd="0" presId="urn:microsoft.com/office/officeart/2008/layout/LinedList"/>
    <dgm:cxn modelId="{832DD22C-70F4-497C-91DA-4847F7C6CA09}" type="presParOf" srcId="{8349385A-37C6-45F2-8928-5C99D964EDB1}" destId="{2FFDFBA7-D81E-4125-B3CA-D262993561E8}" srcOrd="10" destOrd="0" presId="urn:microsoft.com/office/officeart/2008/layout/LinedList"/>
    <dgm:cxn modelId="{B44B2944-BE09-4152-B7B5-ADC889C7D79C}" type="presParOf" srcId="{8349385A-37C6-45F2-8928-5C99D964EDB1}" destId="{FB49F1B7-54AB-486E-8D32-E0760E13DA7D}" srcOrd="11" destOrd="0" presId="urn:microsoft.com/office/officeart/2008/layout/LinedList"/>
    <dgm:cxn modelId="{E55F83BB-4D0F-4727-B632-49152A9E1474}" type="presParOf" srcId="{FB49F1B7-54AB-486E-8D32-E0760E13DA7D}" destId="{3F923672-CE21-4E63-8210-9AD03EF37ED3}" srcOrd="0" destOrd="0" presId="urn:microsoft.com/office/officeart/2008/layout/LinedList"/>
    <dgm:cxn modelId="{8FC7961C-9738-4D60-8E66-6A4C046E604D}" type="presParOf" srcId="{FB49F1B7-54AB-486E-8D32-E0760E13DA7D}" destId="{13582362-5F0C-4470-A9D1-87C2323F1A02}" srcOrd="1" destOrd="0" presId="urn:microsoft.com/office/officeart/2008/layout/LinedList"/>
    <dgm:cxn modelId="{D42E6B5A-AD98-493A-AF87-86DBBFA91C4F}" type="presParOf" srcId="{8349385A-37C6-45F2-8928-5C99D964EDB1}" destId="{A9DE1091-DBE7-423A-92DF-9E8A8D15C515}" srcOrd="12" destOrd="0" presId="urn:microsoft.com/office/officeart/2008/layout/LinedList"/>
    <dgm:cxn modelId="{7EBDC050-E251-4BB0-B73B-EC47FFF34D89}" type="presParOf" srcId="{8349385A-37C6-45F2-8928-5C99D964EDB1}" destId="{8FA218AE-1AA6-4EBD-9268-2F440EDACAA5}" srcOrd="13" destOrd="0" presId="urn:microsoft.com/office/officeart/2008/layout/LinedList"/>
    <dgm:cxn modelId="{9F6242EF-7977-4C6E-91F3-94F447EF600D}" type="presParOf" srcId="{8FA218AE-1AA6-4EBD-9268-2F440EDACAA5}" destId="{7E891E4C-ECC4-47CD-ACB4-A078D8488CB4}" srcOrd="0" destOrd="0" presId="urn:microsoft.com/office/officeart/2008/layout/LinedList"/>
    <dgm:cxn modelId="{0A49BF89-48D2-4427-8DBE-1BCAB40D250C}" type="presParOf" srcId="{8FA218AE-1AA6-4EBD-9268-2F440EDACAA5}" destId="{23AD9FAA-9DD7-4636-9508-1204AAF67B37}" srcOrd="1" destOrd="0" presId="urn:microsoft.com/office/officeart/2008/layout/LinedList"/>
    <dgm:cxn modelId="{ACF610FD-DD2D-4AC2-9907-37A16BA47267}" type="presParOf" srcId="{8349385A-37C6-45F2-8928-5C99D964EDB1}" destId="{D0E357DE-A05A-4B28-AD8A-89DF64A0B82C}" srcOrd="14" destOrd="0" presId="urn:microsoft.com/office/officeart/2008/layout/LinedList"/>
    <dgm:cxn modelId="{C6A2852D-F718-4FDE-96EF-C4F76B11B79E}" type="presParOf" srcId="{8349385A-37C6-45F2-8928-5C99D964EDB1}" destId="{67C5771D-11AF-4D95-88EF-C818BFAF3A6D}" srcOrd="15" destOrd="0" presId="urn:microsoft.com/office/officeart/2008/layout/LinedList"/>
    <dgm:cxn modelId="{37723B92-5B0C-4240-A38B-6527354A5AE8}" type="presParOf" srcId="{67C5771D-11AF-4D95-88EF-C818BFAF3A6D}" destId="{44FCAA67-13D3-456F-B9A4-B285A50B6508}" srcOrd="0" destOrd="0" presId="urn:microsoft.com/office/officeart/2008/layout/LinedList"/>
    <dgm:cxn modelId="{ADEC3A70-BA6B-453C-B972-531DE7663008}" type="presParOf" srcId="{67C5771D-11AF-4D95-88EF-C818BFAF3A6D}" destId="{895B44AA-58CC-4DFC-B5B4-561D9D19BEA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2AB9DE-3890-48BA-A3A5-B7E0CF53EBC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01E764-E2F1-4F7B-B8D4-5975F345D6DE}">
      <dgm:prSet/>
      <dgm:spPr/>
      <dgm:t>
        <a:bodyPr/>
        <a:lstStyle/>
        <a:p>
          <a:r>
            <a:rPr lang="en-GB" b="0" i="0"/>
            <a:t>Open and transparent communication fosters trust</a:t>
          </a:r>
          <a:endParaRPr lang="en-US"/>
        </a:p>
      </dgm:t>
    </dgm:pt>
    <dgm:pt modelId="{E7690AD2-639F-4C36-963E-9945DE5A7C33}" type="parTrans" cxnId="{5E061DD2-E033-4F7D-A7FF-E6B6008CD666}">
      <dgm:prSet/>
      <dgm:spPr/>
      <dgm:t>
        <a:bodyPr/>
        <a:lstStyle/>
        <a:p>
          <a:endParaRPr lang="en-US"/>
        </a:p>
      </dgm:t>
    </dgm:pt>
    <dgm:pt modelId="{2E8F8D43-6A7C-4679-AAF1-6EA2B73F47F0}" type="sibTrans" cxnId="{5E061DD2-E033-4F7D-A7FF-E6B6008CD666}">
      <dgm:prSet/>
      <dgm:spPr/>
      <dgm:t>
        <a:bodyPr/>
        <a:lstStyle/>
        <a:p>
          <a:endParaRPr lang="en-US"/>
        </a:p>
      </dgm:t>
    </dgm:pt>
    <dgm:pt modelId="{C789A1D7-EA39-4C6E-9F58-C6B983DB17B7}">
      <dgm:prSet/>
      <dgm:spPr/>
      <dgm:t>
        <a:bodyPr/>
        <a:lstStyle/>
        <a:p>
          <a:r>
            <a:rPr lang="en-GB"/>
            <a:t>A</a:t>
          </a:r>
          <a:r>
            <a:rPr lang="en-GB" b="0" i="0"/>
            <a:t>ctively listening to each other's perspectives and concerns</a:t>
          </a:r>
          <a:endParaRPr lang="en-US"/>
        </a:p>
      </dgm:t>
    </dgm:pt>
    <dgm:pt modelId="{077C3CCF-BCFC-41C0-B2A1-417B38B28293}" type="parTrans" cxnId="{502FD499-FE32-4E99-AA20-60F63B22D66F}">
      <dgm:prSet/>
      <dgm:spPr/>
      <dgm:t>
        <a:bodyPr/>
        <a:lstStyle/>
        <a:p>
          <a:endParaRPr lang="en-US"/>
        </a:p>
      </dgm:t>
    </dgm:pt>
    <dgm:pt modelId="{A162129F-127E-4163-9CFD-0A678FD8C6A8}" type="sibTrans" cxnId="{502FD499-FE32-4E99-AA20-60F63B22D66F}">
      <dgm:prSet/>
      <dgm:spPr/>
      <dgm:t>
        <a:bodyPr/>
        <a:lstStyle/>
        <a:p>
          <a:endParaRPr lang="en-US"/>
        </a:p>
      </dgm:t>
    </dgm:pt>
    <dgm:pt modelId="{ADE35DEE-AA54-4262-9F22-BB72C21A1703}" type="pres">
      <dgm:prSet presAssocID="{BF2AB9DE-3890-48BA-A3A5-B7E0CF53EBC3}" presName="root" presStyleCnt="0">
        <dgm:presLayoutVars>
          <dgm:dir/>
          <dgm:resizeHandles val="exact"/>
        </dgm:presLayoutVars>
      </dgm:prSet>
      <dgm:spPr/>
    </dgm:pt>
    <dgm:pt modelId="{64A95AB0-0A03-463E-9360-7800D8BFB26A}" type="pres">
      <dgm:prSet presAssocID="{4B01E764-E2F1-4F7B-B8D4-5975F345D6DE}" presName="compNode" presStyleCnt="0"/>
      <dgm:spPr/>
    </dgm:pt>
    <dgm:pt modelId="{BAB96965-B86F-4DCD-8CAA-FCD53EFF42A9}" type="pres">
      <dgm:prSet presAssocID="{4B01E764-E2F1-4F7B-B8D4-5975F345D6D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800ABEB9-705D-44C5-A1AC-4920340AFE5C}" type="pres">
      <dgm:prSet presAssocID="{4B01E764-E2F1-4F7B-B8D4-5975F345D6DE}" presName="spaceRect" presStyleCnt="0"/>
      <dgm:spPr/>
    </dgm:pt>
    <dgm:pt modelId="{893307AE-FD33-41EB-B80E-56872518D055}" type="pres">
      <dgm:prSet presAssocID="{4B01E764-E2F1-4F7B-B8D4-5975F345D6DE}" presName="textRect" presStyleLbl="revTx" presStyleIdx="0" presStyleCnt="2">
        <dgm:presLayoutVars>
          <dgm:chMax val="1"/>
          <dgm:chPref val="1"/>
        </dgm:presLayoutVars>
      </dgm:prSet>
      <dgm:spPr/>
    </dgm:pt>
    <dgm:pt modelId="{1ABFCA18-F2BE-4362-BC2C-9BFECD08B71A}" type="pres">
      <dgm:prSet presAssocID="{2E8F8D43-6A7C-4679-AAF1-6EA2B73F47F0}" presName="sibTrans" presStyleCnt="0"/>
      <dgm:spPr/>
    </dgm:pt>
    <dgm:pt modelId="{0EDB1CDE-6BC6-4719-AE2E-EF8D89F2F825}" type="pres">
      <dgm:prSet presAssocID="{C789A1D7-EA39-4C6E-9F58-C6B983DB17B7}" presName="compNode" presStyleCnt="0"/>
      <dgm:spPr/>
    </dgm:pt>
    <dgm:pt modelId="{A251A2EA-5017-4CE9-A63F-7F8CA03BA0D8}" type="pres">
      <dgm:prSet presAssocID="{C789A1D7-EA39-4C6E-9F58-C6B983DB17B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6001C151-AA2D-4D6A-BE6A-CEEDEE7DEDF4}" type="pres">
      <dgm:prSet presAssocID="{C789A1D7-EA39-4C6E-9F58-C6B983DB17B7}" presName="spaceRect" presStyleCnt="0"/>
      <dgm:spPr/>
    </dgm:pt>
    <dgm:pt modelId="{3C1CEBA4-0BEF-4CBF-BD8A-81CD3C19AD00}" type="pres">
      <dgm:prSet presAssocID="{C789A1D7-EA39-4C6E-9F58-C6B983DB17B7}" presName="textRect" presStyleLbl="revTx" presStyleIdx="1" presStyleCnt="2">
        <dgm:presLayoutVars>
          <dgm:chMax val="1"/>
          <dgm:chPref val="1"/>
        </dgm:presLayoutVars>
      </dgm:prSet>
      <dgm:spPr/>
    </dgm:pt>
  </dgm:ptLst>
  <dgm:cxnLst>
    <dgm:cxn modelId="{74703A1E-0EEC-4487-9EFA-E55D6F705E12}" type="presOf" srcId="{4B01E764-E2F1-4F7B-B8D4-5975F345D6DE}" destId="{893307AE-FD33-41EB-B80E-56872518D055}" srcOrd="0" destOrd="0" presId="urn:microsoft.com/office/officeart/2018/2/layout/IconLabelList"/>
    <dgm:cxn modelId="{96E3007E-5520-4A71-9DBA-AD698270666D}" type="presOf" srcId="{BF2AB9DE-3890-48BA-A3A5-B7E0CF53EBC3}" destId="{ADE35DEE-AA54-4262-9F22-BB72C21A1703}" srcOrd="0" destOrd="0" presId="urn:microsoft.com/office/officeart/2018/2/layout/IconLabelList"/>
    <dgm:cxn modelId="{502FD499-FE32-4E99-AA20-60F63B22D66F}" srcId="{BF2AB9DE-3890-48BA-A3A5-B7E0CF53EBC3}" destId="{C789A1D7-EA39-4C6E-9F58-C6B983DB17B7}" srcOrd="1" destOrd="0" parTransId="{077C3CCF-BCFC-41C0-B2A1-417B38B28293}" sibTransId="{A162129F-127E-4163-9CFD-0A678FD8C6A8}"/>
    <dgm:cxn modelId="{5E061DD2-E033-4F7D-A7FF-E6B6008CD666}" srcId="{BF2AB9DE-3890-48BA-A3A5-B7E0CF53EBC3}" destId="{4B01E764-E2F1-4F7B-B8D4-5975F345D6DE}" srcOrd="0" destOrd="0" parTransId="{E7690AD2-639F-4C36-963E-9945DE5A7C33}" sibTransId="{2E8F8D43-6A7C-4679-AAF1-6EA2B73F47F0}"/>
    <dgm:cxn modelId="{2B9102E8-B45E-4EE0-B168-0B135A673E36}" type="presOf" srcId="{C789A1D7-EA39-4C6E-9F58-C6B983DB17B7}" destId="{3C1CEBA4-0BEF-4CBF-BD8A-81CD3C19AD00}" srcOrd="0" destOrd="0" presId="urn:microsoft.com/office/officeart/2018/2/layout/IconLabelList"/>
    <dgm:cxn modelId="{EA478782-FCB6-4295-A36F-E23D9ACFFF15}" type="presParOf" srcId="{ADE35DEE-AA54-4262-9F22-BB72C21A1703}" destId="{64A95AB0-0A03-463E-9360-7800D8BFB26A}" srcOrd="0" destOrd="0" presId="urn:microsoft.com/office/officeart/2018/2/layout/IconLabelList"/>
    <dgm:cxn modelId="{1CC7D3D3-6B9C-4BFA-983F-6CB85E4B62D1}" type="presParOf" srcId="{64A95AB0-0A03-463E-9360-7800D8BFB26A}" destId="{BAB96965-B86F-4DCD-8CAA-FCD53EFF42A9}" srcOrd="0" destOrd="0" presId="urn:microsoft.com/office/officeart/2018/2/layout/IconLabelList"/>
    <dgm:cxn modelId="{F52D5DA7-E91B-4BA0-9FA2-76023A2BE110}" type="presParOf" srcId="{64A95AB0-0A03-463E-9360-7800D8BFB26A}" destId="{800ABEB9-705D-44C5-A1AC-4920340AFE5C}" srcOrd="1" destOrd="0" presId="urn:microsoft.com/office/officeart/2018/2/layout/IconLabelList"/>
    <dgm:cxn modelId="{2CE92701-A6B9-41BB-BEC8-8CDAEFADD84C}" type="presParOf" srcId="{64A95AB0-0A03-463E-9360-7800D8BFB26A}" destId="{893307AE-FD33-41EB-B80E-56872518D055}" srcOrd="2" destOrd="0" presId="urn:microsoft.com/office/officeart/2018/2/layout/IconLabelList"/>
    <dgm:cxn modelId="{0F089DFB-7CC5-4C32-A6F8-F423EEF6AE1F}" type="presParOf" srcId="{ADE35DEE-AA54-4262-9F22-BB72C21A1703}" destId="{1ABFCA18-F2BE-4362-BC2C-9BFECD08B71A}" srcOrd="1" destOrd="0" presId="urn:microsoft.com/office/officeart/2018/2/layout/IconLabelList"/>
    <dgm:cxn modelId="{F4AEC3EE-0776-4A20-8EE9-34071F42CEDA}" type="presParOf" srcId="{ADE35DEE-AA54-4262-9F22-BB72C21A1703}" destId="{0EDB1CDE-6BC6-4719-AE2E-EF8D89F2F825}" srcOrd="2" destOrd="0" presId="urn:microsoft.com/office/officeart/2018/2/layout/IconLabelList"/>
    <dgm:cxn modelId="{451237E3-DDF9-46D1-903B-7C0B139090A5}" type="presParOf" srcId="{0EDB1CDE-6BC6-4719-AE2E-EF8D89F2F825}" destId="{A251A2EA-5017-4CE9-A63F-7F8CA03BA0D8}" srcOrd="0" destOrd="0" presId="urn:microsoft.com/office/officeart/2018/2/layout/IconLabelList"/>
    <dgm:cxn modelId="{5696CE13-BD09-41BE-9775-8A8C15A7E7C5}" type="presParOf" srcId="{0EDB1CDE-6BC6-4719-AE2E-EF8D89F2F825}" destId="{6001C151-AA2D-4D6A-BE6A-CEEDEE7DEDF4}" srcOrd="1" destOrd="0" presId="urn:microsoft.com/office/officeart/2018/2/layout/IconLabelList"/>
    <dgm:cxn modelId="{26B0EE27-F9A5-4A97-BE54-D9EE8C983B0F}" type="presParOf" srcId="{0EDB1CDE-6BC6-4719-AE2E-EF8D89F2F825}" destId="{3C1CEBA4-0BEF-4CBF-BD8A-81CD3C19AD00}"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6F959-7C55-4F16-8F09-8238C4F26FC0}">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94C0FB-A86F-49AC-8CF7-006122F83E48}">
      <dsp:nvSpPr>
        <dsp:cNvPr id="0" name=""/>
        <dsp:cNvSpPr/>
      </dsp:nvSpPr>
      <dsp:spPr>
        <a:xfrm>
          <a:off x="0" y="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Ethics of policing</a:t>
          </a:r>
          <a:endParaRPr lang="en-US" sz="2500" kern="1200"/>
        </a:p>
      </dsp:txBody>
      <dsp:txXfrm>
        <a:off x="0" y="0"/>
        <a:ext cx="10515600" cy="543917"/>
      </dsp:txXfrm>
    </dsp:sp>
    <dsp:sp modelId="{6FE131A5-3945-426D-B3E1-CF40390CB83B}">
      <dsp:nvSpPr>
        <dsp:cNvPr id="0" name=""/>
        <dsp:cNvSpPr/>
      </dsp:nvSpPr>
      <dsp:spPr>
        <a:xfrm>
          <a:off x="0" y="5439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B7592-C84B-4814-A5CC-131FE74B1026}">
      <dsp:nvSpPr>
        <dsp:cNvPr id="0" name=""/>
        <dsp:cNvSpPr/>
      </dsp:nvSpPr>
      <dsp:spPr>
        <a:xfrm>
          <a:off x="0" y="543917"/>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Peelian principles</a:t>
          </a:r>
          <a:endParaRPr lang="en-US" sz="2500" kern="1200"/>
        </a:p>
      </dsp:txBody>
      <dsp:txXfrm>
        <a:off x="0" y="543917"/>
        <a:ext cx="10515600" cy="543917"/>
      </dsp:txXfrm>
    </dsp:sp>
    <dsp:sp modelId="{7954B7AD-FCF8-48F1-9AE0-4A9C5B5A7B1A}">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3A60E5-E347-43FF-BF22-13F3972E9B67}">
      <dsp:nvSpPr>
        <dsp:cNvPr id="0" name=""/>
        <dsp:cNvSpPr/>
      </dsp:nvSpPr>
      <dsp:spPr>
        <a:xfrm>
          <a:off x="0" y="1087834"/>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Policing by consent</a:t>
          </a:r>
          <a:endParaRPr lang="en-US" sz="2500" kern="1200"/>
        </a:p>
      </dsp:txBody>
      <dsp:txXfrm>
        <a:off x="0" y="1087834"/>
        <a:ext cx="10515600" cy="543917"/>
      </dsp:txXfrm>
    </dsp:sp>
    <dsp:sp modelId="{EFA194DC-5DCD-49BB-BA50-805D680E6A59}">
      <dsp:nvSpPr>
        <dsp:cNvPr id="0" name=""/>
        <dsp:cNvSpPr/>
      </dsp:nvSpPr>
      <dsp:spPr>
        <a:xfrm>
          <a:off x="0" y="1631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8A5BC-E832-42B2-80CB-44E68F93491F}">
      <dsp:nvSpPr>
        <dsp:cNvPr id="0" name=""/>
        <dsp:cNvSpPr/>
      </dsp:nvSpPr>
      <dsp:spPr>
        <a:xfrm>
          <a:off x="0" y="1631751"/>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Traits of police leaders</a:t>
          </a:r>
          <a:endParaRPr lang="en-US" sz="2500" kern="1200"/>
        </a:p>
      </dsp:txBody>
      <dsp:txXfrm>
        <a:off x="0" y="1631751"/>
        <a:ext cx="10515600" cy="543917"/>
      </dsp:txXfrm>
    </dsp:sp>
    <dsp:sp modelId="{F605166E-A2EC-4CE3-AA41-E9B41CB03F52}">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D97A60-C127-4725-894B-876A27302689}">
      <dsp:nvSpPr>
        <dsp:cNvPr id="0" name=""/>
        <dsp:cNvSpPr/>
      </dsp:nvSpPr>
      <dsp:spPr>
        <a:xfrm>
          <a:off x="0" y="2175669"/>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Code of Ethics</a:t>
          </a:r>
          <a:endParaRPr lang="en-US" sz="2500" kern="1200" dirty="0"/>
        </a:p>
      </dsp:txBody>
      <dsp:txXfrm>
        <a:off x="0" y="2175669"/>
        <a:ext cx="10515600" cy="543917"/>
      </dsp:txXfrm>
    </dsp:sp>
    <dsp:sp modelId="{2FFDFBA7-D81E-4125-B3CA-D262993561E8}">
      <dsp:nvSpPr>
        <dsp:cNvPr id="0" name=""/>
        <dsp:cNvSpPr/>
      </dsp:nvSpPr>
      <dsp:spPr>
        <a:xfrm>
          <a:off x="0" y="2719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923672-CE21-4E63-8210-9AD03EF37ED3}">
      <dsp:nvSpPr>
        <dsp:cNvPr id="0" name=""/>
        <dsp:cNvSpPr/>
      </dsp:nvSpPr>
      <dsp:spPr>
        <a:xfrm>
          <a:off x="0" y="2719586"/>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Professional standards</a:t>
          </a:r>
          <a:endParaRPr lang="en-US" sz="2500" kern="1200"/>
        </a:p>
      </dsp:txBody>
      <dsp:txXfrm>
        <a:off x="0" y="2719586"/>
        <a:ext cx="10515600" cy="543917"/>
      </dsp:txXfrm>
    </dsp:sp>
    <dsp:sp modelId="{A9DE1091-DBE7-423A-92DF-9E8A8D15C515}">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891E4C-ECC4-47CD-ACB4-A078D8488CB4}">
      <dsp:nvSpPr>
        <dsp:cNvPr id="0" name=""/>
        <dsp:cNvSpPr/>
      </dsp:nvSpPr>
      <dsp:spPr>
        <a:xfrm>
          <a:off x="0" y="3263503"/>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Assignment 2</a:t>
          </a:r>
          <a:endParaRPr lang="en-US" sz="2500" kern="1200"/>
        </a:p>
      </dsp:txBody>
      <dsp:txXfrm>
        <a:off x="0" y="3263503"/>
        <a:ext cx="10515600" cy="543917"/>
      </dsp:txXfrm>
    </dsp:sp>
    <dsp:sp modelId="{D0E357DE-A05A-4B28-AD8A-89DF64A0B82C}">
      <dsp:nvSpPr>
        <dsp:cNvPr id="0" name=""/>
        <dsp:cNvSpPr/>
      </dsp:nvSpPr>
      <dsp:spPr>
        <a:xfrm>
          <a:off x="0" y="38074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CAA67-13D3-456F-B9A4-B285A50B6508}">
      <dsp:nvSpPr>
        <dsp:cNvPr id="0" name=""/>
        <dsp:cNvSpPr/>
      </dsp:nvSpPr>
      <dsp:spPr>
        <a:xfrm>
          <a:off x="0" y="3807420"/>
          <a:ext cx="10515600" cy="543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Recap on Collaboration</a:t>
          </a:r>
          <a:endParaRPr lang="en-US" sz="2500" kern="1200" dirty="0"/>
        </a:p>
      </dsp:txBody>
      <dsp:txXfrm>
        <a:off x="0" y="3807420"/>
        <a:ext cx="10515600" cy="543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96965-B86F-4DCD-8CAA-FCD53EFF42A9}">
      <dsp:nvSpPr>
        <dsp:cNvPr id="0" name=""/>
        <dsp:cNvSpPr/>
      </dsp:nvSpPr>
      <dsp:spPr>
        <a:xfrm>
          <a:off x="1747800" y="40735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3307AE-FD33-41EB-B80E-56872518D055}">
      <dsp:nvSpPr>
        <dsp:cNvPr id="0" name=""/>
        <dsp:cNvSpPr/>
      </dsp:nvSpPr>
      <dsp:spPr>
        <a:xfrm>
          <a:off x="559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b="0" i="0" kern="1200"/>
            <a:t>Open and transparent communication fosters trust</a:t>
          </a:r>
          <a:endParaRPr lang="en-US" sz="2500" kern="1200"/>
        </a:p>
      </dsp:txBody>
      <dsp:txXfrm>
        <a:off x="559800" y="2821519"/>
        <a:ext cx="4320000" cy="720000"/>
      </dsp:txXfrm>
    </dsp:sp>
    <dsp:sp modelId="{A251A2EA-5017-4CE9-A63F-7F8CA03BA0D8}">
      <dsp:nvSpPr>
        <dsp:cNvPr id="0" name=""/>
        <dsp:cNvSpPr/>
      </dsp:nvSpPr>
      <dsp:spPr>
        <a:xfrm>
          <a:off x="6823800" y="40735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1CEBA4-0BEF-4CBF-BD8A-81CD3C19AD00}">
      <dsp:nvSpPr>
        <dsp:cNvPr id="0" name=""/>
        <dsp:cNvSpPr/>
      </dsp:nvSpPr>
      <dsp:spPr>
        <a:xfrm>
          <a:off x="5635800" y="282151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A</a:t>
          </a:r>
          <a:r>
            <a:rPr lang="en-GB" sz="2500" b="0" i="0" kern="1200"/>
            <a:t>ctively listening to each other's perspectives and concerns</a:t>
          </a:r>
          <a:endParaRPr lang="en-US" sz="2500" kern="1200"/>
        </a:p>
      </dsp:txBody>
      <dsp:txXfrm>
        <a:off x="5635800" y="2821519"/>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A189A179-CBDE-4E26-A4F7-C928E91725E0}" type="datetimeFigureOut">
              <a:t>3/11/2024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2C4CF095-84A4-48F7-B568-1AA91FC75A6F}" type="slidenum">
              <a:t>‹#›</a:t>
            </a:fld>
            <a:endParaRPr lang="en-GB"/>
          </a:p>
        </p:txBody>
      </p:sp>
    </p:spTree>
    <p:extLst>
      <p:ext uri="{BB962C8B-B14F-4D97-AF65-F5344CB8AC3E}">
        <p14:creationId xmlns:p14="http://schemas.microsoft.com/office/powerpoint/2010/main" val="219468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a:t>
            </a:fld>
            <a:endParaRPr lang="en-GB"/>
          </a:p>
        </p:txBody>
      </p:sp>
    </p:spTree>
    <p:extLst>
      <p:ext uri="{BB962C8B-B14F-4D97-AF65-F5344CB8AC3E}">
        <p14:creationId xmlns:p14="http://schemas.microsoft.com/office/powerpoint/2010/main" val="1603369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a:t>
            </a:fld>
            <a:endParaRPr lang="en-GB"/>
          </a:p>
        </p:txBody>
      </p:sp>
    </p:spTree>
    <p:extLst>
      <p:ext uri="{BB962C8B-B14F-4D97-AF65-F5344CB8AC3E}">
        <p14:creationId xmlns:p14="http://schemas.microsoft.com/office/powerpoint/2010/main" val="3882933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387637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4</a:t>
            </a:fld>
            <a:endParaRPr lang="en-GB"/>
          </a:p>
        </p:txBody>
      </p:sp>
    </p:spTree>
    <p:extLst>
      <p:ext uri="{BB962C8B-B14F-4D97-AF65-F5344CB8AC3E}">
        <p14:creationId xmlns:p14="http://schemas.microsoft.com/office/powerpoint/2010/main" val="20822724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5</a:t>
            </a:fld>
            <a:endParaRPr lang="en-GB"/>
          </a:p>
        </p:txBody>
      </p:sp>
    </p:spTree>
    <p:extLst>
      <p:ext uri="{BB962C8B-B14F-4D97-AF65-F5344CB8AC3E}">
        <p14:creationId xmlns:p14="http://schemas.microsoft.com/office/powerpoint/2010/main" val="1264632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6</a:t>
            </a:fld>
            <a:endParaRPr lang="en-GB"/>
          </a:p>
        </p:txBody>
      </p:sp>
    </p:spTree>
    <p:extLst>
      <p:ext uri="{BB962C8B-B14F-4D97-AF65-F5344CB8AC3E}">
        <p14:creationId xmlns:p14="http://schemas.microsoft.com/office/powerpoint/2010/main" val="4292230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7</a:t>
            </a:fld>
            <a:endParaRPr lang="en-GB"/>
          </a:p>
        </p:txBody>
      </p:sp>
    </p:spTree>
    <p:extLst>
      <p:ext uri="{BB962C8B-B14F-4D97-AF65-F5344CB8AC3E}">
        <p14:creationId xmlns:p14="http://schemas.microsoft.com/office/powerpoint/2010/main" val="1309162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8</a:t>
            </a:fld>
            <a:endParaRPr lang="en-GB"/>
          </a:p>
        </p:txBody>
      </p:sp>
    </p:spTree>
    <p:extLst>
      <p:ext uri="{BB962C8B-B14F-4D97-AF65-F5344CB8AC3E}">
        <p14:creationId xmlns:p14="http://schemas.microsoft.com/office/powerpoint/2010/main" val="8086670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9</a:t>
            </a:fld>
            <a:endParaRPr lang="en-GB"/>
          </a:p>
        </p:txBody>
      </p:sp>
    </p:spTree>
    <p:extLst>
      <p:ext uri="{BB962C8B-B14F-4D97-AF65-F5344CB8AC3E}">
        <p14:creationId xmlns:p14="http://schemas.microsoft.com/office/powerpoint/2010/main" val="670047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10</a:t>
            </a:fld>
            <a:endParaRPr lang="en-GB"/>
          </a:p>
        </p:txBody>
      </p:sp>
    </p:spTree>
    <p:extLst>
      <p:ext uri="{BB962C8B-B14F-4D97-AF65-F5344CB8AC3E}">
        <p14:creationId xmlns:p14="http://schemas.microsoft.com/office/powerpoint/2010/main" val="3778788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11</a:t>
            </a:fld>
            <a:endParaRPr lang="en-GB"/>
          </a:p>
        </p:txBody>
      </p:sp>
    </p:spTree>
    <p:extLst>
      <p:ext uri="{BB962C8B-B14F-4D97-AF65-F5344CB8AC3E}">
        <p14:creationId xmlns:p14="http://schemas.microsoft.com/office/powerpoint/2010/main" val="2297898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12</a:t>
            </a:fld>
            <a:endParaRPr lang="en-GB"/>
          </a:p>
        </p:txBody>
      </p:sp>
    </p:spTree>
    <p:extLst>
      <p:ext uri="{BB962C8B-B14F-4D97-AF65-F5344CB8AC3E}">
        <p14:creationId xmlns:p14="http://schemas.microsoft.com/office/powerpoint/2010/main" val="1290954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13</a:t>
            </a:fld>
            <a:endParaRPr lang="en-GB"/>
          </a:p>
        </p:txBody>
      </p:sp>
    </p:spTree>
    <p:extLst>
      <p:ext uri="{BB962C8B-B14F-4D97-AF65-F5344CB8AC3E}">
        <p14:creationId xmlns:p14="http://schemas.microsoft.com/office/powerpoint/2010/main" val="29261665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14</a:t>
            </a:fld>
            <a:endParaRPr lang="en-GB"/>
          </a:p>
        </p:txBody>
      </p:sp>
    </p:spTree>
    <p:extLst>
      <p:ext uri="{BB962C8B-B14F-4D97-AF65-F5344CB8AC3E}">
        <p14:creationId xmlns:p14="http://schemas.microsoft.com/office/powerpoint/2010/main" val="989044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15</a:t>
            </a:fld>
            <a:endParaRPr lang="en-GB"/>
          </a:p>
        </p:txBody>
      </p:sp>
    </p:spTree>
    <p:extLst>
      <p:ext uri="{BB962C8B-B14F-4D97-AF65-F5344CB8AC3E}">
        <p14:creationId xmlns:p14="http://schemas.microsoft.com/office/powerpoint/2010/main" val="7227320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16</a:t>
            </a:fld>
            <a:endParaRPr lang="en-GB"/>
          </a:p>
        </p:txBody>
      </p:sp>
    </p:spTree>
    <p:extLst>
      <p:ext uri="{BB962C8B-B14F-4D97-AF65-F5344CB8AC3E}">
        <p14:creationId xmlns:p14="http://schemas.microsoft.com/office/powerpoint/2010/main" val="40996501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17</a:t>
            </a:fld>
            <a:endParaRPr lang="en-GB"/>
          </a:p>
        </p:txBody>
      </p:sp>
    </p:spTree>
    <p:extLst>
      <p:ext uri="{BB962C8B-B14F-4D97-AF65-F5344CB8AC3E}">
        <p14:creationId xmlns:p14="http://schemas.microsoft.com/office/powerpoint/2010/main" val="12767220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18</a:t>
            </a:fld>
            <a:endParaRPr lang="en-GB"/>
          </a:p>
        </p:txBody>
      </p:sp>
    </p:spTree>
    <p:extLst>
      <p:ext uri="{BB962C8B-B14F-4D97-AF65-F5344CB8AC3E}">
        <p14:creationId xmlns:p14="http://schemas.microsoft.com/office/powerpoint/2010/main" val="38098338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19</a:t>
            </a:fld>
            <a:endParaRPr lang="en-GB"/>
          </a:p>
        </p:txBody>
      </p:sp>
    </p:spTree>
    <p:extLst>
      <p:ext uri="{BB962C8B-B14F-4D97-AF65-F5344CB8AC3E}">
        <p14:creationId xmlns:p14="http://schemas.microsoft.com/office/powerpoint/2010/main" val="34113694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20</a:t>
            </a:fld>
            <a:endParaRPr lang="en-GB"/>
          </a:p>
        </p:txBody>
      </p:sp>
    </p:spTree>
    <p:extLst>
      <p:ext uri="{BB962C8B-B14F-4D97-AF65-F5344CB8AC3E}">
        <p14:creationId xmlns:p14="http://schemas.microsoft.com/office/powerpoint/2010/main" val="2056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21</a:t>
            </a:fld>
            <a:endParaRPr lang="en-GB"/>
          </a:p>
        </p:txBody>
      </p:sp>
    </p:spTree>
    <p:extLst>
      <p:ext uri="{BB962C8B-B14F-4D97-AF65-F5344CB8AC3E}">
        <p14:creationId xmlns:p14="http://schemas.microsoft.com/office/powerpoint/2010/main" val="11110836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22</a:t>
            </a:fld>
            <a:endParaRPr lang="en-GB"/>
          </a:p>
        </p:txBody>
      </p:sp>
    </p:spTree>
    <p:extLst>
      <p:ext uri="{BB962C8B-B14F-4D97-AF65-F5344CB8AC3E}">
        <p14:creationId xmlns:p14="http://schemas.microsoft.com/office/powerpoint/2010/main" val="42172024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23</a:t>
            </a:fld>
            <a:endParaRPr lang="en-GB"/>
          </a:p>
        </p:txBody>
      </p:sp>
    </p:spTree>
    <p:extLst>
      <p:ext uri="{BB962C8B-B14F-4D97-AF65-F5344CB8AC3E}">
        <p14:creationId xmlns:p14="http://schemas.microsoft.com/office/powerpoint/2010/main" val="6194703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24</a:t>
            </a:fld>
            <a:endParaRPr lang="en-GB"/>
          </a:p>
        </p:txBody>
      </p:sp>
    </p:spTree>
    <p:extLst>
      <p:ext uri="{BB962C8B-B14F-4D97-AF65-F5344CB8AC3E}">
        <p14:creationId xmlns:p14="http://schemas.microsoft.com/office/powerpoint/2010/main" val="20010356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25</a:t>
            </a:fld>
            <a:endParaRPr lang="en-GB"/>
          </a:p>
        </p:txBody>
      </p:sp>
    </p:spTree>
    <p:extLst>
      <p:ext uri="{BB962C8B-B14F-4D97-AF65-F5344CB8AC3E}">
        <p14:creationId xmlns:p14="http://schemas.microsoft.com/office/powerpoint/2010/main" val="28898686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D0D0D"/>
                </a:solidFill>
                <a:latin typeface="Söhne"/>
              </a:rPr>
              <a:t>E</a:t>
            </a:r>
            <a:r>
              <a:rPr lang="en-GB" b="0" i="0" dirty="0">
                <a:solidFill>
                  <a:srgbClr val="0D0D0D"/>
                </a:solidFill>
                <a:effectLst/>
                <a:latin typeface="Söhne"/>
              </a:rPr>
              <a:t>ffective communication within partnerships with the police is essential for fostering collaboration, building trust, problem-solving, and ensuring accountability. </a:t>
            </a:r>
          </a:p>
          <a:p>
            <a:r>
              <a:rPr lang="en-GB" b="0" i="0" dirty="0">
                <a:solidFill>
                  <a:srgbClr val="0D0D0D"/>
                </a:solidFill>
                <a:effectLst/>
                <a:latin typeface="Söhne"/>
              </a:rPr>
              <a:t>By </a:t>
            </a:r>
            <a:r>
              <a:rPr lang="en-GB" b="0" i="0" dirty="0" err="1">
                <a:solidFill>
                  <a:srgbClr val="0D0D0D"/>
                </a:solidFill>
                <a:effectLst/>
                <a:latin typeface="Söhne"/>
              </a:rPr>
              <a:t>prioritiSing</a:t>
            </a:r>
            <a:r>
              <a:rPr lang="en-GB" b="0" i="0" dirty="0">
                <a:solidFill>
                  <a:srgbClr val="0D0D0D"/>
                </a:solidFill>
                <a:effectLst/>
                <a:latin typeface="Söhne"/>
              </a:rPr>
              <a:t> communication, stakeholders can work together more cohesively to create safer and more resilient communities.</a:t>
            </a:r>
            <a:endParaRPr lang="en-GB" dirty="0"/>
          </a:p>
          <a:p>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26</a:t>
            </a:fld>
            <a:endParaRPr lang="en-GB"/>
          </a:p>
        </p:txBody>
      </p:sp>
    </p:spTree>
    <p:extLst>
      <p:ext uri="{BB962C8B-B14F-4D97-AF65-F5344CB8AC3E}">
        <p14:creationId xmlns:p14="http://schemas.microsoft.com/office/powerpoint/2010/main" val="22991794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latin typeface="Söhne"/>
              </a:rPr>
              <a:t>Effective communication ensures all parties involved in the partnership, including law enforcement agencies, community organisations, and government entities, are on the same page regarding goals, strategies, and resources. </a:t>
            </a:r>
          </a:p>
          <a:p>
            <a:endParaRPr lang="en-GB" b="0" i="0" dirty="0">
              <a:solidFill>
                <a:srgbClr val="0D0D0D"/>
              </a:solidFill>
              <a:effectLst/>
              <a:latin typeface="Söhne"/>
            </a:endParaRPr>
          </a:p>
          <a:p>
            <a:r>
              <a:rPr lang="en-GB" b="0" i="0" dirty="0">
                <a:solidFill>
                  <a:srgbClr val="0D0D0D"/>
                </a:solidFill>
                <a:effectLst/>
                <a:latin typeface="Söhne"/>
              </a:rPr>
              <a:t>This coordination allows for better collaboration and synergy in addressing community needs and tackling crime-related issues.</a:t>
            </a:r>
            <a:endParaRPr lang="en-GB" dirty="0"/>
          </a:p>
          <a:p>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27</a:t>
            </a:fld>
            <a:endParaRPr lang="en-GB"/>
          </a:p>
        </p:txBody>
      </p:sp>
    </p:spTree>
    <p:extLst>
      <p:ext uri="{BB962C8B-B14F-4D97-AF65-F5344CB8AC3E}">
        <p14:creationId xmlns:p14="http://schemas.microsoft.com/office/powerpoint/2010/main" val="10854376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b="0" i="0" dirty="0">
                <a:solidFill>
                  <a:srgbClr val="0D0D0D"/>
                </a:solidFill>
                <a:effectLst/>
                <a:latin typeface="Söhne"/>
              </a:rPr>
              <a:t>Clear communication facilitates the exchange of important information between the police and their partners. </a:t>
            </a:r>
            <a:r>
              <a:rPr lang="en-GB" b="1" i="0" dirty="0">
                <a:solidFill>
                  <a:srgbClr val="0D0D0D"/>
                </a:solidFill>
                <a:effectLst/>
                <a:latin typeface="Söhne"/>
              </a:rPr>
              <a:t>This could include sharing intelligence about criminal activities, discussing trends in crime, or providing updates on community concerns. Timely and accurate information sharing enhances the effectiveness of joint efforts and allows for a more comprehensive understanding of the situation.</a:t>
            </a:r>
            <a:endParaRPr lang="en-GB" b="1" dirty="0"/>
          </a:p>
          <a:p>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28</a:t>
            </a:fld>
            <a:endParaRPr lang="en-GB"/>
          </a:p>
        </p:txBody>
      </p:sp>
    </p:spTree>
    <p:extLst>
      <p:ext uri="{BB962C8B-B14F-4D97-AF65-F5344CB8AC3E}">
        <p14:creationId xmlns:p14="http://schemas.microsoft.com/office/powerpoint/2010/main" val="3901265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latin typeface="Söhne"/>
              </a:rPr>
              <a:t>Open and transparent communication fosters </a:t>
            </a:r>
            <a:r>
              <a:rPr lang="en-GB" b="1" i="0" dirty="0">
                <a:solidFill>
                  <a:srgbClr val="0D0D0D"/>
                </a:solidFill>
                <a:effectLst/>
                <a:latin typeface="Söhne"/>
              </a:rPr>
              <a:t> strengthens relationships between the police and their partners. </a:t>
            </a:r>
          </a:p>
          <a:p>
            <a:r>
              <a:rPr lang="en-GB" b="0" i="0" dirty="0">
                <a:solidFill>
                  <a:srgbClr val="0D0D0D"/>
                </a:solidFill>
                <a:effectLst/>
                <a:latin typeface="Söhne"/>
              </a:rPr>
              <a:t>By actively listening to each other's perspectives and concerns, </a:t>
            </a:r>
            <a:r>
              <a:rPr lang="en-GB" b="1" i="0" dirty="0">
                <a:solidFill>
                  <a:srgbClr val="0D0D0D"/>
                </a:solidFill>
                <a:effectLst/>
                <a:latin typeface="Söhne"/>
              </a:rPr>
              <a:t>all parties can work together more effectively, leading to greater community trust in law enforcement and increased support for partnership initiatives.</a:t>
            </a:r>
            <a:endParaRPr lang="en-GB" b="1" dirty="0"/>
          </a:p>
          <a:p>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29</a:t>
            </a:fld>
            <a:endParaRPr lang="en-GB"/>
          </a:p>
        </p:txBody>
      </p:sp>
    </p:spTree>
    <p:extLst>
      <p:ext uri="{BB962C8B-B14F-4D97-AF65-F5344CB8AC3E}">
        <p14:creationId xmlns:p14="http://schemas.microsoft.com/office/powerpoint/2010/main" val="140039646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b="0" i="0" dirty="0">
                <a:solidFill>
                  <a:srgbClr val="0D0D0D"/>
                </a:solidFill>
                <a:effectLst/>
                <a:latin typeface="Söhne"/>
              </a:rPr>
              <a:t>Effective communication enables stakeholders to identify and address emerging issues or challenges promptly. </a:t>
            </a:r>
            <a:r>
              <a:rPr lang="en-GB" b="1" i="0" dirty="0">
                <a:solidFill>
                  <a:srgbClr val="0D0D0D"/>
                </a:solidFill>
                <a:effectLst/>
                <a:latin typeface="Söhne"/>
              </a:rPr>
              <a:t>Through dialogue and brainstorming sessions, partners can develop innovative solutions to complex problems, such as crime prevention strategies, community engagement initiatives, or interventions to address social issues contributing to criminal behaviour.</a:t>
            </a:r>
            <a:endParaRPr lang="en-GB" b="1" dirty="0"/>
          </a:p>
          <a:p>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30</a:t>
            </a:fld>
            <a:endParaRPr lang="en-GB"/>
          </a:p>
        </p:txBody>
      </p:sp>
    </p:spTree>
    <p:extLst>
      <p:ext uri="{BB962C8B-B14F-4D97-AF65-F5344CB8AC3E}">
        <p14:creationId xmlns:p14="http://schemas.microsoft.com/office/powerpoint/2010/main" val="20688881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latin typeface="Söhne"/>
              </a:rPr>
              <a:t>By regularly communicating </a:t>
            </a:r>
            <a:r>
              <a:rPr lang="en-GB" b="1" i="0" dirty="0">
                <a:solidFill>
                  <a:srgbClr val="0D0D0D"/>
                </a:solidFill>
                <a:effectLst/>
                <a:latin typeface="Söhne"/>
              </a:rPr>
              <a:t>progress, sharing data, and evaluating outcomes, </a:t>
            </a:r>
            <a:r>
              <a:rPr lang="en-GB" b="0" i="0" dirty="0">
                <a:solidFill>
                  <a:srgbClr val="0D0D0D"/>
                </a:solidFill>
                <a:effectLst/>
                <a:latin typeface="Söhne"/>
              </a:rPr>
              <a:t>partners can assess the effectiveness of their joint efforts and make necessary adjustments to improve results over time.</a:t>
            </a:r>
          </a:p>
          <a:p>
            <a:endParaRPr lang="en-GB" dirty="0">
              <a:solidFill>
                <a:srgbClr val="0D0D0D"/>
              </a:solidFill>
              <a:latin typeface="Söhne"/>
            </a:endParaRPr>
          </a:p>
          <a:p>
            <a:r>
              <a:rPr lang="en-GB" dirty="0">
                <a:solidFill>
                  <a:srgbClr val="0D0D0D"/>
                </a:solidFill>
                <a:latin typeface="Söhne"/>
              </a:rPr>
              <a:t>Transparency (thinking of the Code of Ethics) also enhances accountability to the community </a:t>
            </a:r>
            <a:r>
              <a:rPr lang="en-GB" b="0" i="0" dirty="0">
                <a:solidFill>
                  <a:srgbClr val="0D0D0D"/>
                </a:solidFill>
                <a:effectLst/>
                <a:latin typeface="Söhne"/>
              </a:rPr>
              <a:t>as stakeholders can demonstrate their commitment to addressing concerns and achieving shared goals.</a:t>
            </a:r>
            <a:endParaRPr lang="en-GB" dirty="0"/>
          </a:p>
        </p:txBody>
      </p:sp>
      <p:sp>
        <p:nvSpPr>
          <p:cNvPr id="4" name="Slide Number Placeholder 3"/>
          <p:cNvSpPr>
            <a:spLocks noGrp="1"/>
          </p:cNvSpPr>
          <p:nvPr>
            <p:ph type="sldNum" sz="quarter" idx="5"/>
          </p:nvPr>
        </p:nvSpPr>
        <p:spPr/>
        <p:txBody>
          <a:bodyPr/>
          <a:lstStyle/>
          <a:p>
            <a:fld id="{2C4CF095-84A4-48F7-B568-1AA91FC75A6F}" type="slidenum">
              <a:rPr lang="en-GB" smtClean="0"/>
              <a:t>31</a:t>
            </a:fld>
            <a:endParaRPr lang="en-GB"/>
          </a:p>
        </p:txBody>
      </p:sp>
    </p:spTree>
    <p:extLst>
      <p:ext uri="{BB962C8B-B14F-4D97-AF65-F5344CB8AC3E}">
        <p14:creationId xmlns:p14="http://schemas.microsoft.com/office/powerpoint/2010/main" val="6196520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33</a:t>
            </a:fld>
            <a:endParaRPr lang="en-GB"/>
          </a:p>
        </p:txBody>
      </p:sp>
    </p:spTree>
    <p:extLst>
      <p:ext uri="{BB962C8B-B14F-4D97-AF65-F5344CB8AC3E}">
        <p14:creationId xmlns:p14="http://schemas.microsoft.com/office/powerpoint/2010/main" val="7687849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C4CF095-84A4-48F7-B568-1AA91FC75A6F}" type="slidenum">
              <a:rPr lang="en-GB" smtClean="0"/>
              <a:t>34</a:t>
            </a:fld>
            <a:endParaRPr lang="en-GB"/>
          </a:p>
        </p:txBody>
      </p:sp>
    </p:spTree>
    <p:extLst>
      <p:ext uri="{BB962C8B-B14F-4D97-AF65-F5344CB8AC3E}">
        <p14:creationId xmlns:p14="http://schemas.microsoft.com/office/powerpoint/2010/main" val="246932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Right Ban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57B339D-C6E7-7E48-8ADE-8F00E3236AAA}"/>
              </a:ext>
            </a:extLst>
          </p:cNvPr>
          <p:cNvPicPr>
            <a:picLocks noChangeAspect="1"/>
          </p:cNvPicPr>
          <p:nvPr userDrawn="1"/>
        </p:nvPicPr>
        <p:blipFill>
          <a:blip r:embed="rId2"/>
          <a:srcRect/>
          <a:stretch/>
        </p:blipFill>
        <p:spPr>
          <a:xfrm>
            <a:off x="-56265" y="-37659"/>
            <a:ext cx="12315423" cy="6905844"/>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B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57388187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image" Target="../media/image3.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hyperlink" Target="https://endviolenceagainstwomen.org.uk/wp-content/uploads/2021/11/EVAW_SexualViolence_211028-1.xls-Compatibility-Mode.pdf" TargetMode="Externa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15.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3.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png"/><Relationship Id="rId5" Type="http://schemas.openxmlformats.org/officeDocument/2006/relationships/image" Target="../media/image16.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3.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3.png"/><Relationship Id="rId5" Type="http://schemas.openxmlformats.org/officeDocument/2006/relationships/image" Target="../media/image19.jpe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29.xml"/><Relationship Id="rId9" Type="http://schemas.microsoft.com/office/2007/relationships/diagramDrawing" Target="../diagrams/drawing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3.png"/><Relationship Id="rId5" Type="http://schemas.openxmlformats.org/officeDocument/2006/relationships/image" Target="../media/image24.jpe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3.png"/><Relationship Id="rId5" Type="http://schemas.openxmlformats.org/officeDocument/2006/relationships/image" Target="../media/image25.jpe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3.png"/><Relationship Id="rId4" Type="http://schemas.openxmlformats.org/officeDocument/2006/relationships/image" Target="../media/image26.jpeg"/></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3.png"/><Relationship Id="rId5" Type="http://schemas.openxmlformats.org/officeDocument/2006/relationships/image" Target="../media/image28.jpeg"/><Relationship Id="rId4" Type="http://schemas.openxmlformats.org/officeDocument/2006/relationships/notesSlide" Target="../notesSlides/notesSlide3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97762" y="640080"/>
            <a:ext cx="6251110" cy="3566160"/>
          </a:xfrm>
        </p:spPr>
        <p:txBody>
          <a:bodyPr anchor="b">
            <a:normAutofit/>
          </a:bodyPr>
          <a:lstStyle/>
          <a:p>
            <a:pPr algn="l"/>
            <a:r>
              <a:rPr lang="en-GB" sz="5400" dirty="0">
                <a:cs typeface="Calibri Light"/>
              </a:rPr>
              <a:t>Week 6- Evidenced based policing (BMPL4001)</a:t>
            </a:r>
            <a:endParaRPr lang="en-GB" sz="5400" dirty="0"/>
          </a:p>
        </p:txBody>
      </p:sp>
      <p:sp>
        <p:nvSpPr>
          <p:cNvPr id="3" name="Subtitle 2"/>
          <p:cNvSpPr>
            <a:spLocks noGrp="1"/>
          </p:cNvSpPr>
          <p:nvPr>
            <p:ph type="subTitle" idx="1"/>
          </p:nvPr>
        </p:nvSpPr>
        <p:spPr>
          <a:xfrm>
            <a:off x="5297760" y="4636008"/>
            <a:ext cx="6251111" cy="1572768"/>
          </a:xfrm>
        </p:spPr>
        <p:txBody>
          <a:bodyPr vert="horz" lIns="91440" tIns="45720" rIns="91440" bIns="45720" rtlCol="0">
            <a:normAutofit/>
          </a:bodyPr>
          <a:lstStyle/>
          <a:p>
            <a:pPr algn="l"/>
            <a:r>
              <a:rPr lang="en-GB" dirty="0">
                <a:cs typeface="Calibri"/>
              </a:rPr>
              <a:t>Ethical considerations and professional standards</a:t>
            </a:r>
            <a:endParaRPr lang="en-GB"/>
          </a:p>
        </p:txBody>
      </p:sp>
      <p:pic>
        <p:nvPicPr>
          <p:cNvPr id="5" name="Picture 4">
            <a:extLst>
              <a:ext uri="{FF2B5EF4-FFF2-40B4-BE49-F238E27FC236}">
                <a16:creationId xmlns:a16="http://schemas.microsoft.com/office/drawing/2014/main" id="{91290424-AED6-17CB-3B3B-ED9CA63F1EB9}"/>
              </a:ext>
            </a:extLst>
          </p:cNvPr>
          <p:cNvPicPr>
            <a:picLocks noChangeAspect="1"/>
          </p:cNvPicPr>
          <p:nvPr/>
        </p:nvPicPr>
        <p:blipFill rotWithShape="1">
          <a:blip r:embed="rId5"/>
          <a:srcRect l="16580" r="15516" b="1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C69BF0ED-CA42-559A-4EDC-1A39B061F01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5286"/>
    </mc:Choice>
    <mc:Fallback xmlns="">
      <p:transition spd="slow" advTm="15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7384E-A162-EC97-3227-A00BD08C0403}"/>
              </a:ext>
            </a:extLst>
          </p:cNvPr>
          <p:cNvSpPr>
            <a:spLocks noGrp="1"/>
          </p:cNvSpPr>
          <p:nvPr>
            <p:ph type="title"/>
          </p:nvPr>
        </p:nvSpPr>
        <p:spPr/>
        <p:txBody>
          <a:bodyPr/>
          <a:lstStyle/>
          <a:p>
            <a:r>
              <a:rPr lang="en-GB" dirty="0">
                <a:cs typeface="Calibri Light"/>
              </a:rPr>
              <a:t>Aims for today</a:t>
            </a:r>
          </a:p>
        </p:txBody>
      </p:sp>
      <p:graphicFrame>
        <p:nvGraphicFramePr>
          <p:cNvPr id="10" name="Content Placeholder 2">
            <a:extLst>
              <a:ext uri="{FF2B5EF4-FFF2-40B4-BE49-F238E27FC236}">
                <a16:creationId xmlns:a16="http://schemas.microsoft.com/office/drawing/2014/main" id="{DDF042E9-75F8-26A7-6A01-6868510BDC6D}"/>
              </a:ext>
            </a:extLst>
          </p:cNvPr>
          <p:cNvGraphicFramePr>
            <a:graphicFrameLocks noGrp="1"/>
          </p:cNvGraphicFramePr>
          <p:nvPr>
            <p:ph idx="1"/>
            <p:extLst>
              <p:ext uri="{D42A27DB-BD31-4B8C-83A1-F6EECF244321}">
                <p14:modId xmlns:p14="http://schemas.microsoft.com/office/powerpoint/2010/main" val="364220439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8" name="Audio 7">
            <a:hlinkClick r:id="" action="ppaction://media"/>
            <a:extLst>
              <a:ext uri="{FF2B5EF4-FFF2-40B4-BE49-F238E27FC236}">
                <a16:creationId xmlns:a16="http://schemas.microsoft.com/office/drawing/2014/main" id="{E351934A-5B37-FB99-08E7-0DAEBF35F18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9825388"/>
      </p:ext>
    </p:extLst>
  </p:cSld>
  <p:clrMapOvr>
    <a:masterClrMapping/>
  </p:clrMapOvr>
  <mc:AlternateContent xmlns:mc="http://schemas.openxmlformats.org/markup-compatibility/2006" xmlns:p14="http://schemas.microsoft.com/office/powerpoint/2010/main">
    <mc:Choice Requires="p14">
      <p:transition spd="slow" p14:dur="2000" advTm="47358"/>
    </mc:Choice>
    <mc:Fallback xmlns="">
      <p:transition spd="slow" advTm="47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Policing – where it all began</a:t>
            </a: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7057" y="1028700"/>
            <a:ext cx="7837713" cy="4996543"/>
          </a:xfrm>
          <a:prstGeom prst="rect">
            <a:avLst/>
          </a:prstGeom>
        </p:spPr>
      </p:pic>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900" y="703038"/>
            <a:ext cx="10548257" cy="6214236"/>
          </a:xfrm>
          <a:prstGeom prst="rect">
            <a:avLst/>
          </a:prstGeom>
        </p:spPr>
      </p:pic>
      <p:pic>
        <p:nvPicPr>
          <p:cNvPr id="11" name="Audio 10">
            <a:hlinkClick r:id="" action="ppaction://media"/>
            <a:extLst>
              <a:ext uri="{FF2B5EF4-FFF2-40B4-BE49-F238E27FC236}">
                <a16:creationId xmlns:a16="http://schemas.microsoft.com/office/drawing/2014/main" id="{7CCF063A-1B1C-915F-878A-9B1BC2061A1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8808421"/>
      </p:ext>
    </p:extLst>
  </p:cSld>
  <p:clrMapOvr>
    <a:masterClrMapping/>
  </p:clrMapOvr>
  <mc:AlternateContent xmlns:mc="http://schemas.openxmlformats.org/markup-compatibility/2006" xmlns:p14="http://schemas.microsoft.com/office/powerpoint/2010/main">
    <mc:Choice Requires="p14">
      <p:transition spd="slow" p14:dur="2000" advTm="315852"/>
    </mc:Choice>
    <mc:Fallback xmlns="">
      <p:transition spd="slow" advTm="315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4BFB3-F92E-F4C6-4726-0FC7E12935D2}"/>
              </a:ext>
            </a:extLst>
          </p:cNvPr>
          <p:cNvSpPr>
            <a:spLocks noGrp="1"/>
          </p:cNvSpPr>
          <p:nvPr>
            <p:ph type="title"/>
          </p:nvPr>
        </p:nvSpPr>
        <p:spPr>
          <a:xfrm>
            <a:off x="841248" y="548640"/>
            <a:ext cx="3600860" cy="5431536"/>
          </a:xfrm>
        </p:spPr>
        <p:txBody>
          <a:bodyPr>
            <a:normAutofit/>
          </a:bodyPr>
          <a:lstStyle/>
          <a:p>
            <a:r>
              <a:rPr lang="en-GB" sz="5400">
                <a:cs typeface="Calibri Light"/>
              </a:rPr>
              <a:t>Ethics of policing and professional standards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CE56B2-7514-F589-1C34-CC08D9D4B86E}"/>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a:cs typeface="Calibri"/>
              </a:rPr>
              <a:t>Police act 1996</a:t>
            </a:r>
          </a:p>
          <a:p>
            <a:r>
              <a:rPr lang="en-GB" sz="2200">
                <a:cs typeface="Calibri"/>
              </a:rPr>
              <a:t>Police reform act 2002</a:t>
            </a:r>
          </a:p>
          <a:p>
            <a:r>
              <a:rPr lang="en-GB" sz="2200">
                <a:cs typeface="Calibri"/>
              </a:rPr>
              <a:t>Police (conduct) regulations 2020</a:t>
            </a:r>
          </a:p>
          <a:p>
            <a:r>
              <a:rPr lang="en-GB" sz="2200">
                <a:cs typeface="Calibri"/>
              </a:rPr>
              <a:t>Police (complaints and misconduct) regulations 2020</a:t>
            </a:r>
          </a:p>
          <a:p>
            <a:r>
              <a:rPr lang="en-GB" sz="2200">
                <a:cs typeface="Calibri"/>
              </a:rPr>
              <a:t>The policing protocol order 2011</a:t>
            </a:r>
          </a:p>
          <a:p>
            <a:endParaRPr lang="en-GB" sz="2200">
              <a:cs typeface="Calibri"/>
            </a:endParaRPr>
          </a:p>
          <a:p>
            <a:endParaRPr lang="en-GB" sz="2200"/>
          </a:p>
        </p:txBody>
      </p:sp>
      <p:pic>
        <p:nvPicPr>
          <p:cNvPr id="6" name="Audio 5">
            <a:hlinkClick r:id="" action="ppaction://media"/>
            <a:extLst>
              <a:ext uri="{FF2B5EF4-FFF2-40B4-BE49-F238E27FC236}">
                <a16:creationId xmlns:a16="http://schemas.microsoft.com/office/drawing/2014/main" id="{90739950-11C4-DEB1-A9E7-DFFD72F38A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6676325"/>
      </p:ext>
    </p:extLst>
  </p:cSld>
  <p:clrMapOvr>
    <a:masterClrMapping/>
  </p:clrMapOvr>
  <mc:AlternateContent xmlns:mc="http://schemas.openxmlformats.org/markup-compatibility/2006" xmlns:p14="http://schemas.microsoft.com/office/powerpoint/2010/main">
    <mc:Choice Requires="p14">
      <p:transition spd="slow" p14:dur="2000" advTm="37101"/>
    </mc:Choice>
    <mc:Fallback xmlns="">
      <p:transition spd="slow" advTm="37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CF4A0-2A81-6A15-4C78-C004459B7194}"/>
              </a:ext>
            </a:extLst>
          </p:cNvPr>
          <p:cNvSpPr>
            <a:spLocks noGrp="1"/>
          </p:cNvSpPr>
          <p:nvPr>
            <p:ph type="title"/>
          </p:nvPr>
        </p:nvSpPr>
        <p:spPr>
          <a:xfrm>
            <a:off x="1043631" y="809898"/>
            <a:ext cx="10173010" cy="1554480"/>
          </a:xfrm>
        </p:spPr>
        <p:txBody>
          <a:bodyPr anchor="ctr">
            <a:normAutofit/>
          </a:bodyPr>
          <a:lstStyle/>
          <a:p>
            <a:r>
              <a:rPr lang="en-US" sz="4800" dirty="0"/>
              <a:t>Code of Ethics</a:t>
            </a:r>
          </a:p>
        </p:txBody>
      </p:sp>
      <p:cxnSp>
        <p:nvCxnSpPr>
          <p:cNvPr id="30" name="Straight Connector 2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EDD45E-40EA-C8A5-906E-045A6554A1CB}"/>
              </a:ext>
            </a:extLst>
          </p:cNvPr>
          <p:cNvSpPr>
            <a:spLocks/>
          </p:cNvSpPr>
          <p:nvPr/>
        </p:nvSpPr>
        <p:spPr>
          <a:xfrm>
            <a:off x="365764" y="2738709"/>
            <a:ext cx="6818890" cy="2821646"/>
          </a:xfrm>
          <a:prstGeom prst="rect">
            <a:avLst/>
          </a:prstGeom>
        </p:spPr>
        <p:txBody>
          <a:bodyPr vert="horz" lIns="91440" tIns="45720" rIns="91440" bIns="45720" rtlCol="0" anchor="t">
            <a:normAutofit/>
          </a:bodyPr>
          <a:lstStyle/>
          <a:p>
            <a:pPr defTabSz="585216"/>
            <a:r>
              <a:rPr lang="en-GB" sz="1536" kern="1200" dirty="0">
                <a:solidFill>
                  <a:schemeClr val="tx1"/>
                </a:solidFill>
                <a:latin typeface="FSElliotPro"/>
                <a:ea typeface="+mn-ea"/>
                <a:cs typeface="+mn-cs"/>
              </a:rPr>
              <a:t>A Code of Practice for the Principles and Standards of Professional Behaviour for the Policing Profession of England and Wales.</a:t>
            </a:r>
          </a:p>
          <a:p>
            <a:pPr defTabSz="585216"/>
            <a:endParaRPr lang="en-GB" sz="1536" kern="1200" dirty="0">
              <a:solidFill>
                <a:schemeClr val="tx1"/>
              </a:solidFill>
              <a:latin typeface="FSElliotPro"/>
              <a:ea typeface="+mn-ea"/>
              <a:cs typeface="+mn-cs"/>
            </a:endParaRPr>
          </a:p>
          <a:p>
            <a:pPr defTabSz="585216"/>
            <a:endParaRPr lang="en-GB" sz="1536" kern="1200" dirty="0">
              <a:solidFill>
                <a:schemeClr val="tx1"/>
              </a:solidFill>
              <a:latin typeface="FSElliotPro"/>
              <a:ea typeface="+mn-ea"/>
              <a:cs typeface="+mn-cs"/>
            </a:endParaRPr>
          </a:p>
          <a:p>
            <a:pPr defTabSz="585216"/>
            <a:r>
              <a:rPr lang="en-GB" sz="1536" kern="1200" dirty="0">
                <a:solidFill>
                  <a:schemeClr val="tx1"/>
                </a:solidFill>
                <a:latin typeface="FSElliotPro"/>
                <a:ea typeface="+mn-ea"/>
                <a:cs typeface="+mn-cs"/>
              </a:rPr>
              <a:t>The aim of this Code of Ethics is to support each member of the policing profession to deliver the highest professional standards in their service to the public. </a:t>
            </a:r>
            <a:endParaRPr lang="en-GB" sz="1536" kern="1200" dirty="0">
              <a:solidFill>
                <a:schemeClr val="tx1"/>
              </a:solidFill>
              <a:latin typeface="+mn-lt"/>
              <a:ea typeface="+mn-ea"/>
              <a:cs typeface="Calibri"/>
            </a:endParaRPr>
          </a:p>
          <a:p>
            <a:pPr defTabSz="585216"/>
            <a:r>
              <a:rPr lang="en-GB" sz="1536" kern="1200" dirty="0">
                <a:solidFill>
                  <a:schemeClr val="tx1"/>
                </a:solidFill>
                <a:latin typeface="FSElliotPro"/>
                <a:ea typeface="+mn-ea"/>
                <a:cs typeface="+mn-cs"/>
              </a:rPr>
              <a:t>Ethical behaviour comes from the values, beliefs, attitudes and knowledge that guide the judgements of each individual.</a:t>
            </a:r>
            <a:br>
              <a:rPr lang="en-GB" sz="1536" kern="1200" dirty="0">
                <a:solidFill>
                  <a:schemeClr val="tx1"/>
                </a:solidFill>
                <a:latin typeface="FSElliotPro"/>
                <a:ea typeface="+mn-ea"/>
                <a:cs typeface="+mn-cs"/>
              </a:rPr>
            </a:br>
            <a:endParaRPr lang="en-GB" sz="1536" kern="1200" dirty="0">
              <a:solidFill>
                <a:schemeClr val="tx1"/>
              </a:solidFill>
              <a:latin typeface="+mn-lt"/>
              <a:ea typeface="+mn-ea"/>
              <a:cs typeface="Calibri"/>
            </a:endParaRPr>
          </a:p>
          <a:p>
            <a:pPr defTabSz="585216"/>
            <a:endParaRPr lang="en-GB" sz="1152" kern="1200" dirty="0">
              <a:solidFill>
                <a:schemeClr val="tx1"/>
              </a:solidFill>
              <a:latin typeface="+mn-lt"/>
              <a:ea typeface="+mn-ea"/>
              <a:cs typeface="Calibri"/>
            </a:endParaRPr>
          </a:p>
          <a:p>
            <a:endParaRPr lang="en-US" dirty="0"/>
          </a:p>
        </p:txBody>
      </p:sp>
      <p:pic>
        <p:nvPicPr>
          <p:cNvPr id="16" name="Audio 15">
            <a:hlinkClick r:id="" action="ppaction://media"/>
            <a:extLst>
              <a:ext uri="{FF2B5EF4-FFF2-40B4-BE49-F238E27FC236}">
                <a16:creationId xmlns:a16="http://schemas.microsoft.com/office/drawing/2014/main" id="{AA576135-23EB-CAF4-3171-498E1B87D3F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8414221" y="4893290"/>
            <a:ext cx="1334131" cy="1334131"/>
          </a:xfrm>
          <a:prstGeom prst="ellipse">
            <a:avLst/>
          </a:prstGeom>
        </p:spPr>
      </p:pic>
      <p:pic>
        <p:nvPicPr>
          <p:cNvPr id="1030" name="Picture 6" descr="Competency and Values - College of Policing">
            <a:extLst>
              <a:ext uri="{FF2B5EF4-FFF2-40B4-BE49-F238E27FC236}">
                <a16:creationId xmlns:a16="http://schemas.microsoft.com/office/drawing/2014/main" id="{73CC1C74-D372-E1B3-AFF5-7F9CAA4BF0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24733" y="1815249"/>
            <a:ext cx="3298109" cy="32981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854137"/>
      </p:ext>
    </p:extLst>
  </p:cSld>
  <p:clrMapOvr>
    <a:masterClrMapping/>
  </p:clrMapOvr>
  <mc:AlternateContent xmlns:mc="http://schemas.openxmlformats.org/markup-compatibility/2006" xmlns:p14="http://schemas.microsoft.com/office/powerpoint/2010/main">
    <mc:Choice Requires="p14">
      <p:transition spd="slow" p14:dur="2000" advTm="67822"/>
    </mc:Choice>
    <mc:Fallback xmlns="">
      <p:transition spd="slow" advTm="67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81D79D-4003-DEFB-010E-8BEFA54C7FB7}"/>
              </a:ext>
            </a:extLst>
          </p:cNvPr>
          <p:cNvSpPr>
            <a:spLocks noGrp="1"/>
          </p:cNvSpPr>
          <p:nvPr>
            <p:ph type="title"/>
          </p:nvPr>
        </p:nvSpPr>
        <p:spPr>
          <a:xfrm>
            <a:off x="838200" y="673770"/>
            <a:ext cx="3220329" cy="2027227"/>
          </a:xfrm>
        </p:spPr>
        <p:txBody>
          <a:bodyPr vert="horz" lIns="91440" tIns="45720" rIns="91440" bIns="45720" rtlCol="0" anchor="t">
            <a:normAutofit/>
          </a:bodyPr>
          <a:lstStyle/>
          <a:p>
            <a:r>
              <a:rPr lang="en-US" sz="5400" kern="1200">
                <a:solidFill>
                  <a:srgbClr val="FFFFFF"/>
                </a:solidFill>
                <a:latin typeface="+mj-lt"/>
                <a:ea typeface="+mj-ea"/>
                <a:cs typeface="+mj-cs"/>
              </a:rPr>
              <a:t>Updated in 2024</a:t>
            </a:r>
          </a:p>
        </p:txBody>
      </p:sp>
      <p:pic>
        <p:nvPicPr>
          <p:cNvPr id="4" name="Content Placeholder 3" descr="A diagram of a public service&#10;&#10;Description automatically generated">
            <a:extLst>
              <a:ext uri="{FF2B5EF4-FFF2-40B4-BE49-F238E27FC236}">
                <a16:creationId xmlns:a16="http://schemas.microsoft.com/office/drawing/2014/main" id="{D32958D3-CF94-C01A-6151-B74E1C0E6777}"/>
              </a:ext>
            </a:extLst>
          </p:cNvPr>
          <p:cNvPicPr>
            <a:picLocks noChangeAspect="1"/>
          </p:cNvPicPr>
          <p:nvPr/>
        </p:nvPicPr>
        <p:blipFill>
          <a:blip r:embed="rId5"/>
          <a:stretch>
            <a:fillRect/>
          </a:stretch>
        </p:blipFill>
        <p:spPr>
          <a:xfrm>
            <a:off x="5458479" y="1594634"/>
            <a:ext cx="6393820" cy="4275674"/>
          </a:xfrm>
          <a:prstGeom prst="rect">
            <a:avLst/>
          </a:prstGeom>
        </p:spPr>
      </p:pic>
      <p:pic>
        <p:nvPicPr>
          <p:cNvPr id="6" name="Audio 5">
            <a:hlinkClick r:id="" action="ppaction://media"/>
            <a:extLst>
              <a:ext uri="{FF2B5EF4-FFF2-40B4-BE49-F238E27FC236}">
                <a16:creationId xmlns:a16="http://schemas.microsoft.com/office/drawing/2014/main" id="{57B0A603-3B88-0890-89AE-7A09C6576CF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272143" y="5186229"/>
            <a:ext cx="1233721" cy="1233721"/>
          </a:xfrm>
          <a:prstGeom prst="ellipse">
            <a:avLst/>
          </a:prstGeom>
        </p:spPr>
      </p:pic>
    </p:spTree>
    <p:extLst>
      <p:ext uri="{BB962C8B-B14F-4D97-AF65-F5344CB8AC3E}">
        <p14:creationId xmlns:p14="http://schemas.microsoft.com/office/powerpoint/2010/main" val="3329984713"/>
      </p:ext>
    </p:extLst>
  </p:cSld>
  <p:clrMapOvr>
    <a:masterClrMapping/>
  </p:clrMapOvr>
  <mc:AlternateContent xmlns:mc="http://schemas.openxmlformats.org/markup-compatibility/2006" xmlns:p14="http://schemas.microsoft.com/office/powerpoint/2010/main">
    <mc:Choice Requires="p14">
      <p:transition spd="slow" p14:dur="2000" advTm="25475"/>
    </mc:Choice>
    <mc:Fallback xmlns="">
      <p:transition spd="slow" advTm="25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 name="Group 1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card with white text and blue text&#10;&#10;Description automatically generated">
            <a:extLst>
              <a:ext uri="{FF2B5EF4-FFF2-40B4-BE49-F238E27FC236}">
                <a16:creationId xmlns:a16="http://schemas.microsoft.com/office/drawing/2014/main" id="{4505F454-DC97-0B72-2643-CEA7D746FC44}"/>
              </a:ext>
            </a:extLst>
          </p:cNvPr>
          <p:cNvPicPr>
            <a:picLocks noChangeAspect="1"/>
          </p:cNvPicPr>
          <p:nvPr/>
        </p:nvPicPr>
        <p:blipFill>
          <a:blip r:embed="rId5"/>
          <a:stretch>
            <a:fillRect/>
          </a:stretch>
        </p:blipFill>
        <p:spPr>
          <a:xfrm>
            <a:off x="3314218" y="248668"/>
            <a:ext cx="5139264" cy="5708472"/>
          </a:xfrm>
          <a:prstGeom prst="rect">
            <a:avLst/>
          </a:prstGeom>
          <a:ln>
            <a:noFill/>
          </a:ln>
        </p:spPr>
      </p:pic>
      <p:pic>
        <p:nvPicPr>
          <p:cNvPr id="5" name="Audio 4">
            <a:hlinkClick r:id="" action="ppaction://media"/>
            <a:extLst>
              <a:ext uri="{FF2B5EF4-FFF2-40B4-BE49-F238E27FC236}">
                <a16:creationId xmlns:a16="http://schemas.microsoft.com/office/drawing/2014/main" id="{F93551B4-BA7F-9B3B-B18B-89FA2E6E2A1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33839" y="4741217"/>
            <a:ext cx="1869124" cy="1869124"/>
          </a:xfrm>
          <a:prstGeom prst="ellipse">
            <a:avLst/>
          </a:prstGeom>
        </p:spPr>
      </p:pic>
    </p:spTree>
    <p:extLst>
      <p:ext uri="{BB962C8B-B14F-4D97-AF65-F5344CB8AC3E}">
        <p14:creationId xmlns:p14="http://schemas.microsoft.com/office/powerpoint/2010/main" val="2221035573"/>
      </p:ext>
    </p:extLst>
  </p:cSld>
  <p:clrMapOvr>
    <a:masterClrMapping/>
  </p:clrMapOvr>
  <mc:AlternateContent xmlns:mc="http://schemas.openxmlformats.org/markup-compatibility/2006" xmlns:p14="http://schemas.microsoft.com/office/powerpoint/2010/main">
    <mc:Choice Requires="p14">
      <p:transition spd="slow" p14:dur="2000" advTm="97436"/>
    </mc:Choice>
    <mc:Fallback xmlns="">
      <p:transition spd="slow" advTm="97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and white card with text and a picture of a person&amp;#39;s head&#10;&#10;Description automatically generated">
            <a:extLst>
              <a:ext uri="{FF2B5EF4-FFF2-40B4-BE49-F238E27FC236}">
                <a16:creationId xmlns:a16="http://schemas.microsoft.com/office/drawing/2014/main" id="{021962DD-F541-69E0-E201-410F3D254A73}"/>
              </a:ext>
            </a:extLst>
          </p:cNvPr>
          <p:cNvPicPr>
            <a:picLocks noChangeAspect="1"/>
          </p:cNvPicPr>
          <p:nvPr/>
        </p:nvPicPr>
        <p:blipFill>
          <a:blip r:embed="rId5"/>
          <a:stretch>
            <a:fillRect/>
          </a:stretch>
        </p:blipFill>
        <p:spPr>
          <a:xfrm>
            <a:off x="2450123" y="643467"/>
            <a:ext cx="5138032" cy="5061247"/>
          </a:xfrm>
          <a:prstGeom prst="rect">
            <a:avLst/>
          </a:prstGeom>
          <a:ln>
            <a:noFill/>
          </a:ln>
        </p:spPr>
      </p:pic>
      <p:pic>
        <p:nvPicPr>
          <p:cNvPr id="5" name="Audio 4">
            <a:hlinkClick r:id="" action="ppaction://media"/>
            <a:extLst>
              <a:ext uri="{FF2B5EF4-FFF2-40B4-BE49-F238E27FC236}">
                <a16:creationId xmlns:a16="http://schemas.microsoft.com/office/drawing/2014/main" id="{1DA42B4B-5DF8-68F1-EA98-EA1411CFC2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872753" y="4345408"/>
            <a:ext cx="1869124" cy="1869124"/>
          </a:xfrm>
          <a:prstGeom prst="ellipse">
            <a:avLst/>
          </a:prstGeom>
        </p:spPr>
      </p:pic>
    </p:spTree>
    <p:extLst>
      <p:ext uri="{BB962C8B-B14F-4D97-AF65-F5344CB8AC3E}">
        <p14:creationId xmlns:p14="http://schemas.microsoft.com/office/powerpoint/2010/main" val="2101965845"/>
      </p:ext>
    </p:extLst>
  </p:cSld>
  <p:clrMapOvr>
    <a:masterClrMapping/>
  </p:clrMapOvr>
  <mc:AlternateContent xmlns:mc="http://schemas.openxmlformats.org/markup-compatibility/2006" xmlns:p14="http://schemas.microsoft.com/office/powerpoint/2010/main">
    <mc:Choice Requires="p14">
      <p:transition spd="slow" p14:dur="2000" advTm="48487"/>
    </mc:Choice>
    <mc:Fallback xmlns="">
      <p:transition spd="slow" advTm="48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lue and white sign with text and images&#10;&#10;Description automatically generated">
            <a:extLst>
              <a:ext uri="{FF2B5EF4-FFF2-40B4-BE49-F238E27FC236}">
                <a16:creationId xmlns:a16="http://schemas.microsoft.com/office/drawing/2014/main" id="{BB06EA1E-04CF-57B2-3C06-8B55A952EBF7}"/>
              </a:ext>
            </a:extLst>
          </p:cNvPr>
          <p:cNvPicPr>
            <a:picLocks noChangeAspect="1"/>
          </p:cNvPicPr>
          <p:nvPr/>
        </p:nvPicPr>
        <p:blipFill>
          <a:blip r:embed="rId5"/>
          <a:stretch>
            <a:fillRect/>
          </a:stretch>
        </p:blipFill>
        <p:spPr>
          <a:xfrm>
            <a:off x="2446959" y="643467"/>
            <a:ext cx="5228760" cy="5061247"/>
          </a:xfrm>
          <a:prstGeom prst="rect">
            <a:avLst/>
          </a:prstGeom>
          <a:ln>
            <a:noFill/>
          </a:ln>
        </p:spPr>
      </p:pic>
      <p:pic>
        <p:nvPicPr>
          <p:cNvPr id="5" name="Audio 4">
            <a:hlinkClick r:id="" action="ppaction://media"/>
            <a:extLst>
              <a:ext uri="{FF2B5EF4-FFF2-40B4-BE49-F238E27FC236}">
                <a16:creationId xmlns:a16="http://schemas.microsoft.com/office/drawing/2014/main" id="{6BDB7B4C-B4D8-C62A-5AA4-A720112450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875916" y="4345408"/>
            <a:ext cx="1869124" cy="1869124"/>
          </a:xfrm>
          <a:prstGeom prst="ellipse">
            <a:avLst/>
          </a:prstGeom>
        </p:spPr>
      </p:pic>
    </p:spTree>
    <p:extLst>
      <p:ext uri="{BB962C8B-B14F-4D97-AF65-F5344CB8AC3E}">
        <p14:creationId xmlns:p14="http://schemas.microsoft.com/office/powerpoint/2010/main" val="3281096786"/>
      </p:ext>
    </p:extLst>
  </p:cSld>
  <p:clrMapOvr>
    <a:masterClrMapping/>
  </p:clrMapOvr>
  <mc:AlternateContent xmlns:mc="http://schemas.openxmlformats.org/markup-compatibility/2006" xmlns:p14="http://schemas.microsoft.com/office/powerpoint/2010/main">
    <mc:Choice Requires="p14">
      <p:transition spd="slow" p14:dur="2000" advTm="25234"/>
    </mc:Choice>
    <mc:Fallback xmlns="">
      <p:transition spd="slow" advTm="25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8DF14-AF1E-95DE-DA1B-17643C356C17}"/>
              </a:ext>
            </a:extLst>
          </p:cNvPr>
          <p:cNvSpPr>
            <a:spLocks noGrp="1"/>
          </p:cNvSpPr>
          <p:nvPr>
            <p:ph type="title"/>
          </p:nvPr>
        </p:nvSpPr>
        <p:spPr>
          <a:xfrm>
            <a:off x="1155557" y="4551036"/>
            <a:ext cx="4284420" cy="1687143"/>
          </a:xfrm>
        </p:spPr>
        <p:txBody>
          <a:bodyPr anchor="t">
            <a:normAutofit/>
          </a:bodyPr>
          <a:lstStyle/>
          <a:p>
            <a:r>
              <a:rPr lang="en-US" dirty="0">
                <a:solidFill>
                  <a:schemeClr val="bg1"/>
                </a:solidFill>
              </a:rPr>
              <a:t>Police officer character trait</a:t>
            </a:r>
          </a:p>
        </p:txBody>
      </p:sp>
      <p:pic>
        <p:nvPicPr>
          <p:cNvPr id="2050" name="Picture 2" descr="Coaching relationships: To trust or not to trust?">
            <a:extLst>
              <a:ext uri="{FF2B5EF4-FFF2-40B4-BE49-F238E27FC236}">
                <a16:creationId xmlns:a16="http://schemas.microsoft.com/office/drawing/2014/main" id="{CB823DF7-51FC-DC52-2BBF-7DE40C34923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0676" r="1" b="15097"/>
          <a:stretch/>
        </p:blipFill>
        <p:spPr bwMode="auto">
          <a:xfrm>
            <a:off x="1155556" y="637762"/>
            <a:ext cx="9889765" cy="35793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4C416B5-BE30-E3AC-822F-F9B82E313521}"/>
              </a:ext>
            </a:extLst>
          </p:cNvPr>
          <p:cNvSpPr>
            <a:spLocks noGrp="1"/>
          </p:cNvSpPr>
          <p:nvPr>
            <p:ph idx="1"/>
          </p:nvPr>
        </p:nvSpPr>
        <p:spPr>
          <a:xfrm>
            <a:off x="968470" y="4756404"/>
            <a:ext cx="4310672" cy="1463834"/>
          </a:xfrm>
        </p:spPr>
        <p:txBody>
          <a:bodyPr vert="horz" lIns="91440" tIns="45720" rIns="91440" bIns="45720" rtlCol="0">
            <a:normAutofit/>
          </a:bodyPr>
          <a:lstStyle/>
          <a:p>
            <a:pPr marL="0" indent="0">
              <a:buNone/>
            </a:pPr>
            <a:r>
              <a:rPr lang="en-US" sz="3200" dirty="0">
                <a:cs typeface="Calibri"/>
              </a:rPr>
              <a:t>Police Officer “traits”</a:t>
            </a:r>
          </a:p>
        </p:txBody>
      </p:sp>
      <p:pic>
        <p:nvPicPr>
          <p:cNvPr id="6" name="Audio 5">
            <a:hlinkClick r:id="" action="ppaction://media"/>
            <a:extLst>
              <a:ext uri="{FF2B5EF4-FFF2-40B4-BE49-F238E27FC236}">
                <a16:creationId xmlns:a16="http://schemas.microsoft.com/office/drawing/2014/main" id="{C23C067B-2BCD-7674-FF08-6B088ADD96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0515044"/>
      </p:ext>
    </p:extLst>
  </p:cSld>
  <p:clrMapOvr>
    <a:masterClrMapping/>
  </p:clrMapOvr>
  <p:transition spd="slow" advTm="5324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2D3BB-A0D0-FFAA-1C8C-9A1B98994903}"/>
              </a:ext>
            </a:extLst>
          </p:cNvPr>
          <p:cNvSpPr>
            <a:spLocks noGrp="1"/>
          </p:cNvSpPr>
          <p:nvPr>
            <p:ph type="title"/>
          </p:nvPr>
        </p:nvSpPr>
        <p:spPr>
          <a:xfrm>
            <a:off x="1171074" y="1396686"/>
            <a:ext cx="3240506" cy="4064628"/>
          </a:xfrm>
        </p:spPr>
        <p:txBody>
          <a:bodyPr>
            <a:normAutofit/>
          </a:bodyPr>
          <a:lstStyle/>
          <a:p>
            <a:r>
              <a:rPr lang="en-US">
                <a:solidFill>
                  <a:srgbClr val="FFFFFF"/>
                </a:solidFill>
              </a:rPr>
              <a:t>Policing by Consent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A9A43A-B54F-5BDA-2AC5-861B76AEE0AE}"/>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b="0" i="0" u="none" strike="noStrike">
                <a:effectLst/>
                <a:latin typeface="Google Sans"/>
              </a:rPr>
              <a:t>‘Policing by consent’ indicates that the legitimacy of policing in the eyes of the public is based upon a consensus of support that follows from transparency about their powers, their integrity in exercising those powers and their accountability for doing so.</a:t>
            </a:r>
            <a:endParaRPr lang="en-US"/>
          </a:p>
        </p:txBody>
      </p:sp>
      <p:pic>
        <p:nvPicPr>
          <p:cNvPr id="13" name="Audio 12">
            <a:hlinkClick r:id="" action="ppaction://media"/>
            <a:extLst>
              <a:ext uri="{FF2B5EF4-FFF2-40B4-BE49-F238E27FC236}">
                <a16:creationId xmlns:a16="http://schemas.microsoft.com/office/drawing/2014/main" id="{003FECE2-E8A5-2283-B57E-361EB8767F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18155721"/>
      </p:ext>
    </p:extLst>
  </p:cSld>
  <p:clrMapOvr>
    <a:masterClrMapping/>
  </p:clrMapOvr>
  <p:transition spd="slow" advTm="4277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97FF1-BA73-35EA-87DF-8E341C9D4619}"/>
              </a:ext>
            </a:extLst>
          </p:cNvPr>
          <p:cNvSpPr>
            <a:spLocks noGrp="1"/>
          </p:cNvSpPr>
          <p:nvPr>
            <p:ph type="title"/>
          </p:nvPr>
        </p:nvSpPr>
        <p:spPr>
          <a:xfrm>
            <a:off x="1171074" y="1396686"/>
            <a:ext cx="3240506" cy="4064628"/>
          </a:xfrm>
        </p:spPr>
        <p:txBody>
          <a:bodyPr>
            <a:normAutofit/>
          </a:bodyPr>
          <a:lstStyle/>
          <a:p>
            <a:r>
              <a:rPr lang="en-GB">
                <a:solidFill>
                  <a:srgbClr val="FFFFFF"/>
                </a:solidFill>
              </a:rPr>
              <a:t>Policing by consent</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C02FB9-2C62-09E5-F690-E267D3CC28AE}"/>
              </a:ext>
            </a:extLst>
          </p:cNvPr>
          <p:cNvSpPr>
            <a:spLocks noGrp="1"/>
          </p:cNvSpPr>
          <p:nvPr>
            <p:ph idx="1"/>
          </p:nvPr>
        </p:nvSpPr>
        <p:spPr>
          <a:xfrm>
            <a:off x="5370153" y="1526033"/>
            <a:ext cx="5536397" cy="3935281"/>
          </a:xfrm>
        </p:spPr>
        <p:txBody>
          <a:bodyPr>
            <a:normAutofit/>
          </a:bodyPr>
          <a:lstStyle/>
          <a:p>
            <a:r>
              <a:rPr lang="en-GB" dirty="0"/>
              <a:t>Relies on the trust and confidence of the public</a:t>
            </a:r>
          </a:p>
          <a:p>
            <a:r>
              <a:rPr lang="en-GB" dirty="0"/>
              <a:t>Professional standards play a vital role in achieving this</a:t>
            </a:r>
          </a:p>
          <a:p>
            <a:r>
              <a:rPr lang="en-GB" dirty="0"/>
              <a:t>Trust and confidence can be undermined by incidents of police misconduct</a:t>
            </a:r>
          </a:p>
          <a:p>
            <a:pPr marL="0" indent="0">
              <a:buNone/>
            </a:pPr>
            <a:endParaRPr lang="en-GB" dirty="0"/>
          </a:p>
          <a:p>
            <a:endParaRPr lang="en-GB" dirty="0"/>
          </a:p>
        </p:txBody>
      </p:sp>
      <p:pic>
        <p:nvPicPr>
          <p:cNvPr id="13" name="Audio 12">
            <a:hlinkClick r:id="" action="ppaction://media"/>
            <a:extLst>
              <a:ext uri="{FF2B5EF4-FFF2-40B4-BE49-F238E27FC236}">
                <a16:creationId xmlns:a16="http://schemas.microsoft.com/office/drawing/2014/main" id="{A3185CA8-ED8E-4B2A-1B24-C2ECFF3491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6835082"/>
      </p:ext>
    </p:extLst>
  </p:cSld>
  <p:clrMapOvr>
    <a:masterClrMapping/>
  </p:clrMapOvr>
  <mc:AlternateContent xmlns:mc="http://schemas.openxmlformats.org/markup-compatibility/2006" xmlns:p14="http://schemas.microsoft.com/office/powerpoint/2010/main">
    <mc:Choice Requires="p14">
      <p:transition spd="slow" p14:dur="2000" advTm="67828"/>
    </mc:Choice>
    <mc:Fallback xmlns="">
      <p:transition spd="slow" advTm="67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p to 60 Met police officers a month face sack in effort to root out next Wayne  Couzens">
            <a:extLst>
              <a:ext uri="{FF2B5EF4-FFF2-40B4-BE49-F238E27FC236}">
                <a16:creationId xmlns:a16="http://schemas.microsoft.com/office/drawing/2014/main" id="{63EBD86D-C50B-F01F-87F1-729D68D9588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253" b="1"/>
          <a:stretch/>
        </p:blipFill>
        <p:spPr bwMode="auto">
          <a:xfrm>
            <a:off x="-1" y="19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1040" name="Rectangle 1039">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2" name="Rectangle 104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00680-C7F8-8F48-1919-2F4B0C4BE4D6}"/>
              </a:ext>
            </a:extLst>
          </p:cNvPr>
          <p:cNvSpPr>
            <a:spLocks noGrp="1"/>
          </p:cNvSpPr>
          <p:nvPr>
            <p:ph type="title"/>
          </p:nvPr>
        </p:nvSpPr>
        <p:spPr>
          <a:xfrm>
            <a:off x="699715" y="5635366"/>
            <a:ext cx="7091299" cy="898581"/>
          </a:xfrm>
        </p:spPr>
        <p:txBody>
          <a:bodyPr vert="horz" lIns="91440" tIns="45720" rIns="91440" bIns="45720" rtlCol="0" anchor="ctr">
            <a:normAutofit/>
          </a:bodyPr>
          <a:lstStyle/>
          <a:p>
            <a:r>
              <a:rPr lang="en-US" sz="3400" kern="1200">
                <a:solidFill>
                  <a:srgbClr val="FFFFFF"/>
                </a:solidFill>
                <a:latin typeface="+mj-lt"/>
                <a:ea typeface="+mj-ea"/>
                <a:cs typeface="+mj-cs"/>
              </a:rPr>
              <a:t>The rape and murder of Sarah Everard</a:t>
            </a:r>
          </a:p>
        </p:txBody>
      </p:sp>
      <p:sp>
        <p:nvSpPr>
          <p:cNvPr id="1044" name="Rectangle 1043">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arah Everard police reveal moment they learned killer was a serving  officer | The National">
            <a:extLst>
              <a:ext uri="{FF2B5EF4-FFF2-40B4-BE49-F238E27FC236}">
                <a16:creationId xmlns:a16="http://schemas.microsoft.com/office/drawing/2014/main" id="{3ED0FE84-EDC9-C13E-6BCA-C1D50C81B0E3}"/>
              </a:ext>
            </a:extLst>
          </p:cNvPr>
          <p:cNvPicPr>
            <a:picLocks noGrp="1" noChangeAspect="1" noChangeArrowheads="1"/>
          </p:cNvPicPr>
          <p:nvPr>
            <p:ph idx="1"/>
          </p:nvPr>
        </p:nvPicPr>
        <p:blipFill rotWithShape="1">
          <a:blip r:embed="rId6" cstate="print">
            <a:extLst>
              <a:ext uri="{28A0092B-C50C-407E-A947-70E740481C1C}">
                <a14:useLocalDpi xmlns:a14="http://schemas.microsoft.com/office/drawing/2010/main" val="0"/>
              </a:ext>
            </a:extLst>
          </a:blip>
          <a:srcRect l="24122" r="24622"/>
          <a:stretch/>
        </p:blipFill>
        <p:spPr bwMode="auto">
          <a:xfrm>
            <a:off x="8128856" y="1"/>
            <a:ext cx="4063143" cy="5291384"/>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DF3C5927-FD97-7616-4470-A4792A8EDCE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8050121"/>
      </p:ext>
    </p:extLst>
  </p:cSld>
  <p:clrMapOvr>
    <a:masterClrMapping/>
  </p:clrMapOvr>
  <mc:AlternateContent xmlns:mc="http://schemas.openxmlformats.org/markup-compatibility/2006" xmlns:p14="http://schemas.microsoft.com/office/powerpoint/2010/main">
    <mc:Choice Requires="p14">
      <p:transition spd="slow" p14:dur="2000" advTm="74705"/>
    </mc:Choice>
    <mc:Fallback xmlns="">
      <p:transition spd="slow" advTm="74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1A639-9CCA-7B76-9A8D-A8595F0249D8}"/>
              </a:ext>
            </a:extLst>
          </p:cNvPr>
          <p:cNvSpPr>
            <a:spLocks noGrp="1"/>
          </p:cNvSpPr>
          <p:nvPr>
            <p:ph type="title"/>
          </p:nvPr>
        </p:nvSpPr>
        <p:spPr>
          <a:xfrm>
            <a:off x="686834" y="1153572"/>
            <a:ext cx="3200400" cy="4461163"/>
          </a:xfrm>
        </p:spPr>
        <p:txBody>
          <a:bodyPr>
            <a:normAutofit/>
          </a:bodyPr>
          <a:lstStyle/>
          <a:p>
            <a:r>
              <a:rPr lang="en-GB">
                <a:solidFill>
                  <a:srgbClr val="FFFFFF"/>
                </a:solidFill>
              </a:rPr>
              <a:t>Sarah Everard (End violence against women, 2021)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321CFD-BC16-1612-118A-E7F1C8265635}"/>
              </a:ext>
            </a:extLst>
          </p:cNvPr>
          <p:cNvSpPr>
            <a:spLocks noGrp="1"/>
          </p:cNvSpPr>
          <p:nvPr>
            <p:ph idx="1"/>
          </p:nvPr>
        </p:nvSpPr>
        <p:spPr>
          <a:xfrm>
            <a:off x="4447308" y="591344"/>
            <a:ext cx="6906491" cy="5585619"/>
          </a:xfrm>
        </p:spPr>
        <p:txBody>
          <a:bodyPr anchor="ctr">
            <a:normAutofit/>
          </a:bodyPr>
          <a:lstStyle/>
          <a:p>
            <a:pPr fontAlgn="base"/>
            <a:r>
              <a:rPr lang="en-GB" sz="2400" b="0" i="0">
                <a:effectLst/>
                <a:latin typeface="Inter-Regular"/>
              </a:rPr>
              <a:t>The End Violence Against Women Coalition commissioned </a:t>
            </a:r>
            <a:r>
              <a:rPr lang="en-GB" sz="2400" b="0" i="0" u="sng">
                <a:effectLst/>
                <a:latin typeface="Inter-Bold"/>
                <a:hlinkClick r:id="rId5"/>
              </a:rPr>
              <a:t>nationwide research</a:t>
            </a:r>
            <a:r>
              <a:rPr lang="en-GB" sz="2400" b="0" i="0">
                <a:effectLst/>
                <a:latin typeface="Inter-Regular"/>
              </a:rPr>
              <a:t> that shows 47% of women and 40% of men reported declining trust in the police following the publication of details about the rape and murder of Sarah Everard by serving Metropolitan Police officer Wayne </a:t>
            </a:r>
            <a:r>
              <a:rPr lang="en-GB" sz="2400" b="0" i="0" err="1">
                <a:effectLst/>
                <a:latin typeface="Inter-Regular"/>
              </a:rPr>
              <a:t>Couzens</a:t>
            </a:r>
            <a:r>
              <a:rPr lang="en-GB" sz="2400" b="0" i="0">
                <a:effectLst/>
                <a:latin typeface="Inter-Regular"/>
              </a:rPr>
              <a:t>.</a:t>
            </a:r>
          </a:p>
          <a:p>
            <a:pPr fontAlgn="base">
              <a:buFont typeface="Arial" panose="020B0604020202020204" pitchFamily="34" charset="0"/>
              <a:buChar char="•"/>
            </a:pPr>
            <a:r>
              <a:rPr lang="en-GB" sz="2400" b="0" i="0">
                <a:effectLst/>
                <a:latin typeface="Inter-Regular"/>
              </a:rPr>
              <a:t>76% of women (and 71% of all adults polled) think the culture of policing has to change in order to better respond to violence against women and girls</a:t>
            </a:r>
          </a:p>
          <a:p>
            <a:pPr fontAlgn="base">
              <a:buFont typeface="Arial" panose="020B0604020202020204" pitchFamily="34" charset="0"/>
              <a:buChar char="•"/>
            </a:pPr>
            <a:r>
              <a:rPr lang="en-GB" sz="2400" b="0" i="0">
                <a:effectLst/>
                <a:latin typeface="Inter-Regular"/>
              </a:rPr>
              <a:t>1 in 10 women (10%) would be less likely to report sexual assault to the police following the Sarah Everard case</a:t>
            </a:r>
          </a:p>
          <a:p>
            <a:pPr fontAlgn="base">
              <a:buFont typeface="Arial" panose="020B0604020202020204" pitchFamily="34" charset="0"/>
              <a:buChar char="•"/>
            </a:pPr>
            <a:r>
              <a:rPr lang="en-GB" sz="2400" b="0" i="0">
                <a:effectLst/>
                <a:latin typeface="Inter-Regular"/>
              </a:rPr>
              <a:t>65% of people think the government should do more to prevent violence against women and girls</a:t>
            </a:r>
          </a:p>
          <a:p>
            <a:endParaRPr lang="en-GB" sz="2400"/>
          </a:p>
        </p:txBody>
      </p:sp>
      <p:pic>
        <p:nvPicPr>
          <p:cNvPr id="13" name="Audio 12">
            <a:hlinkClick r:id="" action="ppaction://media"/>
            <a:extLst>
              <a:ext uri="{FF2B5EF4-FFF2-40B4-BE49-F238E27FC236}">
                <a16:creationId xmlns:a16="http://schemas.microsoft.com/office/drawing/2014/main" id="{1E56C945-DCAE-6CAE-2310-AB1B6A9DBE7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40900412"/>
      </p:ext>
    </p:extLst>
  </p:cSld>
  <p:clrMapOvr>
    <a:masterClrMapping/>
  </p:clrMapOvr>
  <mc:AlternateContent xmlns:mc="http://schemas.openxmlformats.org/markup-compatibility/2006" xmlns:p14="http://schemas.microsoft.com/office/powerpoint/2010/main">
    <mc:Choice Requires="p14">
      <p:transition spd="slow" p14:dur="2000" advTm="82490"/>
    </mc:Choice>
    <mc:Fallback xmlns="">
      <p:transition spd="slow" advTm="824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AF657-6864-A7BD-CF7E-FAB436C7B081}"/>
              </a:ext>
            </a:extLst>
          </p:cNvPr>
          <p:cNvSpPr>
            <a:spLocks noGrp="1"/>
          </p:cNvSpPr>
          <p:nvPr>
            <p:ph type="title"/>
          </p:nvPr>
        </p:nvSpPr>
        <p:spPr/>
        <p:txBody>
          <a:bodyPr/>
          <a:lstStyle/>
          <a:p>
            <a:r>
              <a:rPr lang="en-GB" dirty="0"/>
              <a:t>Importance of the Code of Ethics </a:t>
            </a:r>
          </a:p>
        </p:txBody>
      </p:sp>
      <p:pic>
        <p:nvPicPr>
          <p:cNvPr id="4" name="Content Placeholder 3" descr="A diagram of a public service&#10;&#10;Description automatically generated">
            <a:extLst>
              <a:ext uri="{FF2B5EF4-FFF2-40B4-BE49-F238E27FC236}">
                <a16:creationId xmlns:a16="http://schemas.microsoft.com/office/drawing/2014/main" id="{D32958D3-CF94-C01A-6151-B74E1C0E6777}"/>
              </a:ext>
            </a:extLst>
          </p:cNvPr>
          <p:cNvPicPr>
            <a:picLocks noGrp="1" noChangeAspect="1"/>
          </p:cNvPicPr>
          <p:nvPr>
            <p:ph idx="1"/>
          </p:nvPr>
        </p:nvPicPr>
        <p:blipFill>
          <a:blip r:embed="rId5"/>
          <a:stretch>
            <a:fillRect/>
          </a:stretch>
        </p:blipFill>
        <p:spPr>
          <a:xfrm>
            <a:off x="2451145" y="1825625"/>
            <a:ext cx="7289709" cy="4351338"/>
          </a:xfrm>
          <a:prstGeom prst="rect">
            <a:avLst/>
          </a:prstGeom>
        </p:spPr>
      </p:pic>
      <p:pic>
        <p:nvPicPr>
          <p:cNvPr id="10" name="Audio 9">
            <a:hlinkClick r:id="" action="ppaction://media"/>
            <a:extLst>
              <a:ext uri="{FF2B5EF4-FFF2-40B4-BE49-F238E27FC236}">
                <a16:creationId xmlns:a16="http://schemas.microsoft.com/office/drawing/2014/main" id="{5ABF1A04-4135-A4FD-E04E-197DBCFE27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0688895"/>
      </p:ext>
    </p:extLst>
  </p:cSld>
  <p:clrMapOvr>
    <a:masterClrMapping/>
  </p:clrMapOvr>
  <mc:AlternateContent xmlns:mc="http://schemas.openxmlformats.org/markup-compatibility/2006" xmlns:p14="http://schemas.microsoft.com/office/powerpoint/2010/main">
    <mc:Choice Requires="p14">
      <p:transition spd="slow" p14:dur="2000" advTm="40854"/>
    </mc:Choice>
    <mc:Fallback xmlns="">
      <p:transition spd="slow" advTm="40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BC59D-8ABF-CB9C-E92A-F1AC4B1ED336}"/>
              </a:ext>
            </a:extLst>
          </p:cNvPr>
          <p:cNvSpPr>
            <a:spLocks noGrp="1"/>
          </p:cNvSpPr>
          <p:nvPr>
            <p:ph type="title"/>
          </p:nvPr>
        </p:nvSpPr>
        <p:spPr>
          <a:xfrm>
            <a:off x="686834" y="1153572"/>
            <a:ext cx="3200400" cy="4461163"/>
          </a:xfrm>
        </p:spPr>
        <p:txBody>
          <a:bodyPr>
            <a:normAutofit/>
          </a:bodyPr>
          <a:lstStyle/>
          <a:p>
            <a:r>
              <a:rPr lang="en-US">
                <a:solidFill>
                  <a:srgbClr val="FFFFFF"/>
                </a:solidFill>
              </a:rPr>
              <a:t>Scenario 1 – Courage </a:t>
            </a:r>
            <a:endParaRPr lang="en-US">
              <a:solidFill>
                <a:srgbClr val="FFFFFF"/>
              </a:solidFill>
              <a:cs typeface="Calibri Ligh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C72DFD-DBA7-4CDB-4CF5-2C26C9E34D4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t>You are the</a:t>
            </a:r>
            <a:r>
              <a:rPr lang="en-US" dirty="0"/>
              <a:t> </a:t>
            </a:r>
            <a:r>
              <a:rPr lang="en-US"/>
              <a:t>SIO in a case against the head of an </a:t>
            </a:r>
            <a:r>
              <a:rPr lang="en-US" err="1"/>
              <a:t>organised</a:t>
            </a:r>
            <a:r>
              <a:rPr lang="en-US"/>
              <a:t> crime group involved in Human Trafficking, drugs and firearms supply. You become aware of new information that would lead to the acquittal of this individual at Crown Court.</a:t>
            </a:r>
            <a:r>
              <a:rPr lang="en-US" dirty="0"/>
              <a:t> </a:t>
            </a:r>
            <a:endParaRPr lang="en-US">
              <a:cs typeface="Calibri"/>
            </a:endParaRPr>
          </a:p>
          <a:p>
            <a:pPr marL="0" indent="0">
              <a:buNone/>
            </a:pPr>
            <a:r>
              <a:rPr lang="en-US"/>
              <a:t>What do you do and why?</a:t>
            </a:r>
            <a:endParaRPr lang="en-US">
              <a:cs typeface="Calibri"/>
            </a:endParaRPr>
          </a:p>
          <a:p>
            <a:pPr marL="0" indent="0">
              <a:buNone/>
            </a:pPr>
            <a:endParaRPr lang="en-US">
              <a:cs typeface="Calibri"/>
            </a:endParaRPr>
          </a:p>
          <a:p>
            <a:pPr marL="0" indent="0">
              <a:buNone/>
            </a:pPr>
            <a:endParaRPr lang="en-US"/>
          </a:p>
        </p:txBody>
      </p:sp>
      <p:pic>
        <p:nvPicPr>
          <p:cNvPr id="17" name="Audio 16">
            <a:hlinkClick r:id="" action="ppaction://media"/>
            <a:extLst>
              <a:ext uri="{FF2B5EF4-FFF2-40B4-BE49-F238E27FC236}">
                <a16:creationId xmlns:a16="http://schemas.microsoft.com/office/drawing/2014/main" id="{D03698EA-6EBF-9A80-5108-E50BC64431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8563418" y="4710907"/>
            <a:ext cx="2057400" cy="2057400"/>
          </a:xfrm>
          <a:prstGeom prst="ellipse">
            <a:avLst/>
          </a:prstGeom>
        </p:spPr>
      </p:pic>
    </p:spTree>
    <p:extLst>
      <p:ext uri="{BB962C8B-B14F-4D97-AF65-F5344CB8AC3E}">
        <p14:creationId xmlns:p14="http://schemas.microsoft.com/office/powerpoint/2010/main" val="3239840262"/>
      </p:ext>
    </p:extLst>
  </p:cSld>
  <p:clrMapOvr>
    <a:masterClrMapping/>
  </p:clrMapOvr>
  <mc:AlternateContent xmlns:mc="http://schemas.openxmlformats.org/markup-compatibility/2006" xmlns:p14="http://schemas.microsoft.com/office/powerpoint/2010/main">
    <mc:Choice Requires="p14">
      <p:transition spd="slow" p14:dur="2000" advTm="46269"/>
    </mc:Choice>
    <mc:Fallback xmlns="">
      <p:transition spd="slow" advTm="462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694387-07D1-DA8B-F765-FB100DF3B2C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Scenario 2-Respect and empathy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E8FC6E-44AF-0D1E-B25E-B4B7A6DDFFB0}"/>
              </a:ext>
            </a:extLst>
          </p:cNvPr>
          <p:cNvSpPr>
            <a:spLocks noGrp="1"/>
          </p:cNvSpPr>
          <p:nvPr>
            <p:ph idx="1"/>
          </p:nvPr>
        </p:nvSpPr>
        <p:spPr>
          <a:xfrm>
            <a:off x="4447308" y="591344"/>
            <a:ext cx="6906491" cy="5585619"/>
          </a:xfrm>
        </p:spPr>
        <p:txBody>
          <a:bodyPr anchor="ctr">
            <a:normAutofit/>
          </a:bodyPr>
          <a:lstStyle/>
          <a:p>
            <a:r>
              <a:rPr lang="en-GB" b="0" dirty="0">
                <a:solidFill>
                  <a:srgbClr val="111111"/>
                </a:solidFill>
                <a:effectLst/>
                <a:latin typeface="-apple-system"/>
              </a:rPr>
              <a:t>Officer Smith</a:t>
            </a:r>
            <a:r>
              <a:rPr lang="en-GB" b="0" i="0" dirty="0">
                <a:solidFill>
                  <a:srgbClr val="111111"/>
                </a:solidFill>
                <a:effectLst/>
                <a:latin typeface="-apple-system"/>
              </a:rPr>
              <a:t>, a police officer, receives a call about a distressed elderly woman named </a:t>
            </a:r>
            <a:r>
              <a:rPr lang="en-GB" b="0" dirty="0">
                <a:solidFill>
                  <a:srgbClr val="111111"/>
                </a:solidFill>
                <a:effectLst/>
                <a:latin typeface="-apple-system"/>
              </a:rPr>
              <a:t>Mrs Johnson</a:t>
            </a:r>
            <a:r>
              <a:rPr lang="en-GB" b="0" i="0" dirty="0">
                <a:solidFill>
                  <a:srgbClr val="111111"/>
                </a:solidFill>
                <a:effectLst/>
                <a:latin typeface="-apple-system"/>
              </a:rPr>
              <a:t>. </a:t>
            </a:r>
          </a:p>
          <a:p>
            <a:r>
              <a:rPr lang="en-GB" b="0" i="0" dirty="0">
                <a:solidFill>
                  <a:srgbClr val="111111"/>
                </a:solidFill>
                <a:effectLst/>
                <a:latin typeface="-apple-system"/>
              </a:rPr>
              <a:t>Mrs Johnson lives alone and has been feeling overwhelmed due to recent health issues. She’s frightened and anxious, especially after a recent burglary in her neighbourhood.</a:t>
            </a:r>
          </a:p>
          <a:p>
            <a:r>
              <a:rPr lang="en-GB" dirty="0">
                <a:solidFill>
                  <a:srgbClr val="111111"/>
                </a:solidFill>
                <a:latin typeface="-apple-system"/>
              </a:rPr>
              <a:t>How would you show respect and empathy?</a:t>
            </a:r>
            <a:endParaRPr lang="en-GB" dirty="0"/>
          </a:p>
        </p:txBody>
      </p:sp>
      <p:pic>
        <p:nvPicPr>
          <p:cNvPr id="22" name="Audio 21">
            <a:hlinkClick r:id="" action="ppaction://media"/>
            <a:extLst>
              <a:ext uri="{FF2B5EF4-FFF2-40B4-BE49-F238E27FC236}">
                <a16:creationId xmlns:a16="http://schemas.microsoft.com/office/drawing/2014/main" id="{2C8BD15F-8F33-F333-0F75-4DF7075628C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1557308"/>
      </p:ext>
    </p:extLst>
  </p:cSld>
  <p:clrMapOvr>
    <a:masterClrMapping/>
  </p:clrMapOvr>
  <mc:AlternateContent xmlns:mc="http://schemas.openxmlformats.org/markup-compatibility/2006" xmlns:p14="http://schemas.microsoft.com/office/powerpoint/2010/main">
    <mc:Choice Requires="p14">
      <p:transition spd="slow" p14:dur="2000" advTm="35808"/>
    </mc:Choice>
    <mc:Fallback xmlns="">
      <p:transition spd="slow" advTm="3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406A11-4584-294F-B6A4-78B74131B638}"/>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Scenario 3- Public service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3C6082-8E4B-2F2A-A7A0-BBB8D58131C6}"/>
              </a:ext>
            </a:extLst>
          </p:cNvPr>
          <p:cNvSpPr>
            <a:spLocks noGrp="1"/>
          </p:cNvSpPr>
          <p:nvPr>
            <p:ph idx="1"/>
          </p:nvPr>
        </p:nvSpPr>
        <p:spPr>
          <a:xfrm>
            <a:off x="4447308" y="591344"/>
            <a:ext cx="6906491" cy="5585619"/>
          </a:xfrm>
        </p:spPr>
        <p:txBody>
          <a:bodyPr anchor="ctr">
            <a:normAutofit/>
          </a:bodyPr>
          <a:lstStyle/>
          <a:p>
            <a:r>
              <a:rPr lang="en-GB" dirty="0"/>
              <a:t>A local community has made complaints about youths being anti-social in the area. The complaints include loud music at antisocial hours, graffiti and some broken windows at the local library.</a:t>
            </a:r>
          </a:p>
          <a:p>
            <a:endParaRPr lang="en-GB" dirty="0"/>
          </a:p>
          <a:p>
            <a:r>
              <a:rPr lang="en-GB" dirty="0"/>
              <a:t>What would you do to demonstrate you are listening the community?</a:t>
            </a:r>
          </a:p>
          <a:p>
            <a:r>
              <a:rPr lang="en-GB" dirty="0"/>
              <a:t>What action would you take to try and resolve the problem?</a:t>
            </a:r>
          </a:p>
        </p:txBody>
      </p:sp>
      <p:pic>
        <p:nvPicPr>
          <p:cNvPr id="16" name="Audio 15">
            <a:hlinkClick r:id="" action="ppaction://media"/>
            <a:extLst>
              <a:ext uri="{FF2B5EF4-FFF2-40B4-BE49-F238E27FC236}">
                <a16:creationId xmlns:a16="http://schemas.microsoft.com/office/drawing/2014/main" id="{05E50FAA-FE9E-1D47-360F-71554055CA9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99025960"/>
      </p:ext>
    </p:extLst>
  </p:cSld>
  <p:clrMapOvr>
    <a:masterClrMapping/>
  </p:clrMapOvr>
  <mc:AlternateContent xmlns:mc="http://schemas.openxmlformats.org/markup-compatibility/2006" xmlns:p14="http://schemas.microsoft.com/office/powerpoint/2010/main">
    <mc:Choice Requires="p14">
      <p:transition spd="slow" p14:dur="2000" advTm="32658"/>
    </mc:Choice>
    <mc:Fallback xmlns="">
      <p:transition spd="slow" advTm="32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3CABA-28A1-0010-5506-224BF5338E79}"/>
              </a:ext>
            </a:extLst>
          </p:cNvPr>
          <p:cNvSpPr>
            <a:spLocks noGrp="1"/>
          </p:cNvSpPr>
          <p:nvPr>
            <p:ph type="title"/>
          </p:nvPr>
        </p:nvSpPr>
        <p:spPr>
          <a:xfrm>
            <a:off x="1224566" y="322195"/>
            <a:ext cx="10515600" cy="1325563"/>
          </a:xfrm>
        </p:spPr>
        <p:txBody>
          <a:bodyPr>
            <a:normAutofit/>
          </a:bodyPr>
          <a:lstStyle/>
          <a:p>
            <a:r>
              <a:rPr lang="en-GB" sz="5400" dirty="0">
                <a:ea typeface="Calibri Light"/>
                <a:cs typeface="Calibri Light"/>
              </a:rPr>
              <a:t>Assignment 2- Due 3rd May by 23:59</a:t>
            </a:r>
            <a:endParaRPr lang="en-GB" sz="5400" dirty="0"/>
          </a:p>
        </p:txBody>
      </p:sp>
      <p:sp>
        <p:nvSpPr>
          <p:cNvPr id="15"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4C9A69-8A32-977B-E6BC-BD3AD5D8DC38}"/>
              </a:ext>
            </a:extLst>
          </p:cNvPr>
          <p:cNvSpPr>
            <a:spLocks/>
          </p:cNvSpPr>
          <p:nvPr/>
        </p:nvSpPr>
        <p:spPr>
          <a:xfrm>
            <a:off x="3820580" y="2822336"/>
            <a:ext cx="7533220" cy="3117234"/>
          </a:xfrm>
          <a:prstGeom prst="rect">
            <a:avLst/>
          </a:prstGeom>
        </p:spPr>
        <p:txBody>
          <a:bodyPr vert="horz" lIns="91440" tIns="45720" rIns="91440" bIns="45720" rtlCol="0" anchor="t">
            <a:normAutofit/>
          </a:bodyPr>
          <a:lstStyle/>
          <a:p>
            <a:pPr defTabSz="649224">
              <a:spcAft>
                <a:spcPts val="600"/>
              </a:spcAft>
            </a:pPr>
            <a:endParaRPr lang="en-GB" sz="1250" kern="1200" dirty="0">
              <a:latin typeface="+mn-lt"/>
              <a:ea typeface="Calibri"/>
              <a:cs typeface="Calibri" panose="020F0502020204030204"/>
            </a:endParaRPr>
          </a:p>
          <a:p>
            <a:pPr>
              <a:spcAft>
                <a:spcPts val="600"/>
              </a:spcAft>
            </a:pPr>
            <a:endParaRPr lang="en-GB">
              <a:ea typeface="Calibri"/>
              <a:cs typeface="Calibri"/>
            </a:endParaRPr>
          </a:p>
        </p:txBody>
      </p:sp>
      <p:sp>
        <p:nvSpPr>
          <p:cNvPr id="9" name="TextBox 8">
            <a:extLst>
              <a:ext uri="{FF2B5EF4-FFF2-40B4-BE49-F238E27FC236}">
                <a16:creationId xmlns:a16="http://schemas.microsoft.com/office/drawing/2014/main" id="{7B2CB322-8594-34AB-AE8D-965E4FD8BBB1}"/>
              </a:ext>
            </a:extLst>
          </p:cNvPr>
          <p:cNvSpPr txBox="1"/>
          <p:nvPr/>
        </p:nvSpPr>
        <p:spPr>
          <a:xfrm>
            <a:off x="834892" y="2495739"/>
            <a:ext cx="882719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ea typeface="Calibri"/>
                <a:cs typeface="Calibri"/>
              </a:rPr>
              <a:t>1500 word essay </a:t>
            </a:r>
            <a:r>
              <a:rPr lang="en-GB" sz="2400" dirty="0">
                <a:ea typeface="Calibri"/>
                <a:cs typeface="Calibri"/>
              </a:rPr>
              <a:t>on the following:-</a:t>
            </a:r>
          </a:p>
          <a:p>
            <a:endParaRPr lang="en-GB" sz="2400" dirty="0">
              <a:ea typeface="Calibri"/>
              <a:cs typeface="Calibri"/>
            </a:endParaRPr>
          </a:p>
          <a:p>
            <a:endParaRPr lang="en-GB" sz="2400" dirty="0">
              <a:ea typeface="Calibri"/>
              <a:cs typeface="Calibri"/>
            </a:endParaRPr>
          </a:p>
          <a:p>
            <a:r>
              <a:rPr lang="en-GB" sz="2400" dirty="0">
                <a:ea typeface="Calibri"/>
                <a:cs typeface="Calibri"/>
              </a:rPr>
              <a:t>Examine the impact of partnership working and information sharing when applied to policing practice. Consider the need for effective communication within the process.</a:t>
            </a:r>
          </a:p>
          <a:p>
            <a:endParaRPr lang="en-GB" sz="2400" dirty="0">
              <a:ea typeface="Calibri"/>
              <a:cs typeface="Calibri"/>
            </a:endParaRPr>
          </a:p>
          <a:p>
            <a:r>
              <a:rPr lang="en-GB" sz="2400" dirty="0">
                <a:ea typeface="Calibri"/>
                <a:cs typeface="Calibri"/>
              </a:rPr>
              <a:t>(10 references as a minimum for this assignment)</a:t>
            </a:r>
          </a:p>
          <a:p>
            <a:endParaRPr lang="en-GB" sz="2400" dirty="0">
              <a:ea typeface="Calibri"/>
              <a:cs typeface="Calibri"/>
            </a:endParaRPr>
          </a:p>
          <a:p>
            <a:endParaRPr lang="en-GB" sz="2400" dirty="0">
              <a:ea typeface="Calibri"/>
              <a:cs typeface="Calibri"/>
            </a:endParaRPr>
          </a:p>
          <a:p>
            <a:r>
              <a:rPr lang="en-GB" sz="2400" dirty="0">
                <a:ea typeface="Calibri"/>
                <a:cs typeface="Calibri"/>
              </a:rPr>
              <a:t>Full brief is available on Moodle (Assignment 2 brief)</a:t>
            </a:r>
          </a:p>
        </p:txBody>
      </p:sp>
      <p:pic>
        <p:nvPicPr>
          <p:cNvPr id="6" name="Audio 5">
            <a:hlinkClick r:id="" action="ppaction://media"/>
            <a:extLst>
              <a:ext uri="{FF2B5EF4-FFF2-40B4-BE49-F238E27FC236}">
                <a16:creationId xmlns:a16="http://schemas.microsoft.com/office/drawing/2014/main" id="{FDE30924-B4A1-35D4-7B65-3C51C59BB5C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982203"/>
      </p:ext>
    </p:extLst>
  </p:cSld>
  <p:clrMapOvr>
    <a:masterClrMapping/>
  </p:clrMapOvr>
  <mc:AlternateContent xmlns:mc="http://schemas.openxmlformats.org/markup-compatibility/2006" xmlns:p14="http://schemas.microsoft.com/office/powerpoint/2010/main">
    <mc:Choice Requires="p14">
      <p:transition spd="slow" p14:dur="2000" advTm="217788"/>
    </mc:Choice>
    <mc:Fallback xmlns="">
      <p:transition spd="slow" advTm="217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2BDE0-AEB8-F37D-0C77-2C25E7A891DD}"/>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000"/>
              <a:t>Recap on collaboration lecture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nference room table">
            <a:extLst>
              <a:ext uri="{FF2B5EF4-FFF2-40B4-BE49-F238E27FC236}">
                <a16:creationId xmlns:a16="http://schemas.microsoft.com/office/drawing/2014/main" id="{641564E4-54BB-CA57-C5CB-3AB8730B4593}"/>
              </a:ext>
            </a:extLst>
          </p:cNvPr>
          <p:cNvPicPr>
            <a:picLocks noChangeAspect="1"/>
          </p:cNvPicPr>
          <p:nvPr/>
        </p:nvPicPr>
        <p:blipFill rotWithShape="1">
          <a:blip r:embed="rId3"/>
          <a:srcRect l="1048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5316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9698E-CF82-2553-3ED2-0715AEEFD7C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What does The College of policing say?</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white paper with blue text&#10;&#10;Description automatically generated">
            <a:extLst>
              <a:ext uri="{FF2B5EF4-FFF2-40B4-BE49-F238E27FC236}">
                <a16:creationId xmlns:a16="http://schemas.microsoft.com/office/drawing/2014/main" id="{63C85163-0385-BFE0-CCD9-A7C6D13AF959}"/>
              </a:ext>
            </a:extLst>
          </p:cNvPr>
          <p:cNvPicPr>
            <a:picLocks noGrp="1" noChangeAspect="1"/>
          </p:cNvPicPr>
          <p:nvPr>
            <p:ph idx="1"/>
          </p:nvPr>
        </p:nvPicPr>
        <p:blipFill>
          <a:blip r:embed="rId5"/>
          <a:stretch>
            <a:fillRect/>
          </a:stretch>
        </p:blipFill>
        <p:spPr>
          <a:xfrm>
            <a:off x="4654296" y="809004"/>
            <a:ext cx="7214616" cy="5212559"/>
          </a:xfrm>
          <a:prstGeom prst="rect">
            <a:avLst/>
          </a:prstGeom>
        </p:spPr>
      </p:pic>
      <p:pic>
        <p:nvPicPr>
          <p:cNvPr id="6" name="Audio 5">
            <a:hlinkClick r:id="" action="ppaction://media"/>
            <a:extLst>
              <a:ext uri="{FF2B5EF4-FFF2-40B4-BE49-F238E27FC236}">
                <a16:creationId xmlns:a16="http://schemas.microsoft.com/office/drawing/2014/main" id="{8575BE22-F0CE-4C5F-0ADD-A187BF7FD15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2416624"/>
      </p:ext>
    </p:extLst>
  </p:cSld>
  <p:clrMapOvr>
    <a:masterClrMapping/>
  </p:clrMapOvr>
  <mc:AlternateContent xmlns:mc="http://schemas.openxmlformats.org/markup-compatibility/2006" xmlns:p14="http://schemas.microsoft.com/office/powerpoint/2010/main">
    <mc:Choice Requires="p14">
      <p:transition spd="slow" p14:dur="2000" advTm="49041"/>
    </mc:Choice>
    <mc:Fallback xmlns="">
      <p:transition spd="slow" advTm="4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E8AAB-A0C8-A0C8-BEC2-1F8143A162C9}"/>
              </a:ext>
            </a:extLst>
          </p:cNvPr>
          <p:cNvSpPr>
            <a:spLocks noGrp="1"/>
          </p:cNvSpPr>
          <p:nvPr>
            <p:ph type="title"/>
          </p:nvPr>
        </p:nvSpPr>
        <p:spPr>
          <a:xfrm>
            <a:off x="838200" y="365125"/>
            <a:ext cx="10515600" cy="1325563"/>
          </a:xfrm>
        </p:spPr>
        <p:txBody>
          <a:bodyPr>
            <a:normAutofit/>
          </a:bodyPr>
          <a:lstStyle/>
          <a:p>
            <a:r>
              <a:rPr lang="en-GB" sz="5400" dirty="0"/>
              <a:t>ADVANCED Information SHARING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885342-A2FB-0D1D-8101-69C1ECF07BB7}"/>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dirty="0"/>
              <a:t>INTERPOL uses I-24/7 to allow service and database access in each member state, keeping member countries in constant communication with each other.</a:t>
            </a:r>
          </a:p>
          <a:p>
            <a:r>
              <a:rPr lang="en-GB" sz="2200" dirty="0"/>
              <a:t>Police networks contribute to this which includes experts in specific areas, such as human trafficking, who conduct conferences and working groups to share and devise best practice.</a:t>
            </a:r>
          </a:p>
          <a:p>
            <a:r>
              <a:rPr lang="en-GB" sz="2200" dirty="0"/>
              <a:t>Databases hold information on locating absconding offenders and fugitives and forensics.</a:t>
            </a:r>
          </a:p>
          <a:p>
            <a:r>
              <a:rPr lang="en-GB" sz="2200" dirty="0"/>
              <a:t>INTERPOL also provide training to ensure police can work effectively. They also support in networking and assist with operations.</a:t>
            </a:r>
          </a:p>
          <a:p>
            <a:endParaRPr lang="en-GB" sz="2200" dirty="0"/>
          </a:p>
          <a:p>
            <a:endParaRPr lang="en-GB" sz="2200" dirty="0"/>
          </a:p>
        </p:txBody>
      </p:sp>
      <p:pic>
        <p:nvPicPr>
          <p:cNvPr id="26" name="Audio 25">
            <a:hlinkClick r:id="" action="ppaction://media"/>
            <a:extLst>
              <a:ext uri="{FF2B5EF4-FFF2-40B4-BE49-F238E27FC236}">
                <a16:creationId xmlns:a16="http://schemas.microsoft.com/office/drawing/2014/main" id="{519735EA-934B-E91C-1F0B-F715C2B9CE6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2182126"/>
      </p:ext>
    </p:extLst>
  </p:cSld>
  <p:clrMapOvr>
    <a:masterClrMapping/>
  </p:clrMapOvr>
  <mc:AlternateContent xmlns:mc="http://schemas.openxmlformats.org/markup-compatibility/2006" xmlns:p14="http://schemas.microsoft.com/office/powerpoint/2010/main">
    <mc:Choice Requires="p14">
      <p:transition spd="slow" p14:dur="2000" advTm="42731"/>
    </mc:Choice>
    <mc:Fallback xmlns="">
      <p:transition spd="slow" advTm="42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202571-0B2B-F4C9-6723-AD84BA7DE8FB}"/>
              </a:ext>
            </a:extLst>
          </p:cNvPr>
          <p:cNvSpPr>
            <a:spLocks noGrp="1"/>
          </p:cNvSpPr>
          <p:nvPr>
            <p:ph type="title"/>
          </p:nvPr>
        </p:nvSpPr>
        <p:spPr>
          <a:xfrm>
            <a:off x="686834" y="1153572"/>
            <a:ext cx="3200400" cy="4461163"/>
          </a:xfrm>
        </p:spPr>
        <p:txBody>
          <a:bodyPr>
            <a:normAutofit/>
          </a:bodyPr>
          <a:lstStyle/>
          <a:p>
            <a:r>
              <a:rPr lang="en-GB">
                <a:solidFill>
                  <a:srgbClr val="FFFFFF"/>
                </a:solidFill>
              </a:rPr>
              <a:t>Community safety partnerships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7FDF03-BE7C-9414-1CFE-224FB321836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dirty="0"/>
              <a:t>Focus on local population, particularly vulnerable people and include the police as well as local authorities, fire and rescue, healthcare professionals and probations.</a:t>
            </a:r>
          </a:p>
          <a:p>
            <a:r>
              <a:rPr lang="en-GB" sz="2600" dirty="0"/>
              <a:t>These have statutory (legally required) obligations to protect the public.</a:t>
            </a:r>
          </a:p>
          <a:p>
            <a:r>
              <a:rPr lang="en-GB" sz="2600" dirty="0"/>
              <a:t>Safeguarding adults and children's boards also consider people with specific vulnerabilities who may be victimised due to specific types of crime such as child abuse.</a:t>
            </a:r>
          </a:p>
          <a:p>
            <a:r>
              <a:rPr lang="en-GB" sz="2600" dirty="0"/>
              <a:t>Specialist  domestic violence courts may also communicate with the police and officers may find Domestic/ sexual violence Advocates (IDVAs and ISVA's) to support victims.</a:t>
            </a:r>
          </a:p>
          <a:p>
            <a:pPr marL="0" indent="0">
              <a:buNone/>
            </a:pPr>
            <a:endParaRPr lang="en-GB" sz="2600" dirty="0"/>
          </a:p>
        </p:txBody>
      </p:sp>
      <p:pic>
        <p:nvPicPr>
          <p:cNvPr id="13" name="Audio 12">
            <a:hlinkClick r:id="" action="ppaction://media"/>
            <a:extLst>
              <a:ext uri="{FF2B5EF4-FFF2-40B4-BE49-F238E27FC236}">
                <a16:creationId xmlns:a16="http://schemas.microsoft.com/office/drawing/2014/main" id="{63E83BCE-7927-FD43-2DBC-C248D0FF833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3417186"/>
      </p:ext>
    </p:extLst>
  </p:cSld>
  <p:clrMapOvr>
    <a:masterClrMapping/>
  </p:clrMapOvr>
  <mc:AlternateContent xmlns:mc="http://schemas.openxmlformats.org/markup-compatibility/2006" xmlns:p14="http://schemas.microsoft.com/office/powerpoint/2010/main">
    <mc:Choice Requires="p14">
      <p:transition spd="slow" p14:dur="2000" advTm="39837"/>
    </mc:Choice>
    <mc:Fallback xmlns="">
      <p:transition spd="slow" advTm="398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06DF17-999F-0414-E8CF-9EFE1E006410}"/>
              </a:ext>
            </a:extLst>
          </p:cNvPr>
          <p:cNvSpPr>
            <a:spLocks noGrp="1"/>
          </p:cNvSpPr>
          <p:nvPr>
            <p:ph type="title"/>
          </p:nvPr>
        </p:nvSpPr>
        <p:spPr>
          <a:xfrm>
            <a:off x="572493" y="238539"/>
            <a:ext cx="11018520" cy="1434415"/>
          </a:xfrm>
        </p:spPr>
        <p:txBody>
          <a:bodyPr anchor="b">
            <a:normAutofit/>
          </a:bodyPr>
          <a:lstStyle/>
          <a:p>
            <a:r>
              <a:rPr lang="en-GB" sz="5400"/>
              <a:t>Working with the third sector</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78120A-F11F-E63A-25DC-CB992265D5CF}"/>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dirty="0"/>
              <a:t>The police will work with third sector organisations in order to reach victims and wider communities in a way that the police cannot.</a:t>
            </a:r>
            <a:endParaRPr lang="en-US" sz="2200" dirty="0"/>
          </a:p>
          <a:p>
            <a:r>
              <a:rPr lang="en-GB" sz="2200" dirty="0"/>
              <a:t>Working with women's aid allows the police to signpost victims of abuse to the charity for further support. </a:t>
            </a:r>
          </a:p>
          <a:p>
            <a:r>
              <a:rPr lang="en-GB" sz="2200" dirty="0"/>
              <a:t>Training on domestic violence is also provided by the charity to the police to give them a better sense of understanding.</a:t>
            </a:r>
          </a:p>
          <a:p>
            <a:endParaRPr lang="en-GB" sz="2200" dirty="0"/>
          </a:p>
        </p:txBody>
      </p:sp>
      <p:pic>
        <p:nvPicPr>
          <p:cNvPr id="4" name="Picture 3" descr="Women's Aid">
            <a:extLst>
              <a:ext uri="{FF2B5EF4-FFF2-40B4-BE49-F238E27FC236}">
                <a16:creationId xmlns:a16="http://schemas.microsoft.com/office/drawing/2014/main" id="{DCA62896-AC26-B8E6-B8AF-04EA05B340F7}"/>
              </a:ext>
            </a:extLst>
          </p:cNvPr>
          <p:cNvPicPr>
            <a:picLocks noChangeAspect="1"/>
          </p:cNvPicPr>
          <p:nvPr/>
        </p:nvPicPr>
        <p:blipFill rotWithShape="1">
          <a:blip r:embed="rId5"/>
          <a:srcRect l="1435" r="2361" b="2"/>
          <a:stretch/>
        </p:blipFill>
        <p:spPr>
          <a:xfrm>
            <a:off x="7675658" y="2093976"/>
            <a:ext cx="3941064" cy="4096512"/>
          </a:xfrm>
          <a:prstGeom prst="rect">
            <a:avLst/>
          </a:prstGeom>
          <a:noFill/>
        </p:spPr>
      </p:pic>
      <p:sp>
        <p:nvSpPr>
          <p:cNvPr id="9" name="Date Placeholder 12">
            <a:extLst>
              <a:ext uri="{FF2B5EF4-FFF2-40B4-BE49-F238E27FC236}">
                <a16:creationId xmlns:a16="http://schemas.microsoft.com/office/drawing/2014/main" id="{8FF23D78-716C-1D34-DB64-3583BD870439}"/>
              </a:ext>
            </a:extLst>
          </p:cNvPr>
          <p:cNvSpPr>
            <a:spLocks noGrp="1"/>
          </p:cNvSpPr>
          <p:nvPr>
            <p:ph type="dt" sz="half" idx="10"/>
          </p:nvPr>
        </p:nvSpPr>
        <p:spPr>
          <a:xfrm>
            <a:off x="838200" y="6356350"/>
            <a:ext cx="2743200" cy="365125"/>
          </a:xfrm>
        </p:spPr>
        <p:txBody>
          <a:bodyPr>
            <a:normAutofit/>
          </a:bodyPr>
          <a:lstStyle/>
          <a:p>
            <a:pPr>
              <a:spcAft>
                <a:spcPts val="600"/>
              </a:spcAft>
            </a:pPr>
            <a:fld id="{91037E52-4969-4342-96C8-37ABBE71CC28}" type="datetime1">
              <a:rPr lang="en-US" smtClean="0"/>
              <a:pPr>
                <a:spcAft>
                  <a:spcPts val="600"/>
                </a:spcAft>
              </a:pPr>
              <a:t>3/11/2024</a:t>
            </a:fld>
            <a:endParaRPr lang="en-US"/>
          </a:p>
        </p:txBody>
      </p:sp>
      <p:sp>
        <p:nvSpPr>
          <p:cNvPr id="11" name="Footer Placeholder 13">
            <a:extLst>
              <a:ext uri="{FF2B5EF4-FFF2-40B4-BE49-F238E27FC236}">
                <a16:creationId xmlns:a16="http://schemas.microsoft.com/office/drawing/2014/main" id="{AF66203B-A673-7E0E-5F12-DD51272377A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Sample Footer Text</a:t>
            </a:r>
          </a:p>
        </p:txBody>
      </p:sp>
      <p:sp>
        <p:nvSpPr>
          <p:cNvPr id="13" name="Slide Number Placeholder 14">
            <a:extLst>
              <a:ext uri="{FF2B5EF4-FFF2-40B4-BE49-F238E27FC236}">
                <a16:creationId xmlns:a16="http://schemas.microsoft.com/office/drawing/2014/main" id="{F56182AA-A724-809C-012E-85E453D9859E}"/>
              </a:ext>
            </a:extLst>
          </p:cNvPr>
          <p:cNvSpPr>
            <a:spLocks noGrp="1"/>
          </p:cNvSpPr>
          <p:nvPr>
            <p:ph type="sldNum" sz="quarter" idx="12"/>
          </p:nvPr>
        </p:nvSpPr>
        <p:spPr>
          <a:xfrm>
            <a:off x="8610600" y="6356350"/>
            <a:ext cx="2743200" cy="365125"/>
          </a:xfrm>
        </p:spPr>
        <p:txBody>
          <a:bodyPr>
            <a:normAutofit/>
          </a:bodyPr>
          <a:lstStyle/>
          <a:p>
            <a:pPr>
              <a:spcAft>
                <a:spcPts val="600"/>
              </a:spcAft>
            </a:pPr>
            <a:fld id="{1437450A-6C25-4B4D-B27D-E1E9B2CE4682}" type="slidenum">
              <a:rPr lang="en-US" smtClean="0"/>
              <a:pPr>
                <a:spcAft>
                  <a:spcPts val="600"/>
                </a:spcAft>
              </a:pPr>
              <a:t>24</a:t>
            </a:fld>
            <a:endParaRPr lang="en-US"/>
          </a:p>
        </p:txBody>
      </p:sp>
      <p:pic>
        <p:nvPicPr>
          <p:cNvPr id="25" name="Audio 24">
            <a:hlinkClick r:id="" action="ppaction://media"/>
            <a:extLst>
              <a:ext uri="{FF2B5EF4-FFF2-40B4-BE49-F238E27FC236}">
                <a16:creationId xmlns:a16="http://schemas.microsoft.com/office/drawing/2014/main" id="{874A1035-8424-B7FD-D19D-9996EA54710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4105794"/>
      </p:ext>
    </p:extLst>
  </p:cSld>
  <p:clrMapOvr>
    <a:masterClrMapping/>
  </p:clrMapOvr>
  <mc:AlternateContent xmlns:mc="http://schemas.openxmlformats.org/markup-compatibility/2006" xmlns:p14="http://schemas.microsoft.com/office/powerpoint/2010/main">
    <mc:Choice Requires="p14">
      <p:transition spd="slow" p14:dur="2000" advTm="53700"/>
    </mc:Choice>
    <mc:Fallback xmlns="">
      <p:transition spd="slow" advTm="53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4A0AF0-7EFD-CB1E-72F9-4DCA9143DC13}"/>
              </a:ext>
            </a:extLst>
          </p:cNvPr>
          <p:cNvSpPr>
            <a:spLocks noGrp="1"/>
          </p:cNvSpPr>
          <p:nvPr>
            <p:ph type="title"/>
          </p:nvPr>
        </p:nvSpPr>
        <p:spPr>
          <a:xfrm>
            <a:off x="838200" y="365125"/>
            <a:ext cx="10515600" cy="1325563"/>
          </a:xfrm>
        </p:spPr>
        <p:txBody>
          <a:bodyPr>
            <a:normAutofit/>
          </a:bodyPr>
          <a:lstStyle/>
          <a:p>
            <a:r>
              <a:rPr lang="en-GB" sz="4200"/>
              <a:t>Advantages of third sector over the police- domestic abuse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FEBD9F-1553-0AE7-EA9D-F9070AFEFBEB}"/>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dirty="0"/>
              <a:t>The police do not necessarily understand how domestic violence and abuse impacts victims.</a:t>
            </a:r>
          </a:p>
          <a:p>
            <a:r>
              <a:rPr lang="en-GB" sz="2200" dirty="0"/>
              <a:t>The Police may need more training to empathise more and better deal with any barriers.</a:t>
            </a:r>
          </a:p>
          <a:p>
            <a:r>
              <a:rPr lang="en-GB" sz="2200" dirty="0"/>
              <a:t>Third sector organisations aren't ran by the state and don't have the uniform so victims feel more comfortable to confide in them.</a:t>
            </a:r>
          </a:p>
          <a:p>
            <a:r>
              <a:rPr lang="en-GB" sz="2200" dirty="0" err="1"/>
              <a:t>Womens</a:t>
            </a:r>
            <a:r>
              <a:rPr lang="en-GB" sz="2200" dirty="0"/>
              <a:t> Aid have survivors working with them who can relate to victims, providing effective support.</a:t>
            </a:r>
          </a:p>
          <a:p>
            <a:r>
              <a:rPr lang="en-GB" sz="2200" dirty="0"/>
              <a:t>The police will be steering a victim towards a Criminal Justice System solution whereas Women's Aid will be more victim led.</a:t>
            </a:r>
          </a:p>
        </p:txBody>
      </p:sp>
      <p:pic>
        <p:nvPicPr>
          <p:cNvPr id="22" name="Audio 21">
            <a:hlinkClick r:id="" action="ppaction://media"/>
            <a:extLst>
              <a:ext uri="{FF2B5EF4-FFF2-40B4-BE49-F238E27FC236}">
                <a16:creationId xmlns:a16="http://schemas.microsoft.com/office/drawing/2014/main" id="{55987282-DFA4-9855-3EE2-F1C6CD278F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6812917"/>
      </p:ext>
    </p:extLst>
  </p:cSld>
  <p:clrMapOvr>
    <a:masterClrMapping/>
  </p:clrMapOvr>
  <mc:AlternateContent xmlns:mc="http://schemas.openxmlformats.org/markup-compatibility/2006" xmlns:p14="http://schemas.microsoft.com/office/powerpoint/2010/main">
    <mc:Choice Requires="p14">
      <p:transition spd="slow" p14:dur="2000" advTm="68987"/>
    </mc:Choice>
    <mc:Fallback xmlns="">
      <p:transition spd="slow" advTm="68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A5817-434E-D25C-BC5D-FE9E8FD90706}"/>
              </a:ext>
            </a:extLst>
          </p:cNvPr>
          <p:cNvSpPr>
            <a:spLocks noGrp="1"/>
          </p:cNvSpPr>
          <p:nvPr>
            <p:ph type="title"/>
          </p:nvPr>
        </p:nvSpPr>
        <p:spPr>
          <a:xfrm>
            <a:off x="640080" y="325369"/>
            <a:ext cx="4368602" cy="1956841"/>
          </a:xfrm>
        </p:spPr>
        <p:txBody>
          <a:bodyPr anchor="b">
            <a:normAutofit/>
          </a:bodyPr>
          <a:lstStyle/>
          <a:p>
            <a:r>
              <a:rPr lang="en-GB" sz="5000">
                <a:ea typeface="Calibri Light"/>
                <a:cs typeface="Calibri Light"/>
              </a:rPr>
              <a:t>Communication is key!!!</a:t>
            </a:r>
            <a:endParaRPr lang="en-GB" sz="50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CE06E5-1A1F-4ACB-7AFF-4F0957D1B808}"/>
              </a:ext>
            </a:extLst>
          </p:cNvPr>
          <p:cNvSpPr>
            <a:spLocks noGrp="1"/>
          </p:cNvSpPr>
          <p:nvPr>
            <p:ph idx="1"/>
          </p:nvPr>
        </p:nvSpPr>
        <p:spPr>
          <a:xfrm>
            <a:off x="640080" y="2872899"/>
            <a:ext cx="4243589" cy="3320668"/>
          </a:xfrm>
        </p:spPr>
        <p:txBody>
          <a:bodyPr>
            <a:normAutofit/>
          </a:bodyPr>
          <a:lstStyle/>
          <a:p>
            <a:r>
              <a:rPr lang="en-GB" sz="2200" dirty="0">
                <a:latin typeface="Söhne"/>
              </a:rPr>
              <a:t>E</a:t>
            </a:r>
            <a:r>
              <a:rPr lang="en-GB" sz="2200" b="0" i="0" dirty="0">
                <a:effectLst/>
                <a:latin typeface="Söhne"/>
              </a:rPr>
              <a:t>ffective communication- collaboration, building trust, problem-solving, and ensuring accountability. </a:t>
            </a:r>
          </a:p>
          <a:p>
            <a:r>
              <a:rPr lang="en-GB" sz="2200" b="0" i="0" dirty="0">
                <a:effectLst/>
                <a:latin typeface="Söhne"/>
              </a:rPr>
              <a:t>By prioritising communication, stakeholders can work together more cohesively to create safer and more resilient communities.</a:t>
            </a:r>
            <a:endParaRPr lang="en-GB" sz="2200" dirty="0"/>
          </a:p>
        </p:txBody>
      </p:sp>
      <p:pic>
        <p:nvPicPr>
          <p:cNvPr id="5" name="Picture 4" descr="People working together">
            <a:extLst>
              <a:ext uri="{FF2B5EF4-FFF2-40B4-BE49-F238E27FC236}">
                <a16:creationId xmlns:a16="http://schemas.microsoft.com/office/drawing/2014/main" id="{D2267925-D845-BDBA-073C-84D5CE3F1E5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7" name="Audio 16">
            <a:hlinkClick r:id="" action="ppaction://media"/>
            <a:extLst>
              <a:ext uri="{FF2B5EF4-FFF2-40B4-BE49-F238E27FC236}">
                <a16:creationId xmlns:a16="http://schemas.microsoft.com/office/drawing/2014/main" id="{46493078-DFD2-3B42-675E-307B27B3CCB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4596466"/>
      </p:ext>
    </p:extLst>
  </p:cSld>
  <p:clrMapOvr>
    <a:masterClrMapping/>
  </p:clrMapOvr>
  <mc:AlternateContent xmlns:mc="http://schemas.openxmlformats.org/markup-compatibility/2006" xmlns:p14="http://schemas.microsoft.com/office/powerpoint/2010/main">
    <mc:Choice Requires="p14">
      <p:transition spd="slow" p14:dur="2000" advTm="51068"/>
    </mc:Choice>
    <mc:Fallback xmlns="">
      <p:transition spd="slow" advTm="51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77A21-0980-A938-E977-3067BAFC3580}"/>
              </a:ext>
            </a:extLst>
          </p:cNvPr>
          <p:cNvSpPr>
            <a:spLocks noGrp="1"/>
          </p:cNvSpPr>
          <p:nvPr>
            <p:ph type="title"/>
          </p:nvPr>
        </p:nvSpPr>
        <p:spPr>
          <a:xfrm>
            <a:off x="572493" y="238539"/>
            <a:ext cx="11018520" cy="1434415"/>
          </a:xfrm>
        </p:spPr>
        <p:txBody>
          <a:bodyPr anchor="b">
            <a:normAutofit/>
          </a:bodyPr>
          <a:lstStyle/>
          <a:p>
            <a:r>
              <a:rPr lang="en-GB" sz="4600" b="1" i="0">
                <a:effectLst/>
                <a:latin typeface="Söhne"/>
              </a:rPr>
              <a:t>Coordination and Collaboration</a:t>
            </a:r>
            <a:r>
              <a:rPr lang="en-GB" sz="4600" b="0" i="0">
                <a:effectLst/>
                <a:latin typeface="Söhne"/>
              </a:rPr>
              <a:t>: </a:t>
            </a:r>
            <a:br>
              <a:rPr lang="en-GB" sz="4600" b="0" i="0">
                <a:effectLst/>
                <a:latin typeface="Söhne"/>
              </a:rPr>
            </a:br>
            <a:endParaRPr lang="en-GB" sz="4600"/>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87C8C8-DDE1-4696-F0ED-4BB063A4894A}"/>
              </a:ext>
            </a:extLst>
          </p:cNvPr>
          <p:cNvSpPr>
            <a:spLocks noGrp="1"/>
          </p:cNvSpPr>
          <p:nvPr>
            <p:ph idx="1"/>
          </p:nvPr>
        </p:nvSpPr>
        <p:spPr>
          <a:xfrm>
            <a:off x="572493" y="2071316"/>
            <a:ext cx="6713552" cy="4119172"/>
          </a:xfrm>
        </p:spPr>
        <p:txBody>
          <a:bodyPr anchor="t">
            <a:normAutofit/>
          </a:bodyPr>
          <a:lstStyle/>
          <a:p>
            <a:pPr marL="0" indent="0">
              <a:buNone/>
            </a:pPr>
            <a:r>
              <a:rPr lang="en-GB" sz="2200" b="0" i="0">
                <a:effectLst/>
                <a:latin typeface="Söhne"/>
              </a:rPr>
              <a:t>Effective communication</a:t>
            </a:r>
          </a:p>
          <a:p>
            <a:pPr marL="0" indent="0">
              <a:buNone/>
            </a:pPr>
            <a:endParaRPr lang="en-GB" sz="2200" b="0" i="0">
              <a:effectLst/>
              <a:latin typeface="Söhne"/>
            </a:endParaRPr>
          </a:p>
          <a:p>
            <a:pPr marL="0" indent="0">
              <a:buNone/>
            </a:pPr>
            <a:r>
              <a:rPr lang="en-GB" sz="2200">
                <a:latin typeface="Söhne"/>
              </a:rPr>
              <a:t>S</a:t>
            </a:r>
            <a:r>
              <a:rPr lang="en-GB" sz="2200" b="0" i="0">
                <a:effectLst/>
                <a:latin typeface="Söhne"/>
              </a:rPr>
              <a:t>ynergy in addressing community needs and tackling crime-related issues.</a:t>
            </a:r>
            <a:endParaRPr lang="en-GB" sz="2200"/>
          </a:p>
        </p:txBody>
      </p:sp>
      <p:pic>
        <p:nvPicPr>
          <p:cNvPr id="14" name="Picture 13" descr="Colourful carved figures of humans">
            <a:extLst>
              <a:ext uri="{FF2B5EF4-FFF2-40B4-BE49-F238E27FC236}">
                <a16:creationId xmlns:a16="http://schemas.microsoft.com/office/drawing/2014/main" id="{203BD512-56B4-B425-1359-68DC9B3086D0}"/>
              </a:ext>
            </a:extLst>
          </p:cNvPr>
          <p:cNvPicPr>
            <a:picLocks noChangeAspect="1"/>
          </p:cNvPicPr>
          <p:nvPr/>
        </p:nvPicPr>
        <p:blipFill rotWithShape="1">
          <a:blip r:embed="rId5"/>
          <a:srcRect l="15972" r="15483" b="2"/>
          <a:stretch/>
        </p:blipFill>
        <p:spPr>
          <a:xfrm>
            <a:off x="7675658" y="2093976"/>
            <a:ext cx="3941064" cy="4096512"/>
          </a:xfrm>
          <a:prstGeom prst="rect">
            <a:avLst/>
          </a:prstGeom>
        </p:spPr>
      </p:pic>
      <p:pic>
        <p:nvPicPr>
          <p:cNvPr id="10" name="Audio 9">
            <a:hlinkClick r:id="" action="ppaction://media"/>
            <a:extLst>
              <a:ext uri="{FF2B5EF4-FFF2-40B4-BE49-F238E27FC236}">
                <a16:creationId xmlns:a16="http://schemas.microsoft.com/office/drawing/2014/main" id="{046B5EDF-D382-5CF4-AC3C-C0707ACF9CD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2585086"/>
      </p:ext>
    </p:extLst>
  </p:cSld>
  <p:clrMapOvr>
    <a:masterClrMapping/>
  </p:clrMapOvr>
  <mc:AlternateContent xmlns:mc="http://schemas.openxmlformats.org/markup-compatibility/2006" xmlns:p14="http://schemas.microsoft.com/office/powerpoint/2010/main">
    <mc:Choice Requires="p14">
      <p:transition spd="slow" p14:dur="2000" advTm="44091"/>
    </mc:Choice>
    <mc:Fallback xmlns="">
      <p:transition spd="slow" advTm="44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57BEB-8F40-FC13-9AA3-20DAA1EA899E}"/>
              </a:ext>
            </a:extLst>
          </p:cNvPr>
          <p:cNvSpPr>
            <a:spLocks noGrp="1"/>
          </p:cNvSpPr>
          <p:nvPr>
            <p:ph type="title"/>
          </p:nvPr>
        </p:nvSpPr>
        <p:spPr>
          <a:xfrm>
            <a:off x="838201" y="365125"/>
            <a:ext cx="5251316" cy="1807305"/>
          </a:xfrm>
        </p:spPr>
        <p:txBody>
          <a:bodyPr>
            <a:normAutofit/>
          </a:bodyPr>
          <a:lstStyle/>
          <a:p>
            <a:r>
              <a:rPr lang="en-GB" b="1" i="0">
                <a:effectLst/>
                <a:latin typeface="Söhne"/>
              </a:rPr>
              <a:t>Information Sharing</a:t>
            </a:r>
            <a:r>
              <a:rPr lang="en-GB" b="0" i="0">
                <a:effectLst/>
                <a:latin typeface="Söhne"/>
              </a:rPr>
              <a:t>:</a:t>
            </a:r>
            <a:endParaRPr lang="en-GB" dirty="0"/>
          </a:p>
        </p:txBody>
      </p:sp>
      <p:sp>
        <p:nvSpPr>
          <p:cNvPr id="3" name="Content Placeholder 2">
            <a:extLst>
              <a:ext uri="{FF2B5EF4-FFF2-40B4-BE49-F238E27FC236}">
                <a16:creationId xmlns:a16="http://schemas.microsoft.com/office/drawing/2014/main" id="{F14655CE-1F88-778B-5ACA-B45AD4769E67}"/>
              </a:ext>
            </a:extLst>
          </p:cNvPr>
          <p:cNvSpPr>
            <a:spLocks noGrp="1"/>
          </p:cNvSpPr>
          <p:nvPr>
            <p:ph idx="1"/>
          </p:nvPr>
        </p:nvSpPr>
        <p:spPr>
          <a:xfrm>
            <a:off x="838200" y="2333297"/>
            <a:ext cx="4619621" cy="3843666"/>
          </a:xfrm>
        </p:spPr>
        <p:txBody>
          <a:bodyPr>
            <a:normAutofit/>
          </a:bodyPr>
          <a:lstStyle/>
          <a:p>
            <a:r>
              <a:rPr lang="en-GB" sz="2000" b="0" i="0">
                <a:effectLst/>
                <a:latin typeface="Söhne"/>
              </a:rPr>
              <a:t>Clear communication facilitates the exchange of important information between the police and their partners. </a:t>
            </a:r>
            <a:endParaRPr lang="en-GB" sz="2000"/>
          </a:p>
        </p:txBody>
      </p:sp>
      <p:pic>
        <p:nvPicPr>
          <p:cNvPr id="5" name="Picture 4" descr="3D box skeletons">
            <a:extLst>
              <a:ext uri="{FF2B5EF4-FFF2-40B4-BE49-F238E27FC236}">
                <a16:creationId xmlns:a16="http://schemas.microsoft.com/office/drawing/2014/main" id="{34FC9626-BF78-9683-A6D9-106D1362374A}"/>
              </a:ext>
            </a:extLst>
          </p:cNvPr>
          <p:cNvPicPr>
            <a:picLocks noChangeAspect="1"/>
          </p:cNvPicPr>
          <p:nvPr/>
        </p:nvPicPr>
        <p:blipFill rotWithShape="1">
          <a:blip r:embed="rId5"/>
          <a:srcRect l="22698" r="1926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12" name="Audio 11">
            <a:hlinkClick r:id="" action="ppaction://media"/>
            <a:extLst>
              <a:ext uri="{FF2B5EF4-FFF2-40B4-BE49-F238E27FC236}">
                <a16:creationId xmlns:a16="http://schemas.microsoft.com/office/drawing/2014/main" id="{DC0E2E9E-875A-A68A-EF36-7A3FC2CBA1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2931196"/>
      </p:ext>
    </p:extLst>
  </p:cSld>
  <p:clrMapOvr>
    <a:masterClrMapping/>
  </p:clrMapOvr>
  <mc:AlternateContent xmlns:mc="http://schemas.openxmlformats.org/markup-compatibility/2006" xmlns:p14="http://schemas.microsoft.com/office/powerpoint/2010/main">
    <mc:Choice Requires="p14">
      <p:transition spd="slow" p14:dur="2000" advTm="42927"/>
    </mc:Choice>
    <mc:Fallback xmlns="">
      <p:transition spd="slow" advTm="42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C3382-56A8-A1BC-713B-C1B304B58A53}"/>
              </a:ext>
            </a:extLst>
          </p:cNvPr>
          <p:cNvSpPr>
            <a:spLocks noGrp="1"/>
          </p:cNvSpPr>
          <p:nvPr>
            <p:ph type="title"/>
          </p:nvPr>
        </p:nvSpPr>
        <p:spPr>
          <a:xfrm>
            <a:off x="838200" y="365125"/>
            <a:ext cx="10515600" cy="1325563"/>
          </a:xfrm>
        </p:spPr>
        <p:txBody>
          <a:bodyPr>
            <a:normAutofit/>
          </a:bodyPr>
          <a:lstStyle/>
          <a:p>
            <a:r>
              <a:rPr lang="en-GB" sz="5400" b="1" i="0">
                <a:effectLst/>
                <a:latin typeface="Söhne"/>
              </a:rPr>
              <a:t>Building Trust and Relationships</a:t>
            </a:r>
            <a:r>
              <a:rPr lang="en-GB" sz="5400" b="0" i="0">
                <a:effectLst/>
                <a:latin typeface="Söhne"/>
              </a:rPr>
              <a:t>:</a:t>
            </a:r>
            <a:endParaRPr lang="en-GB" sz="5400"/>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BDACC8E-4980-2674-CAE8-4404B8A303AD}"/>
              </a:ext>
            </a:extLst>
          </p:cNvPr>
          <p:cNvGraphicFramePr>
            <a:graphicFrameLocks noGrp="1"/>
          </p:cNvGraphicFramePr>
          <p:nvPr>
            <p:ph idx="1"/>
            <p:extLst>
              <p:ext uri="{D42A27DB-BD31-4B8C-83A1-F6EECF244321}">
                <p14:modId xmlns:p14="http://schemas.microsoft.com/office/powerpoint/2010/main" val="124826561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2" name="Audio 11">
            <a:hlinkClick r:id="" action="ppaction://media"/>
            <a:extLst>
              <a:ext uri="{FF2B5EF4-FFF2-40B4-BE49-F238E27FC236}">
                <a16:creationId xmlns:a16="http://schemas.microsoft.com/office/drawing/2014/main" id="{6D660E40-F01E-CC28-14A3-D04301B1E4E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9064065"/>
      </p:ext>
    </p:extLst>
  </p:cSld>
  <p:clrMapOvr>
    <a:masterClrMapping/>
  </p:clrMapOvr>
  <mc:AlternateContent xmlns:mc="http://schemas.openxmlformats.org/markup-compatibility/2006" xmlns:p14="http://schemas.microsoft.com/office/powerpoint/2010/main">
    <mc:Choice Requires="p14">
      <p:transition spd="slow" p14:dur="2000" advTm="29588"/>
    </mc:Choice>
    <mc:Fallback xmlns="">
      <p:transition spd="slow" advTm="29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2654C-0FBF-EF91-1BBF-4E0278403223}"/>
              </a:ext>
            </a:extLst>
          </p:cNvPr>
          <p:cNvSpPr>
            <a:spLocks noGrp="1"/>
          </p:cNvSpPr>
          <p:nvPr>
            <p:ph type="title"/>
          </p:nvPr>
        </p:nvSpPr>
        <p:spPr>
          <a:xfrm>
            <a:off x="640080" y="325369"/>
            <a:ext cx="4368602" cy="1956841"/>
          </a:xfrm>
        </p:spPr>
        <p:txBody>
          <a:bodyPr anchor="b">
            <a:normAutofit/>
          </a:bodyPr>
          <a:lstStyle/>
          <a:p>
            <a:r>
              <a:rPr lang="en-GB" sz="5400" b="1" i="0">
                <a:effectLst/>
                <a:latin typeface="Söhne"/>
              </a:rPr>
              <a:t>Problem-Solving</a:t>
            </a:r>
            <a:r>
              <a:rPr lang="en-GB" sz="5400" b="0" i="0">
                <a:effectLst/>
                <a:latin typeface="Söhne"/>
              </a:rPr>
              <a:t>:</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475154-E534-EA17-CF01-3C020ACE7C98}"/>
              </a:ext>
            </a:extLst>
          </p:cNvPr>
          <p:cNvSpPr>
            <a:spLocks noGrp="1"/>
          </p:cNvSpPr>
          <p:nvPr>
            <p:ph idx="1"/>
          </p:nvPr>
        </p:nvSpPr>
        <p:spPr>
          <a:xfrm>
            <a:off x="640080" y="2872899"/>
            <a:ext cx="4243589" cy="3320668"/>
          </a:xfrm>
        </p:spPr>
        <p:txBody>
          <a:bodyPr>
            <a:normAutofit/>
          </a:bodyPr>
          <a:lstStyle/>
          <a:p>
            <a:r>
              <a:rPr lang="en-GB" sz="2000" b="0" i="0">
                <a:effectLst/>
                <a:latin typeface="Söhne"/>
              </a:rPr>
              <a:t>Effective communication enables stakeholders to identify and address emerging issues or challenges promptly. </a:t>
            </a:r>
          </a:p>
          <a:p>
            <a:r>
              <a:rPr lang="en-GB" sz="2000">
                <a:latin typeface="Söhne"/>
              </a:rPr>
              <a:t>Brain storming sessions</a:t>
            </a:r>
          </a:p>
          <a:p>
            <a:r>
              <a:rPr lang="en-GB" sz="2000">
                <a:latin typeface="Söhne"/>
              </a:rPr>
              <a:t>Develop innovative solutions- crime prevention strategies</a:t>
            </a:r>
          </a:p>
          <a:p>
            <a:r>
              <a:rPr lang="en-GB" sz="2000">
                <a:latin typeface="Söhne"/>
              </a:rPr>
              <a:t>Community engagement initiatives</a:t>
            </a:r>
          </a:p>
          <a:p>
            <a:r>
              <a:rPr lang="en-GB" sz="2000">
                <a:latin typeface="Söhne"/>
              </a:rPr>
              <a:t>Address social issues</a:t>
            </a:r>
            <a:endParaRPr lang="en-GB" sz="2000"/>
          </a:p>
        </p:txBody>
      </p:sp>
      <p:pic>
        <p:nvPicPr>
          <p:cNvPr id="5" name="Picture 4" descr="Geometric shapes on a wooden background">
            <a:extLst>
              <a:ext uri="{FF2B5EF4-FFF2-40B4-BE49-F238E27FC236}">
                <a16:creationId xmlns:a16="http://schemas.microsoft.com/office/drawing/2014/main" id="{278449B8-8BAB-E521-A873-8AC41672E9B6}"/>
              </a:ext>
            </a:extLst>
          </p:cNvPr>
          <p:cNvPicPr>
            <a:picLocks noChangeAspect="1"/>
          </p:cNvPicPr>
          <p:nvPr/>
        </p:nvPicPr>
        <p:blipFill rotWithShape="1">
          <a:blip r:embed="rId5"/>
          <a:srcRect l="9900" r="231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3" name="Audio 12">
            <a:hlinkClick r:id="" action="ppaction://media"/>
            <a:extLst>
              <a:ext uri="{FF2B5EF4-FFF2-40B4-BE49-F238E27FC236}">
                <a16:creationId xmlns:a16="http://schemas.microsoft.com/office/drawing/2014/main" id="{2EAF1220-C7F1-80EA-3030-75FD28F06CB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2026931"/>
      </p:ext>
    </p:extLst>
  </p:cSld>
  <p:clrMapOvr>
    <a:masterClrMapping/>
  </p:clrMapOvr>
  <mc:AlternateContent xmlns:mc="http://schemas.openxmlformats.org/markup-compatibility/2006" xmlns:p14="http://schemas.microsoft.com/office/powerpoint/2010/main">
    <mc:Choice Requires="p14">
      <p:transition spd="slow" p14:dur="2000" advTm="61469"/>
    </mc:Choice>
    <mc:Fallback xmlns="">
      <p:transition spd="slow" advTm="614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270B40-3406-363B-2CBC-8EA8EC939C91}"/>
              </a:ext>
            </a:extLst>
          </p:cNvPr>
          <p:cNvSpPr>
            <a:spLocks noGrp="1"/>
          </p:cNvSpPr>
          <p:nvPr>
            <p:ph type="title"/>
          </p:nvPr>
        </p:nvSpPr>
        <p:spPr>
          <a:xfrm>
            <a:off x="640080" y="325369"/>
            <a:ext cx="4368602" cy="1956841"/>
          </a:xfrm>
        </p:spPr>
        <p:txBody>
          <a:bodyPr anchor="b">
            <a:normAutofit/>
          </a:bodyPr>
          <a:lstStyle/>
          <a:p>
            <a:r>
              <a:rPr lang="en-GB" sz="5000" b="1" i="0">
                <a:effectLst/>
                <a:latin typeface="Söhne"/>
              </a:rPr>
              <a:t>Accountability and Evaluation</a:t>
            </a:r>
            <a:r>
              <a:rPr lang="en-GB" sz="5000" b="0" i="0">
                <a:effectLst/>
                <a:latin typeface="Söhne"/>
              </a:rPr>
              <a:t>:</a:t>
            </a:r>
            <a:endParaRPr lang="en-GB" sz="50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B2A6D4-6A21-47E3-0AF5-A1B89F2C7C55}"/>
              </a:ext>
            </a:extLst>
          </p:cNvPr>
          <p:cNvSpPr>
            <a:spLocks noGrp="1"/>
          </p:cNvSpPr>
          <p:nvPr>
            <p:ph idx="1"/>
          </p:nvPr>
        </p:nvSpPr>
        <p:spPr>
          <a:xfrm>
            <a:off x="640080" y="2872899"/>
            <a:ext cx="4243589" cy="3320668"/>
          </a:xfrm>
        </p:spPr>
        <p:txBody>
          <a:bodyPr>
            <a:normAutofit/>
          </a:bodyPr>
          <a:lstStyle/>
          <a:p>
            <a:r>
              <a:rPr lang="en-GB" sz="2200" b="0" i="0">
                <a:effectLst/>
                <a:latin typeface="Söhne"/>
              </a:rPr>
              <a:t>Communication within partnerships with the police helps establish clear accountability mechanisms</a:t>
            </a:r>
          </a:p>
          <a:p>
            <a:endParaRPr lang="en-GB" sz="2200" b="0" i="0">
              <a:effectLst/>
              <a:latin typeface="Söhne"/>
            </a:endParaRPr>
          </a:p>
          <a:p>
            <a:r>
              <a:rPr lang="en-GB" sz="2200">
                <a:latin typeface="Söhne"/>
              </a:rPr>
              <a:t>P</a:t>
            </a:r>
            <a:r>
              <a:rPr lang="en-GB" sz="2200" b="0" i="0">
                <a:effectLst/>
                <a:latin typeface="Söhne"/>
              </a:rPr>
              <a:t>rogress, sharing data, and evaluating outcomes</a:t>
            </a:r>
          </a:p>
          <a:p>
            <a:pPr marL="0" indent="0">
              <a:buNone/>
            </a:pPr>
            <a:endParaRPr lang="en-GB" sz="2200" b="0" i="0">
              <a:effectLst/>
              <a:latin typeface="Söhne"/>
            </a:endParaRPr>
          </a:p>
          <a:p>
            <a:r>
              <a:rPr lang="en-GB" sz="2200" b="0" i="0">
                <a:effectLst/>
                <a:latin typeface="Söhne"/>
              </a:rPr>
              <a:t>Transparent communication</a:t>
            </a:r>
          </a:p>
          <a:p>
            <a:endParaRPr lang="en-GB" sz="2200"/>
          </a:p>
        </p:txBody>
      </p:sp>
      <p:pic>
        <p:nvPicPr>
          <p:cNvPr id="5" name="Picture 4" descr="White puzzle with one red piece">
            <a:extLst>
              <a:ext uri="{FF2B5EF4-FFF2-40B4-BE49-F238E27FC236}">
                <a16:creationId xmlns:a16="http://schemas.microsoft.com/office/drawing/2014/main" id="{B3B90B21-81A2-62FC-6F96-204175A3DF56}"/>
              </a:ext>
            </a:extLst>
          </p:cNvPr>
          <p:cNvPicPr>
            <a:picLocks noChangeAspect="1"/>
          </p:cNvPicPr>
          <p:nvPr/>
        </p:nvPicPr>
        <p:blipFill rotWithShape="1">
          <a:blip r:embed="rId5"/>
          <a:srcRect l="22592" r="2098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13" name="Audio 12">
            <a:hlinkClick r:id="" action="ppaction://media"/>
            <a:extLst>
              <a:ext uri="{FF2B5EF4-FFF2-40B4-BE49-F238E27FC236}">
                <a16:creationId xmlns:a16="http://schemas.microsoft.com/office/drawing/2014/main" id="{A4F0C2CB-ABFB-1878-3D91-D7BC07D281F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8251229"/>
      </p:ext>
    </p:extLst>
  </p:cSld>
  <p:clrMapOvr>
    <a:masterClrMapping/>
  </p:clrMapOvr>
  <mc:AlternateContent xmlns:mc="http://schemas.openxmlformats.org/markup-compatibility/2006" xmlns:p14="http://schemas.microsoft.com/office/powerpoint/2010/main">
    <mc:Choice Requires="p14">
      <p:transition spd="slow" p14:dur="2000" advTm="42890"/>
    </mc:Choice>
    <mc:Fallback xmlns="">
      <p:transition spd="slow" advTm="42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ship leading among white ships">
            <a:extLst>
              <a:ext uri="{FF2B5EF4-FFF2-40B4-BE49-F238E27FC236}">
                <a16:creationId xmlns:a16="http://schemas.microsoft.com/office/drawing/2014/main" id="{18341828-3726-0C9D-AEF1-ACFF48218479}"/>
              </a:ext>
            </a:extLst>
          </p:cNvPr>
          <p:cNvPicPr>
            <a:picLocks noChangeAspect="1"/>
          </p:cNvPicPr>
          <p:nvPr/>
        </p:nvPicPr>
        <p:blipFill rotWithShape="1">
          <a:blip r:embed="rId4"/>
          <a:srcRect l="45375" r="1966"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098EA-D5CC-6F1F-AA20-DFE71AF1BB7C}"/>
              </a:ext>
            </a:extLst>
          </p:cNvPr>
          <p:cNvSpPr>
            <a:spLocks noGrp="1"/>
          </p:cNvSpPr>
          <p:nvPr>
            <p:ph type="title"/>
          </p:nvPr>
        </p:nvSpPr>
        <p:spPr>
          <a:xfrm>
            <a:off x="6115317" y="405685"/>
            <a:ext cx="5464968" cy="1559301"/>
          </a:xfrm>
        </p:spPr>
        <p:txBody>
          <a:bodyPr>
            <a:normAutofit/>
          </a:bodyPr>
          <a:lstStyle/>
          <a:p>
            <a:r>
              <a:rPr lang="en-GB" sz="4000" dirty="0"/>
              <a:t>To conclude</a:t>
            </a:r>
          </a:p>
        </p:txBody>
      </p:sp>
      <p:sp>
        <p:nvSpPr>
          <p:cNvPr id="3" name="Content Placeholder 2">
            <a:extLst>
              <a:ext uri="{FF2B5EF4-FFF2-40B4-BE49-F238E27FC236}">
                <a16:creationId xmlns:a16="http://schemas.microsoft.com/office/drawing/2014/main" id="{7A1FB365-74A7-958E-E066-5DD0D62AA57E}"/>
              </a:ext>
            </a:extLst>
          </p:cNvPr>
          <p:cNvSpPr>
            <a:spLocks noGrp="1"/>
          </p:cNvSpPr>
          <p:nvPr>
            <p:ph idx="1"/>
          </p:nvPr>
        </p:nvSpPr>
        <p:spPr>
          <a:xfrm>
            <a:off x="6115317" y="2743200"/>
            <a:ext cx="5247340" cy="3496878"/>
          </a:xfrm>
        </p:spPr>
        <p:txBody>
          <a:bodyPr anchor="ctr">
            <a:normAutofit/>
          </a:bodyPr>
          <a:lstStyle/>
          <a:p>
            <a:r>
              <a:rPr lang="en-GB" sz="2000"/>
              <a:t>Code of Ethics – professional standards</a:t>
            </a:r>
          </a:p>
          <a:p>
            <a:r>
              <a:rPr lang="en-GB" sz="2000"/>
              <a:t>Policing by consent- the necessity </a:t>
            </a:r>
          </a:p>
          <a:p>
            <a:r>
              <a:rPr lang="en-GB" sz="2000"/>
              <a:t>Assignment 2</a:t>
            </a:r>
          </a:p>
          <a:p>
            <a:r>
              <a:rPr lang="en-GB" sz="2000"/>
              <a:t>Collaboration and partnerships</a:t>
            </a:r>
          </a:p>
          <a:p>
            <a:r>
              <a:rPr lang="en-GB" sz="2000"/>
              <a:t>Communication- the importance</a:t>
            </a:r>
          </a:p>
          <a:p>
            <a:endParaRPr lang="en-GB" sz="2000"/>
          </a:p>
        </p:txBody>
      </p:sp>
      <p:pic>
        <p:nvPicPr>
          <p:cNvPr id="13" name="Audio 12">
            <a:hlinkClick r:id="" action="ppaction://media"/>
            <a:extLst>
              <a:ext uri="{FF2B5EF4-FFF2-40B4-BE49-F238E27FC236}">
                <a16:creationId xmlns:a16="http://schemas.microsoft.com/office/drawing/2014/main" id="{E60AA8F1-9283-68B4-CA29-0311556732E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45891" t="-245891" r="-245891" b="-245891"/>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578933"/>
      </p:ext>
    </p:extLst>
  </p:cSld>
  <p:clrMapOvr>
    <a:masterClrMapping/>
  </p:clrMapOvr>
  <mc:AlternateContent xmlns:mc="http://schemas.openxmlformats.org/markup-compatibility/2006" xmlns:p14="http://schemas.microsoft.com/office/powerpoint/2010/main">
    <mc:Choice Requires="p14">
      <p:transition spd="slow" p14:dur="2000" advTm="48857"/>
    </mc:Choice>
    <mc:Fallback xmlns="">
      <p:transition spd="slow" advTm="48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Red marker on a calendar">
            <a:extLst>
              <a:ext uri="{FF2B5EF4-FFF2-40B4-BE49-F238E27FC236}">
                <a16:creationId xmlns:a16="http://schemas.microsoft.com/office/drawing/2014/main" id="{FD5FB605-B2CD-B207-2D4A-88D0F42EC434}"/>
              </a:ext>
            </a:extLst>
          </p:cNvPr>
          <p:cNvPicPr>
            <a:picLocks noChangeAspect="1"/>
          </p:cNvPicPr>
          <p:nvPr/>
        </p:nvPicPr>
        <p:blipFill rotWithShape="1">
          <a:blip r:embed="rId3"/>
          <a:srcRect b="32584"/>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22" name="Rectangle 2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7B8820-4108-EE9A-A1CE-142AC9FBCD86}"/>
              </a:ext>
            </a:extLst>
          </p:cNvPr>
          <p:cNvSpPr>
            <a:spLocks noGrp="1"/>
          </p:cNvSpPr>
          <p:nvPr>
            <p:ph type="title"/>
          </p:nvPr>
        </p:nvSpPr>
        <p:spPr>
          <a:xfrm>
            <a:off x="589556" y="5746071"/>
            <a:ext cx="7015499" cy="852260"/>
          </a:xfrm>
        </p:spPr>
        <p:txBody>
          <a:bodyPr vert="horz" lIns="91440" tIns="45720" rIns="91440" bIns="45720" rtlCol="0" anchor="ctr">
            <a:normAutofit/>
          </a:bodyPr>
          <a:lstStyle/>
          <a:p>
            <a:r>
              <a:rPr lang="en-US" sz="3600"/>
              <a:t>REMINDER</a:t>
            </a:r>
          </a:p>
        </p:txBody>
      </p:sp>
      <p:sp>
        <p:nvSpPr>
          <p:cNvPr id="3" name="Content Placeholder 2">
            <a:extLst>
              <a:ext uri="{FF2B5EF4-FFF2-40B4-BE49-F238E27FC236}">
                <a16:creationId xmlns:a16="http://schemas.microsoft.com/office/drawing/2014/main" id="{D50E2DFA-2584-AB3F-9154-5AA71698993F}"/>
              </a:ext>
            </a:extLst>
          </p:cNvPr>
          <p:cNvSpPr>
            <a:spLocks noGrp="1"/>
          </p:cNvSpPr>
          <p:nvPr>
            <p:ph idx="1"/>
          </p:nvPr>
        </p:nvSpPr>
        <p:spPr>
          <a:xfrm>
            <a:off x="7605056" y="5746071"/>
            <a:ext cx="4114801" cy="852260"/>
          </a:xfrm>
        </p:spPr>
        <p:txBody>
          <a:bodyPr vert="horz" lIns="91440" tIns="45720" rIns="91440" bIns="45720" rtlCol="0" anchor="ctr">
            <a:normAutofit/>
          </a:bodyPr>
          <a:lstStyle/>
          <a:p>
            <a:pPr marL="0" indent="0" algn="r">
              <a:buNone/>
            </a:pPr>
            <a:r>
              <a:rPr lang="en-US" sz="2000"/>
              <a:t>Assignment 1 due this Friday 15</a:t>
            </a:r>
            <a:r>
              <a:rPr lang="en-US" sz="2000" baseline="30000"/>
              <a:t>th</a:t>
            </a:r>
            <a:r>
              <a:rPr lang="en-US" sz="2000"/>
              <a:t> March by 23:59!</a:t>
            </a:r>
          </a:p>
        </p:txBody>
      </p:sp>
    </p:spTree>
    <p:extLst>
      <p:ext uri="{BB962C8B-B14F-4D97-AF65-F5344CB8AC3E}">
        <p14:creationId xmlns:p14="http://schemas.microsoft.com/office/powerpoint/2010/main" val="1907106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alendar">
            <a:extLst>
              <a:ext uri="{FF2B5EF4-FFF2-40B4-BE49-F238E27FC236}">
                <a16:creationId xmlns:a16="http://schemas.microsoft.com/office/drawing/2014/main" id="{AC8DFE2B-7305-B362-9F78-B4CBBA30DF90}"/>
              </a:ext>
            </a:extLst>
          </p:cNvPr>
          <p:cNvPicPr>
            <a:picLocks noChangeAspect="1"/>
          </p:cNvPicPr>
          <p:nvPr/>
        </p:nvPicPr>
        <p:blipFill rotWithShape="1">
          <a:blip r:embed="rId5"/>
          <a:srcRect l="25641" r="21700" b="-2"/>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D64DD-3E04-3CB3-0F97-E3CE4845AA9D}"/>
              </a:ext>
            </a:extLst>
          </p:cNvPr>
          <p:cNvSpPr>
            <a:spLocks noGrp="1"/>
          </p:cNvSpPr>
          <p:nvPr>
            <p:ph type="title"/>
          </p:nvPr>
        </p:nvSpPr>
        <p:spPr>
          <a:xfrm>
            <a:off x="6115317" y="405685"/>
            <a:ext cx="5464968" cy="1559301"/>
          </a:xfrm>
        </p:spPr>
        <p:txBody>
          <a:bodyPr>
            <a:normAutofit/>
          </a:bodyPr>
          <a:lstStyle/>
          <a:p>
            <a:r>
              <a:rPr lang="en-GB" sz="4000"/>
              <a:t>Next week</a:t>
            </a:r>
          </a:p>
        </p:txBody>
      </p:sp>
      <p:sp>
        <p:nvSpPr>
          <p:cNvPr id="3" name="Content Placeholder 2">
            <a:extLst>
              <a:ext uri="{FF2B5EF4-FFF2-40B4-BE49-F238E27FC236}">
                <a16:creationId xmlns:a16="http://schemas.microsoft.com/office/drawing/2014/main" id="{C048C0E0-88C4-408D-739C-67B1CC74E445}"/>
              </a:ext>
            </a:extLst>
          </p:cNvPr>
          <p:cNvSpPr>
            <a:spLocks noGrp="1"/>
          </p:cNvSpPr>
          <p:nvPr>
            <p:ph idx="1"/>
          </p:nvPr>
        </p:nvSpPr>
        <p:spPr>
          <a:xfrm>
            <a:off x="6115317" y="2743200"/>
            <a:ext cx="5247340" cy="3496878"/>
          </a:xfrm>
        </p:spPr>
        <p:txBody>
          <a:bodyPr anchor="ctr">
            <a:normAutofit/>
          </a:bodyPr>
          <a:lstStyle/>
          <a:p>
            <a:r>
              <a:rPr lang="en-GB" sz="2000" dirty="0"/>
              <a:t>Progression week</a:t>
            </a:r>
          </a:p>
          <a:p>
            <a:r>
              <a:rPr lang="en-GB" sz="2000" dirty="0"/>
              <a:t>Easter break 25</a:t>
            </a:r>
            <a:r>
              <a:rPr lang="en-GB" sz="2000" baseline="30000" dirty="0"/>
              <a:t>th</a:t>
            </a:r>
            <a:r>
              <a:rPr lang="en-GB" sz="2000" dirty="0"/>
              <a:t> March- 12</a:t>
            </a:r>
            <a:r>
              <a:rPr lang="en-GB" sz="2000" baseline="30000" dirty="0"/>
              <a:t>th</a:t>
            </a:r>
            <a:r>
              <a:rPr lang="en-GB" sz="2000" dirty="0"/>
              <a:t> April </a:t>
            </a:r>
          </a:p>
          <a:p>
            <a:r>
              <a:rPr lang="en-GB" sz="2000" dirty="0"/>
              <a:t>First session back 16</a:t>
            </a:r>
            <a:r>
              <a:rPr lang="en-GB" sz="2000" baseline="30000" dirty="0"/>
              <a:t>th</a:t>
            </a:r>
            <a:r>
              <a:rPr lang="en-GB" sz="2000" dirty="0"/>
              <a:t> April –Look at the scenario’s &amp; conducting your own research </a:t>
            </a:r>
          </a:p>
        </p:txBody>
      </p:sp>
      <p:pic>
        <p:nvPicPr>
          <p:cNvPr id="19" name="Audio 18">
            <a:hlinkClick r:id="" action="ppaction://media"/>
            <a:extLst>
              <a:ext uri="{FF2B5EF4-FFF2-40B4-BE49-F238E27FC236}">
                <a16:creationId xmlns:a16="http://schemas.microsoft.com/office/drawing/2014/main" id="{0B808EEF-253A-FE21-A184-2422AD5EA4B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45890" t="-245890" r="-245890" b="-24589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2400363"/>
      </p:ext>
    </p:extLst>
  </p:cSld>
  <p:clrMapOvr>
    <a:masterClrMapping/>
  </p:clrMapOvr>
  <mc:AlternateContent xmlns:mc="http://schemas.openxmlformats.org/markup-compatibility/2006" xmlns:p14="http://schemas.microsoft.com/office/powerpoint/2010/main">
    <mc:Choice Requires="p14">
      <p:transition spd="slow" p14:dur="2000" advTm="57951"/>
    </mc:Choice>
    <mc:Fallback xmlns="">
      <p:transition spd="slow" advTm="579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e0465d74ebac8dfe47a12250450985d3">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502608be97d6e0f3ee519ccb634121f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Props1.xml><?xml version="1.0" encoding="utf-8"?>
<ds:datastoreItem xmlns:ds="http://schemas.openxmlformats.org/officeDocument/2006/customXml" ds:itemID="{B8676C40-F1E3-45A4-985A-B027900E9E33}">
  <ds:schemaRefs>
    <ds:schemaRef ds:uri="http://schemas.microsoft.com/sharepoint/v3/contenttype/forms"/>
  </ds:schemaRefs>
</ds:datastoreItem>
</file>

<file path=customXml/itemProps2.xml><?xml version="1.0" encoding="utf-8"?>
<ds:datastoreItem xmlns:ds="http://schemas.openxmlformats.org/officeDocument/2006/customXml" ds:itemID="{46521D4C-0E31-43AA-9794-AC0F4DCA0F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2D8DD32-8F8F-4544-8C6E-3DE1C1C62F1B}">
  <ds:schemaRefs>
    <ds:schemaRef ds:uri="http://schemas.microsoft.com/office/infopath/2007/PartnerControls"/>
    <ds:schemaRef ds:uri="http://schemas.microsoft.com/office/2006/documentManagement/types"/>
    <ds:schemaRef ds:uri="http://purl.org/dc/terms/"/>
    <ds:schemaRef ds:uri="http://schemas.microsoft.com/office/2006/metadata/properties"/>
    <ds:schemaRef ds:uri="http://purl.org/dc/elements/1.1/"/>
    <ds:schemaRef ds:uri="http://purl.org/dc/dcmitype/"/>
    <ds:schemaRef ds:uri="97e90ac9-f7c9-4ef0-b151-0ad37f9b04e3"/>
    <ds:schemaRef ds:uri="http://schemas.openxmlformats.org/package/2006/metadata/core-properties"/>
    <ds:schemaRef ds:uri="e89b0d28-101f-4150-bb20-b1c24cca2db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1537</Words>
  <Application>Microsoft Office PowerPoint</Application>
  <PresentationFormat>Widescreen</PresentationFormat>
  <Paragraphs>168</Paragraphs>
  <Slides>34</Slides>
  <Notes>33</Notes>
  <HiddenSlides>0</HiddenSlides>
  <MMClips>32</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Week 6- Evidenced based policing (BMPL4001)</vt:lpstr>
      <vt:lpstr>Aims for today</vt:lpstr>
      <vt:lpstr>Policing – where it all began</vt:lpstr>
      <vt:lpstr>Ethics of policing and professional standards</vt:lpstr>
      <vt:lpstr>Code of Ethics</vt:lpstr>
      <vt:lpstr>Updated in 2024</vt:lpstr>
      <vt:lpstr>PowerPoint Presentation</vt:lpstr>
      <vt:lpstr>PowerPoint Presentation</vt:lpstr>
      <vt:lpstr>PowerPoint Presentation</vt:lpstr>
      <vt:lpstr>Police officer character trait</vt:lpstr>
      <vt:lpstr>Policing by Consent</vt:lpstr>
      <vt:lpstr>Policing by consent</vt:lpstr>
      <vt:lpstr>The rape and murder of Sarah Everard</vt:lpstr>
      <vt:lpstr>Sarah Everard (End violence against women, 2021)</vt:lpstr>
      <vt:lpstr>Importance of the Code of Ethics </vt:lpstr>
      <vt:lpstr>Scenario 1 – Courage </vt:lpstr>
      <vt:lpstr>Scenario 2-Respect and empathy</vt:lpstr>
      <vt:lpstr>Scenario 3- Public service </vt:lpstr>
      <vt:lpstr>Assignment 2- Due 3rd May by 23:59</vt:lpstr>
      <vt:lpstr>Recap on collaboration lecture </vt:lpstr>
      <vt:lpstr>What does The College of policing say?</vt:lpstr>
      <vt:lpstr>ADVANCED Information SHARING</vt:lpstr>
      <vt:lpstr>Community safety partnerships</vt:lpstr>
      <vt:lpstr>Working with the third sector</vt:lpstr>
      <vt:lpstr>Advantages of third sector over the police- domestic abuse</vt:lpstr>
      <vt:lpstr>Communication is key!!!</vt:lpstr>
      <vt:lpstr>Coordination and Collaboration:  </vt:lpstr>
      <vt:lpstr>Information Sharing:</vt:lpstr>
      <vt:lpstr>Building Trust and Relationships:</vt:lpstr>
      <vt:lpstr>Problem-Solving:</vt:lpstr>
      <vt:lpstr>Accountability and Evaluation:</vt:lpstr>
      <vt:lpstr>To conclude</vt:lpstr>
      <vt:lpstr>REMINDER</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Sadie France</cp:lastModifiedBy>
  <cp:revision>149</cp:revision>
  <cp:lastPrinted>2024-03-11T16:13:21Z</cp:lastPrinted>
  <dcterms:created xsi:type="dcterms:W3CDTF">2024-02-29T11:29:17Z</dcterms:created>
  <dcterms:modified xsi:type="dcterms:W3CDTF">2024-03-11T18:11:14Z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