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4" r:id="rId1"/>
  </p:sldMasterIdLst>
  <p:notesMasterIdLst>
    <p:notesMasterId r:id="rId15"/>
  </p:notesMasterIdLst>
  <p:sldIdLst>
    <p:sldId id="256" r:id="rId2"/>
    <p:sldId id="257" r:id="rId3"/>
    <p:sldId id="258" r:id="rId4"/>
    <p:sldId id="259" r:id="rId5"/>
    <p:sldId id="260" r:id="rId6"/>
    <p:sldId id="261" r:id="rId7"/>
    <p:sldId id="262" r:id="rId8"/>
    <p:sldId id="267" r:id="rId9"/>
    <p:sldId id="268" r:id="rId10"/>
    <p:sldId id="263" r:id="rId11"/>
    <p:sldId id="264" r:id="rId12"/>
    <p:sldId id="265" r:id="rId13"/>
    <p:sldId id="266"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0445" autoAdjust="0"/>
  </p:normalViewPr>
  <p:slideViewPr>
    <p:cSldViewPr snapToGrid="0">
      <p:cViewPr varScale="1">
        <p:scale>
          <a:sx n="92" d="100"/>
          <a:sy n="92" d="100"/>
        </p:scale>
        <p:origin x="12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223D50-B5AD-4F8D-B6ED-1E96BCC9A93D}" type="datetimeFigureOut">
              <a:rPr lang="en-IN" smtClean="0"/>
              <a:t>25-07-2023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2E867-5142-4B7D-8343-9173E5AF7200}" type="slidenum">
              <a:rPr lang="en-IN" smtClean="0"/>
              <a:t>‹#›</a:t>
            </a:fld>
            <a:endParaRPr lang="en-IN"/>
          </a:p>
        </p:txBody>
      </p:sp>
    </p:spTree>
    <p:extLst>
      <p:ext uri="{BB962C8B-B14F-4D97-AF65-F5344CB8AC3E}">
        <p14:creationId xmlns:p14="http://schemas.microsoft.com/office/powerpoint/2010/main" val="2054348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02E867-5142-4B7D-8343-9173E5AF7200}" type="slidenum">
              <a:rPr lang="en-IN" smtClean="0"/>
              <a:t>2</a:t>
            </a:fld>
            <a:endParaRPr lang="en-IN"/>
          </a:p>
        </p:txBody>
      </p:sp>
    </p:spTree>
    <p:extLst>
      <p:ext uri="{BB962C8B-B14F-4D97-AF65-F5344CB8AC3E}">
        <p14:creationId xmlns:p14="http://schemas.microsoft.com/office/powerpoint/2010/main" val="7397011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IN" b="0" dirty="0"/>
          </a:p>
        </p:txBody>
      </p:sp>
      <p:sp>
        <p:nvSpPr>
          <p:cNvPr id="4" name="Slide Number Placeholder 3"/>
          <p:cNvSpPr>
            <a:spLocks noGrp="1"/>
          </p:cNvSpPr>
          <p:nvPr>
            <p:ph type="sldNum" sz="quarter" idx="10"/>
          </p:nvPr>
        </p:nvSpPr>
        <p:spPr/>
        <p:txBody>
          <a:bodyPr/>
          <a:lstStyle/>
          <a:p>
            <a:fld id="{5202E867-5142-4B7D-8343-9173E5AF7200}" type="slidenum">
              <a:rPr lang="en-IN" smtClean="0"/>
              <a:t>3</a:t>
            </a:fld>
            <a:endParaRPr lang="en-IN"/>
          </a:p>
        </p:txBody>
      </p:sp>
    </p:spTree>
    <p:extLst>
      <p:ext uri="{BB962C8B-B14F-4D97-AF65-F5344CB8AC3E}">
        <p14:creationId xmlns:p14="http://schemas.microsoft.com/office/powerpoint/2010/main" val="35315945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202E867-5142-4B7D-8343-9173E5AF7200}" type="slidenum">
              <a:rPr lang="en-IN" smtClean="0"/>
              <a:t>4</a:t>
            </a:fld>
            <a:endParaRPr lang="en-IN"/>
          </a:p>
        </p:txBody>
      </p:sp>
    </p:spTree>
    <p:extLst>
      <p:ext uri="{BB962C8B-B14F-4D97-AF65-F5344CB8AC3E}">
        <p14:creationId xmlns:p14="http://schemas.microsoft.com/office/powerpoint/2010/main" val="2015773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just">
              <a:buFont typeface="Arial" panose="020B0604020202020204" pitchFamily="34" charset="0"/>
              <a:buNone/>
            </a:pPr>
            <a:endParaRPr lang="en-IN" dirty="0"/>
          </a:p>
        </p:txBody>
      </p:sp>
      <p:sp>
        <p:nvSpPr>
          <p:cNvPr id="4" name="Slide Number Placeholder 3"/>
          <p:cNvSpPr>
            <a:spLocks noGrp="1"/>
          </p:cNvSpPr>
          <p:nvPr>
            <p:ph type="sldNum" sz="quarter" idx="10"/>
          </p:nvPr>
        </p:nvSpPr>
        <p:spPr/>
        <p:txBody>
          <a:bodyPr/>
          <a:lstStyle/>
          <a:p>
            <a:fld id="{5202E867-5142-4B7D-8343-9173E5AF7200}" type="slidenum">
              <a:rPr lang="en-IN" smtClean="0"/>
              <a:t>5</a:t>
            </a:fld>
            <a:endParaRPr lang="en-IN"/>
          </a:p>
        </p:txBody>
      </p:sp>
    </p:spTree>
    <p:extLst>
      <p:ext uri="{BB962C8B-B14F-4D97-AF65-F5344CB8AC3E}">
        <p14:creationId xmlns:p14="http://schemas.microsoft.com/office/powerpoint/2010/main" val="3865073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lgn="just"/>
            <a:endParaRPr lang="en-IN" dirty="0"/>
          </a:p>
        </p:txBody>
      </p:sp>
      <p:sp>
        <p:nvSpPr>
          <p:cNvPr id="4" name="Slide Number Placeholder 3"/>
          <p:cNvSpPr>
            <a:spLocks noGrp="1"/>
          </p:cNvSpPr>
          <p:nvPr>
            <p:ph type="sldNum" sz="quarter" idx="10"/>
          </p:nvPr>
        </p:nvSpPr>
        <p:spPr/>
        <p:txBody>
          <a:bodyPr/>
          <a:lstStyle/>
          <a:p>
            <a:fld id="{5202E867-5142-4B7D-8343-9173E5AF7200}" type="slidenum">
              <a:rPr lang="en-IN" smtClean="0"/>
              <a:t>6</a:t>
            </a:fld>
            <a:endParaRPr lang="en-IN"/>
          </a:p>
        </p:txBody>
      </p:sp>
    </p:spTree>
    <p:extLst>
      <p:ext uri="{BB962C8B-B14F-4D97-AF65-F5344CB8AC3E}">
        <p14:creationId xmlns:p14="http://schemas.microsoft.com/office/powerpoint/2010/main" val="1946410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5202E867-5142-4B7D-8343-9173E5AF7200}" type="slidenum">
              <a:rPr lang="en-IN" smtClean="0"/>
              <a:t>7</a:t>
            </a:fld>
            <a:endParaRPr lang="en-IN"/>
          </a:p>
        </p:txBody>
      </p:sp>
    </p:spTree>
    <p:extLst>
      <p:ext uri="{BB962C8B-B14F-4D97-AF65-F5344CB8AC3E}">
        <p14:creationId xmlns:p14="http://schemas.microsoft.com/office/powerpoint/2010/main" val="26833399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202E867-5142-4B7D-8343-9173E5AF7200}" type="slidenum">
              <a:rPr lang="en-IN" smtClean="0"/>
              <a:t>8</a:t>
            </a:fld>
            <a:endParaRPr lang="en-IN"/>
          </a:p>
        </p:txBody>
      </p:sp>
    </p:spTree>
    <p:extLst>
      <p:ext uri="{BB962C8B-B14F-4D97-AF65-F5344CB8AC3E}">
        <p14:creationId xmlns:p14="http://schemas.microsoft.com/office/powerpoint/2010/main" val="28122738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02E867-5142-4B7D-8343-9173E5AF7200}" type="slidenum">
              <a:rPr lang="en-IN" smtClean="0"/>
              <a:t>9</a:t>
            </a:fld>
            <a:endParaRPr lang="en-IN"/>
          </a:p>
        </p:txBody>
      </p:sp>
    </p:spTree>
    <p:extLst>
      <p:ext uri="{BB962C8B-B14F-4D97-AF65-F5344CB8AC3E}">
        <p14:creationId xmlns:p14="http://schemas.microsoft.com/office/powerpoint/2010/main" val="20002396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IN" dirty="0"/>
          </a:p>
        </p:txBody>
      </p:sp>
      <p:sp>
        <p:nvSpPr>
          <p:cNvPr id="4" name="Slide Number Placeholder 3"/>
          <p:cNvSpPr>
            <a:spLocks noGrp="1"/>
          </p:cNvSpPr>
          <p:nvPr>
            <p:ph type="sldNum" sz="quarter" idx="10"/>
          </p:nvPr>
        </p:nvSpPr>
        <p:spPr/>
        <p:txBody>
          <a:bodyPr/>
          <a:lstStyle/>
          <a:p>
            <a:fld id="{5202E867-5142-4B7D-8343-9173E5AF7200}" type="slidenum">
              <a:rPr lang="en-IN" smtClean="0"/>
              <a:t>10</a:t>
            </a:fld>
            <a:endParaRPr lang="en-IN"/>
          </a:p>
        </p:txBody>
      </p:sp>
    </p:spTree>
    <p:extLst>
      <p:ext uri="{BB962C8B-B14F-4D97-AF65-F5344CB8AC3E}">
        <p14:creationId xmlns:p14="http://schemas.microsoft.com/office/powerpoint/2010/main" val="38961351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IN" dirty="0"/>
          </a:p>
        </p:txBody>
      </p:sp>
      <p:sp>
        <p:nvSpPr>
          <p:cNvPr id="4" name="Slide Number Placeholder 3"/>
          <p:cNvSpPr>
            <a:spLocks noGrp="1"/>
          </p:cNvSpPr>
          <p:nvPr>
            <p:ph type="sldNum" sz="quarter" idx="10"/>
          </p:nvPr>
        </p:nvSpPr>
        <p:spPr/>
        <p:txBody>
          <a:bodyPr/>
          <a:lstStyle/>
          <a:p>
            <a:fld id="{5202E867-5142-4B7D-8343-9173E5AF7200}" type="slidenum">
              <a:rPr lang="en-IN" smtClean="0"/>
              <a:t>11</a:t>
            </a:fld>
            <a:endParaRPr lang="en-IN"/>
          </a:p>
        </p:txBody>
      </p:sp>
    </p:spTree>
    <p:extLst>
      <p:ext uri="{BB962C8B-B14F-4D97-AF65-F5344CB8AC3E}">
        <p14:creationId xmlns:p14="http://schemas.microsoft.com/office/powerpoint/2010/main" val="12801531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5202E867-5142-4B7D-8343-9173E5AF7200}" type="slidenum">
              <a:rPr lang="en-IN" smtClean="0"/>
              <a:t>12</a:t>
            </a:fld>
            <a:endParaRPr lang="en-IN"/>
          </a:p>
        </p:txBody>
      </p:sp>
    </p:spTree>
    <p:extLst>
      <p:ext uri="{BB962C8B-B14F-4D97-AF65-F5344CB8AC3E}">
        <p14:creationId xmlns:p14="http://schemas.microsoft.com/office/powerpoint/2010/main" val="396152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23F103-BC34-4FE4-A40E-EDDEECFDA5D0}" type="datetimeFigureOut">
              <a:rPr lang="en-US" smtClean="0"/>
              <a:pPr/>
              <a:t>7/25/2023</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960650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31256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56231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t>7/25/2023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15473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t>7/25/2023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59317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7/25/2023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42607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7/25/2023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19188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smtClean="0"/>
              <a:t>7/25/2023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04539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35E72C73-2D91-4E12-BA25-F0AA0C03599B}" type="datetimeFigureOut">
              <a:rPr lang="en-US" smtClean="0"/>
              <a:t>7/25/2023</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88050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86D93-FCAC-47E0-A2EE-787E62CA814C}" type="datetimeFigureOut">
              <a:rPr lang="en-US" smtClean="0"/>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18687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879A6-0FD0-4734-A311-86BFCA472E6E}" type="datetimeFigureOut">
              <a:rPr lang="en-US" smtClean="0"/>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34772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2BE451C3-0FF4-47C4-B829-773ADF60F88C}" type="datetimeFigureOut">
              <a:rPr lang="en-US" smtClean="0"/>
              <a:t>7/25/2023</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57F1E4F-1CFF-5643-939E-217C01CDF565}"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062455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sldNum="0"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C84EE-9BC1-4EB1-A655-FE11FB470BB7}"/>
              </a:ext>
            </a:extLst>
          </p:cNvPr>
          <p:cNvSpPr>
            <a:spLocks noGrp="1"/>
          </p:cNvSpPr>
          <p:nvPr>
            <p:ph type="ctrTitle"/>
          </p:nvPr>
        </p:nvSpPr>
        <p:spPr>
          <a:xfrm>
            <a:off x="2886995" y="877640"/>
            <a:ext cx="7576080" cy="2214694"/>
          </a:xfrm>
        </p:spPr>
        <p:txBody>
          <a:bodyPr>
            <a:normAutofit fontScale="90000"/>
          </a:bodyPr>
          <a:lstStyle/>
          <a:p>
            <a:pPr algn="ctr"/>
            <a:r>
              <a:rPr lang="en-GB" sz="4400" b="1" dirty="0">
                <a:latin typeface="Times New Roman" panose="02020603050405020304" pitchFamily="18" charset="0"/>
                <a:cs typeface="Times New Roman" panose="02020603050405020304" pitchFamily="18" charset="0"/>
              </a:rPr>
              <a:t>International Business Communication</a:t>
            </a:r>
            <a:br>
              <a:rPr lang="en-IN" dirty="0"/>
            </a:br>
            <a:endParaRPr lang="en-IN" dirty="0"/>
          </a:p>
        </p:txBody>
      </p:sp>
      <p:pic>
        <p:nvPicPr>
          <p:cNvPr id="4" name="Picture 3">
            <a:extLst>
              <a:ext uri="{FF2B5EF4-FFF2-40B4-BE49-F238E27FC236}">
                <a16:creationId xmlns:a16="http://schemas.microsoft.com/office/drawing/2014/main" id="{7CCEBCA1-0F19-4ECB-B26C-4B975C782A5B}"/>
              </a:ext>
            </a:extLst>
          </p:cNvPr>
          <p:cNvPicPr>
            <a:picLocks noChangeAspect="1"/>
          </p:cNvPicPr>
          <p:nvPr/>
        </p:nvPicPr>
        <p:blipFill>
          <a:blip r:embed="rId2"/>
          <a:stretch>
            <a:fillRect/>
          </a:stretch>
        </p:blipFill>
        <p:spPr>
          <a:xfrm>
            <a:off x="3469819" y="3667372"/>
            <a:ext cx="6410433" cy="2312988"/>
          </a:xfrm>
          <a:prstGeom prst="rect">
            <a:avLst/>
          </a:prstGeom>
        </p:spPr>
      </p:pic>
      <p:sp>
        <p:nvSpPr>
          <p:cNvPr id="3" name="TextBox 2">
            <a:extLst>
              <a:ext uri="{FF2B5EF4-FFF2-40B4-BE49-F238E27FC236}">
                <a16:creationId xmlns:a16="http://schemas.microsoft.com/office/drawing/2014/main" id="{AC299E40-46EF-D665-9171-48EC5B192295}"/>
              </a:ext>
            </a:extLst>
          </p:cNvPr>
          <p:cNvSpPr txBox="1"/>
          <p:nvPr/>
        </p:nvSpPr>
        <p:spPr>
          <a:xfrm>
            <a:off x="4812781" y="2544297"/>
            <a:ext cx="3724507" cy="646331"/>
          </a:xfrm>
          <a:prstGeom prst="rect">
            <a:avLst/>
          </a:prstGeom>
          <a:noFill/>
        </p:spPr>
        <p:txBody>
          <a:bodyPr wrap="square" rtlCol="0">
            <a:spAutoFit/>
          </a:bodyPr>
          <a:lstStyle/>
          <a:p>
            <a:pPr algn="ctr"/>
            <a:r>
              <a:rPr lang="en-GB" dirty="0"/>
              <a:t>Student Name: Momchil Kostadinov</a:t>
            </a:r>
          </a:p>
          <a:p>
            <a:pPr algn="ctr"/>
            <a:r>
              <a:rPr lang="en-GB" dirty="0"/>
              <a:t>Student Number: 2028013</a:t>
            </a:r>
          </a:p>
        </p:txBody>
      </p:sp>
    </p:spTree>
    <p:extLst>
      <p:ext uri="{BB962C8B-B14F-4D97-AF65-F5344CB8AC3E}">
        <p14:creationId xmlns:p14="http://schemas.microsoft.com/office/powerpoint/2010/main" val="40097992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7D21A-CC40-49FC-85CA-B1996DD285C5}"/>
              </a:ext>
            </a:extLst>
          </p:cNvPr>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Table of Contents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B03B7A8-1B5E-4D4F-B8AB-C461EE156895}"/>
              </a:ext>
            </a:extLst>
          </p:cNvPr>
          <p:cNvSpPr>
            <a:spLocks noGrp="1"/>
          </p:cNvSpPr>
          <p:nvPr>
            <p:ph sz="half" idx="1"/>
          </p:nvPr>
        </p:nvSpPr>
        <p:spPr>
          <a:xfrm>
            <a:off x="992183" y="1975707"/>
            <a:ext cx="11396133" cy="4469699"/>
          </a:xfrm>
        </p:spPr>
        <p:txBody>
          <a:bodyPr numCol="2">
            <a:noAutofit/>
          </a:bodyPr>
          <a:lstStyle/>
          <a:p>
            <a:r>
              <a:rPr lang="en-GB" b="1" dirty="0">
                <a:latin typeface="Times New Roman" panose="02020603050405020304" pitchFamily="18" charset="0"/>
                <a:cs typeface="Times New Roman" panose="02020603050405020304" pitchFamily="18" charset="0"/>
              </a:rPr>
              <a:t>INTRODUCTION	</a:t>
            </a:r>
            <a:endParaRPr lang="en-IN" b="1" dirty="0">
              <a:latin typeface="Times New Roman" panose="02020603050405020304" pitchFamily="18" charset="0"/>
              <a:cs typeface="Times New Roman" panose="02020603050405020304" pitchFamily="18" charset="0"/>
            </a:endParaRPr>
          </a:p>
          <a:p>
            <a:r>
              <a:rPr lang="en-GB" b="1" dirty="0">
                <a:latin typeface="Times New Roman" panose="02020603050405020304" pitchFamily="18" charset="0"/>
                <a:cs typeface="Times New Roman" panose="02020603050405020304" pitchFamily="18" charset="0"/>
              </a:rPr>
              <a:t>COMMUNICATION CHALLENGES SUFFERED BY MERCHANT AND MILLS IN ESTABLISHING THEIR BUSINESS IN CHINA</a:t>
            </a:r>
            <a:endParaRPr lang="en-IN" b="1" dirty="0">
              <a:latin typeface="Times New Roman" panose="02020603050405020304" pitchFamily="18" charset="0"/>
              <a:cs typeface="Times New Roman" panose="02020603050405020304" pitchFamily="18" charset="0"/>
            </a:endParaRPr>
          </a:p>
          <a:p>
            <a:r>
              <a:rPr lang="en-GB" b="1" dirty="0">
                <a:latin typeface="Times New Roman" panose="02020603050405020304" pitchFamily="18" charset="0"/>
                <a:cs typeface="Times New Roman" panose="02020603050405020304" pitchFamily="18" charset="0"/>
              </a:rPr>
              <a:t>CULTURAL DIFFERENCE	</a:t>
            </a:r>
            <a:endParaRPr lang="en-IN" b="1" dirty="0">
              <a:latin typeface="Times New Roman" panose="02020603050405020304" pitchFamily="18" charset="0"/>
              <a:cs typeface="Times New Roman" panose="02020603050405020304" pitchFamily="18" charset="0"/>
            </a:endParaRPr>
          </a:p>
          <a:p>
            <a:r>
              <a:rPr lang="en-GB" b="1" dirty="0">
                <a:latin typeface="Times New Roman" panose="02020603050405020304" pitchFamily="18" charset="0"/>
                <a:cs typeface="Times New Roman" panose="02020603050405020304" pitchFamily="18" charset="0"/>
              </a:rPr>
              <a:t>RELEVANT THEORIES BASED ON INTERCULTURAL COMMUNICATION AND EXAMPLES FROM DIFFERENT SOURCES</a:t>
            </a:r>
          </a:p>
          <a:p>
            <a:r>
              <a:rPr lang="en-GB" b="1" dirty="0">
                <a:latin typeface="Times New Roman" panose="02020603050405020304" pitchFamily="18" charset="0"/>
                <a:cs typeface="Times New Roman" panose="02020603050405020304" pitchFamily="18" charset="0"/>
              </a:rPr>
              <a:t>INTERPRETIVE APPROACH</a:t>
            </a:r>
          </a:p>
          <a:p>
            <a:endParaRPr lang="en-GB" b="1" dirty="0">
              <a:latin typeface="Times New Roman" panose="02020603050405020304" pitchFamily="18" charset="0"/>
              <a:cs typeface="Times New Roman" panose="02020603050405020304" pitchFamily="18" charset="0"/>
            </a:endParaRPr>
          </a:p>
          <a:p>
            <a:r>
              <a:rPr lang="en-GB" b="1" dirty="0">
                <a:latin typeface="Times New Roman" panose="02020603050405020304" pitchFamily="18" charset="0"/>
                <a:cs typeface="Times New Roman" panose="02020603050405020304" pitchFamily="18" charset="0"/>
              </a:rPr>
              <a:t>DIALECTICAL APPROACH</a:t>
            </a:r>
          </a:p>
          <a:p>
            <a:r>
              <a:rPr lang="en-US" b="1" dirty="0">
                <a:latin typeface="Times New Roman" panose="02020603050405020304" pitchFamily="18" charset="0"/>
                <a:cs typeface="Times New Roman" panose="02020603050405020304" pitchFamily="18" charset="0"/>
              </a:rPr>
              <a:t>CRITICAL APPROACH</a:t>
            </a:r>
          </a:p>
          <a:p>
            <a:r>
              <a:rPr lang="en-GB" b="1" dirty="0">
                <a:latin typeface="Times New Roman" panose="02020603050405020304" pitchFamily="18" charset="0"/>
                <a:cs typeface="Times New Roman" panose="02020603050405020304" pitchFamily="18" charset="0"/>
              </a:rPr>
              <a:t>RECOMMENDATIONS AND BUSINESS COMMUNICATION SOLUTIONS TO ENABLE THE PARTNERSHIP (BRITISH – CHINESE JOINT VENTURE) TO SUCCEED IN CHINA</a:t>
            </a:r>
            <a:endParaRPr lang="en-IN" b="1" dirty="0">
              <a:latin typeface="Times New Roman" panose="02020603050405020304" pitchFamily="18" charset="0"/>
              <a:cs typeface="Times New Roman" panose="02020603050405020304" pitchFamily="18" charset="0"/>
            </a:endParaRPr>
          </a:p>
          <a:p>
            <a:r>
              <a:rPr lang="en-GB" b="1" dirty="0">
                <a:latin typeface="Times New Roman" panose="02020603050405020304" pitchFamily="18" charset="0"/>
                <a:cs typeface="Times New Roman" panose="02020603050405020304" pitchFamily="18" charset="0"/>
              </a:rPr>
              <a:t>CONCLUSION	</a:t>
            </a:r>
            <a:endParaRPr lang="en-IN" b="1" dirty="0">
              <a:latin typeface="Times New Roman" panose="02020603050405020304" pitchFamily="18" charset="0"/>
              <a:cs typeface="Times New Roman" panose="02020603050405020304" pitchFamily="18" charset="0"/>
            </a:endParaRPr>
          </a:p>
          <a:p>
            <a:r>
              <a:rPr lang="en-GB" b="1" dirty="0">
                <a:latin typeface="Times New Roman" panose="02020603050405020304" pitchFamily="18" charset="0"/>
                <a:cs typeface="Times New Roman" panose="02020603050405020304" pitchFamily="18" charset="0"/>
              </a:rPr>
              <a:t>REFERENCES</a:t>
            </a:r>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6723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F46AB-E231-4FE9-B5F9-A52B56EAC9EA}"/>
              </a:ext>
            </a:extLst>
          </p:cNvPr>
          <p:cNvSpPr>
            <a:spLocks noGrp="1"/>
          </p:cNvSpPr>
          <p:nvPr>
            <p:ph type="title"/>
          </p:nvPr>
        </p:nvSpPr>
        <p:spPr>
          <a:xfrm>
            <a:off x="152401" y="923422"/>
            <a:ext cx="12777316" cy="1059305"/>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2CABE0B-DC1C-4B81-8680-9D476025831E}"/>
              </a:ext>
            </a:extLst>
          </p:cNvPr>
          <p:cNvSpPr>
            <a:spLocks noGrp="1"/>
          </p:cNvSpPr>
          <p:nvPr>
            <p:ph sz="half" idx="1"/>
          </p:nvPr>
        </p:nvSpPr>
        <p:spPr>
          <a:xfrm>
            <a:off x="1100667" y="1982728"/>
            <a:ext cx="6383866" cy="4155608"/>
          </a:xfrm>
        </p:spPr>
        <p:txBody>
          <a:bodyPr>
            <a:noAutofit/>
          </a:bodyPr>
          <a:lstStyle/>
          <a:p>
            <a:pPr algn="just">
              <a:lnSpc>
                <a:spcPct val="150000"/>
              </a:lnSpc>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Understanding the values and views of another country is good for business </a:t>
            </a:r>
          </a:p>
          <a:p>
            <a:pPr algn="just">
              <a:lnSpc>
                <a:spcPct val="150000"/>
              </a:lnSpc>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International business communication is the exchange of ideas and information between two or more countries</a:t>
            </a:r>
          </a:p>
          <a:p>
            <a:pPr algn="just">
              <a:lnSpc>
                <a:spcPct val="150000"/>
              </a:lnSpc>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Cardon, Huang, and Power (2019) say that effective foreign business communication practices help keep complicated business dealings running smoothly</a:t>
            </a:r>
            <a:endParaRPr lang="en-IN" sz="1800" dirty="0">
              <a:solidFill>
                <a:srgbClr val="FF000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EE1553C-E291-475A-85E5-6CB9F8A8C8A8}"/>
              </a:ext>
            </a:extLst>
          </p:cNvPr>
          <p:cNvPicPr>
            <a:picLocks noChangeAspect="1"/>
          </p:cNvPicPr>
          <p:nvPr/>
        </p:nvPicPr>
        <p:blipFill>
          <a:blip r:embed="rId3"/>
          <a:stretch>
            <a:fillRect/>
          </a:stretch>
        </p:blipFill>
        <p:spPr>
          <a:xfrm>
            <a:off x="7763933" y="2302404"/>
            <a:ext cx="3505200" cy="3319463"/>
          </a:xfrm>
          <a:prstGeom prst="rect">
            <a:avLst/>
          </a:prstGeom>
        </p:spPr>
      </p:pic>
    </p:spTree>
    <p:extLst>
      <p:ext uri="{BB962C8B-B14F-4D97-AF65-F5344CB8AC3E}">
        <p14:creationId xmlns:p14="http://schemas.microsoft.com/office/powerpoint/2010/main" val="3266458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B9045-6EDB-424F-BEE3-358BCBD9A388}"/>
              </a:ext>
            </a:extLst>
          </p:cNvPr>
          <p:cNvSpPr>
            <a:spLocks noGrp="1"/>
          </p:cNvSpPr>
          <p:nvPr>
            <p:ph type="title"/>
          </p:nvPr>
        </p:nvSpPr>
        <p:spPr>
          <a:xfrm>
            <a:off x="1154954" y="510466"/>
            <a:ext cx="9868646" cy="1424866"/>
          </a:xfrm>
        </p:spPr>
        <p:txBody>
          <a:bodyPr>
            <a:normAutofit/>
          </a:bodyPr>
          <a:lstStyle/>
          <a:p>
            <a:r>
              <a:rPr lang="en-GB" sz="3000" b="1" dirty="0">
                <a:latin typeface="Times New Roman" panose="02020603050405020304" pitchFamily="18" charset="0"/>
                <a:cs typeface="Times New Roman" panose="02020603050405020304" pitchFamily="18" charset="0"/>
              </a:rPr>
              <a:t>different contests SUFFERED by Merchant and Mills in starting their trade in China</a:t>
            </a:r>
            <a:endParaRPr lang="en-IN" sz="3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294121E-7F8A-43D7-994A-52D60F9FF5F5}"/>
              </a:ext>
            </a:extLst>
          </p:cNvPr>
          <p:cNvSpPr>
            <a:spLocks noGrp="1"/>
          </p:cNvSpPr>
          <p:nvPr>
            <p:ph sz="half" idx="1"/>
          </p:nvPr>
        </p:nvSpPr>
        <p:spPr>
          <a:xfrm>
            <a:off x="996176" y="2312633"/>
            <a:ext cx="6539883" cy="4412202"/>
          </a:xfrm>
        </p:spPr>
        <p:txBody>
          <a:bodyPr>
            <a:noAutofit/>
          </a:bodyPr>
          <a:lstStyle/>
          <a:p>
            <a:pPr algn="just">
              <a:lnSpc>
                <a:spcPct val="150000"/>
              </a:lnSpc>
              <a:buFont typeface="Wingdings" panose="05000000000000000000" pitchFamily="2" charset="2"/>
              <a:buChar char="q"/>
            </a:pPr>
            <a:r>
              <a:rPr lang="en-US" sz="1800" dirty="0">
                <a:latin typeface="Times New Roman" panose="02020603050405020304" pitchFamily="18" charset="0"/>
                <a:cs typeface="Times New Roman" panose="02020603050405020304" pitchFamily="18" charset="0"/>
              </a:rPr>
              <a:t>The clothes company Merchant and Mills is based in the UK, merely they similarly want to do trade in the Chinese marketplace</a:t>
            </a:r>
          </a:p>
          <a:p>
            <a:pPr algn="just">
              <a:lnSpc>
                <a:spcPct val="150000"/>
              </a:lnSpc>
              <a:buFont typeface="Wingdings" panose="05000000000000000000" pitchFamily="2" charset="2"/>
              <a:buChar char="q"/>
            </a:pPr>
            <a:r>
              <a:rPr lang="en-US" sz="1800" dirty="0">
                <a:latin typeface="Times New Roman" panose="02020603050405020304" pitchFamily="18" charset="0"/>
                <a:cs typeface="Times New Roman" panose="02020603050405020304" pitchFamily="18" charset="0"/>
              </a:rPr>
              <a:t>Merchant and Mills sells good clothes that are a little pricey, this causes problems for the company</a:t>
            </a:r>
          </a:p>
          <a:p>
            <a:pPr algn="just">
              <a:lnSpc>
                <a:spcPct val="150000"/>
              </a:lnSpc>
              <a:buFont typeface="Wingdings" panose="05000000000000000000" pitchFamily="2" charset="2"/>
              <a:buChar char="q"/>
            </a:pPr>
            <a:r>
              <a:rPr lang="en-US" sz="1800" dirty="0">
                <a:latin typeface="Times New Roman" panose="02020603050405020304" pitchFamily="18" charset="0"/>
                <a:cs typeface="Times New Roman" panose="02020603050405020304" pitchFamily="18" charset="0"/>
              </a:rPr>
              <a:t>Company must deal with the fact that different cultures have different tastes. </a:t>
            </a:r>
            <a:endParaRPr lang="en-IN" sz="1800" dirty="0">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id="{4AB56707-7954-4308-AC32-2CD43702BC7F}"/>
              </a:ext>
            </a:extLst>
          </p:cNvPr>
          <p:cNvPicPr>
            <a:picLocks noGrp="1" noChangeAspect="1"/>
          </p:cNvPicPr>
          <p:nvPr>
            <p:ph sz="half" idx="2"/>
          </p:nvPr>
        </p:nvPicPr>
        <p:blipFill>
          <a:blip r:embed="rId3"/>
          <a:stretch>
            <a:fillRect/>
          </a:stretch>
        </p:blipFill>
        <p:spPr>
          <a:xfrm>
            <a:off x="7681604" y="2312633"/>
            <a:ext cx="3341996" cy="3309234"/>
          </a:xfrm>
          <a:prstGeom prst="rect">
            <a:avLst/>
          </a:prstGeom>
        </p:spPr>
      </p:pic>
    </p:spTree>
    <p:extLst>
      <p:ext uri="{BB962C8B-B14F-4D97-AF65-F5344CB8AC3E}">
        <p14:creationId xmlns:p14="http://schemas.microsoft.com/office/powerpoint/2010/main" val="2413267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3BCE3-4C77-4711-A108-0893A83C6299}"/>
              </a:ext>
            </a:extLst>
          </p:cNvPr>
          <p:cNvSpPr>
            <a:spLocks noGrp="1"/>
          </p:cNvSpPr>
          <p:nvPr>
            <p:ph type="title"/>
          </p:nvPr>
        </p:nvSpPr>
        <p:spPr/>
        <p:txBody>
          <a:bodyPr>
            <a:normAutofit/>
          </a:bodyPr>
          <a:lstStyle/>
          <a:p>
            <a:pPr algn="ctr"/>
            <a:r>
              <a:rPr lang="en-GB" sz="4000" b="1" dirty="0">
                <a:latin typeface="Times New Roman" panose="02020603050405020304" pitchFamily="18" charset="0"/>
                <a:cs typeface="Times New Roman" panose="02020603050405020304" pitchFamily="18" charset="0"/>
              </a:rPr>
              <a:t>Cultural difference</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0EDC9D7-C839-4B15-8344-D03A3BED667E}"/>
              </a:ext>
            </a:extLst>
          </p:cNvPr>
          <p:cNvSpPr>
            <a:spLocks noGrp="1"/>
          </p:cNvSpPr>
          <p:nvPr>
            <p:ph sz="half" idx="1"/>
          </p:nvPr>
        </p:nvSpPr>
        <p:spPr>
          <a:xfrm>
            <a:off x="511629" y="1948543"/>
            <a:ext cx="7511142" cy="4494299"/>
          </a:xfrm>
        </p:spPr>
        <p:txBody>
          <a:bodyPr>
            <a:noAutofit/>
          </a:bodyPr>
          <a:lstStyle/>
          <a:p>
            <a:pPr algn="just">
              <a:lnSpc>
                <a:spcPct val="150000"/>
              </a:lnSpc>
              <a:buFont typeface="Wingdings" panose="05000000000000000000" pitchFamily="2" charset="2"/>
              <a:buChar char="v"/>
            </a:pPr>
            <a:r>
              <a:rPr lang="en-US" sz="1800" dirty="0">
                <a:latin typeface="Times New Roman" panose="02020603050405020304" pitchFamily="18" charset="0"/>
                <a:cs typeface="Times New Roman" panose="02020603050405020304" pitchFamily="18" charset="0"/>
              </a:rPr>
              <a:t>Cultural difference is the way that a society's values, beliefs, and rules of behavior are integrated and kept up</a:t>
            </a:r>
          </a:p>
          <a:p>
            <a:pPr algn="just">
              <a:lnSpc>
                <a:spcPct val="150000"/>
              </a:lnSpc>
              <a:buFont typeface="Wingdings" panose="05000000000000000000" pitchFamily="2" charset="2"/>
              <a:buChar char="v"/>
            </a:pPr>
            <a:r>
              <a:rPr lang="en-US" sz="1800" dirty="0">
                <a:latin typeface="Times New Roman" panose="02020603050405020304" pitchFamily="18" charset="0"/>
                <a:cs typeface="Times New Roman" panose="02020603050405020304" pitchFamily="18" charset="0"/>
              </a:rPr>
              <a:t>Hofstede says that culture is "the collective way of thinking that makes people in one group or category different from people in another group or category.“ </a:t>
            </a:r>
          </a:p>
          <a:p>
            <a:pPr algn="just">
              <a:lnSpc>
                <a:spcPct val="150000"/>
              </a:lnSpc>
              <a:buFont typeface="Wingdings" panose="05000000000000000000" pitchFamily="2" charset="2"/>
              <a:buChar char="v"/>
            </a:pPr>
            <a:r>
              <a:rPr lang="en-US" sz="1800" dirty="0">
                <a:latin typeface="Times New Roman" panose="02020603050405020304" pitchFamily="18" charset="0"/>
                <a:cs typeface="Times New Roman" panose="02020603050405020304" pitchFamily="18" charset="0"/>
              </a:rPr>
              <a:t>There is a big difference in culture between the UK and China</a:t>
            </a:r>
          </a:p>
          <a:p>
            <a:pPr algn="just">
              <a:lnSpc>
                <a:spcPct val="150000"/>
              </a:lnSpc>
              <a:buFont typeface="Wingdings" panose="05000000000000000000" pitchFamily="2" charset="2"/>
              <a:buChar char="v"/>
            </a:pPr>
            <a:r>
              <a:rPr lang="en-US" sz="1800" dirty="0">
                <a:latin typeface="Times New Roman" panose="02020603050405020304" pitchFamily="18" charset="0"/>
                <a:cs typeface="Times New Roman" panose="02020603050405020304" pitchFamily="18" charset="0"/>
              </a:rPr>
              <a:t>Modern workplaces are more different than they used to be, especially when it comes to dealing with people. This is because there have been big changes in how people talk to each other. (Ilie, 2019)</a:t>
            </a:r>
            <a:endParaRPr lang="en-IN" sz="1800" dirty="0">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id="{F0834C62-38E1-4185-871C-82336237F663}"/>
              </a:ext>
            </a:extLst>
          </p:cNvPr>
          <p:cNvPicPr>
            <a:picLocks noGrp="1" noChangeAspect="1"/>
          </p:cNvPicPr>
          <p:nvPr>
            <p:ph sz="half" idx="2"/>
          </p:nvPr>
        </p:nvPicPr>
        <p:blipFill>
          <a:blip r:embed="rId3"/>
          <a:stretch>
            <a:fillRect/>
          </a:stretch>
        </p:blipFill>
        <p:spPr>
          <a:xfrm>
            <a:off x="8761413" y="2220686"/>
            <a:ext cx="2790825" cy="3233057"/>
          </a:xfrm>
          <a:prstGeom prst="rect">
            <a:avLst/>
          </a:prstGeom>
        </p:spPr>
      </p:pic>
    </p:spTree>
    <p:extLst>
      <p:ext uri="{BB962C8B-B14F-4D97-AF65-F5344CB8AC3E}">
        <p14:creationId xmlns:p14="http://schemas.microsoft.com/office/powerpoint/2010/main" val="268348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AAE222-DB2F-45E9-93E9-44965A0A1986}"/>
              </a:ext>
            </a:extLst>
          </p:cNvPr>
          <p:cNvSpPr>
            <a:spLocks noGrp="1"/>
          </p:cNvSpPr>
          <p:nvPr>
            <p:ph sz="half" idx="1"/>
          </p:nvPr>
        </p:nvSpPr>
        <p:spPr>
          <a:xfrm>
            <a:off x="869795" y="2103247"/>
            <a:ext cx="5642517" cy="4074530"/>
          </a:xfrm>
        </p:spPr>
        <p:txBody>
          <a:bodyPr>
            <a:normAutofit fontScale="62500" lnSpcReduction="20000"/>
          </a:bodyPr>
          <a:lstStyle/>
          <a:p>
            <a:pPr algn="just">
              <a:lnSpc>
                <a:spcPct val="170000"/>
              </a:lnSpc>
              <a:buFont typeface="Wingdings" panose="05000000000000000000" pitchFamily="2" charset="2"/>
              <a:buChar char="Ø"/>
            </a:pPr>
            <a:r>
              <a:rPr lang="en-US" sz="2900" dirty="0">
                <a:latin typeface="Times New Roman" panose="02020603050405020304" pitchFamily="18" charset="0"/>
                <a:cs typeface="Times New Roman" panose="02020603050405020304" pitchFamily="18" charset="0"/>
              </a:rPr>
              <a:t>Intercultural communication is the study of how people from different countries and social groups talk to each other. </a:t>
            </a:r>
          </a:p>
          <a:p>
            <a:pPr algn="just">
              <a:lnSpc>
                <a:spcPct val="170000"/>
              </a:lnSpc>
              <a:buFont typeface="Wingdings" panose="05000000000000000000" pitchFamily="2" charset="2"/>
              <a:buChar char="Ø"/>
            </a:pPr>
            <a:r>
              <a:rPr lang="en-US" sz="2900" dirty="0">
                <a:latin typeface="Times New Roman" panose="02020603050405020304" pitchFamily="18" charset="0"/>
                <a:cs typeface="Times New Roman" panose="02020603050405020304" pitchFamily="18" charset="0"/>
              </a:rPr>
              <a:t>The social science method- It says that observing a person's behavior in different cultures and comparing it to the behavior of people in other cultures helps analyze different situations and make changes as needed (SENTISHCHEVA, 2021).</a:t>
            </a:r>
            <a:endParaRPr lang="en-IN" dirty="0"/>
          </a:p>
        </p:txBody>
      </p:sp>
      <p:pic>
        <p:nvPicPr>
          <p:cNvPr id="5" name="Content Placeholder 4">
            <a:extLst>
              <a:ext uri="{FF2B5EF4-FFF2-40B4-BE49-F238E27FC236}">
                <a16:creationId xmlns:a16="http://schemas.microsoft.com/office/drawing/2014/main" id="{45D967BC-CB9F-49E0-954B-52AB5C850941}"/>
              </a:ext>
            </a:extLst>
          </p:cNvPr>
          <p:cNvPicPr>
            <a:picLocks noGrp="1" noChangeAspect="1"/>
          </p:cNvPicPr>
          <p:nvPr>
            <p:ph sz="half" idx="2"/>
          </p:nvPr>
        </p:nvPicPr>
        <p:blipFill>
          <a:blip r:embed="rId3"/>
          <a:stretch>
            <a:fillRect/>
          </a:stretch>
        </p:blipFill>
        <p:spPr>
          <a:xfrm>
            <a:off x="6668790" y="2662563"/>
            <a:ext cx="4499954" cy="2271388"/>
          </a:xfrm>
          <a:prstGeom prst="rect">
            <a:avLst/>
          </a:prstGeom>
        </p:spPr>
      </p:pic>
      <p:sp>
        <p:nvSpPr>
          <p:cNvPr id="6" name="Title 5">
            <a:extLst>
              <a:ext uri="{FF2B5EF4-FFF2-40B4-BE49-F238E27FC236}">
                <a16:creationId xmlns:a16="http://schemas.microsoft.com/office/drawing/2014/main" id="{D2DC06C7-56F6-B0AD-C98E-CA1EDF21B684}"/>
              </a:ext>
            </a:extLst>
          </p:cNvPr>
          <p:cNvSpPr>
            <a:spLocks noGrp="1"/>
          </p:cNvSpPr>
          <p:nvPr>
            <p:ph type="title"/>
          </p:nvPr>
        </p:nvSpPr>
        <p:spPr>
          <a:xfrm>
            <a:off x="1382310" y="121473"/>
            <a:ext cx="9605635" cy="1059305"/>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RELEVANT THEORIES AND MODELS FROM DIFFERENT SOURCES BASED ON INTERCULTURAL COMMUNICATION</a:t>
            </a:r>
            <a:endParaRPr lang="en-GB"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18760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E1FCD-3A32-4AEE-8BDE-425BCCFB7ADB}"/>
              </a:ext>
            </a:extLst>
          </p:cNvPr>
          <p:cNvSpPr>
            <a:spLocks noGrp="1"/>
          </p:cNvSpPr>
          <p:nvPr>
            <p:ph type="title"/>
          </p:nvPr>
        </p:nvSpPr>
        <p:spPr/>
        <p:txBody>
          <a:bodyPr>
            <a:normAutofit/>
          </a:bodyPr>
          <a:lstStyle/>
          <a:p>
            <a:pPr algn="ctr"/>
            <a:r>
              <a:rPr lang="en-GB" sz="3000" b="1" dirty="0">
                <a:latin typeface="Times New Roman" panose="02020603050405020304" pitchFamily="18" charset="0"/>
                <a:cs typeface="Times New Roman" panose="02020603050405020304" pitchFamily="18" charset="0"/>
              </a:rPr>
              <a:t>Interpretive approach</a:t>
            </a:r>
            <a:endParaRPr lang="en-IN" sz="3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FA2CCC3-D8AF-4E77-8D57-27326221E34D}"/>
              </a:ext>
            </a:extLst>
          </p:cNvPr>
          <p:cNvSpPr>
            <a:spLocks noGrp="1"/>
          </p:cNvSpPr>
          <p:nvPr>
            <p:ph sz="half" idx="1"/>
          </p:nvPr>
        </p:nvSpPr>
        <p:spPr>
          <a:xfrm>
            <a:off x="1447330" y="2010878"/>
            <a:ext cx="5265703" cy="3843512"/>
          </a:xfrm>
        </p:spPr>
        <p:txBody>
          <a:bodyPr>
            <a:noAutofit/>
          </a:bodyPr>
          <a:lstStyle/>
          <a:p>
            <a:pPr algn="just">
              <a:lnSpc>
                <a:spcPct val="150000"/>
              </a:lnSpc>
              <a:buFont typeface="Courier New" panose="02070309020205020404" pitchFamily="49" charset="0"/>
              <a:buChar char="o"/>
            </a:pPr>
            <a:r>
              <a:rPr lang="en-US" sz="1800" dirty="0">
                <a:latin typeface="Times New Roman" panose="02020603050405020304" pitchFamily="18" charset="0"/>
                <a:cs typeface="Times New Roman" panose="02020603050405020304" pitchFamily="18" charset="0"/>
              </a:rPr>
              <a:t> Businesses should focus on gathering knowledge and information about society by communicating through stories and personal experiences (Tareva and Tarev, 2018)</a:t>
            </a:r>
          </a:p>
          <a:p>
            <a:pPr algn="just">
              <a:lnSpc>
                <a:spcPct val="150000"/>
              </a:lnSpc>
              <a:buFont typeface="Courier New" panose="02070309020205020404" pitchFamily="49" charset="0"/>
              <a:buChar char="o"/>
            </a:pPr>
            <a:r>
              <a:rPr lang="en-US" sz="1800" dirty="0">
                <a:latin typeface="Times New Roman" panose="02020603050405020304" pitchFamily="18" charset="0"/>
                <a:cs typeface="Times New Roman" panose="02020603050405020304" pitchFamily="18" charset="0"/>
              </a:rPr>
              <a:t>Merchants and Mills should study Chinese people and groups to learn more about the country</a:t>
            </a:r>
            <a:endParaRPr lang="en-IN" sz="1800" dirty="0"/>
          </a:p>
        </p:txBody>
      </p:sp>
      <p:pic>
        <p:nvPicPr>
          <p:cNvPr id="5" name="Content Placeholder 4">
            <a:extLst>
              <a:ext uri="{FF2B5EF4-FFF2-40B4-BE49-F238E27FC236}">
                <a16:creationId xmlns:a16="http://schemas.microsoft.com/office/drawing/2014/main" id="{0AC20EDF-EFD7-435B-9EB0-EB37E3FACC67}"/>
              </a:ext>
            </a:extLst>
          </p:cNvPr>
          <p:cNvPicPr>
            <a:picLocks noGrp="1" noChangeAspect="1"/>
          </p:cNvPicPr>
          <p:nvPr>
            <p:ph sz="half" idx="2"/>
          </p:nvPr>
        </p:nvPicPr>
        <p:blipFill>
          <a:blip r:embed="rId3"/>
          <a:stretch>
            <a:fillRect/>
          </a:stretch>
        </p:blipFill>
        <p:spPr>
          <a:xfrm>
            <a:off x="6934200" y="2140404"/>
            <a:ext cx="3516086" cy="1933575"/>
          </a:xfrm>
          <a:prstGeom prst="rect">
            <a:avLst/>
          </a:prstGeom>
        </p:spPr>
      </p:pic>
    </p:spTree>
    <p:extLst>
      <p:ext uri="{BB962C8B-B14F-4D97-AF65-F5344CB8AC3E}">
        <p14:creationId xmlns:p14="http://schemas.microsoft.com/office/powerpoint/2010/main" val="26178173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85ACF-E1D2-472F-B73A-BCC6309771C2}"/>
              </a:ext>
            </a:extLst>
          </p:cNvPr>
          <p:cNvSpPr>
            <a:spLocks noGrp="1"/>
          </p:cNvSpPr>
          <p:nvPr>
            <p:ph type="title"/>
          </p:nvPr>
        </p:nvSpPr>
        <p:spPr/>
        <p:txBody>
          <a:bodyPr/>
          <a:lstStyle/>
          <a:p>
            <a:r>
              <a:rPr lang="en-GB" sz="3200" b="1" dirty="0">
                <a:latin typeface="Times New Roman" panose="02020603050405020304" pitchFamily="18" charset="0"/>
                <a:cs typeface="Times New Roman" panose="02020603050405020304" pitchFamily="18" charset="0"/>
              </a:rPr>
              <a:t>Dialectical approach</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F42A125-3F35-4482-B2D9-625153AA4F2B}"/>
              </a:ext>
            </a:extLst>
          </p:cNvPr>
          <p:cNvSpPr>
            <a:spLocks noGrp="1"/>
          </p:cNvSpPr>
          <p:nvPr>
            <p:ph sz="half" idx="1"/>
          </p:nvPr>
        </p:nvSpPr>
        <p:spPr>
          <a:xfrm>
            <a:off x="1351421" y="2022029"/>
            <a:ext cx="5722369" cy="4259293"/>
          </a:xfrm>
        </p:spPr>
        <p:txBody>
          <a:bodyPr>
            <a:noAutofit/>
          </a:bodyPr>
          <a:lstStyle/>
          <a:p>
            <a:pPr lvl="0" algn="just">
              <a:buFont typeface="Wingdings" panose="05000000000000000000" pitchFamily="2" charset="2"/>
              <a:buChar char="§"/>
            </a:pPr>
            <a:r>
              <a:rPr lang="en-US" sz="1800" dirty="0">
                <a:latin typeface="Times New Roman" panose="02020603050405020304" pitchFamily="18" charset="0"/>
                <a:cs typeface="Times New Roman" panose="02020603050405020304" pitchFamily="18" charset="0"/>
              </a:rPr>
              <a:t>Six ways to compare different cultures and intercultural aspects: cultures vs. individuals, cultures of the past, present, and future, cultures that are static vs. cultures that change, and others</a:t>
            </a:r>
          </a:p>
          <a:p>
            <a:pPr lvl="0" algn="just">
              <a:buFont typeface="Wingdings" panose="05000000000000000000" pitchFamily="2" charset="2"/>
              <a:buChar char="§"/>
            </a:pPr>
            <a:r>
              <a:rPr lang="en-US" sz="1800" dirty="0">
                <a:latin typeface="Times New Roman" panose="02020603050405020304" pitchFamily="18" charset="0"/>
                <a:cs typeface="Times New Roman" panose="02020603050405020304" pitchFamily="18" charset="0"/>
              </a:rPr>
              <a:t>This way of making similarities makes it easier for people from different cultures to talk to each other</a:t>
            </a:r>
          </a:p>
          <a:p>
            <a:pPr lvl="0" algn="just">
              <a:buFont typeface="Wingdings" panose="05000000000000000000" pitchFamily="2" charset="2"/>
              <a:buChar char="§"/>
            </a:pPr>
            <a:r>
              <a:rPr lang="en-US" sz="1800" dirty="0">
                <a:latin typeface="Times New Roman" panose="02020603050405020304" pitchFamily="18" charset="0"/>
                <a:cs typeface="Times New Roman" panose="02020603050405020304" pitchFamily="18" charset="0"/>
              </a:rPr>
              <a:t>It also helps people organize information about different cultures and learn about a wider range of topics</a:t>
            </a:r>
            <a:endParaRPr lang="en-IN" sz="1800" dirty="0"/>
          </a:p>
        </p:txBody>
      </p:sp>
      <p:pic>
        <p:nvPicPr>
          <p:cNvPr id="5" name="Content Placeholder 4">
            <a:extLst>
              <a:ext uri="{FF2B5EF4-FFF2-40B4-BE49-F238E27FC236}">
                <a16:creationId xmlns:a16="http://schemas.microsoft.com/office/drawing/2014/main" id="{C670A571-31DC-41D7-A543-40086A2A0F89}"/>
              </a:ext>
            </a:extLst>
          </p:cNvPr>
          <p:cNvPicPr>
            <a:picLocks noGrp="1" noChangeAspect="1"/>
          </p:cNvPicPr>
          <p:nvPr>
            <p:ph sz="half" idx="2"/>
          </p:nvPr>
        </p:nvPicPr>
        <p:blipFill>
          <a:blip r:embed="rId3"/>
          <a:stretch>
            <a:fillRect/>
          </a:stretch>
        </p:blipFill>
        <p:spPr>
          <a:xfrm>
            <a:off x="7307262" y="2340429"/>
            <a:ext cx="3747590" cy="2198234"/>
          </a:xfrm>
          <a:prstGeom prst="rect">
            <a:avLst/>
          </a:prstGeom>
        </p:spPr>
      </p:pic>
    </p:spTree>
    <p:extLst>
      <p:ext uri="{BB962C8B-B14F-4D97-AF65-F5344CB8AC3E}">
        <p14:creationId xmlns:p14="http://schemas.microsoft.com/office/powerpoint/2010/main" val="2584717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2B0E1-B012-41B2-8894-49634561E197}"/>
              </a:ext>
            </a:extLst>
          </p:cNvPr>
          <p:cNvSpPr>
            <a:spLocks noGrp="1"/>
          </p:cNvSpPr>
          <p:nvPr>
            <p:ph type="title"/>
          </p:nvPr>
        </p:nvSpPr>
        <p:spPr/>
        <p:txBody>
          <a:bodyPr>
            <a:normAutofit/>
          </a:bodyPr>
          <a:lstStyle/>
          <a:p>
            <a:r>
              <a:rPr lang="en-US" b="1" dirty="0">
                <a:latin typeface="Times New Roman" panose="02020603050405020304" pitchFamily="18" charset="0"/>
                <a:cs typeface="Times New Roman" panose="02020603050405020304" pitchFamily="18" charset="0"/>
              </a:rPr>
              <a:t>Critical approach</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9737F2C-6ED7-46A4-9320-15374BF8EDE0}"/>
              </a:ext>
            </a:extLst>
          </p:cNvPr>
          <p:cNvSpPr>
            <a:spLocks noGrp="1"/>
          </p:cNvSpPr>
          <p:nvPr>
            <p:ph sz="half" idx="1"/>
          </p:nvPr>
        </p:nvSpPr>
        <p:spPr>
          <a:xfrm>
            <a:off x="566057" y="2010878"/>
            <a:ext cx="5526426" cy="3448595"/>
          </a:xfrm>
        </p:spPr>
        <p:txBody>
          <a:bodyPr>
            <a:normAutofit/>
          </a:bodyPr>
          <a:lstStyle/>
          <a:p>
            <a:pPr algn="just">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This theory looks at how different cultures are based on the researcher's own culture</a:t>
            </a:r>
          </a:p>
          <a:p>
            <a:pPr algn="just">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Comparing and evaluating countries in this way gives you a deep understanding of how to communicate with people from other cultures</a:t>
            </a:r>
          </a:p>
          <a:p>
            <a:pPr algn="just">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Merchant and Mills should compare the cultures of China and the UK</a:t>
            </a:r>
            <a:endParaRPr lang="en-IN" sz="1800" dirty="0">
              <a:latin typeface="Times New Roman" panose="02020603050405020304" pitchFamily="18" charset="0"/>
              <a:cs typeface="Times New Roman" panose="02020603050405020304" pitchFamily="18" charset="0"/>
            </a:endParaRPr>
          </a:p>
        </p:txBody>
      </p:sp>
      <p:pic>
        <p:nvPicPr>
          <p:cNvPr id="6" name="Content Placeholder 5">
            <a:extLst>
              <a:ext uri="{FF2B5EF4-FFF2-40B4-BE49-F238E27FC236}">
                <a16:creationId xmlns:a16="http://schemas.microsoft.com/office/drawing/2014/main" id="{632B049B-30DB-431A-B853-41D1FC0174EC}"/>
              </a:ext>
            </a:extLst>
          </p:cNvPr>
          <p:cNvPicPr>
            <a:picLocks noGrp="1" noChangeAspect="1"/>
          </p:cNvPicPr>
          <p:nvPr>
            <p:ph sz="half" idx="2"/>
          </p:nvPr>
        </p:nvPicPr>
        <p:blipFill rotWithShape="1">
          <a:blip r:embed="rId3"/>
          <a:srcRect t="4267" b="7556"/>
          <a:stretch/>
        </p:blipFill>
        <p:spPr>
          <a:xfrm>
            <a:off x="6585857" y="2340429"/>
            <a:ext cx="4468995" cy="2024742"/>
          </a:xfrm>
          <a:prstGeom prst="rect">
            <a:avLst/>
          </a:prstGeom>
        </p:spPr>
      </p:pic>
    </p:spTree>
    <p:extLst>
      <p:ext uri="{BB962C8B-B14F-4D97-AF65-F5344CB8AC3E}">
        <p14:creationId xmlns:p14="http://schemas.microsoft.com/office/powerpoint/2010/main" val="11538392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B3A6FA-DEC2-420B-A8FD-3D97DB62D88F}"/>
              </a:ext>
            </a:extLst>
          </p:cNvPr>
          <p:cNvSpPr>
            <a:spLocks noGrp="1"/>
          </p:cNvSpPr>
          <p:nvPr>
            <p:ph sz="half" idx="1"/>
          </p:nvPr>
        </p:nvSpPr>
        <p:spPr>
          <a:xfrm>
            <a:off x="685800" y="2035628"/>
            <a:ext cx="6763216" cy="3863367"/>
          </a:xfrm>
        </p:spPr>
        <p:txBody>
          <a:bodyPr>
            <a:normAutofit/>
          </a:bodyPr>
          <a:lstStyle/>
          <a:p>
            <a:pPr algn="just">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 combined foreign project is when two or more businesses from different countries work together</a:t>
            </a:r>
          </a:p>
          <a:p>
            <a:pPr algn="just">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Before starting any business action, every partnership needs a good plan and strategy</a:t>
            </a:r>
          </a:p>
          <a:p>
            <a:pPr algn="just">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Understanding different languages means learning the basics of different language types, which helps members, stakeholders</a:t>
            </a:r>
            <a:endParaRPr lang="en-IN" sz="1600" dirty="0">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id="{F35E6662-4A42-47C5-9117-84C9A7791172}"/>
              </a:ext>
            </a:extLst>
          </p:cNvPr>
          <p:cNvPicPr>
            <a:picLocks noGrp="1" noChangeAspect="1"/>
          </p:cNvPicPr>
          <p:nvPr>
            <p:ph sz="half" idx="2"/>
          </p:nvPr>
        </p:nvPicPr>
        <p:blipFill>
          <a:blip r:embed="rId3"/>
          <a:stretch>
            <a:fillRect/>
          </a:stretch>
        </p:blipFill>
        <p:spPr>
          <a:xfrm>
            <a:off x="7655605" y="2183946"/>
            <a:ext cx="3619500" cy="3160940"/>
          </a:xfrm>
          <a:prstGeom prst="rect">
            <a:avLst/>
          </a:prstGeom>
        </p:spPr>
      </p:pic>
      <p:sp>
        <p:nvSpPr>
          <p:cNvPr id="6" name="Title 5">
            <a:extLst>
              <a:ext uri="{FF2B5EF4-FFF2-40B4-BE49-F238E27FC236}">
                <a16:creationId xmlns:a16="http://schemas.microsoft.com/office/drawing/2014/main" id="{2FEA2157-7DE6-CDD3-6129-F4148DAFBCC2}"/>
              </a:ext>
            </a:extLst>
          </p:cNvPr>
          <p:cNvSpPr>
            <a:spLocks noGrp="1"/>
          </p:cNvSpPr>
          <p:nvPr>
            <p:ph type="title"/>
          </p:nvPr>
        </p:nvSpPr>
        <p:spPr>
          <a:xfrm>
            <a:off x="1482672" y="118304"/>
            <a:ext cx="9512432" cy="1554379"/>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REFERENCES AND COMMERCIAL COMMUNICATION KEYS TO ENSURE THE ENTERPRISE (British-Chinese combined scheme) SUCCESSFUL IN CHINA</a:t>
            </a:r>
            <a:endParaRPr lang="en-GB"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5522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8FF7E-A7C2-479A-A629-069A92AC02C3}"/>
              </a:ext>
            </a:extLst>
          </p:cNvPr>
          <p:cNvSpPr>
            <a:spLocks noGrp="1"/>
          </p:cNvSpPr>
          <p:nvPr>
            <p:ph type="title"/>
          </p:nvPr>
        </p:nvSpPr>
        <p:spPr/>
        <p:txBody>
          <a:bodyPr>
            <a:normAutofit/>
          </a:bodyPr>
          <a:lstStyle/>
          <a:p>
            <a:pPr algn="ctr"/>
            <a:r>
              <a:rPr lang="en-US" b="1" dirty="0">
                <a:latin typeface="Times New Roman" panose="02020603050405020304" pitchFamily="18" charset="0"/>
                <a:cs typeface="Times New Roman" panose="02020603050405020304" pitchFamily="18" charset="0"/>
              </a:rPr>
              <a:t>Conclusion</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E4D23F4-30A4-4295-9672-7D29620459C6}"/>
              </a:ext>
            </a:extLst>
          </p:cNvPr>
          <p:cNvSpPr>
            <a:spLocks noGrp="1"/>
          </p:cNvSpPr>
          <p:nvPr>
            <p:ph sz="half" idx="1"/>
          </p:nvPr>
        </p:nvSpPr>
        <p:spPr>
          <a:xfrm>
            <a:off x="1447330" y="2010878"/>
            <a:ext cx="9748493" cy="3821210"/>
          </a:xfrm>
        </p:spPr>
        <p:txBody>
          <a:bodyPr>
            <a:noAutofit/>
          </a:bodyPr>
          <a:lstStyle/>
          <a:p>
            <a:pPr algn="just">
              <a:lnSpc>
                <a:spcPct val="150000"/>
              </a:lnSpc>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Foreign business communication is very important for companies that want to do business in other countries</a:t>
            </a:r>
          </a:p>
          <a:p>
            <a:pPr algn="just">
              <a:lnSpc>
                <a:spcPct val="150000"/>
              </a:lnSpc>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This study talks about the problems that a business must deal with when it wants to start doing business in China</a:t>
            </a:r>
          </a:p>
          <a:p>
            <a:pPr algn="just">
              <a:lnSpc>
                <a:spcPct val="150000"/>
              </a:lnSpc>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It also talks about problems with how the business partners talk to each other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5386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7FFF0-935E-461F-84FB-7543CC087893}"/>
              </a:ext>
            </a:extLst>
          </p:cNvPr>
          <p:cNvSpPr>
            <a:spLocks noGrp="1"/>
          </p:cNvSpPr>
          <p:nvPr>
            <p:ph type="title"/>
          </p:nvPr>
        </p:nvSpPr>
        <p:spPr>
          <a:xfrm>
            <a:off x="1401116" y="1072518"/>
            <a:ext cx="9389768" cy="678223"/>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References</a:t>
            </a:r>
            <a:br>
              <a:rPr lang="en-US" b="1" dirty="0">
                <a:latin typeface="Times New Roman" panose="02020603050405020304" pitchFamily="18" charset="0"/>
                <a:cs typeface="Times New Roman" panose="02020603050405020304" pitchFamily="18" charset="0"/>
              </a:rPr>
            </a:b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8847517-5848-4EB3-9A54-0FFF25FCDD19}"/>
              </a:ext>
            </a:extLst>
          </p:cNvPr>
          <p:cNvSpPr>
            <a:spLocks noGrp="1"/>
          </p:cNvSpPr>
          <p:nvPr>
            <p:ph sz="half" idx="1"/>
          </p:nvPr>
        </p:nvSpPr>
        <p:spPr>
          <a:xfrm>
            <a:off x="223023" y="2010878"/>
            <a:ext cx="11842597" cy="4936332"/>
          </a:xfrm>
        </p:spPr>
        <p:txBody>
          <a:bodyPr>
            <a:normAutofit fontScale="70000" lnSpcReduction="20000"/>
          </a:bodyPr>
          <a:lstStyle/>
          <a:p>
            <a:pPr algn="just">
              <a:lnSpc>
                <a:spcPct val="150000"/>
              </a:lnSpc>
            </a:pPr>
            <a:r>
              <a:rPr lang="en-GB" sz="2400" dirty="0">
                <a:latin typeface="Times New Roman" panose="02020603050405020304" pitchFamily="18" charset="0"/>
                <a:cs typeface="Times New Roman" panose="02020603050405020304" pitchFamily="18" charset="0"/>
              </a:rPr>
              <a:t>God, Y.T. and Zhang, H., 2019. Intercultural challenges, intracultural practices: How Chinese and Australian students understand and experience intercultural communication at an Australian university. </a:t>
            </a:r>
            <a:r>
              <a:rPr lang="en-GB" sz="2400" i="1" dirty="0">
                <a:latin typeface="Times New Roman" panose="02020603050405020304" pitchFamily="18" charset="0"/>
                <a:cs typeface="Times New Roman" panose="02020603050405020304" pitchFamily="18" charset="0"/>
              </a:rPr>
              <a:t>Higher Education</a:t>
            </a:r>
            <a:r>
              <a:rPr lang="en-GB" sz="2400" dirty="0">
                <a:latin typeface="Times New Roman" panose="02020603050405020304" pitchFamily="18" charset="0"/>
                <a:cs typeface="Times New Roman" panose="02020603050405020304" pitchFamily="18" charset="0"/>
              </a:rPr>
              <a:t>, </a:t>
            </a:r>
            <a:r>
              <a:rPr lang="en-GB" sz="2400" i="1" dirty="0">
                <a:latin typeface="Times New Roman" panose="02020603050405020304" pitchFamily="18" charset="0"/>
                <a:cs typeface="Times New Roman" panose="02020603050405020304" pitchFamily="18" charset="0"/>
              </a:rPr>
              <a:t>78</a:t>
            </a:r>
            <a:r>
              <a:rPr lang="en-GB" sz="2400" dirty="0">
                <a:latin typeface="Times New Roman" panose="02020603050405020304" pitchFamily="18" charset="0"/>
                <a:cs typeface="Times New Roman" panose="02020603050405020304" pitchFamily="18" charset="0"/>
              </a:rPr>
              <a:t>(2), pp.305-322.</a:t>
            </a:r>
            <a:endParaRPr lang="en-IN" sz="2400" dirty="0">
              <a:latin typeface="Times New Roman" panose="02020603050405020304" pitchFamily="18" charset="0"/>
              <a:cs typeface="Times New Roman" panose="02020603050405020304" pitchFamily="18" charset="0"/>
            </a:endParaRPr>
          </a:p>
          <a:p>
            <a:pPr algn="just">
              <a:lnSpc>
                <a:spcPct val="150000"/>
              </a:lnSpc>
            </a:pPr>
            <a:r>
              <a:rPr lang="en-GB" sz="2400" dirty="0" err="1">
                <a:latin typeface="Times New Roman" panose="02020603050405020304" pitchFamily="18" charset="0"/>
                <a:cs typeface="Times New Roman" panose="02020603050405020304" pitchFamily="18" charset="0"/>
              </a:rPr>
              <a:t>Ilie</a:t>
            </a:r>
            <a:r>
              <a:rPr lang="en-GB" sz="2400" dirty="0">
                <a:latin typeface="Times New Roman" panose="02020603050405020304" pitchFamily="18" charset="0"/>
                <a:cs typeface="Times New Roman" panose="02020603050405020304" pitchFamily="18" charset="0"/>
              </a:rPr>
              <a:t>, O.A., 2019, June. The intercultural competence. Developing effective intercultural communication skills. In </a:t>
            </a:r>
            <a:r>
              <a:rPr lang="en-GB" sz="2400" i="1" dirty="0">
                <a:latin typeface="Times New Roman" panose="02020603050405020304" pitchFamily="18" charset="0"/>
                <a:cs typeface="Times New Roman" panose="02020603050405020304" pitchFamily="18" charset="0"/>
              </a:rPr>
              <a:t>International conference Knowledge-based organization</a:t>
            </a:r>
            <a:r>
              <a:rPr lang="en-GB" sz="2400" dirty="0">
                <a:latin typeface="Times New Roman" panose="02020603050405020304" pitchFamily="18" charset="0"/>
                <a:cs typeface="Times New Roman" panose="02020603050405020304" pitchFamily="18" charset="0"/>
              </a:rPr>
              <a:t> (Vol. 25, No. 2, pp. 264-268).</a:t>
            </a:r>
          </a:p>
          <a:p>
            <a:pPr algn="just">
              <a:lnSpc>
                <a:spcPct val="150000"/>
              </a:lnSpc>
            </a:pPr>
            <a:r>
              <a:rPr lang="en-IN" sz="2400" dirty="0" err="1">
                <a:latin typeface="Times New Roman" panose="02020603050405020304" pitchFamily="18" charset="0"/>
                <a:cs typeface="Times New Roman" panose="02020603050405020304" pitchFamily="18" charset="0"/>
              </a:rPr>
              <a:t>R’boul</a:t>
            </a:r>
            <a:r>
              <a:rPr lang="en-IN" sz="2400" dirty="0">
                <a:latin typeface="Times New Roman" panose="02020603050405020304" pitchFamily="18" charset="0"/>
                <a:cs typeface="Times New Roman" panose="02020603050405020304" pitchFamily="18" charset="0"/>
              </a:rPr>
              <a:t>, H., 2022. Postcolonial interventions in intercultural communication knowledge: Meta-intercultural ontologies, decolonial knowledges and epistemological polylogue. Journal of International and Intercultural Communication, 15(1), pp.75-93.</a:t>
            </a:r>
          </a:p>
          <a:p>
            <a:pPr algn="just">
              <a:lnSpc>
                <a:spcPct val="150000"/>
              </a:lnSpc>
            </a:pPr>
            <a:r>
              <a:rPr lang="en-IN" sz="2400" dirty="0">
                <a:latin typeface="Times New Roman" panose="02020603050405020304" pitchFamily="18" charset="0"/>
                <a:cs typeface="Times New Roman" panose="02020603050405020304" pitchFamily="18" charset="0"/>
              </a:rPr>
              <a:t>SENTISHCHEVA, E.A., 2021. Foreign language as means of intercultural communication. In </a:t>
            </a:r>
            <a:r>
              <a:rPr lang="bg-BG" sz="2400" dirty="0">
                <a:latin typeface="Times New Roman" panose="02020603050405020304" pitchFamily="18" charset="0"/>
                <a:cs typeface="Times New Roman" panose="02020603050405020304" pitchFamily="18" charset="0"/>
              </a:rPr>
              <a:t>Молодежь и наука: шаг к успеху (</a:t>
            </a:r>
            <a:r>
              <a:rPr lang="en-IN" sz="2400" dirty="0">
                <a:latin typeface="Times New Roman" panose="02020603050405020304" pitchFamily="18" charset="0"/>
                <a:cs typeface="Times New Roman" panose="02020603050405020304" pitchFamily="18" charset="0"/>
              </a:rPr>
              <a:t>pp. 298-301).</a:t>
            </a:r>
          </a:p>
          <a:p>
            <a:pPr algn="just">
              <a:lnSpc>
                <a:spcPct val="150000"/>
              </a:lnSpc>
            </a:pPr>
            <a:r>
              <a:rPr lang="en-IN" sz="2400" dirty="0">
                <a:latin typeface="Times New Roman" panose="02020603050405020304" pitchFamily="18" charset="0"/>
                <a:cs typeface="Times New Roman" panose="02020603050405020304" pitchFamily="18" charset="0"/>
              </a:rPr>
              <a:t>Tareva, E.G. and Tarev, B.V., 2018. Cases on intercultural communication: new approach to design. </a:t>
            </a:r>
            <a:r>
              <a:rPr lang="bg-BG" sz="2400" dirty="0">
                <a:latin typeface="Times New Roman" panose="02020603050405020304" pitchFamily="18" charset="0"/>
                <a:cs typeface="Times New Roman" panose="02020603050405020304" pitchFamily="18" charset="0"/>
              </a:rPr>
              <a:t>Журнал Сибирского федерального университета. Серия: Гуманитарные науки, 11(10), </a:t>
            </a:r>
            <a:r>
              <a:rPr lang="en-IN" sz="2400" dirty="0">
                <a:latin typeface="Times New Roman" panose="02020603050405020304" pitchFamily="18" charset="0"/>
                <a:cs typeface="Times New Roman" panose="02020603050405020304" pitchFamily="18" charset="0"/>
              </a:rPr>
              <a:t>pp.1699-1710</a:t>
            </a:r>
          </a:p>
          <a:p>
            <a:pPr marL="0" indent="0">
              <a:buNone/>
            </a:pPr>
            <a:endParaRPr lang="en-IN" dirty="0"/>
          </a:p>
        </p:txBody>
      </p:sp>
    </p:spTree>
    <p:extLst>
      <p:ext uri="{BB962C8B-B14F-4D97-AF65-F5344CB8AC3E}">
        <p14:creationId xmlns:p14="http://schemas.microsoft.com/office/powerpoint/2010/main" val="31640839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A9D7AD77-7E4E-4825-A77A-95BBB76056AF}"/>
              </a:ext>
            </a:extLst>
          </p:cNvPr>
          <p:cNvSpPr>
            <a:spLocks noGrp="1"/>
          </p:cNvSpPr>
          <p:nvPr>
            <p:ph type="subTitle" idx="1"/>
          </p:nvPr>
        </p:nvSpPr>
        <p:spPr/>
        <p:txBody>
          <a:bodyPr/>
          <a:lstStyle/>
          <a:p>
            <a:endParaRPr lang="en-IN"/>
          </a:p>
        </p:txBody>
      </p:sp>
      <p:pic>
        <p:nvPicPr>
          <p:cNvPr id="4" name="Picture 3">
            <a:extLst>
              <a:ext uri="{FF2B5EF4-FFF2-40B4-BE49-F238E27FC236}">
                <a16:creationId xmlns:a16="http://schemas.microsoft.com/office/drawing/2014/main" id="{EFBDB0B4-980F-4038-A339-569734998A21}"/>
              </a:ext>
            </a:extLst>
          </p:cNvPr>
          <p:cNvPicPr>
            <a:picLocks noChangeAspect="1"/>
          </p:cNvPicPr>
          <p:nvPr/>
        </p:nvPicPr>
        <p:blipFill>
          <a:blip r:embed="rId2"/>
          <a:stretch>
            <a:fillRect/>
          </a:stretch>
        </p:blipFill>
        <p:spPr>
          <a:xfrm>
            <a:off x="587829" y="478971"/>
            <a:ext cx="11016341" cy="4952999"/>
          </a:xfrm>
          <a:prstGeom prst="rect">
            <a:avLst/>
          </a:prstGeom>
        </p:spPr>
      </p:pic>
    </p:spTree>
    <p:extLst>
      <p:ext uri="{BB962C8B-B14F-4D97-AF65-F5344CB8AC3E}">
        <p14:creationId xmlns:p14="http://schemas.microsoft.com/office/powerpoint/2010/main" val="411447862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175</TotalTime>
  <Words>843</Words>
  <Application>Microsoft Office PowerPoint</Application>
  <PresentationFormat>Widescreen</PresentationFormat>
  <Paragraphs>67</Paragraphs>
  <Slides>13</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Courier New</vt:lpstr>
      <vt:lpstr>Gill Sans MT</vt:lpstr>
      <vt:lpstr>Times New Roman</vt:lpstr>
      <vt:lpstr>Wingdings</vt:lpstr>
      <vt:lpstr>Gallery</vt:lpstr>
      <vt:lpstr>International Business Communication </vt:lpstr>
      <vt:lpstr>Table of Contents</vt:lpstr>
      <vt:lpstr>Introduction</vt:lpstr>
      <vt:lpstr>different contests SUFFERED by Merchant and Mills in starting their trade in China</vt:lpstr>
      <vt:lpstr>Cultural difference</vt:lpstr>
      <vt:lpstr>RELEVANT THEORIES AND MODELS FROM DIFFERENT SOURCES BASED ON INTERCULTURAL COMMUNICATION</vt:lpstr>
      <vt:lpstr>Interpretive approach</vt:lpstr>
      <vt:lpstr>Dialectical approach</vt:lpstr>
      <vt:lpstr>Critical approach</vt:lpstr>
      <vt:lpstr>REFERENCES AND COMMERCIAL COMMUNICATION KEYS TO ENSURE THE ENTERPRISE (British-Chinese combined scheme) SUCCESSFUL IN CHINA</vt:lpstr>
      <vt:lpstr>Conclusion</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Valeria Peeva (2029005)</cp:lastModifiedBy>
  <cp:revision>84</cp:revision>
  <dcterms:created xsi:type="dcterms:W3CDTF">2022-07-25T12:14:45Z</dcterms:created>
  <dcterms:modified xsi:type="dcterms:W3CDTF">2023-07-25T20:14:02Z</dcterms:modified>
</cp:coreProperties>
</file>