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0"/>
  </p:notesMasterIdLst>
  <p:sldIdLst>
    <p:sldId id="261" r:id="rId5"/>
    <p:sldId id="262" r:id="rId6"/>
    <p:sldId id="263" r:id="rId7"/>
    <p:sldId id="264" r:id="rId8"/>
    <p:sldId id="265"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6DF249-23D8-4F45-9DA1-3B580A1CF6D4}" type="datetimeFigureOut">
              <a:rPr lang="en-GB" smtClean="0"/>
              <a:t>08/11/2021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D4D7D8-1695-47D2-8CC0-1644E2B4C392}" type="slidenum">
              <a:rPr lang="en-GB" smtClean="0"/>
              <a:t>‹#›</a:t>
            </a:fld>
            <a:endParaRPr lang="en-GB"/>
          </a:p>
        </p:txBody>
      </p:sp>
    </p:spTree>
    <p:extLst>
      <p:ext uri="{BB962C8B-B14F-4D97-AF65-F5344CB8AC3E}">
        <p14:creationId xmlns:p14="http://schemas.microsoft.com/office/powerpoint/2010/main" val="20677912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11/8/2021</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79133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11/8/2021</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65116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11/8/2021</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19386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45993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07174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58143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47817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11/8/2021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288557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11/8/2021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19146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739777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11/8/2021</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3680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11/8/2021</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978907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commonobjective.co/article/fibre-briefing-leather" TargetMode="External"/><Relationship Id="rId2" Type="http://schemas.openxmlformats.org/officeDocument/2006/relationships/hyperlink" Target="https://corporate.marksandspencer.com/documents/ms-sustainable-denim-principles.pdf" TargetMode="External"/><Relationship Id="rId1" Type="http://schemas.openxmlformats.org/officeDocument/2006/relationships/slideLayout" Target="../slideLayouts/slideLayout2.xml"/><Relationship Id="rId6" Type="http://schemas.openxmlformats.org/officeDocument/2006/relationships/hyperlink" Target="https://corporate.marksandspencer.com/stories/blog/mands-looks-to-innovative-solutions-in-denim-for-a-more-positive-environmental-impact" TargetMode="External"/><Relationship Id="rId5" Type="http://schemas.openxmlformats.org/officeDocument/2006/relationships/hyperlink" Target="https://corporate.marksandspencer.com/media/press-releases/5ff7017fc6fe1bc26cb21d12/everyday-style-and-trusted-value-m-and-s-clothing-sets-new-sustainablity-standards-for-denim" TargetMode="External"/><Relationship Id="rId4" Type="http://schemas.openxmlformats.org/officeDocument/2006/relationships/hyperlink" Target="https://corporate.marksandspencer.com/sustainability/our-products/clothing-and-home/fibres-and-fabrics/deni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30">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3D7E360-13EC-48A5-B7F0-00A47F7084AD}"/>
              </a:ext>
            </a:extLst>
          </p:cNvPr>
          <p:cNvSpPr>
            <a:spLocks noGrp="1"/>
          </p:cNvSpPr>
          <p:nvPr>
            <p:ph type="title"/>
          </p:nvPr>
        </p:nvSpPr>
        <p:spPr>
          <a:xfrm>
            <a:off x="601255" y="702155"/>
            <a:ext cx="3409783" cy="1300365"/>
          </a:xfrm>
        </p:spPr>
        <p:txBody>
          <a:bodyPr vert="horz" lIns="91440" tIns="45720" rIns="91440" bIns="45720" rtlCol="0" anchor="b">
            <a:normAutofit/>
          </a:bodyPr>
          <a:lstStyle/>
          <a:p>
            <a:r>
              <a:rPr lang="en-US" u="sng">
                <a:solidFill>
                  <a:srgbClr val="FFFFFF"/>
                </a:solidFill>
              </a:rPr>
              <a:t>M&amp;S Values.</a:t>
            </a:r>
          </a:p>
        </p:txBody>
      </p:sp>
      <p:sp>
        <p:nvSpPr>
          <p:cNvPr id="5" name="TextBox 4">
            <a:extLst>
              <a:ext uri="{FF2B5EF4-FFF2-40B4-BE49-F238E27FC236}">
                <a16:creationId xmlns:a16="http://schemas.microsoft.com/office/drawing/2014/main" id="{10990126-5A58-40CB-BD48-201126720562}"/>
              </a:ext>
            </a:extLst>
          </p:cNvPr>
          <p:cNvSpPr txBox="1"/>
          <p:nvPr/>
        </p:nvSpPr>
        <p:spPr>
          <a:xfrm>
            <a:off x="601255" y="2177142"/>
            <a:ext cx="3409782" cy="382360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buClr>
              <a:buSzPct val="92000"/>
              <a:buFont typeface="Wingdings 2" panose="05020102010507070707" pitchFamily="18" charset="2"/>
              <a:buChar char=""/>
            </a:pPr>
            <a:r>
              <a:rPr lang="en-US" b="1" i="1">
                <a:solidFill>
                  <a:srgbClr val="FFFFFF"/>
                </a:solidFill>
              </a:rPr>
              <a:t>CLOTHES WITH A CONSCIENCE</a:t>
            </a:r>
          </a:p>
          <a:p>
            <a:pPr defTabSz="457200">
              <a:spcBef>
                <a:spcPct val="20000"/>
              </a:spcBef>
              <a:spcAft>
                <a:spcPts val="600"/>
              </a:spcAft>
              <a:buClr>
                <a:schemeClr val="accent1"/>
              </a:buClr>
              <a:buSzPct val="92000"/>
              <a:buFont typeface="Wingdings 2" panose="05020102010507070707" pitchFamily="18" charset="2"/>
              <a:buChar char=""/>
            </a:pPr>
            <a:r>
              <a:rPr lang="en-US">
                <a:solidFill>
                  <a:srgbClr val="FFFFFF"/>
                </a:solidFill>
              </a:rPr>
              <a:t>"Sustainable clothing is close to our hearts. From responsible sourcing to tackling ‘throwaway fashion’, we’ve been taking steps to boost the sustainability of our business for over a decade."</a:t>
            </a:r>
          </a:p>
        </p:txBody>
      </p:sp>
      <p:pic>
        <p:nvPicPr>
          <p:cNvPr id="4" name="Picture 4">
            <a:extLst>
              <a:ext uri="{FF2B5EF4-FFF2-40B4-BE49-F238E27FC236}">
                <a16:creationId xmlns:a16="http://schemas.microsoft.com/office/drawing/2014/main" id="{82149322-F0B6-4BE6-A2AB-4115B96DF9E3}"/>
              </a:ext>
            </a:extLst>
          </p:cNvPr>
          <p:cNvPicPr>
            <a:picLocks noGrp="1" noChangeAspect="1"/>
          </p:cNvPicPr>
          <p:nvPr>
            <p:ph idx="1"/>
          </p:nvPr>
        </p:nvPicPr>
        <p:blipFill>
          <a:blip r:embed="rId2"/>
          <a:stretch>
            <a:fillRect/>
          </a:stretch>
        </p:blipFill>
        <p:spPr>
          <a:xfrm>
            <a:off x="4592231" y="1314693"/>
            <a:ext cx="6831503" cy="4211200"/>
          </a:xfrm>
          <a:prstGeom prst="rect">
            <a:avLst/>
          </a:prstGeom>
        </p:spPr>
      </p:pic>
      <p:sp>
        <p:nvSpPr>
          <p:cNvPr id="3" name="TextBox 2">
            <a:extLst>
              <a:ext uri="{FF2B5EF4-FFF2-40B4-BE49-F238E27FC236}">
                <a16:creationId xmlns:a16="http://schemas.microsoft.com/office/drawing/2014/main" id="{DE9425EA-10C8-4FE9-823F-3B6A1A013D5C}"/>
              </a:ext>
            </a:extLst>
          </p:cNvPr>
          <p:cNvSpPr txBox="1"/>
          <p:nvPr/>
        </p:nvSpPr>
        <p:spPr>
          <a:xfrm>
            <a:off x="939566" y="6327134"/>
            <a:ext cx="2139193" cy="246221"/>
          </a:xfrm>
          <a:prstGeom prst="rect">
            <a:avLst/>
          </a:prstGeom>
          <a:noFill/>
        </p:spPr>
        <p:txBody>
          <a:bodyPr wrap="square" rtlCol="0">
            <a:spAutoFit/>
          </a:bodyPr>
          <a:lstStyle/>
          <a:p>
            <a:r>
              <a:rPr lang="en-GB" sz="1000" dirty="0">
                <a:solidFill>
                  <a:schemeClr val="bg1"/>
                </a:solidFill>
              </a:rPr>
              <a:t>(Marks and Spencer plc,2021)</a:t>
            </a:r>
            <a:r>
              <a:rPr lang="en-GB" sz="1000" dirty="0"/>
              <a:t> </a:t>
            </a:r>
          </a:p>
        </p:txBody>
      </p:sp>
    </p:spTree>
    <p:extLst>
      <p:ext uri="{BB962C8B-B14F-4D97-AF65-F5344CB8AC3E}">
        <p14:creationId xmlns:p14="http://schemas.microsoft.com/office/powerpoint/2010/main" val="98848325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16">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8">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C31F35B-CDFF-4501-9268-23652E2A99EF}"/>
              </a:ext>
            </a:extLst>
          </p:cNvPr>
          <p:cNvSpPr>
            <a:spLocks noGrp="1"/>
          </p:cNvSpPr>
          <p:nvPr>
            <p:ph type="title"/>
          </p:nvPr>
        </p:nvSpPr>
        <p:spPr>
          <a:xfrm>
            <a:off x="4602822" y="938022"/>
            <a:ext cx="6658013" cy="1188720"/>
          </a:xfrm>
        </p:spPr>
        <p:txBody>
          <a:bodyPr>
            <a:normAutofit/>
          </a:bodyPr>
          <a:lstStyle/>
          <a:p>
            <a:r>
              <a:rPr lang="en-GB">
                <a:solidFill>
                  <a:srgbClr val="FFFFFF"/>
                </a:solidFill>
                <a:ea typeface="+mj-lt"/>
                <a:cs typeface="+mj-lt"/>
              </a:rPr>
              <a:t>M&amp;S Approach to sustainable fashion:</a:t>
            </a:r>
            <a:endParaRPr lang="en-US">
              <a:solidFill>
                <a:srgbClr val="FFFFFF"/>
              </a:solidFill>
            </a:endParaRPr>
          </a:p>
        </p:txBody>
      </p:sp>
      <p:sp>
        <p:nvSpPr>
          <p:cNvPr id="16" name="Rectangle 20">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2">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4">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5" descr="A picture containing text, clipart&#10;&#10;Description automatically generated">
            <a:extLst>
              <a:ext uri="{FF2B5EF4-FFF2-40B4-BE49-F238E27FC236}">
                <a16:creationId xmlns:a16="http://schemas.microsoft.com/office/drawing/2014/main" id="{DED89FB2-2DBA-47D3-B0ED-43B8E74103FD}"/>
              </a:ext>
            </a:extLst>
          </p:cNvPr>
          <p:cNvPicPr>
            <a:picLocks noChangeAspect="1"/>
          </p:cNvPicPr>
          <p:nvPr/>
        </p:nvPicPr>
        <p:blipFill>
          <a:blip r:embed="rId2"/>
          <a:stretch>
            <a:fillRect/>
          </a:stretch>
        </p:blipFill>
        <p:spPr>
          <a:xfrm>
            <a:off x="774700" y="2247414"/>
            <a:ext cx="3053422" cy="2657302"/>
          </a:xfrm>
          <a:prstGeom prst="rect">
            <a:avLst/>
          </a:prstGeom>
        </p:spPr>
      </p:pic>
      <p:sp>
        <p:nvSpPr>
          <p:cNvPr id="3" name="Content Placeholder 2">
            <a:extLst>
              <a:ext uri="{FF2B5EF4-FFF2-40B4-BE49-F238E27FC236}">
                <a16:creationId xmlns:a16="http://schemas.microsoft.com/office/drawing/2014/main" id="{AF9E1D74-56C9-4244-98FC-925C005043E5}"/>
              </a:ext>
            </a:extLst>
          </p:cNvPr>
          <p:cNvSpPr>
            <a:spLocks noGrp="1"/>
          </p:cNvSpPr>
          <p:nvPr>
            <p:ph idx="1"/>
          </p:nvPr>
        </p:nvSpPr>
        <p:spPr>
          <a:xfrm>
            <a:off x="4602822" y="2340864"/>
            <a:ext cx="6658013" cy="3793237"/>
          </a:xfrm>
        </p:spPr>
        <p:txBody>
          <a:bodyPr>
            <a:normAutofit/>
          </a:bodyPr>
          <a:lstStyle/>
          <a:p>
            <a:pPr marL="305435" indent="-305435">
              <a:lnSpc>
                <a:spcPct val="100000"/>
              </a:lnSpc>
            </a:pPr>
            <a:r>
              <a:rPr lang="en-GB">
                <a:solidFill>
                  <a:srgbClr val="FFFFFF"/>
                </a:solidFill>
                <a:ea typeface="+mn-lt"/>
                <a:cs typeface="+mn-lt"/>
              </a:rPr>
              <a:t>New Plan A 2025 sustainability plan : </a:t>
            </a:r>
          </a:p>
          <a:p>
            <a:pPr marL="0" indent="0">
              <a:lnSpc>
                <a:spcPct val="100000"/>
              </a:lnSpc>
              <a:buNone/>
            </a:pPr>
            <a:r>
              <a:rPr lang="en-GB">
                <a:solidFill>
                  <a:srgbClr val="FFFFFF"/>
                </a:solidFill>
                <a:ea typeface="+mn-lt"/>
                <a:cs typeface="+mn-lt"/>
              </a:rPr>
              <a:t>Plan A has helped make substantial improvements to M&amp;S’ environmental footprint. Plan A 2025 will do even more with M&amp;S aiming to make its entire business model zero waste – not just its own operations but also its supply chains and products.</a:t>
            </a:r>
            <a:endParaRPr lang="en-GB">
              <a:solidFill>
                <a:srgbClr val="FFFFFF"/>
              </a:solidFill>
            </a:endParaRPr>
          </a:p>
          <a:p>
            <a:pPr marL="305435" indent="-305435">
              <a:lnSpc>
                <a:spcPct val="100000"/>
              </a:lnSpc>
            </a:pPr>
            <a:r>
              <a:rPr lang="en-GB">
                <a:solidFill>
                  <a:srgbClr val="FFFFFF"/>
                </a:solidFill>
                <a:ea typeface="+mn-lt"/>
                <a:cs typeface="+mn-lt"/>
              </a:rPr>
              <a:t> M&amp;S strive to source the latest style and quality that doesn’t ‘</a:t>
            </a:r>
            <a:r>
              <a:rPr lang="en-GB" i="1">
                <a:solidFill>
                  <a:srgbClr val="FFFFFF"/>
                </a:solidFill>
                <a:ea typeface="+mn-lt"/>
                <a:cs typeface="+mn-lt"/>
              </a:rPr>
              <a:t>cost us the earth</a:t>
            </a:r>
            <a:r>
              <a:rPr lang="en-GB">
                <a:solidFill>
                  <a:srgbClr val="FFFFFF"/>
                </a:solidFill>
                <a:ea typeface="+mn-lt"/>
                <a:cs typeface="+mn-lt"/>
              </a:rPr>
              <a:t>’ in the process.</a:t>
            </a:r>
          </a:p>
          <a:p>
            <a:pPr marL="305435" indent="-305435">
              <a:lnSpc>
                <a:spcPct val="100000"/>
              </a:lnSpc>
            </a:pPr>
            <a:r>
              <a:rPr lang="en-GB">
                <a:solidFill>
                  <a:srgbClr val="FFFFFF"/>
                </a:solidFill>
              </a:rPr>
              <a:t>Spring of 2021 </a:t>
            </a:r>
            <a:r>
              <a:rPr lang="en-GB">
                <a:solidFill>
                  <a:srgbClr val="FFFFFF"/>
                </a:solidFill>
                <a:ea typeface="+mn-lt"/>
                <a:cs typeface="+mn-lt"/>
              </a:rPr>
              <a:t> M&amp;S  launch their most sustainable denim range yet as they recognised that denim manufacturing and garment washing has potential for improved resource efficiency and reduced environmental impact. There is a lot of focus on the denim industry, as it is considered one of the dirtiest parts of the fashion industry.</a:t>
            </a:r>
            <a:endParaRPr lang="en-GB">
              <a:solidFill>
                <a:srgbClr val="FFFFFF"/>
              </a:solidFill>
            </a:endParaRPr>
          </a:p>
        </p:txBody>
      </p:sp>
      <p:sp>
        <p:nvSpPr>
          <p:cNvPr id="4" name="TextBox 3">
            <a:extLst>
              <a:ext uri="{FF2B5EF4-FFF2-40B4-BE49-F238E27FC236}">
                <a16:creationId xmlns:a16="http://schemas.microsoft.com/office/drawing/2014/main" id="{C0ADBB9E-3885-4DBB-BB30-010702B4DFBD}"/>
              </a:ext>
            </a:extLst>
          </p:cNvPr>
          <p:cNvSpPr txBox="1"/>
          <p:nvPr/>
        </p:nvSpPr>
        <p:spPr>
          <a:xfrm>
            <a:off x="9574585" y="6439568"/>
            <a:ext cx="2836359" cy="246221"/>
          </a:xfrm>
          <a:prstGeom prst="rect">
            <a:avLst/>
          </a:prstGeom>
          <a:noFill/>
        </p:spPr>
        <p:txBody>
          <a:bodyPr wrap="square" rtlCol="0">
            <a:spAutoFit/>
          </a:bodyPr>
          <a:lstStyle/>
          <a:p>
            <a:r>
              <a:rPr lang="en-GB" sz="1000" dirty="0">
                <a:solidFill>
                  <a:schemeClr val="bg1"/>
                </a:solidFill>
              </a:rPr>
              <a:t>(Marks and Spencer plc,2021) </a:t>
            </a:r>
          </a:p>
        </p:txBody>
      </p:sp>
    </p:spTree>
    <p:extLst>
      <p:ext uri="{BB962C8B-B14F-4D97-AF65-F5344CB8AC3E}">
        <p14:creationId xmlns:p14="http://schemas.microsoft.com/office/powerpoint/2010/main" val="378019569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27">
            <a:extLst>
              <a:ext uri="{FF2B5EF4-FFF2-40B4-BE49-F238E27FC236}">
                <a16:creationId xmlns:a16="http://schemas.microsoft.com/office/drawing/2014/main" id="{ECF4EACC-C81F-4A3B-BF97-ADAD2C1FD13E}"/>
              </a:ext>
            </a:extLst>
          </p:cNvPr>
          <p:cNvPicPr>
            <a:picLocks noChangeAspect="1"/>
          </p:cNvPicPr>
          <p:nvPr/>
        </p:nvPicPr>
        <p:blipFill rotWithShape="1">
          <a:blip r:embed="rId2"/>
          <a:srcRect r="8310"/>
          <a:stretch/>
        </p:blipFill>
        <p:spPr>
          <a:xfrm>
            <a:off x="-2" y="10"/>
            <a:ext cx="4578272" cy="2608947"/>
          </a:xfrm>
          <a:prstGeom prst="rect">
            <a:avLst/>
          </a:prstGeom>
        </p:spPr>
      </p:pic>
      <p:pic>
        <p:nvPicPr>
          <p:cNvPr id="10" name="Picture 10">
            <a:extLst>
              <a:ext uri="{FF2B5EF4-FFF2-40B4-BE49-F238E27FC236}">
                <a16:creationId xmlns:a16="http://schemas.microsoft.com/office/drawing/2014/main" id="{E947D808-03E3-4549-9C83-E14984346365}"/>
              </a:ext>
            </a:extLst>
          </p:cNvPr>
          <p:cNvPicPr>
            <a:picLocks noChangeAspect="1"/>
          </p:cNvPicPr>
          <p:nvPr/>
        </p:nvPicPr>
        <p:blipFill rotWithShape="1">
          <a:blip r:embed="rId3"/>
          <a:srcRect l="9805" r="18556"/>
          <a:stretch/>
        </p:blipFill>
        <p:spPr>
          <a:xfrm>
            <a:off x="2" y="2608956"/>
            <a:ext cx="4560199" cy="4249043"/>
          </a:xfrm>
          <a:prstGeom prst="rect">
            <a:avLst/>
          </a:prstGeom>
        </p:spPr>
      </p:pic>
      <p:sp>
        <p:nvSpPr>
          <p:cNvPr id="29" name="Rectangle 31">
            <a:extLst>
              <a:ext uri="{FF2B5EF4-FFF2-40B4-BE49-F238E27FC236}">
                <a16:creationId xmlns:a16="http://schemas.microsoft.com/office/drawing/2014/main" id="{7B34D440-E359-4CB9-B8E8-81977A860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0517" y="-460"/>
            <a:ext cx="91440" cy="68580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Rectangle 33">
            <a:extLst>
              <a:ext uri="{FF2B5EF4-FFF2-40B4-BE49-F238E27FC236}">
                <a16:creationId xmlns:a16="http://schemas.microsoft.com/office/drawing/2014/main" id="{1B8F5A0E-5428-4604-A0F3-2224BE8709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9" y="2560620"/>
            <a:ext cx="4581144" cy="9144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35">
            <a:extLst>
              <a:ext uri="{FF2B5EF4-FFF2-40B4-BE49-F238E27FC236}">
                <a16:creationId xmlns:a16="http://schemas.microsoft.com/office/drawing/2014/main" id="{D288FC14-B788-4FBC-9C5E-BC4892F5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06" y="0"/>
            <a:ext cx="7571045" cy="6858000"/>
          </a:xfrm>
          <a:prstGeom prst="rect">
            <a:avLst/>
          </a:prstGeom>
          <a:solidFill>
            <a:srgbClr val="465359"/>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25F29A8-5FB4-41B0-9083-F991798EF42C}"/>
              </a:ext>
            </a:extLst>
          </p:cNvPr>
          <p:cNvSpPr>
            <a:spLocks noGrp="1"/>
          </p:cNvSpPr>
          <p:nvPr>
            <p:ph type="title"/>
          </p:nvPr>
        </p:nvSpPr>
        <p:spPr>
          <a:xfrm>
            <a:off x="5204707" y="457280"/>
            <a:ext cx="6400367" cy="1431399"/>
          </a:xfrm>
        </p:spPr>
        <p:txBody>
          <a:bodyPr vert="horz" lIns="91440" tIns="45720" rIns="91440" bIns="45720" rtlCol="0" anchor="ctr">
            <a:normAutofit/>
          </a:bodyPr>
          <a:lstStyle/>
          <a:p>
            <a:r>
              <a:rPr lang="en-US" b="0" u="sng" kern="1200" cap="all" dirty="0">
                <a:solidFill>
                  <a:srgbClr val="FFFFFF"/>
                </a:solidFill>
                <a:latin typeface="+mj-lt"/>
                <a:ea typeface="+mj-ea"/>
                <a:cs typeface="+mj-cs"/>
              </a:rPr>
              <a:t>Sustainable Denim</a:t>
            </a:r>
          </a:p>
        </p:txBody>
      </p:sp>
      <p:sp>
        <p:nvSpPr>
          <p:cNvPr id="4" name="TextBox 3">
            <a:extLst>
              <a:ext uri="{FF2B5EF4-FFF2-40B4-BE49-F238E27FC236}">
                <a16:creationId xmlns:a16="http://schemas.microsoft.com/office/drawing/2014/main" id="{38496E1E-57FD-4C9E-9999-7F6548757A4A}"/>
              </a:ext>
            </a:extLst>
          </p:cNvPr>
          <p:cNvSpPr txBox="1"/>
          <p:nvPr/>
        </p:nvSpPr>
        <p:spPr>
          <a:xfrm>
            <a:off x="5207590" y="2194527"/>
            <a:ext cx="6397545" cy="406167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b="1">
              <a:solidFill>
                <a:srgbClr val="FFFFFF"/>
              </a:solidFill>
            </a:endParaRPr>
          </a:p>
          <a:p>
            <a:pPr defTabSz="457200">
              <a:lnSpc>
                <a:spcPct val="90000"/>
              </a:lnSpc>
              <a:spcBef>
                <a:spcPct val="20000"/>
              </a:spcBef>
              <a:spcAft>
                <a:spcPts val="600"/>
              </a:spcAft>
              <a:buClr>
                <a:schemeClr val="accent1"/>
              </a:buClr>
              <a:buSzPct val="92000"/>
            </a:pPr>
            <a:r>
              <a:rPr lang="en-US" i="1" dirty="0">
                <a:solidFill>
                  <a:srgbClr val="FFFFFF"/>
                </a:solidFill>
              </a:rPr>
              <a:t>The guiding principles of the Sustainable Denim </a:t>
            </a:r>
            <a:r>
              <a:rPr lang="en-US" i="1" dirty="0" err="1">
                <a:solidFill>
                  <a:srgbClr val="FFFFFF"/>
                </a:solidFill>
              </a:rPr>
              <a:t>programme</a:t>
            </a:r>
            <a:r>
              <a:rPr lang="en-US" i="1" dirty="0">
                <a:solidFill>
                  <a:srgbClr val="FFFFFF"/>
                </a:solidFill>
              </a:rPr>
              <a:t> are that all denim products should be developed to:</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dirty="0">
                <a:solidFill>
                  <a:srgbClr val="FFFFFF"/>
                </a:solidFill>
              </a:rPr>
              <a:t> Minimise the use of water per piece </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dirty="0">
                <a:solidFill>
                  <a:srgbClr val="FFFFFF"/>
                </a:solidFill>
              </a:rPr>
              <a:t> Use Kinder / Less chemicals </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dirty="0">
                <a:solidFill>
                  <a:srgbClr val="FFFFFF"/>
                </a:solidFill>
              </a:rPr>
              <a:t> Utilise new technology in fabric dyeing and garment washing</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a:solidFill>
                <a:srgbClr val="FFFFFF"/>
              </a:solidFill>
            </a:endParaRPr>
          </a:p>
          <a:p>
            <a:pPr defTabSz="457200">
              <a:lnSpc>
                <a:spcPct val="90000"/>
              </a:lnSpc>
              <a:spcBef>
                <a:spcPct val="20000"/>
              </a:spcBef>
              <a:spcAft>
                <a:spcPts val="600"/>
              </a:spcAft>
              <a:buClr>
                <a:schemeClr val="accent1"/>
              </a:buClr>
              <a:buSzPct val="92000"/>
            </a:pPr>
            <a:r>
              <a:rPr lang="en-US" dirty="0">
                <a:solidFill>
                  <a:srgbClr val="FFFFFF"/>
                </a:solidFill>
              </a:rPr>
              <a:t>By using 100% responsibly sourced cotton and using 80% less water in the finishing process by partnering with Jeanologia – a leader in sustainable finishing technologies. We’ve also started to replace standard Indigo dyes with alternatives that are cleaner and more resource efficient dyestuff. </a:t>
            </a:r>
          </a:p>
          <a:p>
            <a:pPr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a:solidFill>
                <a:srgbClr val="FFFFFF"/>
              </a:solidFill>
            </a:endParaRPr>
          </a:p>
        </p:txBody>
      </p:sp>
      <p:sp>
        <p:nvSpPr>
          <p:cNvPr id="12" name="TextBox 11">
            <a:extLst>
              <a:ext uri="{FF2B5EF4-FFF2-40B4-BE49-F238E27FC236}">
                <a16:creationId xmlns:a16="http://schemas.microsoft.com/office/drawing/2014/main" id="{340B46B1-A3A3-4A9E-92FF-FDB4FC2E1610}"/>
              </a:ext>
            </a:extLst>
          </p:cNvPr>
          <p:cNvSpPr txBox="1"/>
          <p:nvPr/>
        </p:nvSpPr>
        <p:spPr>
          <a:xfrm>
            <a:off x="4522744" y="6632870"/>
            <a:ext cx="6094602" cy="246221"/>
          </a:xfrm>
          <a:prstGeom prst="rect">
            <a:avLst/>
          </a:prstGeom>
          <a:noFill/>
        </p:spPr>
        <p:txBody>
          <a:bodyPr wrap="square">
            <a:spAutoFit/>
          </a:bodyPr>
          <a:lstStyle/>
          <a:p>
            <a:r>
              <a:rPr lang="en-GB" sz="1000" dirty="0">
                <a:solidFill>
                  <a:schemeClr val="bg1"/>
                </a:solidFill>
              </a:rPr>
              <a:t>(Marks and Spencer plc,2021) </a:t>
            </a:r>
          </a:p>
        </p:txBody>
      </p:sp>
    </p:spTree>
    <p:extLst>
      <p:ext uri="{BB962C8B-B14F-4D97-AF65-F5344CB8AC3E}">
        <p14:creationId xmlns:p14="http://schemas.microsoft.com/office/powerpoint/2010/main" val="45781629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1">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A5F89CE-F5AA-49DA-9D9A-8A1AF12492CC}"/>
              </a:ext>
            </a:extLst>
          </p:cNvPr>
          <p:cNvSpPr>
            <a:spLocks noGrp="1"/>
          </p:cNvSpPr>
          <p:nvPr>
            <p:ph type="title"/>
          </p:nvPr>
        </p:nvSpPr>
        <p:spPr>
          <a:xfrm>
            <a:off x="4602822" y="938022"/>
            <a:ext cx="6658013" cy="1188720"/>
          </a:xfrm>
        </p:spPr>
        <p:txBody>
          <a:bodyPr vert="horz" lIns="91440" tIns="45720" rIns="91440" bIns="45720" rtlCol="0" anchor="b">
            <a:normAutofit/>
          </a:bodyPr>
          <a:lstStyle/>
          <a:p>
            <a:r>
              <a:rPr lang="en-US" u="sng" dirty="0">
                <a:solidFill>
                  <a:srgbClr val="FFFFFF"/>
                </a:solidFill>
              </a:rPr>
              <a:t>M&amp;s STILL USING LEATHER</a:t>
            </a:r>
            <a:r>
              <a:rPr lang="en-US" dirty="0">
                <a:solidFill>
                  <a:srgbClr val="FFFFFF"/>
                </a:solidFill>
              </a:rPr>
              <a:t>.</a:t>
            </a:r>
          </a:p>
        </p:txBody>
      </p:sp>
      <p:sp>
        <p:nvSpPr>
          <p:cNvPr id="9" name="Rectangle 13">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5">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7">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5" descr="A picture containing text, indoor, raft, stone&#10;&#10;Description automatically generated">
            <a:extLst>
              <a:ext uri="{FF2B5EF4-FFF2-40B4-BE49-F238E27FC236}">
                <a16:creationId xmlns:a16="http://schemas.microsoft.com/office/drawing/2014/main" id="{C143D566-4FD7-470B-9215-2DAE48E9C48E}"/>
              </a:ext>
            </a:extLst>
          </p:cNvPr>
          <p:cNvPicPr>
            <a:picLocks noChangeAspect="1"/>
          </p:cNvPicPr>
          <p:nvPr/>
        </p:nvPicPr>
        <p:blipFill>
          <a:blip r:embed="rId2"/>
          <a:stretch>
            <a:fillRect/>
          </a:stretch>
        </p:blipFill>
        <p:spPr>
          <a:xfrm>
            <a:off x="257115" y="1832497"/>
            <a:ext cx="3786667" cy="3142079"/>
          </a:xfrm>
          <a:prstGeom prst="rect">
            <a:avLst/>
          </a:prstGeom>
        </p:spPr>
      </p:pic>
      <p:sp>
        <p:nvSpPr>
          <p:cNvPr id="4" name="TextBox 3">
            <a:extLst>
              <a:ext uri="{FF2B5EF4-FFF2-40B4-BE49-F238E27FC236}">
                <a16:creationId xmlns:a16="http://schemas.microsoft.com/office/drawing/2014/main" id="{47193B36-9FE1-4313-8E0D-31E6AA5F1A86}"/>
              </a:ext>
            </a:extLst>
          </p:cNvPr>
          <p:cNvSpPr txBox="1"/>
          <p:nvPr/>
        </p:nvSpPr>
        <p:spPr>
          <a:xfrm>
            <a:off x="4602822" y="2340864"/>
            <a:ext cx="6658013" cy="379323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dirty="0">
                <a:solidFill>
                  <a:srgbClr val="FFFFFF"/>
                </a:solidFill>
              </a:rPr>
              <a:t>As currently practiced, leather production is linked to some serious sustainability issues, not least as a by-product of the meat industry. Extensive rearing of livestock has severe environmental impacts such as deforestation, water and land overuse, and gas emissions. Clearing of the Amazon for cattle ranching, including for leather, is contributing to </a:t>
            </a:r>
            <a:r>
              <a:rPr lang="en-GB" dirty="0">
                <a:solidFill>
                  <a:srgbClr val="FFFFFF"/>
                </a:solidFill>
              </a:rPr>
              <a:t>to global warming , water use and pollution.</a:t>
            </a:r>
            <a:endParaRPr lang="en-US" dirty="0">
              <a:solidFill>
                <a:srgbClr val="FFFFFF"/>
              </a:solidFill>
            </a:endParaRPr>
          </a:p>
          <a:p>
            <a:pPr defTabSz="457200">
              <a:lnSpc>
                <a:spcPct val="90000"/>
              </a:lnSpc>
              <a:spcBef>
                <a:spcPct val="20000"/>
              </a:spcBef>
              <a:spcAft>
                <a:spcPts val="600"/>
              </a:spcAft>
              <a:buClr>
                <a:schemeClr val="accent1"/>
              </a:buClr>
              <a:buSzPct val="92000"/>
            </a:pPr>
            <a:endParaRPr lang="en-US" dirty="0">
              <a:solidFill>
                <a:srgbClr val="FFFFFF"/>
              </a:solidFill>
            </a:endParaRPr>
          </a:p>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dirty="0">
                <a:solidFill>
                  <a:srgbClr val="FFFFFF"/>
                </a:solidFill>
              </a:rPr>
              <a:t>Tanning is the most toxic phase in leather processing, and it produces a slush of chemicals and </a:t>
            </a:r>
            <a:r>
              <a:rPr lang="en-GB" dirty="0">
                <a:solidFill>
                  <a:srgbClr val="FFFFFF"/>
                </a:solidFill>
              </a:rPr>
              <a:t>and gases. Tannery workers  including children as young as 10 in some countries – risk severe side- effects from exposure to these toxic substances.</a:t>
            </a:r>
            <a:endParaRPr lang="en-US" dirty="0">
              <a:solidFill>
                <a:srgbClr val="FFFFFF"/>
              </a:solidFill>
            </a:endParaRPr>
          </a:p>
        </p:txBody>
      </p:sp>
      <p:sp>
        <p:nvSpPr>
          <p:cNvPr id="3" name="TextBox 2">
            <a:extLst>
              <a:ext uri="{FF2B5EF4-FFF2-40B4-BE49-F238E27FC236}">
                <a16:creationId xmlns:a16="http://schemas.microsoft.com/office/drawing/2014/main" id="{F9BA217E-1A3B-41B0-8C3C-DAD96222328B}"/>
              </a:ext>
            </a:extLst>
          </p:cNvPr>
          <p:cNvSpPr txBox="1"/>
          <p:nvPr/>
        </p:nvSpPr>
        <p:spPr>
          <a:xfrm>
            <a:off x="8962240" y="6404357"/>
            <a:ext cx="2783227" cy="246221"/>
          </a:xfrm>
          <a:prstGeom prst="rect">
            <a:avLst/>
          </a:prstGeom>
          <a:noFill/>
        </p:spPr>
        <p:txBody>
          <a:bodyPr wrap="square" rtlCol="0">
            <a:spAutoFit/>
          </a:bodyPr>
          <a:lstStyle/>
          <a:p>
            <a:r>
              <a:rPr lang="en-GB" sz="1000" dirty="0">
                <a:solidFill>
                  <a:schemeClr val="bg1"/>
                </a:solidFill>
              </a:rPr>
              <a:t>(Common objectives,2021) </a:t>
            </a:r>
          </a:p>
        </p:txBody>
      </p:sp>
    </p:spTree>
    <p:extLst>
      <p:ext uri="{BB962C8B-B14F-4D97-AF65-F5344CB8AC3E}">
        <p14:creationId xmlns:p14="http://schemas.microsoft.com/office/powerpoint/2010/main" val="222905441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66D5272-DD15-4485-9F5E-F343E6DCE6A2}"/>
              </a:ext>
            </a:extLst>
          </p:cNvPr>
          <p:cNvSpPr>
            <a:spLocks noGrp="1"/>
          </p:cNvSpPr>
          <p:nvPr>
            <p:ph type="title"/>
          </p:nvPr>
        </p:nvSpPr>
        <p:spPr>
          <a:xfrm>
            <a:off x="771148" y="1037967"/>
            <a:ext cx="3054091" cy="4709131"/>
          </a:xfrm>
        </p:spPr>
        <p:txBody>
          <a:bodyPr vert="horz" lIns="91440" tIns="45720" rIns="91440" bIns="45720" rtlCol="0" anchor="ctr">
            <a:normAutofit/>
          </a:bodyPr>
          <a:lstStyle/>
          <a:p>
            <a:r>
              <a:rPr lang="en-US" b="0" kern="1200" cap="all">
                <a:solidFill>
                  <a:srgbClr val="FFFEFF"/>
                </a:solidFill>
                <a:latin typeface="+mj-lt"/>
                <a:ea typeface="+mj-ea"/>
                <a:cs typeface="+mj-cs"/>
              </a:rPr>
              <a:t>Reference list:</a:t>
            </a:r>
          </a:p>
        </p:txBody>
      </p:sp>
      <p:sp>
        <p:nvSpPr>
          <p:cNvPr id="4" name="TextBox 3">
            <a:extLst>
              <a:ext uri="{FF2B5EF4-FFF2-40B4-BE49-F238E27FC236}">
                <a16:creationId xmlns:a16="http://schemas.microsoft.com/office/drawing/2014/main" id="{80D154B3-81C3-44D4-B3AD-3486FB3C7FAA}"/>
              </a:ext>
            </a:extLst>
          </p:cNvPr>
          <p:cNvSpPr txBox="1"/>
          <p:nvPr/>
        </p:nvSpPr>
        <p:spPr>
          <a:xfrm>
            <a:off x="4534935" y="1037968"/>
            <a:ext cx="6725899" cy="482083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500" dirty="0">
                <a:solidFill>
                  <a:schemeClr val="tx1">
                    <a:lumMod val="75000"/>
                    <a:lumOff val="25000"/>
                  </a:schemeClr>
                </a:solidFill>
              </a:rPr>
              <a:t>Atwell, C. (2021) SUSTAINABLE DENIM PRINCIPLES. Available at: </a:t>
            </a:r>
            <a:r>
              <a:rPr lang="en-US" sz="1500" dirty="0">
                <a:solidFill>
                  <a:schemeClr val="tx1">
                    <a:lumMod val="75000"/>
                    <a:lumOff val="25000"/>
                  </a:schemeClr>
                </a:solidFill>
                <a:hlinkClick r:id="rId2"/>
              </a:rPr>
              <a:t>https://corporate.marksandspencer.com/documents/ms-sustainable-denim-principles.pdf</a:t>
            </a:r>
            <a:r>
              <a:rPr lang="en-US" sz="1500" dirty="0">
                <a:solidFill>
                  <a:schemeClr val="tx1">
                    <a:lumMod val="75000"/>
                    <a:lumOff val="25000"/>
                  </a:schemeClr>
                </a:solidFill>
              </a:rPr>
              <a:t>. (Accessed on 31</a:t>
            </a:r>
            <a:r>
              <a:rPr lang="en-US" sz="1500" baseline="30000" dirty="0">
                <a:solidFill>
                  <a:schemeClr val="tx1">
                    <a:lumMod val="75000"/>
                    <a:lumOff val="25000"/>
                  </a:schemeClr>
                </a:solidFill>
              </a:rPr>
              <a:t>st</a:t>
            </a:r>
            <a:r>
              <a:rPr lang="en-US" sz="1500" dirty="0">
                <a:solidFill>
                  <a:schemeClr val="tx1">
                    <a:lumMod val="75000"/>
                    <a:lumOff val="25000"/>
                  </a:schemeClr>
                </a:solidFill>
              </a:rPr>
              <a:t> October 2021). </a:t>
            </a:r>
          </a:p>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500" dirty="0">
                <a:solidFill>
                  <a:schemeClr val="tx1">
                    <a:lumMod val="75000"/>
                    <a:lumOff val="25000"/>
                  </a:schemeClr>
                </a:solidFill>
              </a:rPr>
              <a:t>Common objectives. (2021) </a:t>
            </a:r>
            <a:r>
              <a:rPr lang="en-US" sz="1500" dirty="0" err="1">
                <a:solidFill>
                  <a:schemeClr val="tx1">
                    <a:lumMod val="75000"/>
                    <a:lumOff val="25000"/>
                  </a:schemeClr>
                </a:solidFill>
              </a:rPr>
              <a:t>Fibre</a:t>
            </a:r>
            <a:r>
              <a:rPr lang="en-US" sz="1500" dirty="0">
                <a:solidFill>
                  <a:schemeClr val="tx1">
                    <a:lumMod val="75000"/>
                    <a:lumOff val="25000"/>
                  </a:schemeClr>
                </a:solidFill>
              </a:rPr>
              <a:t> Briefing: Leather. Available at: </a:t>
            </a:r>
            <a:r>
              <a:rPr lang="en-US" sz="1500" dirty="0">
                <a:solidFill>
                  <a:schemeClr val="tx1">
                    <a:lumMod val="75000"/>
                    <a:lumOff val="25000"/>
                  </a:schemeClr>
                </a:solidFill>
                <a:hlinkClick r:id="rId3"/>
              </a:rPr>
              <a:t>https://www.commonobjective.co/article/fibre-briefing-leather</a:t>
            </a:r>
            <a:r>
              <a:rPr lang="en-US" sz="1500" dirty="0">
                <a:solidFill>
                  <a:schemeClr val="tx1">
                    <a:lumMod val="75000"/>
                    <a:lumOff val="25000"/>
                  </a:schemeClr>
                </a:solidFill>
              </a:rPr>
              <a:t>. (Accessed on 3</a:t>
            </a:r>
            <a:r>
              <a:rPr lang="en-US" sz="1500" baseline="30000" dirty="0">
                <a:solidFill>
                  <a:schemeClr val="tx1">
                    <a:lumMod val="75000"/>
                    <a:lumOff val="25000"/>
                  </a:schemeClr>
                </a:solidFill>
              </a:rPr>
              <a:t>rd</a:t>
            </a:r>
            <a:r>
              <a:rPr lang="en-US" sz="1500" dirty="0">
                <a:solidFill>
                  <a:schemeClr val="tx1">
                    <a:lumMod val="75000"/>
                    <a:lumOff val="25000"/>
                  </a:schemeClr>
                </a:solidFill>
              </a:rPr>
              <a:t> November 2021). </a:t>
            </a:r>
          </a:p>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500" dirty="0">
                <a:solidFill>
                  <a:schemeClr val="tx1">
                    <a:lumMod val="75000"/>
                    <a:lumOff val="25000"/>
                  </a:schemeClr>
                </a:solidFill>
              </a:rPr>
              <a:t>Marks and Spencer plc. (2021) Denim. Available at: </a:t>
            </a:r>
            <a:r>
              <a:rPr lang="en-US" sz="1500" dirty="0">
                <a:solidFill>
                  <a:schemeClr val="tx1">
                    <a:lumMod val="75000"/>
                    <a:lumOff val="25000"/>
                  </a:schemeClr>
                </a:solidFill>
                <a:hlinkClick r:id="rId4"/>
              </a:rPr>
              <a:t>https://corporate.marksandspencer.com/sustainability/our-products/clothing-and-home/fibres-and-fabrics/denim</a:t>
            </a:r>
            <a:r>
              <a:rPr lang="en-US" sz="1500" dirty="0">
                <a:solidFill>
                  <a:schemeClr val="tx1">
                    <a:lumMod val="75000"/>
                    <a:lumOff val="25000"/>
                  </a:schemeClr>
                </a:solidFill>
              </a:rPr>
              <a:t>. (Accessed on 30</a:t>
            </a:r>
            <a:r>
              <a:rPr lang="en-US" sz="1500" baseline="30000" dirty="0">
                <a:solidFill>
                  <a:schemeClr val="tx1">
                    <a:lumMod val="75000"/>
                    <a:lumOff val="25000"/>
                  </a:schemeClr>
                </a:solidFill>
              </a:rPr>
              <a:t>th</a:t>
            </a:r>
            <a:r>
              <a:rPr lang="en-US" sz="1500" dirty="0">
                <a:solidFill>
                  <a:schemeClr val="tx1">
                    <a:lumMod val="75000"/>
                    <a:lumOff val="25000"/>
                  </a:schemeClr>
                </a:solidFill>
              </a:rPr>
              <a:t> October 2021). </a:t>
            </a:r>
          </a:p>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500" dirty="0">
                <a:solidFill>
                  <a:schemeClr val="tx1">
                    <a:lumMod val="75000"/>
                    <a:lumOff val="25000"/>
                  </a:schemeClr>
                </a:solidFill>
              </a:rPr>
              <a:t>Marks and Spencer plc. (2021) EVERYDAY STYLE &amp; TRUSTED VALUE: M&amp;S CLOTHING SETS NEW SUSTAINABLITY STANDARDS FOR DENIM. Available at: </a:t>
            </a:r>
            <a:r>
              <a:rPr lang="en-US" sz="1500" dirty="0">
                <a:solidFill>
                  <a:schemeClr val="tx1">
                    <a:lumMod val="75000"/>
                    <a:lumOff val="25000"/>
                  </a:schemeClr>
                </a:solidFill>
                <a:hlinkClick r:id="rId5"/>
              </a:rPr>
              <a:t>https://corporate.marksandspencer.com/media/press-releases/5ff7017fc6fe1bc26cb21d12/everyday-style-and-trusted-value-m-and-s-clothing-sets-new-sustainablity-standards-for-denim</a:t>
            </a:r>
            <a:r>
              <a:rPr lang="en-US" sz="1500" dirty="0">
                <a:solidFill>
                  <a:schemeClr val="tx1">
                    <a:lumMod val="75000"/>
                    <a:lumOff val="25000"/>
                  </a:schemeClr>
                </a:solidFill>
              </a:rPr>
              <a:t>. (Accessed on 30</a:t>
            </a:r>
            <a:r>
              <a:rPr lang="en-US" sz="1500" baseline="30000" dirty="0">
                <a:solidFill>
                  <a:schemeClr val="tx1">
                    <a:lumMod val="75000"/>
                    <a:lumOff val="25000"/>
                  </a:schemeClr>
                </a:solidFill>
              </a:rPr>
              <a:t>th</a:t>
            </a:r>
            <a:r>
              <a:rPr lang="en-US" sz="1500" dirty="0">
                <a:solidFill>
                  <a:schemeClr val="tx1">
                    <a:lumMod val="75000"/>
                    <a:lumOff val="25000"/>
                  </a:schemeClr>
                </a:solidFill>
              </a:rPr>
              <a:t> October 2021). </a:t>
            </a:r>
          </a:p>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500" dirty="0">
                <a:solidFill>
                  <a:schemeClr val="tx1">
                    <a:lumMod val="75000"/>
                    <a:lumOff val="25000"/>
                  </a:schemeClr>
                </a:solidFill>
              </a:rPr>
              <a:t>Marks and Spencer plc. (2021) M&amp;S LOOKS TO INNOVATIVE SOLUTIONS IN DENIM, FOR A MORE POSITIVE ENVIRONMENTAL IMPACT. Available at: </a:t>
            </a:r>
            <a:r>
              <a:rPr lang="en-US" sz="1500" dirty="0">
                <a:solidFill>
                  <a:schemeClr val="tx1">
                    <a:lumMod val="75000"/>
                    <a:lumOff val="25000"/>
                  </a:schemeClr>
                </a:solidFill>
                <a:hlinkClick r:id="rId6"/>
              </a:rPr>
              <a:t>https://corporate.marksandspencer.com/stories/blog/mands-looks-to-innovative-solutions-in-denim-for-a-more-positive-environmental-impact</a:t>
            </a:r>
            <a:r>
              <a:rPr lang="en-US" sz="1500" dirty="0">
                <a:solidFill>
                  <a:schemeClr val="tx1">
                    <a:lumMod val="75000"/>
                    <a:lumOff val="25000"/>
                  </a:schemeClr>
                </a:solidFill>
              </a:rPr>
              <a:t>. (Accessed on 29</a:t>
            </a:r>
            <a:r>
              <a:rPr lang="en-US" sz="1500" baseline="30000" dirty="0">
                <a:solidFill>
                  <a:schemeClr val="tx1">
                    <a:lumMod val="75000"/>
                    <a:lumOff val="25000"/>
                  </a:schemeClr>
                </a:solidFill>
              </a:rPr>
              <a:t>th</a:t>
            </a:r>
            <a:r>
              <a:rPr lang="en-US" sz="1500" dirty="0">
                <a:solidFill>
                  <a:schemeClr val="tx1">
                    <a:lumMod val="75000"/>
                    <a:lumOff val="25000"/>
                  </a:schemeClr>
                </a:solidFill>
              </a:rPr>
              <a:t> October 2021).</a:t>
            </a:r>
          </a:p>
        </p:txBody>
      </p:sp>
    </p:spTree>
    <p:extLst>
      <p:ext uri="{BB962C8B-B14F-4D97-AF65-F5344CB8AC3E}">
        <p14:creationId xmlns:p14="http://schemas.microsoft.com/office/powerpoint/2010/main" val="3012912643"/>
      </p:ext>
    </p:extLst>
  </p:cSld>
  <p:clrMapOvr>
    <a:masterClrMapping/>
  </p:clrMapOvr>
</p:sld>
</file>

<file path=ppt/theme/theme1.xml><?xml version="1.0" encoding="utf-8"?>
<a:theme xmlns:a="http://schemas.openxmlformats.org/drawingml/2006/main" name="DividendVTI">
  <a:themeElements>
    <a:clrScheme name="Aspect">
      <a:dk1>
        <a:sysClr val="windowText" lastClr="000000"/>
      </a:dk1>
      <a:lt1>
        <a:sysClr val="window" lastClr="FFFFFF"/>
      </a:lt1>
      <a:dk2>
        <a:srgbClr val="585753"/>
      </a:dk2>
      <a:lt2>
        <a:srgbClr val="EBDDC3"/>
      </a:lt2>
      <a:accent1>
        <a:srgbClr val="71B9E4"/>
      </a:accent1>
      <a:accent2>
        <a:srgbClr val="E25D3C"/>
      </a:accent2>
      <a:accent3>
        <a:srgbClr val="BDB59D"/>
      </a:accent3>
      <a:accent4>
        <a:srgbClr val="A5AB81"/>
      </a:accent4>
      <a:accent5>
        <a:srgbClr val="7BA79D"/>
      </a:accent5>
      <a:accent6>
        <a:srgbClr val="968C8C"/>
      </a:accent6>
      <a:hlink>
        <a:srgbClr val="F7B615"/>
      </a:hlink>
      <a:folHlink>
        <a:srgbClr val="704404"/>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7" ma:contentTypeDescription="Create a new document." ma:contentTypeScope="" ma:versionID="255d3701ecfa56f5f20d4b159c83acd5">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591e5cac040feae9e82c4c83da47c8a4"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3325602-30AE-4CEE-A09E-AB01B94F7CC0}">
  <ds:schemaRefs>
    <ds:schemaRef ds:uri="http://schemas.microsoft.com/sharepoint/v3/contenttype/forms"/>
  </ds:schemaRefs>
</ds:datastoreItem>
</file>

<file path=customXml/itemProps2.xml><?xml version="1.0" encoding="utf-8"?>
<ds:datastoreItem xmlns:ds="http://schemas.openxmlformats.org/officeDocument/2006/customXml" ds:itemID="{CEE72E44-B4A9-44D2-BB92-DCD08E1357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E99ABDD-EA56-4708-BD8B-6C5DF8B91045}">
  <ds:schemaRefs>
    <ds:schemaRef ds:uri="http://schemas.microsoft.com/office/2006/metadata/properties"/>
    <ds:schemaRef ds:uri="http://schemas.openxmlformats.org/package/2006/metadata/core-properties"/>
    <ds:schemaRef ds:uri="http://schemas.microsoft.com/office/2006/documentManagement/types"/>
    <ds:schemaRef ds:uri="39a888ec-cc75-402e-856f-ff68cc5460ab"/>
    <ds:schemaRef ds:uri="9d0d5cce-d4dc-4043-8325-c992d2f588cd"/>
    <ds:schemaRef ds:uri="http://schemas.microsoft.com/office/infopath/2007/PartnerControls"/>
    <ds:schemaRef ds:uri="http://www.w3.org/XML/1998/namespace"/>
    <ds:schemaRef ds:uri="http://purl.org/dc/elements/1.1/"/>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1196</TotalTime>
  <Words>640</Words>
  <Application>Microsoft Office PowerPoint</Application>
  <PresentationFormat>Widescreen</PresentationFormat>
  <Paragraphs>30</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Calibri</vt:lpstr>
      <vt:lpstr>Franklin Gothic Book</vt:lpstr>
      <vt:lpstr>Franklin Gothic Demi</vt:lpstr>
      <vt:lpstr>Wingdings 2</vt:lpstr>
      <vt:lpstr>DividendVTI</vt:lpstr>
      <vt:lpstr>M&amp;S Values.</vt:lpstr>
      <vt:lpstr>M&amp;S Approach to sustainable fashion:</vt:lpstr>
      <vt:lpstr>Sustainable Denim</vt:lpstr>
      <vt:lpstr>M&amp;s STILL USING LEATHER.</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dc:title>
  <dc:creator>Danica Shanade Dickson (1904977)</dc:creator>
  <cp:lastModifiedBy>Danica Shanade Dickson (1904977)</cp:lastModifiedBy>
  <cp:revision>2</cp:revision>
  <dcterms:created xsi:type="dcterms:W3CDTF">2021-11-07T13:42:55Z</dcterms:created>
  <dcterms:modified xsi:type="dcterms:W3CDTF">2021-11-08T13:23:59Z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