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30" r:id="rId1"/>
  </p:sldMasterIdLst>
  <p:sldIdLst>
    <p:sldId id="256" r:id="rId2"/>
    <p:sldId id="257" r:id="rId3"/>
    <p:sldId id="261" r:id="rId4"/>
    <p:sldId id="258" r:id="rId5"/>
    <p:sldId id="259" r:id="rId6"/>
    <p:sldId id="260" r:id="rId7"/>
    <p:sldId id="264" r:id="rId8"/>
    <p:sldId id="265"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1623ED-9F4D-ED51-035D-D039A16E5079}" v="572" dt="2024-03-09T15:46:45.866"/>
    <p1510:client id="{5D89B569-B131-FBC1-5EB0-E5A9A25B6B17}" v="87" dt="2024-03-09T10:43:36.5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3/9/2024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98075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3/9/2024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9995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3/9/2024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52772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3/9/2024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76856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3/9/2024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02365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3/9/2024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96724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3/9/2024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49835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3/9/2024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74822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3/9/2024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52665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3/9/2024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53715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3/9/2024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74157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3/9/2024</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620718446"/>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23" r:id="rId6"/>
    <p:sldLayoutId id="2147483919" r:id="rId7"/>
    <p:sldLayoutId id="2147483920" r:id="rId8"/>
    <p:sldLayoutId id="2147483921" r:id="rId9"/>
    <p:sldLayoutId id="2147483922" r:id="rId10"/>
    <p:sldLayoutId id="2147483924"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mental-health/social-care-and-your-rights/mental-health-and-the-law/mental-health-act-easy-read/" TargetMode="External"/><Relationship Id="rId2" Type="http://schemas.openxmlformats.org/officeDocument/2006/relationships/hyperlink" Target="https://kindmind.app/2024-mental-health-statistics-a-focus-on-anxiety-stress-and-depression/" TargetMode="External"/><Relationship Id="rId1" Type="http://schemas.openxmlformats.org/officeDocument/2006/relationships/slideLayout" Target="../slideLayouts/slideLayout2.xml"/><Relationship Id="rId4" Type="http://schemas.openxmlformats.org/officeDocument/2006/relationships/hyperlink" Target="https://www.nhs.uk/every-mind-matt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87C4FDF-D217-4821-A221-1C752E3F3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4" name="Rectangle 33">
            <a:extLst>
              <a:ext uri="{FF2B5EF4-FFF2-40B4-BE49-F238E27FC236}">
                <a16:creationId xmlns:a16="http://schemas.microsoft.com/office/drawing/2014/main" id="{BEA0F012-E2C6-46AF-B898-CC581478D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79841" y="60828"/>
            <a:ext cx="6366384" cy="5659762"/>
          </a:xfrm>
        </p:spPr>
        <p:txBody>
          <a:bodyPr vert="horz" lIns="91440" tIns="45720" rIns="91440" bIns="45720" rtlCol="0">
            <a:normAutofit/>
          </a:bodyPr>
          <a:lstStyle/>
          <a:p>
            <a:pPr>
              <a:lnSpc>
                <a:spcPct val="90000"/>
              </a:lnSpc>
            </a:pPr>
            <a:r>
              <a:rPr lang="en-US" sz="4400" dirty="0">
                <a:latin typeface="Arial Nova"/>
                <a:ea typeface="Calibri"/>
                <a:cs typeface="Posterama"/>
              </a:rPr>
              <a:t>Introduction to Health and Social </a:t>
            </a:r>
            <a:br>
              <a:rPr lang="en-US" sz="4400" dirty="0">
                <a:latin typeface="Arial Nova"/>
                <a:ea typeface="Calibri"/>
                <a:cs typeface="Posterama"/>
              </a:rPr>
            </a:br>
            <a:r>
              <a:rPr lang="en-US" sz="4400" dirty="0">
                <a:latin typeface="Arial Nova"/>
                <a:ea typeface="Calibri"/>
                <a:cs typeface="Posterama"/>
              </a:rPr>
              <a:t>Module Code LCHS4003</a:t>
            </a:r>
            <a:br>
              <a:rPr lang="en-US" sz="4400" dirty="0">
                <a:latin typeface="Arial Nova"/>
                <a:ea typeface="Calibri"/>
                <a:cs typeface="Posterama"/>
              </a:rPr>
            </a:br>
            <a:r>
              <a:rPr lang="en-US" sz="4400" dirty="0">
                <a:latin typeface="Arial Nova"/>
                <a:ea typeface="Calibri"/>
                <a:cs typeface="Posterama"/>
              </a:rPr>
              <a:t>Lecturer Eleni Koutsogeorgou-Andreou</a:t>
            </a:r>
            <a:br>
              <a:rPr lang="en-US" sz="4400" dirty="0">
                <a:latin typeface="Arial Nova"/>
                <a:ea typeface="Calibri"/>
                <a:cs typeface="Posterama"/>
              </a:rPr>
            </a:br>
            <a:r>
              <a:rPr lang="en-US" sz="4400" dirty="0">
                <a:latin typeface="Arial Nova"/>
                <a:ea typeface="Calibri"/>
                <a:cs typeface="Posterama"/>
              </a:rPr>
              <a:t>Presented By Adjoa Osei Akoto</a:t>
            </a:r>
            <a:br>
              <a:rPr lang="en-US" sz="4400" dirty="0">
                <a:latin typeface="Arial Nova"/>
                <a:ea typeface="Calibri"/>
                <a:cs typeface="Posterama"/>
              </a:rPr>
            </a:br>
            <a:r>
              <a:rPr lang="en-US" sz="4400" dirty="0">
                <a:latin typeface="Arial Nova"/>
                <a:ea typeface="Calibri"/>
                <a:cs typeface="Posterama"/>
              </a:rPr>
              <a:t>Student ID 2314057</a:t>
            </a:r>
            <a:br>
              <a:rPr lang="en-US" sz="4400" dirty="0">
                <a:latin typeface="Arial Nova"/>
                <a:ea typeface="Calibri"/>
                <a:cs typeface="Posterama"/>
              </a:rPr>
            </a:br>
            <a:endParaRPr lang="en-US" sz="4400" dirty="0">
              <a:latin typeface="Arial Nova"/>
              <a:ea typeface="Calibri"/>
              <a:cs typeface="Posterama"/>
            </a:endParaRPr>
          </a:p>
        </p:txBody>
      </p:sp>
      <p:sp>
        <p:nvSpPr>
          <p:cNvPr id="3" name="Subtitle 2"/>
          <p:cNvSpPr>
            <a:spLocks noGrp="1"/>
          </p:cNvSpPr>
          <p:nvPr>
            <p:ph type="subTitle" idx="1"/>
          </p:nvPr>
        </p:nvSpPr>
        <p:spPr>
          <a:xfrm>
            <a:off x="5624622" y="3902206"/>
            <a:ext cx="5957777" cy="2892094"/>
          </a:xfrm>
        </p:spPr>
        <p:txBody>
          <a:bodyPr vert="horz" lIns="91440" tIns="45720" rIns="91440" bIns="45720" rtlCol="0" anchor="t">
            <a:normAutofit/>
          </a:bodyPr>
          <a:lstStyle/>
          <a:p>
            <a:endParaRPr lang="en-US"/>
          </a:p>
          <a:p>
            <a:endParaRPr lang="en-US"/>
          </a:p>
          <a:p>
            <a:endParaRPr lang="en-US"/>
          </a:p>
          <a:p>
            <a:endParaRPr lang="en-US"/>
          </a:p>
          <a:p>
            <a:r>
              <a:rPr lang="en-US" dirty="0">
                <a:latin typeface="Arial Nova"/>
              </a:rPr>
              <a:t>(NHS,2024)</a:t>
            </a:r>
          </a:p>
        </p:txBody>
      </p:sp>
      <p:pic>
        <p:nvPicPr>
          <p:cNvPr id="5" name="Picture 4">
            <a:extLst>
              <a:ext uri="{FF2B5EF4-FFF2-40B4-BE49-F238E27FC236}">
                <a16:creationId xmlns:a16="http://schemas.microsoft.com/office/drawing/2014/main" id="{046E74AE-8D20-4FD6-3B5B-D594F173DB34}"/>
              </a:ext>
            </a:extLst>
          </p:cNvPr>
          <p:cNvPicPr>
            <a:picLocks noChangeAspect="1"/>
          </p:cNvPicPr>
          <p:nvPr/>
        </p:nvPicPr>
        <p:blipFill rotWithShape="1">
          <a:blip r:embed="rId2"/>
          <a:srcRect r="4" b="21832"/>
          <a:stretch/>
        </p:blipFill>
        <p:spPr>
          <a:xfrm>
            <a:off x="1" y="3407693"/>
            <a:ext cx="5270205" cy="3450307"/>
          </a:xfrm>
          <a:custGeom>
            <a:avLst/>
            <a:gdLst/>
            <a:ahLst/>
            <a:cxnLst/>
            <a:rect l="l" t="t" r="r" b="b"/>
            <a:pathLst>
              <a:path w="5270205" h="3450307">
                <a:moveTo>
                  <a:pt x="4928074" y="1351027"/>
                </a:moveTo>
                <a:cubicBezTo>
                  <a:pt x="5104011" y="1351027"/>
                  <a:pt x="5246638" y="1493653"/>
                  <a:pt x="5246638" y="1669590"/>
                </a:cubicBezTo>
                <a:cubicBezTo>
                  <a:pt x="5246638" y="1845527"/>
                  <a:pt x="5104011" y="1988153"/>
                  <a:pt x="4928074" y="1988153"/>
                </a:cubicBezTo>
                <a:cubicBezTo>
                  <a:pt x="4752137" y="1988153"/>
                  <a:pt x="4609512" y="1845527"/>
                  <a:pt x="4609512" y="1669590"/>
                </a:cubicBezTo>
                <a:cubicBezTo>
                  <a:pt x="4609512" y="1493653"/>
                  <a:pt x="4752137" y="1351027"/>
                  <a:pt x="4928074" y="1351027"/>
                </a:cubicBezTo>
                <a:close/>
                <a:moveTo>
                  <a:pt x="0" y="0"/>
                </a:moveTo>
                <a:lnTo>
                  <a:pt x="5252009" y="0"/>
                </a:lnTo>
                <a:lnTo>
                  <a:pt x="5265754" y="84681"/>
                </a:lnTo>
                <a:cubicBezTo>
                  <a:pt x="5278322" y="213833"/>
                  <a:pt x="5265265" y="349640"/>
                  <a:pt x="5213915" y="498581"/>
                </a:cubicBezTo>
                <a:cubicBezTo>
                  <a:pt x="5030865" y="1029670"/>
                  <a:pt x="4572409" y="1186904"/>
                  <a:pt x="4526121" y="1581479"/>
                </a:cubicBezTo>
                <a:cubicBezTo>
                  <a:pt x="4469955" y="2056713"/>
                  <a:pt x="4986712" y="2220122"/>
                  <a:pt x="4969117" y="2766116"/>
                </a:cubicBezTo>
                <a:cubicBezTo>
                  <a:pt x="4961816" y="2988878"/>
                  <a:pt x="4867241" y="3227871"/>
                  <a:pt x="4721428" y="3414524"/>
                </a:cubicBezTo>
                <a:lnTo>
                  <a:pt x="4689666" y="3450307"/>
                </a:lnTo>
                <a:lnTo>
                  <a:pt x="0" y="3450307"/>
                </a:lnTo>
                <a:close/>
              </a:path>
            </a:pathLst>
          </a:custGeom>
        </p:spPr>
      </p:pic>
      <p:pic>
        <p:nvPicPr>
          <p:cNvPr id="4" name="Picture 3" descr="White structure">
            <a:extLst>
              <a:ext uri="{FF2B5EF4-FFF2-40B4-BE49-F238E27FC236}">
                <a16:creationId xmlns:a16="http://schemas.microsoft.com/office/drawing/2014/main" id="{8878A407-2943-C398-0C38-48C29CAC2165}"/>
              </a:ext>
            </a:extLst>
          </p:cNvPr>
          <p:cNvPicPr>
            <a:picLocks noChangeAspect="1"/>
          </p:cNvPicPr>
          <p:nvPr/>
        </p:nvPicPr>
        <p:blipFill rotWithShape="1">
          <a:blip r:embed="rId3"/>
          <a:srcRect r="-2" b="11636"/>
          <a:stretch/>
        </p:blipFill>
        <p:spPr>
          <a:xfrm>
            <a:off x="20" y="10"/>
            <a:ext cx="5258906" cy="3450297"/>
          </a:xfrm>
          <a:custGeom>
            <a:avLst/>
            <a:gdLst/>
            <a:ahLst/>
            <a:cxnLst/>
            <a:rect l="l" t="t" r="r" b="b"/>
            <a:pathLst>
              <a:path w="5258926" h="3450307">
                <a:moveTo>
                  <a:pt x="4986662" y="1822824"/>
                </a:moveTo>
                <a:cubicBezTo>
                  <a:pt x="5130242" y="1822824"/>
                  <a:pt x="5246638" y="1939219"/>
                  <a:pt x="5246638" y="2082800"/>
                </a:cubicBezTo>
                <a:cubicBezTo>
                  <a:pt x="5246638" y="2226381"/>
                  <a:pt x="5130242" y="2342776"/>
                  <a:pt x="4986662" y="2342776"/>
                </a:cubicBezTo>
                <a:cubicBezTo>
                  <a:pt x="4843080" y="2342776"/>
                  <a:pt x="4726686" y="2226381"/>
                  <a:pt x="4726686" y="2082800"/>
                </a:cubicBezTo>
                <a:cubicBezTo>
                  <a:pt x="4726686" y="1939219"/>
                  <a:pt x="4843080" y="1822824"/>
                  <a:pt x="4986662" y="1822824"/>
                </a:cubicBezTo>
                <a:close/>
                <a:moveTo>
                  <a:pt x="4943844" y="1354515"/>
                </a:moveTo>
                <a:cubicBezTo>
                  <a:pt x="5035465" y="1354515"/>
                  <a:pt x="5109737" y="1428787"/>
                  <a:pt x="5109737" y="1520407"/>
                </a:cubicBezTo>
                <a:cubicBezTo>
                  <a:pt x="5109737" y="1612027"/>
                  <a:pt x="5035465" y="1686299"/>
                  <a:pt x="4943844" y="1686299"/>
                </a:cubicBezTo>
                <a:cubicBezTo>
                  <a:pt x="4852224" y="1686299"/>
                  <a:pt x="4777953" y="1612027"/>
                  <a:pt x="4777953" y="1520407"/>
                </a:cubicBezTo>
                <a:cubicBezTo>
                  <a:pt x="4777953" y="1428787"/>
                  <a:pt x="4852224" y="1354515"/>
                  <a:pt x="4943844" y="1354515"/>
                </a:cubicBezTo>
                <a:close/>
                <a:moveTo>
                  <a:pt x="0" y="0"/>
                </a:moveTo>
                <a:lnTo>
                  <a:pt x="548991" y="0"/>
                </a:lnTo>
                <a:lnTo>
                  <a:pt x="1304797" y="0"/>
                </a:lnTo>
                <a:lnTo>
                  <a:pt x="2507887" y="0"/>
                </a:lnTo>
                <a:lnTo>
                  <a:pt x="2872841" y="0"/>
                </a:lnTo>
                <a:lnTo>
                  <a:pt x="4421885" y="0"/>
                </a:lnTo>
                <a:lnTo>
                  <a:pt x="4714249" y="0"/>
                </a:lnTo>
                <a:lnTo>
                  <a:pt x="4743068" y="26006"/>
                </a:lnTo>
                <a:cubicBezTo>
                  <a:pt x="4971340" y="265828"/>
                  <a:pt x="4942425" y="605203"/>
                  <a:pt x="4807696" y="981453"/>
                </a:cubicBezTo>
                <a:cubicBezTo>
                  <a:pt x="4802778" y="994267"/>
                  <a:pt x="4796717" y="1006625"/>
                  <a:pt x="4789588" y="1018429"/>
                </a:cubicBezTo>
                <a:cubicBezTo>
                  <a:pt x="4697936" y="1213511"/>
                  <a:pt x="4309806" y="2128752"/>
                  <a:pt x="4866383" y="2621388"/>
                </a:cubicBezTo>
                <a:cubicBezTo>
                  <a:pt x="4869822" y="2624417"/>
                  <a:pt x="4872850" y="2627394"/>
                  <a:pt x="4875574" y="2630331"/>
                </a:cubicBezTo>
                <a:cubicBezTo>
                  <a:pt x="4935118" y="2687655"/>
                  <a:pt x="4992950" y="2763073"/>
                  <a:pt x="5048010" y="2872062"/>
                </a:cubicBezTo>
                <a:cubicBezTo>
                  <a:pt x="5131743" y="3038692"/>
                  <a:pt x="5207453" y="3197951"/>
                  <a:pt x="5245112" y="3365199"/>
                </a:cubicBezTo>
                <a:lnTo>
                  <a:pt x="5258926" y="3450307"/>
                </a:lnTo>
                <a:lnTo>
                  <a:pt x="0" y="3450307"/>
                </a:lnTo>
                <a:close/>
              </a:path>
            </a:pathLst>
          </a:custGeom>
        </p:spPr>
      </p:pic>
    </p:spTree>
    <p:extLst>
      <p:ext uri="{BB962C8B-B14F-4D97-AF65-F5344CB8AC3E}">
        <p14:creationId xmlns:p14="http://schemas.microsoft.com/office/powerpoint/2010/main" val="387934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DCDA-61A4-F5F9-67FB-DF664D65217C}"/>
              </a:ext>
            </a:extLst>
          </p:cNvPr>
          <p:cNvSpPr>
            <a:spLocks noGrp="1"/>
          </p:cNvSpPr>
          <p:nvPr>
            <p:ph type="title"/>
          </p:nvPr>
        </p:nvSpPr>
        <p:spPr/>
        <p:txBody>
          <a:bodyPr>
            <a:normAutofit/>
          </a:bodyPr>
          <a:lstStyle/>
          <a:p>
            <a:r>
              <a:rPr lang="en-US" sz="2400" dirty="0">
                <a:latin typeface="Calibri"/>
                <a:ea typeface="Calibri"/>
                <a:cs typeface="Posterama"/>
              </a:rPr>
              <a:t>                                                              </a:t>
            </a:r>
            <a:r>
              <a:rPr lang="en-US" sz="2400" dirty="0">
                <a:latin typeface="Arial Nova"/>
                <a:ea typeface="Calibri"/>
                <a:cs typeface="Posterama"/>
              </a:rPr>
              <a:t>   </a:t>
            </a:r>
            <a:r>
              <a:rPr lang="en-US" dirty="0">
                <a:latin typeface="Arial Nova"/>
                <a:ea typeface="Calibri"/>
                <a:cs typeface="Posterama"/>
              </a:rPr>
              <a:t>Overview</a:t>
            </a:r>
          </a:p>
        </p:txBody>
      </p:sp>
      <p:sp>
        <p:nvSpPr>
          <p:cNvPr id="3" name="Content Placeholder 2">
            <a:extLst>
              <a:ext uri="{FF2B5EF4-FFF2-40B4-BE49-F238E27FC236}">
                <a16:creationId xmlns:a16="http://schemas.microsoft.com/office/drawing/2014/main" id="{014E6FC2-E196-2B00-D0B0-E285C026E58E}"/>
              </a:ext>
            </a:extLst>
          </p:cNvPr>
          <p:cNvSpPr>
            <a:spLocks noGrp="1"/>
          </p:cNvSpPr>
          <p:nvPr>
            <p:ph idx="1"/>
          </p:nvPr>
        </p:nvSpPr>
        <p:spPr>
          <a:xfrm>
            <a:off x="267253" y="2084118"/>
            <a:ext cx="11315147" cy="4058620"/>
          </a:xfrm>
        </p:spPr>
        <p:txBody>
          <a:bodyPr vert="horz" lIns="91440" tIns="45720" rIns="91440" bIns="45720" rtlCol="0" anchor="t">
            <a:normAutofit/>
          </a:bodyPr>
          <a:lstStyle/>
          <a:p>
            <a:endParaRPr lang="en-US"/>
          </a:p>
          <a:p>
            <a:r>
              <a:rPr lang="en-US" sz="1600" dirty="0">
                <a:latin typeface="Arial Nova"/>
              </a:rPr>
              <a:t>Introduction</a:t>
            </a:r>
          </a:p>
          <a:p>
            <a:r>
              <a:rPr lang="en-US" sz="1600" dirty="0">
                <a:latin typeface="Arial Nova"/>
              </a:rPr>
              <a:t>Implementation of Mental Health in 1948</a:t>
            </a:r>
          </a:p>
          <a:p>
            <a:r>
              <a:rPr lang="en-US" sz="1600" dirty="0">
                <a:latin typeface="Arial Nova"/>
              </a:rPr>
              <a:t>Development in Mental Health Services </a:t>
            </a:r>
          </a:p>
          <a:p>
            <a:r>
              <a:rPr lang="en-US" sz="1600" dirty="0">
                <a:latin typeface="Arial Nova"/>
              </a:rPr>
              <a:t>Conclusion</a:t>
            </a:r>
          </a:p>
          <a:p>
            <a:r>
              <a:rPr lang="en-US" sz="1600" dirty="0">
                <a:latin typeface="Arial Nova"/>
              </a:rPr>
              <a:t>References</a:t>
            </a:r>
          </a:p>
          <a:p>
            <a:r>
              <a:rPr lang="en-US" sz="1600" dirty="0">
                <a:latin typeface="Arial Nova"/>
              </a:rPr>
              <a:t>Questions</a:t>
            </a:r>
          </a:p>
        </p:txBody>
      </p:sp>
    </p:spTree>
    <p:extLst>
      <p:ext uri="{BB962C8B-B14F-4D97-AF65-F5344CB8AC3E}">
        <p14:creationId xmlns:p14="http://schemas.microsoft.com/office/powerpoint/2010/main" val="1316259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E9691-8B0F-70AA-8C2D-5A4E9CB79784}"/>
              </a:ext>
            </a:extLst>
          </p:cNvPr>
          <p:cNvSpPr>
            <a:spLocks noGrp="1"/>
          </p:cNvSpPr>
          <p:nvPr>
            <p:ph type="title"/>
          </p:nvPr>
        </p:nvSpPr>
        <p:spPr/>
        <p:txBody>
          <a:bodyPr/>
          <a:lstStyle/>
          <a:p>
            <a:r>
              <a:rPr lang="en-US" dirty="0">
                <a:cs typeface="Posterama"/>
              </a:rPr>
              <a:t>                       </a:t>
            </a:r>
            <a:r>
              <a:rPr lang="en-US" dirty="0">
                <a:latin typeface="Arial Nova"/>
                <a:cs typeface="Posterama"/>
              </a:rPr>
              <a:t>Introduction</a:t>
            </a:r>
          </a:p>
        </p:txBody>
      </p:sp>
      <p:sp>
        <p:nvSpPr>
          <p:cNvPr id="3" name="Content Placeholder 2">
            <a:extLst>
              <a:ext uri="{FF2B5EF4-FFF2-40B4-BE49-F238E27FC236}">
                <a16:creationId xmlns:a16="http://schemas.microsoft.com/office/drawing/2014/main" id="{DE15F518-6333-0701-AF42-3DAB466F0905}"/>
              </a:ext>
            </a:extLst>
          </p:cNvPr>
          <p:cNvSpPr>
            <a:spLocks noGrp="1"/>
          </p:cNvSpPr>
          <p:nvPr>
            <p:ph idx="1"/>
          </p:nvPr>
        </p:nvSpPr>
        <p:spPr/>
        <p:txBody>
          <a:bodyPr vert="horz" lIns="91440" tIns="45720" rIns="91440" bIns="45720" rtlCol="0" anchor="t">
            <a:normAutofit/>
          </a:bodyPr>
          <a:lstStyle/>
          <a:p>
            <a:endParaRPr lang="en-US"/>
          </a:p>
          <a:p>
            <a:r>
              <a:rPr lang="en-US" sz="1800" dirty="0">
                <a:latin typeface="Arial Nova"/>
              </a:rPr>
              <a:t>In this presentation the focus is Mental Health Services. and how this sector in the NHS has developed from 1948 to the current times.</a:t>
            </a:r>
          </a:p>
          <a:p>
            <a:endParaRPr lang="en-US"/>
          </a:p>
          <a:p>
            <a:endParaRPr lang="en-US" dirty="0"/>
          </a:p>
        </p:txBody>
      </p:sp>
    </p:spTree>
    <p:extLst>
      <p:ext uri="{BB962C8B-B14F-4D97-AF65-F5344CB8AC3E}">
        <p14:creationId xmlns:p14="http://schemas.microsoft.com/office/powerpoint/2010/main" val="1786551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C22FA9B-77B9-78FB-7560-0FB615BD1E25}"/>
              </a:ext>
            </a:extLst>
          </p:cNvPr>
          <p:cNvSpPr>
            <a:spLocks noGrp="1"/>
          </p:cNvSpPr>
          <p:nvPr>
            <p:ph type="title"/>
          </p:nvPr>
        </p:nvSpPr>
        <p:spPr>
          <a:xfrm>
            <a:off x="5748752" y="552782"/>
            <a:ext cx="5919373" cy="1611920"/>
          </a:xfrm>
        </p:spPr>
        <p:txBody>
          <a:bodyPr>
            <a:noAutofit/>
          </a:bodyPr>
          <a:lstStyle/>
          <a:p>
            <a:r>
              <a:rPr lang="en-US" dirty="0">
                <a:latin typeface="Arial Nova"/>
                <a:cs typeface="Posterama"/>
              </a:rPr>
              <a:t>Implementation of Mental Health Service in  1948</a:t>
            </a:r>
          </a:p>
        </p:txBody>
      </p:sp>
      <p:pic>
        <p:nvPicPr>
          <p:cNvPr id="4" name="Picture 3" descr="NHS reform timeline | Nuffield Trust">
            <a:extLst>
              <a:ext uri="{FF2B5EF4-FFF2-40B4-BE49-F238E27FC236}">
                <a16:creationId xmlns:a16="http://schemas.microsoft.com/office/drawing/2014/main" id="{87728934-C032-EDBE-632C-3276FC130CFB}"/>
              </a:ext>
            </a:extLst>
          </p:cNvPr>
          <p:cNvPicPr>
            <a:picLocks noChangeAspect="1"/>
          </p:cNvPicPr>
          <p:nvPr/>
        </p:nvPicPr>
        <p:blipFill rotWithShape="1">
          <a:blip r:embed="rId2"/>
          <a:srcRect l="25079" r="13926"/>
          <a:stretch/>
        </p:blipFill>
        <p:spPr>
          <a:xfrm>
            <a:off x="20" y="10"/>
            <a:ext cx="5489763"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E5D2AB52-87EB-9A05-CDB5-BD47C04E2F07}"/>
              </a:ext>
            </a:extLst>
          </p:cNvPr>
          <p:cNvSpPr>
            <a:spLocks noGrp="1"/>
          </p:cNvSpPr>
          <p:nvPr>
            <p:ph idx="1"/>
          </p:nvPr>
        </p:nvSpPr>
        <p:spPr>
          <a:xfrm>
            <a:off x="5487651" y="2391995"/>
            <a:ext cx="6367433" cy="4461950"/>
          </a:xfrm>
        </p:spPr>
        <p:txBody>
          <a:bodyPr vert="horz" lIns="91440" tIns="45720" rIns="91440" bIns="45720" rtlCol="0" anchor="t">
            <a:normAutofit fontScale="85000" lnSpcReduction="10000"/>
          </a:bodyPr>
          <a:lstStyle/>
          <a:p>
            <a:pPr>
              <a:lnSpc>
                <a:spcPct val="100000"/>
              </a:lnSpc>
            </a:pPr>
            <a:endParaRPr lang="en-US" sz="1700"/>
          </a:p>
          <a:p>
            <a:pPr>
              <a:lnSpc>
                <a:spcPct val="100000"/>
              </a:lnSpc>
            </a:pPr>
            <a:endParaRPr lang="en-US" sz="1700"/>
          </a:p>
          <a:p>
            <a:pPr>
              <a:lnSpc>
                <a:spcPct val="100000"/>
              </a:lnSpc>
            </a:pPr>
            <a:r>
              <a:rPr lang="en-US" sz="1800" dirty="0">
                <a:latin typeface="Arial Nova"/>
              </a:rPr>
              <a:t>In 1948 there were 100s of asylums around the suburbs and countryside.</a:t>
            </a:r>
            <a:endParaRPr lang="en-US" sz="1800">
              <a:latin typeface="Arial Nova"/>
            </a:endParaRPr>
          </a:p>
          <a:p>
            <a:pPr>
              <a:lnSpc>
                <a:spcPct val="100000"/>
              </a:lnSpc>
            </a:pPr>
            <a:endParaRPr lang="en-US" sz="1800" dirty="0">
              <a:latin typeface="Arial Nova"/>
            </a:endParaRPr>
          </a:p>
          <a:p>
            <a:pPr>
              <a:lnSpc>
                <a:spcPct val="100000"/>
              </a:lnSpc>
            </a:pPr>
            <a:r>
              <a:rPr lang="en-US" sz="1800" dirty="0">
                <a:latin typeface="Arial Nova"/>
              </a:rPr>
              <a:t>There were thousands  residents in asylums</a:t>
            </a:r>
            <a:endParaRPr lang="en-US" sz="1800">
              <a:latin typeface="Arial Nova"/>
            </a:endParaRPr>
          </a:p>
          <a:p>
            <a:pPr>
              <a:lnSpc>
                <a:spcPct val="100000"/>
              </a:lnSpc>
            </a:pPr>
            <a:endParaRPr lang="en-US" sz="1800" dirty="0">
              <a:latin typeface="Arial Nova"/>
            </a:endParaRPr>
          </a:p>
          <a:p>
            <a:pPr>
              <a:lnSpc>
                <a:spcPct val="100000"/>
              </a:lnSpc>
            </a:pPr>
            <a:r>
              <a:rPr lang="en-US" sz="1800" dirty="0">
                <a:latin typeface="Arial Nova"/>
              </a:rPr>
              <a:t>In the 1950s individuals suffering from mental health disorders were seem as unfit to live independently within society</a:t>
            </a:r>
            <a:endParaRPr lang="en-US" sz="1800">
              <a:latin typeface="Arial Nova"/>
            </a:endParaRPr>
          </a:p>
          <a:p>
            <a:pPr>
              <a:lnSpc>
                <a:spcPct val="100000"/>
              </a:lnSpc>
            </a:pPr>
            <a:endParaRPr lang="en-US" sz="1800" dirty="0">
              <a:latin typeface="Arial Nova"/>
            </a:endParaRPr>
          </a:p>
          <a:p>
            <a:pPr>
              <a:lnSpc>
                <a:spcPct val="100000"/>
              </a:lnSpc>
            </a:pPr>
            <a:r>
              <a:rPr lang="en-US" sz="1800" dirty="0">
                <a:latin typeface="Arial Nova"/>
              </a:rPr>
              <a:t>Society believed that people with mental disorders are a dangerous and unpredictable</a:t>
            </a:r>
            <a:endParaRPr lang="en-US" sz="1800">
              <a:latin typeface="Arial Nova"/>
            </a:endParaRPr>
          </a:p>
          <a:p>
            <a:pPr>
              <a:lnSpc>
                <a:spcPct val="100000"/>
              </a:lnSpc>
            </a:pPr>
            <a:endParaRPr lang="en-US" sz="1800" dirty="0">
              <a:latin typeface="Arial Nova"/>
            </a:endParaRPr>
          </a:p>
          <a:p>
            <a:pPr>
              <a:lnSpc>
                <a:spcPct val="100000"/>
              </a:lnSpc>
            </a:pPr>
            <a:endParaRPr lang="en-US" sz="1800" dirty="0">
              <a:latin typeface="Arial Nova"/>
            </a:endParaRPr>
          </a:p>
          <a:p>
            <a:pPr>
              <a:lnSpc>
                <a:spcPct val="100000"/>
              </a:lnSpc>
            </a:pPr>
            <a:r>
              <a:rPr lang="en-US" sz="1800" dirty="0">
                <a:latin typeface="Arial Nova"/>
              </a:rPr>
              <a:t>(Nuffield ,2024)</a:t>
            </a:r>
            <a:endParaRPr lang="en-US" sz="1800">
              <a:latin typeface="Arial Nova"/>
            </a:endParaRPr>
          </a:p>
        </p:txBody>
      </p:sp>
    </p:spTree>
    <p:extLst>
      <p:ext uri="{BB962C8B-B14F-4D97-AF65-F5344CB8AC3E}">
        <p14:creationId xmlns:p14="http://schemas.microsoft.com/office/powerpoint/2010/main" val="3699263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087C4FDF-D217-4821-A221-1C752E3F3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6" name="Rectangle 15">
            <a:extLst>
              <a:ext uri="{FF2B5EF4-FFF2-40B4-BE49-F238E27FC236}">
                <a16:creationId xmlns:a16="http://schemas.microsoft.com/office/drawing/2014/main" id="{BEA0F012-E2C6-46AF-B898-CC581478D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EB46E-2D3A-F825-8CF5-6E324760DF4D}"/>
              </a:ext>
            </a:extLst>
          </p:cNvPr>
          <p:cNvSpPr>
            <a:spLocks noGrp="1"/>
          </p:cNvSpPr>
          <p:nvPr>
            <p:ph type="title"/>
          </p:nvPr>
        </p:nvSpPr>
        <p:spPr>
          <a:xfrm>
            <a:off x="52831" y="2154808"/>
            <a:ext cx="6895403" cy="4705828"/>
          </a:xfrm>
        </p:spPr>
        <p:txBody>
          <a:bodyPr vert="horz" lIns="91440" tIns="45720" rIns="91440" bIns="45720" rtlCol="0" anchor="b">
            <a:normAutofit fontScale="90000"/>
          </a:bodyPr>
          <a:lstStyle/>
          <a:p>
            <a:r>
              <a:rPr lang="en-US" dirty="0">
                <a:latin typeface="Arial Nova"/>
                <a:cs typeface="Posterama"/>
              </a:rPr>
              <a:t>I</a:t>
            </a:r>
            <a:r>
              <a:rPr lang="en-US" sz="3200" dirty="0">
                <a:latin typeface="Arial Nova"/>
                <a:cs typeface="Posterama"/>
              </a:rPr>
              <a:t>mplementation of Mental Health</a:t>
            </a:r>
            <a:br>
              <a:rPr lang="en-US" sz="3200" dirty="0">
                <a:latin typeface="Arial Nova"/>
                <a:cs typeface="Posterama"/>
              </a:rPr>
            </a:br>
            <a:r>
              <a:rPr lang="en-US" sz="3200" dirty="0">
                <a:latin typeface="Arial Nova"/>
                <a:cs typeface="Posterama"/>
              </a:rPr>
              <a:t> Service in 1948</a:t>
            </a:r>
            <a:br>
              <a:rPr lang="en-US" sz="3200" dirty="0">
                <a:latin typeface="Arial Nova"/>
                <a:cs typeface="Posterama"/>
              </a:rPr>
            </a:br>
            <a:br>
              <a:rPr lang="en-US" dirty="0">
                <a:latin typeface="Arial Nova"/>
                <a:cs typeface="Posterama"/>
              </a:rPr>
            </a:br>
            <a:br>
              <a:rPr lang="en-US" sz="2800" dirty="0">
                <a:latin typeface="Arial Nova"/>
                <a:cs typeface="Posterama"/>
              </a:rPr>
            </a:br>
            <a:br>
              <a:rPr lang="en-US" sz="2000" dirty="0">
                <a:latin typeface="Arial Nova"/>
                <a:cs typeface="Posterama"/>
              </a:rPr>
            </a:br>
            <a:r>
              <a:rPr lang="en-US" sz="2000" dirty="0">
                <a:latin typeface="Arial Nova"/>
                <a:cs typeface="posterama"/>
              </a:rPr>
              <a:t>Mental health treatments have advanced over the years with new treatments</a:t>
            </a:r>
            <a:br>
              <a:rPr lang="en-US" sz="2000" dirty="0">
                <a:latin typeface="Arial Nova"/>
                <a:cs typeface="posterama"/>
              </a:rPr>
            </a:br>
            <a:br>
              <a:rPr lang="en-US" sz="2000" dirty="0">
                <a:latin typeface="Arial Nova"/>
                <a:cs typeface="posterama"/>
              </a:rPr>
            </a:br>
            <a:br>
              <a:rPr lang="en-US" sz="2000" dirty="0">
                <a:latin typeface="Arial Nova"/>
                <a:cs typeface="posterama"/>
              </a:rPr>
            </a:br>
            <a:r>
              <a:rPr lang="en-US" sz="2000" dirty="0">
                <a:latin typeface="Arial Nova"/>
                <a:cs typeface="posterama"/>
              </a:rPr>
              <a:t>According to Missouri (2018), by the 1940s and 1950s doctors preferred artificial fever therapy and electric shock therapy </a:t>
            </a:r>
            <a:br>
              <a:rPr lang="en-US" sz="2000" dirty="0">
                <a:latin typeface="Arial Nova"/>
                <a:cs typeface="posterama"/>
              </a:rPr>
            </a:br>
            <a:br>
              <a:rPr lang="en-US" sz="2000" dirty="0">
                <a:latin typeface="Arial Nova"/>
                <a:cs typeface="posterama"/>
              </a:rPr>
            </a:br>
            <a:br>
              <a:rPr lang="en-US" sz="2000" dirty="0">
                <a:latin typeface="Arial Nova"/>
                <a:cs typeface="posterama"/>
              </a:rPr>
            </a:br>
            <a:r>
              <a:rPr lang="en-US" sz="2000" dirty="0">
                <a:latin typeface="Arial Nova"/>
                <a:cs typeface="posterama"/>
              </a:rPr>
              <a:t>In the 1930s treatments such as hydrotherapy, </a:t>
            </a:r>
            <a:r>
              <a:rPr lang="en-US" sz="2000" err="1">
                <a:latin typeface="Arial Nova"/>
                <a:cs typeface="posterama"/>
              </a:rPr>
              <a:t>metrazo</a:t>
            </a:r>
            <a:r>
              <a:rPr lang="en-US" sz="2000" dirty="0">
                <a:latin typeface="Arial Nova"/>
                <a:cs typeface="posterama"/>
              </a:rPr>
              <a:t> convulsion, and insulin shock were the most used treatments available to treat Mental Health disorders</a:t>
            </a:r>
            <a:br>
              <a:rPr lang="en-US" sz="2000" dirty="0">
                <a:latin typeface="Arial Nova"/>
                <a:cs typeface="posterama"/>
              </a:rPr>
            </a:br>
            <a:br>
              <a:rPr lang="en-US" sz="2000" dirty="0">
                <a:latin typeface="Arial Nova"/>
                <a:cs typeface="posterama"/>
              </a:rPr>
            </a:br>
            <a:br>
              <a:rPr lang="en-US" sz="2000" dirty="0">
                <a:latin typeface="Arial Nova"/>
                <a:cs typeface="posterama"/>
              </a:rPr>
            </a:br>
            <a:br>
              <a:rPr lang="en-US" sz="2000" dirty="0">
                <a:latin typeface="Arial Nova"/>
                <a:cs typeface="posterama"/>
              </a:rPr>
            </a:br>
            <a:br>
              <a:rPr lang="en-US" sz="2000" dirty="0">
                <a:latin typeface="Arial Nova"/>
                <a:cs typeface="Posterama"/>
              </a:rPr>
            </a:br>
            <a:r>
              <a:rPr lang="en-US" sz="2000" dirty="0">
                <a:latin typeface="Arial Nova"/>
                <a:cs typeface="Posterama"/>
              </a:rPr>
              <a:t>                                                         (Getty, 2023)</a:t>
            </a:r>
          </a:p>
        </p:txBody>
      </p:sp>
      <p:pic>
        <p:nvPicPr>
          <p:cNvPr id="4" name="Content Placeholder 3" descr="NHS reform timeline | Nuffield Trust">
            <a:extLst>
              <a:ext uri="{FF2B5EF4-FFF2-40B4-BE49-F238E27FC236}">
                <a16:creationId xmlns:a16="http://schemas.microsoft.com/office/drawing/2014/main" id="{FB4A1580-8F10-5FAC-CE29-A9D77A6C61CC}"/>
              </a:ext>
            </a:extLst>
          </p:cNvPr>
          <p:cNvPicPr>
            <a:picLocks noGrp="1" noChangeAspect="1"/>
          </p:cNvPicPr>
          <p:nvPr>
            <p:ph idx="1"/>
          </p:nvPr>
        </p:nvPicPr>
        <p:blipFill rotWithShape="1">
          <a:blip r:embed="rId2"/>
          <a:srcRect t="10963" r="196"/>
          <a:stretch/>
        </p:blipFill>
        <p:spPr>
          <a:xfrm flipV="1">
            <a:off x="10695046" y="3891088"/>
            <a:ext cx="1157318" cy="753002"/>
          </a:xfrm>
          <a:custGeom>
            <a:avLst/>
            <a:gdLst/>
            <a:ahLst/>
            <a:cxnLst/>
            <a:rect l="l" t="t" r="r" b="b"/>
            <a:pathLst>
              <a:path w="5255467" h="3429000">
                <a:moveTo>
                  <a:pt x="268805" y="1822824"/>
                </a:moveTo>
                <a:cubicBezTo>
                  <a:pt x="412387" y="1822824"/>
                  <a:pt x="528781" y="1939219"/>
                  <a:pt x="528781" y="2082800"/>
                </a:cubicBezTo>
                <a:cubicBezTo>
                  <a:pt x="528781" y="2226381"/>
                  <a:pt x="412387" y="2342776"/>
                  <a:pt x="268805" y="2342776"/>
                </a:cubicBezTo>
                <a:cubicBezTo>
                  <a:pt x="125225" y="2342776"/>
                  <a:pt x="8829" y="2226381"/>
                  <a:pt x="8829" y="2082800"/>
                </a:cubicBezTo>
                <a:cubicBezTo>
                  <a:pt x="8829" y="1939219"/>
                  <a:pt x="125225" y="1822824"/>
                  <a:pt x="268805" y="1822824"/>
                </a:cubicBezTo>
                <a:close/>
                <a:moveTo>
                  <a:pt x="311623" y="1354515"/>
                </a:moveTo>
                <a:cubicBezTo>
                  <a:pt x="403243" y="1354515"/>
                  <a:pt x="477514" y="1428787"/>
                  <a:pt x="477514" y="1520407"/>
                </a:cubicBezTo>
                <a:cubicBezTo>
                  <a:pt x="477514" y="1612027"/>
                  <a:pt x="403243" y="1686299"/>
                  <a:pt x="311623" y="1686299"/>
                </a:cubicBezTo>
                <a:cubicBezTo>
                  <a:pt x="220002" y="1686299"/>
                  <a:pt x="145730" y="1612027"/>
                  <a:pt x="145730" y="1520407"/>
                </a:cubicBezTo>
                <a:cubicBezTo>
                  <a:pt x="145730" y="1428787"/>
                  <a:pt x="220002" y="1354515"/>
                  <a:pt x="311623" y="1354515"/>
                </a:cubicBezTo>
                <a:close/>
                <a:moveTo>
                  <a:pt x="541218" y="0"/>
                </a:moveTo>
                <a:lnTo>
                  <a:pt x="833582" y="0"/>
                </a:lnTo>
                <a:lnTo>
                  <a:pt x="2382626" y="0"/>
                </a:lnTo>
                <a:lnTo>
                  <a:pt x="2747580" y="0"/>
                </a:lnTo>
                <a:lnTo>
                  <a:pt x="3950670" y="0"/>
                </a:lnTo>
                <a:lnTo>
                  <a:pt x="4706476" y="0"/>
                </a:lnTo>
                <a:lnTo>
                  <a:pt x="5255467" y="0"/>
                </a:lnTo>
                <a:lnTo>
                  <a:pt x="5255467" y="3429000"/>
                </a:lnTo>
                <a:lnTo>
                  <a:pt x="0" y="3429000"/>
                </a:lnTo>
                <a:lnTo>
                  <a:pt x="10355" y="3365199"/>
                </a:lnTo>
                <a:cubicBezTo>
                  <a:pt x="48015" y="3197951"/>
                  <a:pt x="123724" y="3038692"/>
                  <a:pt x="207457" y="2872062"/>
                </a:cubicBezTo>
                <a:cubicBezTo>
                  <a:pt x="262517" y="2763073"/>
                  <a:pt x="320349" y="2687655"/>
                  <a:pt x="379893" y="2630331"/>
                </a:cubicBezTo>
                <a:cubicBezTo>
                  <a:pt x="382617" y="2627394"/>
                  <a:pt x="385645" y="2624417"/>
                  <a:pt x="389084" y="2621388"/>
                </a:cubicBezTo>
                <a:cubicBezTo>
                  <a:pt x="945661" y="2128752"/>
                  <a:pt x="557531" y="1213511"/>
                  <a:pt x="465879" y="1018429"/>
                </a:cubicBezTo>
                <a:cubicBezTo>
                  <a:pt x="458750" y="1006625"/>
                  <a:pt x="452689" y="994267"/>
                  <a:pt x="447771" y="981453"/>
                </a:cubicBezTo>
                <a:cubicBezTo>
                  <a:pt x="313042" y="605203"/>
                  <a:pt x="284127" y="265828"/>
                  <a:pt x="512399" y="26006"/>
                </a:cubicBezTo>
                <a:close/>
              </a:path>
            </a:pathLst>
          </a:custGeom>
        </p:spPr>
      </p:pic>
      <p:pic>
        <p:nvPicPr>
          <p:cNvPr id="5" name="Picture 4" descr="A group of women at a stand&#10;&#10;Description automatically generated">
            <a:extLst>
              <a:ext uri="{FF2B5EF4-FFF2-40B4-BE49-F238E27FC236}">
                <a16:creationId xmlns:a16="http://schemas.microsoft.com/office/drawing/2014/main" id="{E718648F-EE35-47C3-23C8-B9E575683889}"/>
              </a:ext>
            </a:extLst>
          </p:cNvPr>
          <p:cNvPicPr>
            <a:picLocks noChangeAspect="1"/>
          </p:cNvPicPr>
          <p:nvPr/>
        </p:nvPicPr>
        <p:blipFill rotWithShape="1">
          <a:blip r:embed="rId3"/>
          <a:srcRect t="4569" r="4" b="10935"/>
          <a:stretch/>
        </p:blipFill>
        <p:spPr>
          <a:xfrm>
            <a:off x="6951843" y="1969"/>
            <a:ext cx="5226031" cy="4301435"/>
          </a:xfrm>
          <a:custGeom>
            <a:avLst/>
            <a:gdLst/>
            <a:ahLst/>
            <a:cxnLst/>
            <a:rect l="l" t="t" r="r" b="b"/>
            <a:pathLst>
              <a:path w="5270205" h="3429000">
                <a:moveTo>
                  <a:pt x="342131" y="1329720"/>
                </a:moveTo>
                <a:cubicBezTo>
                  <a:pt x="518068" y="1329720"/>
                  <a:pt x="660693" y="1472346"/>
                  <a:pt x="660693" y="1648283"/>
                </a:cubicBezTo>
                <a:cubicBezTo>
                  <a:pt x="660693" y="1824220"/>
                  <a:pt x="518068" y="1966846"/>
                  <a:pt x="342131" y="1966846"/>
                </a:cubicBezTo>
                <a:cubicBezTo>
                  <a:pt x="166194" y="1966846"/>
                  <a:pt x="23567" y="1824220"/>
                  <a:pt x="23567" y="1648283"/>
                </a:cubicBezTo>
                <a:cubicBezTo>
                  <a:pt x="23567" y="1472346"/>
                  <a:pt x="166194" y="1329720"/>
                  <a:pt x="342131" y="1329720"/>
                </a:cubicBezTo>
                <a:close/>
                <a:moveTo>
                  <a:pt x="14738" y="0"/>
                </a:moveTo>
                <a:lnTo>
                  <a:pt x="5270205" y="0"/>
                </a:lnTo>
                <a:lnTo>
                  <a:pt x="5270205" y="3429000"/>
                </a:lnTo>
                <a:lnTo>
                  <a:pt x="580539" y="3429000"/>
                </a:lnTo>
                <a:lnTo>
                  <a:pt x="548777" y="3393217"/>
                </a:lnTo>
                <a:cubicBezTo>
                  <a:pt x="402964" y="3206564"/>
                  <a:pt x="308389" y="2967571"/>
                  <a:pt x="301088" y="2744809"/>
                </a:cubicBezTo>
                <a:cubicBezTo>
                  <a:pt x="283493" y="2198815"/>
                  <a:pt x="800250" y="2035406"/>
                  <a:pt x="744084" y="1560172"/>
                </a:cubicBezTo>
                <a:cubicBezTo>
                  <a:pt x="697796" y="1165597"/>
                  <a:pt x="239340" y="1008363"/>
                  <a:pt x="56290" y="477274"/>
                </a:cubicBezTo>
                <a:cubicBezTo>
                  <a:pt x="4940" y="328333"/>
                  <a:pt x="-8117" y="192526"/>
                  <a:pt x="4452" y="63374"/>
                </a:cubicBezTo>
                <a:close/>
              </a:path>
            </a:pathLst>
          </a:custGeom>
        </p:spPr>
      </p:pic>
    </p:spTree>
    <p:extLst>
      <p:ext uri="{BB962C8B-B14F-4D97-AF65-F5344CB8AC3E}">
        <p14:creationId xmlns:p14="http://schemas.microsoft.com/office/powerpoint/2010/main" val="2358632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AFBAA-A584-CFC9-1ECB-CC09A99835E0}"/>
              </a:ext>
            </a:extLst>
          </p:cNvPr>
          <p:cNvSpPr>
            <a:spLocks noGrp="1"/>
          </p:cNvSpPr>
          <p:nvPr>
            <p:ph type="title"/>
          </p:nvPr>
        </p:nvSpPr>
        <p:spPr>
          <a:xfrm>
            <a:off x="108731" y="140551"/>
            <a:ext cx="5701459" cy="3246614"/>
          </a:xfrm>
        </p:spPr>
        <p:txBody>
          <a:bodyPr>
            <a:normAutofit fontScale="90000"/>
          </a:bodyPr>
          <a:lstStyle/>
          <a:p>
            <a:br>
              <a:rPr lang="en-US" sz="3200" dirty="0">
                <a:cs typeface="Posterama"/>
              </a:rPr>
            </a:br>
            <a:r>
              <a:rPr lang="en-US" dirty="0">
                <a:latin typeface="Arial Nova"/>
                <a:cs typeface="Posterama"/>
              </a:rPr>
              <a:t>Development of Mental Health Service</a:t>
            </a:r>
            <a:br>
              <a:rPr lang="en-US" dirty="0">
                <a:latin typeface="Arial Nova"/>
                <a:cs typeface="Posterama"/>
              </a:rPr>
            </a:br>
            <a:br>
              <a:rPr lang="en-US" sz="3200" dirty="0">
                <a:cs typeface="Posterama"/>
              </a:rPr>
            </a:br>
            <a:br>
              <a:rPr lang="en-US" sz="3200" dirty="0">
                <a:cs typeface="Posterama"/>
              </a:rPr>
            </a:br>
            <a:endParaRPr lang="en-US" sz="3200"/>
          </a:p>
        </p:txBody>
      </p:sp>
      <p:sp>
        <p:nvSpPr>
          <p:cNvPr id="3" name="Content Placeholder 2">
            <a:extLst>
              <a:ext uri="{FF2B5EF4-FFF2-40B4-BE49-F238E27FC236}">
                <a16:creationId xmlns:a16="http://schemas.microsoft.com/office/drawing/2014/main" id="{DAF6BEA4-42FD-C5BE-4672-DF3F9647DA40}"/>
              </a:ext>
            </a:extLst>
          </p:cNvPr>
          <p:cNvSpPr>
            <a:spLocks noGrp="1"/>
          </p:cNvSpPr>
          <p:nvPr>
            <p:ph idx="1"/>
          </p:nvPr>
        </p:nvSpPr>
        <p:spPr>
          <a:xfrm>
            <a:off x="156519" y="1598045"/>
            <a:ext cx="11385840" cy="5260970"/>
          </a:xfrm>
        </p:spPr>
        <p:txBody>
          <a:bodyPr vert="horz" lIns="91440" tIns="45720" rIns="91440" bIns="45720" rtlCol="0" anchor="t">
            <a:noAutofit/>
          </a:bodyPr>
          <a:lstStyle/>
          <a:p>
            <a:endParaRPr lang="en-US" sz="1400"/>
          </a:p>
          <a:p>
            <a:endParaRPr lang="en-US" sz="1400"/>
          </a:p>
          <a:p>
            <a:endParaRPr lang="en-US" sz="1400"/>
          </a:p>
          <a:p>
            <a:endParaRPr lang="en-US" sz="1400"/>
          </a:p>
          <a:p>
            <a:r>
              <a:rPr lang="en-US" sz="1800" dirty="0">
                <a:latin typeface="Arial Nova"/>
              </a:rPr>
              <a:t>According to Gov.UK (2023),1 in 6 people 16 years and over were identified as having a common mental health condition</a:t>
            </a:r>
          </a:p>
          <a:p>
            <a:endParaRPr lang="en-US" sz="1800" dirty="0">
              <a:latin typeface="Arial Nova"/>
            </a:endParaRPr>
          </a:p>
          <a:p>
            <a:r>
              <a:rPr lang="en-US" sz="1800" dirty="0">
                <a:latin typeface="Arial Nova"/>
              </a:rPr>
              <a:t>In 2020 to 2021Accorfing to (Gov.uk( 2023), there was about half a million people suffering with serve Mental Health disorder, such as schizophrenia and bipolar disorder</a:t>
            </a:r>
          </a:p>
          <a:p>
            <a:endParaRPr lang="en-US" sz="1800" dirty="0">
              <a:latin typeface="Arial Nova"/>
            </a:endParaRPr>
          </a:p>
          <a:p>
            <a:r>
              <a:rPr lang="en-US" sz="1800" dirty="0">
                <a:latin typeface="Arial Nova"/>
              </a:rPr>
              <a:t>Mental Health disorder is very common. The disorder affects thousands of people in </a:t>
            </a:r>
            <a:r>
              <a:rPr lang="en-US" sz="1800" dirty="0" err="1">
                <a:latin typeface="Arial Nova"/>
              </a:rPr>
              <a:t>th</a:t>
            </a:r>
            <a:r>
              <a:rPr lang="en-US" sz="1800" dirty="0">
                <a:latin typeface="Arial Nova"/>
              </a:rPr>
              <a:t> UK, but yet there is still a huge stigma about Mental Health </a:t>
            </a:r>
          </a:p>
          <a:p>
            <a:r>
              <a:rPr lang="en-US" sz="1800" dirty="0">
                <a:latin typeface="Arial Nova"/>
              </a:rPr>
              <a:t>                                                                                                                                                                                              (Wardie,2024) </a:t>
            </a:r>
          </a:p>
        </p:txBody>
      </p:sp>
      <p:pic>
        <p:nvPicPr>
          <p:cNvPr id="4" name="Picture 3" descr="A blue and white rectangular boxes with text&#10;&#10;Description automatically generated">
            <a:extLst>
              <a:ext uri="{FF2B5EF4-FFF2-40B4-BE49-F238E27FC236}">
                <a16:creationId xmlns:a16="http://schemas.microsoft.com/office/drawing/2014/main" id="{8B154869-9102-0696-FE43-3CC878187DD3}"/>
              </a:ext>
            </a:extLst>
          </p:cNvPr>
          <p:cNvPicPr>
            <a:picLocks noChangeAspect="1"/>
          </p:cNvPicPr>
          <p:nvPr/>
        </p:nvPicPr>
        <p:blipFill>
          <a:blip r:embed="rId2"/>
          <a:stretch>
            <a:fillRect/>
          </a:stretch>
        </p:blipFill>
        <p:spPr>
          <a:xfrm>
            <a:off x="6180390" y="-2293"/>
            <a:ext cx="5965017" cy="2810986"/>
          </a:xfrm>
          <a:prstGeom prst="rect">
            <a:avLst/>
          </a:prstGeom>
        </p:spPr>
      </p:pic>
    </p:spTree>
    <p:extLst>
      <p:ext uri="{BB962C8B-B14F-4D97-AF65-F5344CB8AC3E}">
        <p14:creationId xmlns:p14="http://schemas.microsoft.com/office/powerpoint/2010/main" val="1031843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EBA3F-A786-845D-120A-E971AD9E8B7B}"/>
              </a:ext>
            </a:extLst>
          </p:cNvPr>
          <p:cNvSpPr>
            <a:spLocks noGrp="1"/>
          </p:cNvSpPr>
          <p:nvPr>
            <p:ph type="title"/>
          </p:nvPr>
        </p:nvSpPr>
        <p:spPr>
          <a:xfrm>
            <a:off x="2209" y="38742"/>
            <a:ext cx="11580191" cy="1844605"/>
          </a:xfrm>
        </p:spPr>
        <p:txBody>
          <a:bodyPr>
            <a:normAutofit fontScale="90000"/>
          </a:bodyPr>
          <a:lstStyle/>
          <a:p>
            <a:br>
              <a:rPr lang="en-US" sz="3200" dirty="0">
                <a:cs typeface="Posterama"/>
              </a:rPr>
            </a:br>
            <a:r>
              <a:rPr lang="en-US" dirty="0">
                <a:latin typeface="Arial Nova"/>
                <a:ea typeface="+mj-lt"/>
                <a:cs typeface="+mj-lt"/>
              </a:rPr>
              <a:t>Development of Mental Health Services</a:t>
            </a:r>
            <a:br>
              <a:rPr lang="en-US" dirty="0">
                <a:latin typeface="Arial Nova"/>
                <a:cs typeface="Posterama"/>
              </a:rPr>
            </a:br>
            <a:endParaRPr lang="en-US">
              <a:latin typeface="Arial Nova"/>
              <a:cs typeface="Posterama"/>
            </a:endParaRPr>
          </a:p>
        </p:txBody>
      </p:sp>
      <p:pic>
        <p:nvPicPr>
          <p:cNvPr id="4" name="Content Placeholder 3" descr="Children's Mental Health Week">
            <a:extLst>
              <a:ext uri="{FF2B5EF4-FFF2-40B4-BE49-F238E27FC236}">
                <a16:creationId xmlns:a16="http://schemas.microsoft.com/office/drawing/2014/main" id="{C85553F9-24E0-5BF7-6FB5-3240DEAB4601}"/>
              </a:ext>
            </a:extLst>
          </p:cNvPr>
          <p:cNvPicPr>
            <a:picLocks noGrp="1" noChangeAspect="1"/>
          </p:cNvPicPr>
          <p:nvPr>
            <p:ph idx="1"/>
          </p:nvPr>
        </p:nvPicPr>
        <p:blipFill>
          <a:blip r:embed="rId2"/>
          <a:stretch>
            <a:fillRect/>
          </a:stretch>
        </p:blipFill>
        <p:spPr>
          <a:xfrm>
            <a:off x="9002589" y="-103352"/>
            <a:ext cx="3317306" cy="3817394"/>
          </a:xfrm>
        </p:spPr>
      </p:pic>
      <p:sp>
        <p:nvSpPr>
          <p:cNvPr id="6" name="TextBox 5">
            <a:extLst>
              <a:ext uri="{FF2B5EF4-FFF2-40B4-BE49-F238E27FC236}">
                <a16:creationId xmlns:a16="http://schemas.microsoft.com/office/drawing/2014/main" id="{F933D3AC-AD33-7ECF-B96C-06A795C8C519}"/>
              </a:ext>
            </a:extLst>
          </p:cNvPr>
          <p:cNvSpPr txBox="1"/>
          <p:nvPr/>
        </p:nvSpPr>
        <p:spPr>
          <a:xfrm>
            <a:off x="396290" y="1558115"/>
            <a:ext cx="865652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r>
              <a:rPr lang="en-US" dirty="0">
                <a:latin typeface="Arial Nova"/>
              </a:rPr>
              <a:t>Mental Health awareness for all ages</a:t>
            </a:r>
          </a:p>
          <a:p>
            <a:endParaRPr lang="en-US" dirty="0">
              <a:latin typeface="Arial Nova"/>
            </a:endParaRPr>
          </a:p>
          <a:p>
            <a:r>
              <a:rPr lang="en-US" dirty="0">
                <a:latin typeface="Arial Nova"/>
              </a:rPr>
              <a:t>Introduction of mental health Act 2014</a:t>
            </a:r>
          </a:p>
          <a:p>
            <a:endParaRPr lang="en-US" dirty="0">
              <a:latin typeface="Arial Nova"/>
            </a:endParaRPr>
          </a:p>
          <a:p>
            <a:r>
              <a:rPr lang="en-US" dirty="0">
                <a:latin typeface="Arial Nova"/>
              </a:rPr>
              <a:t>Equality Act 2010</a:t>
            </a:r>
          </a:p>
          <a:p>
            <a:endParaRPr lang="en-US" dirty="0">
              <a:latin typeface="Arial Nova"/>
            </a:endParaRPr>
          </a:p>
          <a:p>
            <a:r>
              <a:rPr lang="en-US" dirty="0">
                <a:latin typeface="Arial Nova"/>
              </a:rPr>
              <a:t>Psychological therapies, medication, counselling and community support services</a:t>
            </a:r>
          </a:p>
          <a:p>
            <a:endParaRPr lang="en-US" dirty="0">
              <a:latin typeface="Arial Nova"/>
            </a:endParaRPr>
          </a:p>
          <a:p>
            <a:r>
              <a:rPr lang="en-US" dirty="0">
                <a:latin typeface="Arial Nova"/>
              </a:rPr>
              <a:t>According to NHS England (2024), thousands of Mental Health patients are being supported back in employment</a:t>
            </a:r>
          </a:p>
          <a:p>
            <a:endParaRPr lang="en-US" dirty="0">
              <a:latin typeface="Arial Nova"/>
            </a:endParaRPr>
          </a:p>
          <a:p>
            <a:r>
              <a:rPr lang="en-US" dirty="0">
                <a:latin typeface="Arial Nova"/>
              </a:rPr>
              <a:t>Mental Health crisis lines, wellbeing hub, support groups and hospitals</a:t>
            </a:r>
          </a:p>
          <a:p>
            <a:endParaRPr lang="en-US" dirty="0">
              <a:latin typeface="Arial Nova"/>
            </a:endParaRPr>
          </a:p>
          <a:p>
            <a:r>
              <a:rPr lang="en-US" dirty="0">
                <a:latin typeface="Arial Nova"/>
              </a:rPr>
              <a:t>                                                                                                                                                                                                                                                                                                                                            </a:t>
            </a:r>
          </a:p>
        </p:txBody>
      </p:sp>
    </p:spTree>
    <p:extLst>
      <p:ext uri="{BB962C8B-B14F-4D97-AF65-F5344CB8AC3E}">
        <p14:creationId xmlns:p14="http://schemas.microsoft.com/office/powerpoint/2010/main" val="211163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C1E49-6154-3840-9F57-432C88031E5F}"/>
              </a:ext>
            </a:extLst>
          </p:cNvPr>
          <p:cNvSpPr>
            <a:spLocks noGrp="1"/>
          </p:cNvSpPr>
          <p:nvPr>
            <p:ph type="title"/>
          </p:nvPr>
        </p:nvSpPr>
        <p:spPr/>
        <p:txBody>
          <a:bodyPr/>
          <a:lstStyle/>
          <a:p>
            <a:r>
              <a:rPr lang="en-US" b="1" dirty="0">
                <a:latin typeface="Arial Nova"/>
                <a:cs typeface="Posterama"/>
              </a:rPr>
              <a:t>Conclusion</a:t>
            </a:r>
            <a:endParaRPr lang="en-US" b="1">
              <a:latin typeface="Arial Nova"/>
            </a:endParaRPr>
          </a:p>
        </p:txBody>
      </p:sp>
      <p:sp>
        <p:nvSpPr>
          <p:cNvPr id="3" name="Content Placeholder 2">
            <a:extLst>
              <a:ext uri="{FF2B5EF4-FFF2-40B4-BE49-F238E27FC236}">
                <a16:creationId xmlns:a16="http://schemas.microsoft.com/office/drawing/2014/main" id="{E4F0BADD-6E1E-3BB9-2DEA-BD720964C5E7}"/>
              </a:ext>
            </a:extLst>
          </p:cNvPr>
          <p:cNvSpPr>
            <a:spLocks noGrp="1"/>
          </p:cNvSpPr>
          <p:nvPr>
            <p:ph idx="1"/>
          </p:nvPr>
        </p:nvSpPr>
        <p:spPr/>
        <p:txBody>
          <a:bodyPr vert="horz" lIns="91440" tIns="45720" rIns="91440" bIns="45720" rtlCol="0" anchor="t">
            <a:normAutofit/>
          </a:bodyPr>
          <a:lstStyle/>
          <a:p>
            <a:r>
              <a:rPr lang="en-US" sz="1800" dirty="0">
                <a:latin typeface="Arial Nova"/>
              </a:rPr>
              <a:t>Since the implementation of the NHS in 1948 and the Mental Health sector, there has been immense advances in the Mental health sector. This being said there are still improvements to be made, that will ensure that anyone suffering from Mental Health disorder receives appropriate treatment and live as independently as possible.</a:t>
            </a:r>
          </a:p>
        </p:txBody>
      </p:sp>
    </p:spTree>
    <p:extLst>
      <p:ext uri="{BB962C8B-B14F-4D97-AF65-F5344CB8AC3E}">
        <p14:creationId xmlns:p14="http://schemas.microsoft.com/office/powerpoint/2010/main" val="2653427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5DD8B-5178-775D-6931-AC51C29AE142}"/>
              </a:ext>
            </a:extLst>
          </p:cNvPr>
          <p:cNvSpPr>
            <a:spLocks noGrp="1"/>
          </p:cNvSpPr>
          <p:nvPr>
            <p:ph type="title"/>
          </p:nvPr>
        </p:nvSpPr>
        <p:spPr/>
        <p:txBody>
          <a:bodyPr/>
          <a:lstStyle/>
          <a:p>
            <a:r>
              <a:rPr lang="en-US" dirty="0">
                <a:cs typeface="Posterama"/>
              </a:rPr>
              <a:t>                     </a:t>
            </a:r>
            <a:r>
              <a:rPr lang="en-US" dirty="0">
                <a:latin typeface="Arial Nova"/>
                <a:cs typeface="Posterama"/>
              </a:rPr>
              <a:t>References</a:t>
            </a:r>
            <a:endParaRPr lang="en-US" dirty="0">
              <a:latin typeface="Arial Nova"/>
            </a:endParaRPr>
          </a:p>
        </p:txBody>
      </p:sp>
      <p:sp>
        <p:nvSpPr>
          <p:cNvPr id="3" name="Content Placeholder 2">
            <a:extLst>
              <a:ext uri="{FF2B5EF4-FFF2-40B4-BE49-F238E27FC236}">
                <a16:creationId xmlns:a16="http://schemas.microsoft.com/office/drawing/2014/main" id="{41E68DB0-15AF-8AF8-92BC-6ED61DF2D4F3}"/>
              </a:ext>
            </a:extLst>
          </p:cNvPr>
          <p:cNvSpPr>
            <a:spLocks noGrp="1"/>
          </p:cNvSpPr>
          <p:nvPr>
            <p:ph idx="1"/>
          </p:nvPr>
        </p:nvSpPr>
        <p:spPr>
          <a:xfrm>
            <a:off x="609600" y="2909393"/>
            <a:ext cx="10972800" cy="3233345"/>
          </a:xfrm>
        </p:spPr>
        <p:txBody>
          <a:bodyPr vert="horz" lIns="91440" tIns="45720" rIns="91440" bIns="45720" rtlCol="0" anchor="t">
            <a:noAutofit/>
          </a:bodyPr>
          <a:lstStyle/>
          <a:p>
            <a:r>
              <a:rPr lang="en-US" sz="1800" dirty="0">
                <a:latin typeface="Arial Nova"/>
                <a:ea typeface="+mn-lt"/>
                <a:cs typeface="Times New Roman"/>
              </a:rPr>
              <a:t>Wardle, J. (2024). </a:t>
            </a:r>
            <a:r>
              <a:rPr lang="en-US" sz="1800" i="1" dirty="0">
                <a:latin typeface="Arial Nova"/>
                <a:ea typeface="+mn-lt"/>
                <a:cs typeface="Times New Roman"/>
              </a:rPr>
              <a:t>Mental Health Statistics 2024: A focus on Anxiety, Stress and Depression</a:t>
            </a:r>
            <a:r>
              <a:rPr lang="en-US" sz="1800" dirty="0">
                <a:latin typeface="Arial Nova"/>
                <a:ea typeface="+mn-lt"/>
                <a:cs typeface="Times New Roman"/>
              </a:rPr>
              <a:t>. [online] Kind Mind. Available at: </a:t>
            </a:r>
            <a:r>
              <a:rPr lang="en-US" sz="1800" dirty="0">
                <a:latin typeface="Arial Nova"/>
                <a:ea typeface="+mn-lt"/>
                <a:cs typeface="Times New Roman"/>
                <a:hlinkClick r:id="rId2"/>
              </a:rPr>
              <a:t>https://kindmind.app/2024-mental-health-statistics-a-focus-on-anxiety-stress-and-depression/</a:t>
            </a:r>
            <a:r>
              <a:rPr lang="en-US" sz="1800" dirty="0">
                <a:latin typeface="Arial Nova"/>
                <a:ea typeface="+mn-lt"/>
                <a:cs typeface="Times New Roman"/>
              </a:rPr>
              <a:t>.</a:t>
            </a:r>
            <a:endParaRPr lang="en-US" sz="1800" dirty="0">
              <a:latin typeface="Arial Nova"/>
            </a:endParaRPr>
          </a:p>
          <a:p>
            <a:endParaRPr lang="en-US" sz="1800" dirty="0">
              <a:latin typeface="Arial Nova"/>
              <a:ea typeface="+mn-lt"/>
              <a:cs typeface="Times New Roman"/>
            </a:endParaRPr>
          </a:p>
          <a:p>
            <a:r>
              <a:rPr lang="en-US" sz="1800" dirty="0">
                <a:latin typeface="Arial Nova"/>
                <a:ea typeface="+mn-lt"/>
                <a:cs typeface="Calibri"/>
              </a:rPr>
              <a:t>Glasby, J. (2012) </a:t>
            </a:r>
            <a:r>
              <a:rPr lang="en-US" sz="1800" i="1" dirty="0">
                <a:latin typeface="Arial Nova"/>
                <a:ea typeface="+mn-lt"/>
                <a:cs typeface="Calibri"/>
              </a:rPr>
              <a:t>Understanding health and social care </a:t>
            </a:r>
            <a:r>
              <a:rPr lang="en-US" sz="1800" dirty="0">
                <a:latin typeface="Arial Nova"/>
                <a:ea typeface="+mn-lt"/>
                <a:cs typeface="Calibri"/>
              </a:rPr>
              <a:t>(2nd </a:t>
            </a:r>
            <a:r>
              <a:rPr lang="en-US" sz="1800" err="1">
                <a:latin typeface="Arial Nova"/>
                <a:ea typeface="+mn-lt"/>
                <a:cs typeface="Calibri"/>
              </a:rPr>
              <a:t>Edn</a:t>
            </a:r>
            <a:r>
              <a:rPr lang="en-US" sz="1800" dirty="0">
                <a:latin typeface="Arial Nova"/>
                <a:ea typeface="+mn-lt"/>
                <a:cs typeface="Calibri"/>
              </a:rPr>
              <a:t>) Bristol: The Policy Press.</a:t>
            </a:r>
            <a:endParaRPr lang="en-US" sz="1800" dirty="0">
              <a:latin typeface="Arial Nova"/>
            </a:endParaRPr>
          </a:p>
          <a:p>
            <a:endParaRPr lang="en-US" sz="1800" dirty="0">
              <a:latin typeface="Arial Nova"/>
              <a:cs typeface="Calibri"/>
            </a:endParaRPr>
          </a:p>
          <a:p>
            <a:r>
              <a:rPr lang="en-US" sz="1800" dirty="0">
                <a:latin typeface="Arial Nova"/>
                <a:cs typeface="Times New Roman"/>
              </a:rPr>
              <a:t>NHS (2021). </a:t>
            </a:r>
            <a:r>
              <a:rPr lang="en-US" sz="1800" i="1" dirty="0">
                <a:latin typeface="Arial Nova"/>
                <a:cs typeface="Times New Roman"/>
              </a:rPr>
              <a:t>Mental health act</a:t>
            </a:r>
            <a:r>
              <a:rPr lang="en-US" sz="1800" dirty="0">
                <a:latin typeface="Arial Nova"/>
                <a:cs typeface="Times New Roman"/>
              </a:rPr>
              <a:t>. [online] nhs.uk. Available at: </a:t>
            </a:r>
            <a:r>
              <a:rPr lang="en-US" sz="1800" dirty="0">
                <a:latin typeface="Arial Nova"/>
                <a:cs typeface="Times New Roman"/>
                <a:hlinkClick r:id="rId3"/>
              </a:rPr>
              <a:t>https://www.nhs.uk/mental-health/social-care-and-your-rights/mental-health-and-the-law/mental-health-act-easy-read/</a:t>
            </a:r>
            <a:r>
              <a:rPr lang="en-US" sz="1800" dirty="0">
                <a:latin typeface="Arial Nova"/>
                <a:cs typeface="Times New Roman"/>
              </a:rPr>
              <a:t>.</a:t>
            </a:r>
            <a:endParaRPr lang="en-US" sz="1800" dirty="0">
              <a:latin typeface="Arial Nova"/>
            </a:endParaRPr>
          </a:p>
          <a:p>
            <a:endParaRPr lang="en-US" sz="1800" dirty="0">
              <a:latin typeface="Arial Nova"/>
              <a:cs typeface="Times New Roman"/>
            </a:endParaRPr>
          </a:p>
          <a:p>
            <a:r>
              <a:rPr lang="en-US" sz="1800" dirty="0">
                <a:latin typeface="Arial Nova"/>
                <a:cs typeface="Times New Roman"/>
              </a:rPr>
              <a:t>NHS (2021a). </a:t>
            </a:r>
            <a:r>
              <a:rPr lang="en-US" sz="1800" i="1" dirty="0">
                <a:latin typeface="Arial Nova"/>
                <a:cs typeface="Times New Roman"/>
              </a:rPr>
              <a:t>Every Mind Matters</a:t>
            </a:r>
            <a:r>
              <a:rPr lang="en-US" sz="1800" dirty="0">
                <a:latin typeface="Arial Nova"/>
                <a:cs typeface="Times New Roman"/>
              </a:rPr>
              <a:t>. [online] nhs.uk. Available at: </a:t>
            </a:r>
            <a:r>
              <a:rPr lang="en-US" sz="1800" dirty="0">
                <a:latin typeface="Arial Nova"/>
                <a:cs typeface="Times New Roman"/>
                <a:hlinkClick r:id="rId4"/>
              </a:rPr>
              <a:t>https://www.nhs.uk/every-mind-matters/</a:t>
            </a:r>
            <a:r>
              <a:rPr lang="en-US" sz="1800" dirty="0">
                <a:latin typeface="Arial Nova"/>
                <a:cs typeface="Times New Roman"/>
              </a:rPr>
              <a:t>.</a:t>
            </a:r>
            <a:endParaRPr lang="en-US" sz="1800" dirty="0">
              <a:latin typeface="Arial Nova"/>
            </a:endParaRPr>
          </a:p>
          <a:p>
            <a:endParaRPr lang="en-US" sz="1800" dirty="0">
              <a:latin typeface="Arial Nova"/>
            </a:endParaRPr>
          </a:p>
        </p:txBody>
      </p:sp>
    </p:spTree>
    <p:extLst>
      <p:ext uri="{BB962C8B-B14F-4D97-AF65-F5344CB8AC3E}">
        <p14:creationId xmlns:p14="http://schemas.microsoft.com/office/powerpoint/2010/main" val="1849952193"/>
      </p:ext>
    </p:extLst>
  </p:cSld>
  <p:clrMapOvr>
    <a:masterClrMapping/>
  </p:clrMapOvr>
</p:sld>
</file>

<file path=ppt/theme/theme1.xml><?xml version="1.0" encoding="utf-8"?>
<a:theme xmlns:a="http://schemas.openxmlformats.org/drawingml/2006/main" name="Splash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Wood Type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SplashVTI</vt:lpstr>
      <vt:lpstr>Introduction to Health and Social  Module Code LCHS4003 Lecturer Eleni Koutsogeorgou-Andreou Presented By Adjoa Osei Akoto Student ID 2314057 </vt:lpstr>
      <vt:lpstr>                                                                 Overview</vt:lpstr>
      <vt:lpstr>                       Introduction</vt:lpstr>
      <vt:lpstr>Implementation of Mental Health Service in  1948</vt:lpstr>
      <vt:lpstr>Implementation of Mental Health  Service in 1948    Mental health treatments have advanced over the years with new treatments   According to Missouri (2018), by the 1940s and 1950s doctors preferred artificial fever therapy and electric shock therapy    In the 1930s treatments such as hydrotherapy, metrazo convulsion, and insulin shock were the most used treatments available to treat Mental Health disorders                                                              (Getty, 2023)</vt:lpstr>
      <vt:lpstr> Development of Mental Health Service   </vt:lpstr>
      <vt:lpstr> Development of Mental Health Services </vt:lpstr>
      <vt:lpstr>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266</cp:revision>
  <dcterms:created xsi:type="dcterms:W3CDTF">2024-02-14T18:38:19Z</dcterms:created>
  <dcterms:modified xsi:type="dcterms:W3CDTF">2024-03-09T15:50:10Z</dcterms:modified>
</cp:coreProperties>
</file>