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6"/>
  </p:notesMasterIdLst>
  <p:handoutMasterIdLst>
    <p:handoutMasterId r:id="rId17"/>
  </p:handoutMasterIdLst>
  <p:sldIdLst>
    <p:sldId id="272" r:id="rId2"/>
    <p:sldId id="346" r:id="rId3"/>
    <p:sldId id="347" r:id="rId4"/>
    <p:sldId id="356" r:id="rId5"/>
    <p:sldId id="357" r:id="rId6"/>
    <p:sldId id="348" r:id="rId7"/>
    <p:sldId id="349" r:id="rId8"/>
    <p:sldId id="350" r:id="rId9"/>
    <p:sldId id="352" r:id="rId10"/>
    <p:sldId id="351" r:id="rId11"/>
    <p:sldId id="353" r:id="rId12"/>
    <p:sldId id="355" r:id="rId13"/>
    <p:sldId id="354" r:id="rId14"/>
    <p:sldId id="358" r:id="rId15"/>
  </p:sldIdLst>
  <p:sldSz cx="9144000" cy="6858000" type="screen4x3"/>
  <p:notesSz cx="6797675" cy="9926638"/>
  <p:embeddedFontLst>
    <p:embeddedFont>
      <p:font typeface="Calibri" panose="020F0502020204030204" pitchFamily="34" charset="0"/>
      <p:regular r:id="rId18"/>
      <p:bold r:id="rId19"/>
      <p:italic r:id="rId20"/>
      <p:boldItalic r:id="rId21"/>
    </p:embeddedFont>
  </p:embeddedFontLst>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240"/>
    <p:restoredTop sz="76056" autoAdjust="0"/>
  </p:normalViewPr>
  <p:slideViewPr>
    <p:cSldViewPr snapToGrid="0" snapToObjects="1">
      <p:cViewPr varScale="1">
        <p:scale>
          <a:sx n="14" d="100"/>
          <a:sy n="14" d="100"/>
        </p:scale>
        <p:origin x="608" y="2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11/9/2020</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11/9/2020</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736263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2610126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2857613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Fframwaith</a:t>
            </a:r>
            <a:r>
              <a:rPr lang="en-GB" dirty="0" smtClean="0"/>
              <a:t> y CS</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1899201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2499256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Decide</a:t>
            </a:r>
            <a:r>
              <a:rPr lang="en-GB" baseline="0" dirty="0" smtClean="0"/>
              <a:t> what characters you would like to make and what resources may be available to you?  </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2839697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Tried to get basket and</a:t>
            </a:r>
            <a:r>
              <a:rPr lang="en-GB" baseline="0" dirty="0" smtClean="0"/>
              <a:t> red material to hold this in but no luck in lockdown Wales. </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3604891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09/11/2020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jpg"/></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324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572000" y="4238544"/>
            <a:ext cx="1433311" cy="369332"/>
          </a:xfrm>
          <a:prstGeom prst="rect">
            <a:avLst/>
          </a:prstGeom>
          <a:noFill/>
        </p:spPr>
        <p:txBody>
          <a:bodyPr wrap="square" rtlCol="0">
            <a:spAutoFit/>
          </a:bodyPr>
          <a:lstStyle/>
          <a:p>
            <a:r>
              <a:rPr lang="en-US" dirty="0" err="1" smtClean="0">
                <a:solidFill>
                  <a:srgbClr val="000000"/>
                </a:solidFill>
              </a:rPr>
              <a:t>l</a:t>
            </a:r>
            <a:endParaRPr lang="en-US" dirty="0">
              <a:solidFill>
                <a:srgbClr val="000000"/>
              </a:solidFill>
            </a:endParaRPr>
          </a:p>
        </p:txBody>
      </p:sp>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2" name="Title 1"/>
          <p:cNvSpPr>
            <a:spLocks noGrp="1"/>
          </p:cNvSpPr>
          <p:nvPr>
            <p:ph type="ctrTitle"/>
          </p:nvPr>
        </p:nvSpPr>
        <p:spPr>
          <a:xfrm>
            <a:off x="544133" y="771934"/>
            <a:ext cx="7772400" cy="1470025"/>
          </a:xfrm>
        </p:spPr>
        <p:txBody>
          <a:bodyPr>
            <a:normAutofit/>
          </a:bodyPr>
          <a:lstStyle/>
          <a:p>
            <a:r>
              <a:rPr lang="en-GB" dirty="0" err="1" smtClean="0"/>
              <a:t>Celfyddydau</a:t>
            </a:r>
            <a:r>
              <a:rPr lang="en-GB" dirty="0" smtClean="0"/>
              <a:t> </a:t>
            </a:r>
            <a:r>
              <a:rPr lang="en-GB" dirty="0" err="1" smtClean="0"/>
              <a:t>Mynegiannol</a:t>
            </a:r>
            <a:r>
              <a:rPr lang="en-GB" dirty="0" smtClean="0"/>
              <a:t> /Expressive Arts</a:t>
            </a:r>
            <a:endParaRPr lang="en-GB" dirty="0"/>
          </a:p>
        </p:txBody>
      </p:sp>
      <p:sp>
        <p:nvSpPr>
          <p:cNvPr id="4" name="Subtitle 3"/>
          <p:cNvSpPr>
            <a:spLocks noGrp="1"/>
          </p:cNvSpPr>
          <p:nvPr>
            <p:ph type="subTitle" idx="1"/>
          </p:nvPr>
        </p:nvSpPr>
        <p:spPr>
          <a:xfrm>
            <a:off x="1294327" y="2830132"/>
            <a:ext cx="6400800" cy="2365917"/>
          </a:xfrm>
        </p:spPr>
        <p:txBody>
          <a:bodyPr>
            <a:normAutofit fontScale="92500" lnSpcReduction="20000"/>
          </a:bodyPr>
          <a:lstStyle/>
          <a:p>
            <a:r>
              <a:rPr lang="en-GB" dirty="0" err="1" smtClean="0"/>
              <a:t>Yn</a:t>
            </a:r>
            <a:r>
              <a:rPr lang="en-GB" dirty="0" smtClean="0"/>
              <a:t> y </a:t>
            </a:r>
            <a:r>
              <a:rPr lang="en-GB" dirty="0" err="1" smtClean="0"/>
              <a:t>Cyfnod</a:t>
            </a:r>
            <a:r>
              <a:rPr lang="en-GB" dirty="0" smtClean="0"/>
              <a:t> Sylfaen /  In the Foundation Phase</a:t>
            </a:r>
          </a:p>
          <a:p>
            <a:r>
              <a:rPr lang="en-GB" dirty="0" smtClean="0"/>
              <a:t>ECAD4008</a:t>
            </a:r>
          </a:p>
          <a:p>
            <a:r>
              <a:rPr lang="en-GB" dirty="0" smtClean="0"/>
              <a:t>Iwan Ellis-Williams</a:t>
            </a:r>
          </a:p>
          <a:p>
            <a:r>
              <a:rPr lang="en-GB" dirty="0" err="1" smtClean="0"/>
              <a:t>Tachwedd</a:t>
            </a:r>
            <a:r>
              <a:rPr lang="en-GB" dirty="0" smtClean="0"/>
              <a:t>/November 2020</a:t>
            </a:r>
          </a:p>
          <a:p>
            <a:endParaRPr lang="en-GB" dirty="0"/>
          </a:p>
        </p:txBody>
      </p:sp>
    </p:spTree>
    <p:extLst>
      <p:ext uri="{BB962C8B-B14F-4D97-AF65-F5344CB8AC3E}">
        <p14:creationId xmlns:p14="http://schemas.microsoft.com/office/powerpoint/2010/main" val="18683275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Defnyddio</a:t>
            </a:r>
            <a:r>
              <a:rPr lang="en-GB" dirty="0" smtClean="0"/>
              <a:t> </a:t>
            </a:r>
            <a:r>
              <a:rPr lang="en-GB" dirty="0" err="1" smtClean="0"/>
              <a:t>stori</a:t>
            </a:r>
            <a:r>
              <a:rPr lang="en-GB" dirty="0" smtClean="0"/>
              <a:t> </a:t>
            </a:r>
            <a:r>
              <a:rPr lang="en-GB" dirty="0" err="1" smtClean="0"/>
              <a:t>draddodiadol</a:t>
            </a:r>
            <a:r>
              <a:rPr lang="en-GB" dirty="0" smtClean="0"/>
              <a:t> / Using a traditional story</a:t>
            </a:r>
            <a:endParaRPr lang="en-GB" dirty="0"/>
          </a:p>
        </p:txBody>
      </p:sp>
      <p:sp>
        <p:nvSpPr>
          <p:cNvPr id="5" name="Content Placeholder 4"/>
          <p:cNvSpPr>
            <a:spLocks noGrp="1"/>
          </p:cNvSpPr>
          <p:nvPr>
            <p:ph sz="half" idx="1"/>
          </p:nvPr>
        </p:nvSpPr>
        <p:spPr/>
        <p:txBody>
          <a:bodyPr/>
          <a:lstStyle/>
          <a:p>
            <a:endParaRPr lang="en-GB"/>
          </a:p>
        </p:txBody>
      </p:sp>
      <p:pic>
        <p:nvPicPr>
          <p:cNvPr id="9"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800" y="1495289"/>
            <a:ext cx="9050399" cy="5362711"/>
          </a:xfrm>
        </p:spPr>
      </p:pic>
      <p:sp>
        <p:nvSpPr>
          <p:cNvPr id="10" name="Rectangle 9"/>
          <p:cNvSpPr/>
          <p:nvPr/>
        </p:nvSpPr>
        <p:spPr>
          <a:xfrm>
            <a:off x="394164" y="6052506"/>
            <a:ext cx="8608447" cy="646331"/>
          </a:xfrm>
          <a:prstGeom prst="rect">
            <a:avLst/>
          </a:prstGeom>
          <a:noFill/>
        </p:spPr>
        <p:txBody>
          <a:bodyPr wrap="none" lIns="91440" tIns="45720" rIns="91440" bIns="45720">
            <a:spAutoFit/>
          </a:bodyPr>
          <a:lstStyle/>
          <a:p>
            <a:pPr algn="ctr"/>
            <a:r>
              <a:rPr lang="en-US" sz="3600" b="1" cap="none" spc="50" dirty="0" err="1" smtClean="0">
                <a:ln w="9525" cmpd="sng">
                  <a:solidFill>
                    <a:schemeClr val="accent1"/>
                  </a:solidFill>
                  <a:prstDash val="solid"/>
                </a:ln>
                <a:solidFill>
                  <a:srgbClr val="70AD47">
                    <a:tint val="1000"/>
                  </a:srgbClr>
                </a:solidFill>
                <a:effectLst>
                  <a:glow rad="38100">
                    <a:schemeClr val="accent1">
                      <a:alpha val="40000"/>
                    </a:schemeClr>
                  </a:glow>
                </a:effectLst>
              </a:rPr>
              <a:t>Yr</a:t>
            </a:r>
            <a:r>
              <a:rPr lang="en-US" sz="36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 </a:t>
            </a:r>
            <a:r>
              <a:rPr lang="en-US" sz="3600" b="1" cap="none" spc="50" dirty="0" err="1" smtClean="0">
                <a:ln w="9525" cmpd="sng">
                  <a:solidFill>
                    <a:schemeClr val="accent1"/>
                  </a:solidFill>
                  <a:prstDash val="solid"/>
                </a:ln>
                <a:solidFill>
                  <a:srgbClr val="70AD47">
                    <a:tint val="1000"/>
                  </a:srgbClr>
                </a:solidFill>
                <a:effectLst>
                  <a:glow rad="38100">
                    <a:schemeClr val="accent1">
                      <a:alpha val="40000"/>
                    </a:schemeClr>
                  </a:glow>
                </a:effectLst>
              </a:rPr>
              <a:t>hugan</a:t>
            </a:r>
            <a:r>
              <a:rPr lang="en-US" sz="36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 </a:t>
            </a:r>
            <a:r>
              <a:rPr lang="en-US" sz="3600" b="1" cap="none" spc="50" dirty="0" err="1" smtClean="0">
                <a:ln w="9525" cmpd="sng">
                  <a:solidFill>
                    <a:schemeClr val="accent1"/>
                  </a:solidFill>
                  <a:prstDash val="solid"/>
                </a:ln>
                <a:solidFill>
                  <a:srgbClr val="70AD47">
                    <a:tint val="1000"/>
                  </a:srgbClr>
                </a:solidFill>
                <a:effectLst>
                  <a:glow rad="38100">
                    <a:schemeClr val="accent1">
                      <a:alpha val="40000"/>
                    </a:schemeClr>
                  </a:glow>
                </a:effectLst>
              </a:rPr>
              <a:t>fach</a:t>
            </a:r>
            <a:r>
              <a:rPr lang="en-US" sz="36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 </a:t>
            </a:r>
            <a:r>
              <a:rPr lang="en-US" sz="3600" b="1" cap="none" spc="50" dirty="0" err="1" smtClean="0">
                <a:ln w="9525" cmpd="sng">
                  <a:solidFill>
                    <a:schemeClr val="accent1"/>
                  </a:solidFill>
                  <a:prstDash val="solid"/>
                </a:ln>
                <a:solidFill>
                  <a:srgbClr val="70AD47">
                    <a:tint val="1000"/>
                  </a:srgbClr>
                </a:solidFill>
                <a:effectLst>
                  <a:glow rad="38100">
                    <a:schemeClr val="accent1">
                      <a:alpha val="40000"/>
                    </a:schemeClr>
                  </a:glow>
                </a:effectLst>
              </a:rPr>
              <a:t>goch</a:t>
            </a:r>
            <a:r>
              <a:rPr lang="en-US" sz="3600" b="1" cap="none" spc="50" dirty="0" smtClean="0">
                <a:ln w="9525" cmpd="sng">
                  <a:solidFill>
                    <a:schemeClr val="accent1"/>
                  </a:solidFill>
                  <a:prstDash val="solid"/>
                </a:ln>
                <a:solidFill>
                  <a:srgbClr val="70AD47">
                    <a:tint val="1000"/>
                  </a:srgbClr>
                </a:solidFill>
                <a:effectLst>
                  <a:glow rad="38100">
                    <a:schemeClr val="accent1">
                      <a:alpha val="40000"/>
                    </a:schemeClr>
                  </a:glow>
                </a:effectLst>
              </a:rPr>
              <a:t>/ Little Red Riding Hood</a:t>
            </a:r>
            <a:endParaRPr lang="en-US" sz="3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8081450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2799" y="283596"/>
            <a:ext cx="8848851" cy="5449441"/>
          </a:xfrm>
          <a:prstGeom prst="rect">
            <a:avLst/>
          </a:prstGeom>
        </p:spPr>
        <p:txBody>
          <a:bodyPr wrap="square">
            <a:spAutoFit/>
          </a:bodyPr>
          <a:lstStyle/>
          <a:p>
            <a:pPr>
              <a:lnSpc>
                <a:spcPct val="107000"/>
              </a:lnSpc>
              <a:spcAft>
                <a:spcPts val="800"/>
              </a:spcAft>
            </a:pPr>
            <a:r>
              <a:rPr lang="en-GB" sz="2000" dirty="0" err="1">
                <a:latin typeface="Calibri" panose="020F0502020204030204" pitchFamily="34" charset="0"/>
                <a:ea typeface="Calibri" panose="020F0502020204030204" pitchFamily="34" charset="0"/>
                <a:cs typeface="Times New Roman" panose="02020603050405020304" pitchFamily="18" charset="0"/>
              </a:rPr>
              <a:t>Stori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fer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Hugan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Goch</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Roedd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Hugan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Goch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byw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mewn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coed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gyda'i</a:t>
            </a:r>
            <a:r>
              <a:rPr lang="en-GB" sz="2000" dirty="0">
                <a:latin typeface="Calibri" panose="020F0502020204030204" pitchFamily="34" charset="0"/>
                <a:ea typeface="Calibri" panose="020F0502020204030204" pitchFamily="34" charset="0"/>
                <a:cs typeface="Times New Roman" panose="02020603050405020304" pitchFamily="18" charset="0"/>
              </a:rPr>
              <a:t> mam. Un </a:t>
            </a:r>
            <a:r>
              <a:rPr lang="en-GB" sz="2000" dirty="0" err="1">
                <a:latin typeface="Calibri" panose="020F0502020204030204" pitchFamily="34" charset="0"/>
                <a:ea typeface="Calibri" panose="020F0502020204030204" pitchFamily="34" charset="0"/>
                <a:cs typeface="Times New Roman" panose="02020603050405020304" pitchFamily="18" charset="0"/>
              </a:rPr>
              <a:t>diwrnod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aeth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Hugan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Goch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ymweld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â'i</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Roedd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ganddi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gacen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braf</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basged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ffordd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cyfarfu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ugan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Goch</a:t>
            </a:r>
            <a:r>
              <a:rPr lang="en-GB" sz="2000" dirty="0">
                <a:latin typeface="Calibri" panose="020F0502020204030204" pitchFamily="34" charset="0"/>
                <a:ea typeface="Calibri" panose="020F0502020204030204" pitchFamily="34" charset="0"/>
                <a:cs typeface="Times New Roman" panose="02020603050405020304" pitchFamily="18" charset="0"/>
              </a:rPr>
              <a:t> â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Helo</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Meddai’r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Ble</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wyt</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ti'n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mynd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Rwy’n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mynd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weld </a:t>
            </a:r>
            <a:r>
              <a:rPr lang="en-GB" sz="2000" dirty="0" err="1">
                <a:latin typeface="Calibri" panose="020F0502020204030204" pitchFamily="34" charset="0"/>
                <a:ea typeface="Calibri" panose="020F0502020204030204" pitchFamily="34" charset="0"/>
                <a:cs typeface="Times New Roman" panose="02020603050405020304" pitchFamily="18" charset="0"/>
              </a:rPr>
              <a:t>fy</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Mae </a:t>
            </a:r>
            <a:r>
              <a:rPr lang="en-GB" sz="2000" dirty="0" err="1">
                <a:latin typeface="Calibri" panose="020F0502020204030204" pitchFamily="34" charset="0"/>
                <a:ea typeface="Calibri" panose="020F0502020204030204" pitchFamily="34" charset="0"/>
                <a:cs typeface="Times New Roman" panose="02020603050405020304" pitchFamily="18" charset="0"/>
              </a:rPr>
              <a:t>hi’n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byw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mewn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tŷ</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tu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ôl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coed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hynny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Rhedodd</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dŷ</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a </a:t>
            </a:r>
            <a:r>
              <a:rPr lang="en-GB" sz="2000" dirty="0" err="1">
                <a:latin typeface="Calibri" panose="020F0502020204030204" pitchFamily="34" charset="0"/>
                <a:ea typeface="Calibri" panose="020F0502020204030204" pitchFamily="34" charset="0"/>
                <a:cs typeface="Times New Roman" panose="02020603050405020304" pitchFamily="18" charset="0"/>
              </a:rPr>
              <a:t>bwytodd</a:t>
            </a:r>
            <a:r>
              <a:rPr lang="en-GB" sz="2000" dirty="0">
                <a:latin typeface="Calibri" panose="020F0502020204030204" pitchFamily="34" charset="0"/>
                <a:ea typeface="Calibri" panose="020F0502020204030204" pitchFamily="34" charset="0"/>
                <a:cs typeface="Times New Roman" panose="02020603050405020304" pitchFamily="18" charset="0"/>
              </a:rPr>
              <a:t> hi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fyny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Aeth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mewn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wely</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Ychydig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ddiweddarach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fe</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gyrhaeddodd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Hugan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Goch</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tŷ</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Edrychodd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ar</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dyna </a:t>
            </a:r>
            <a:r>
              <a:rPr lang="en-GB" sz="2000" dirty="0" err="1">
                <a:latin typeface="Calibri" panose="020F0502020204030204" pitchFamily="34" charset="0"/>
                <a:ea typeface="Calibri" panose="020F0502020204030204" pitchFamily="34" charset="0"/>
                <a:cs typeface="Times New Roman" panose="02020603050405020304" pitchFamily="18" charset="0"/>
              </a:rPr>
              <a:t>lygaid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mawr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gennych</a:t>
            </a:r>
            <a:r>
              <a:rPr lang="en-GB" sz="2000" dirty="0">
                <a:latin typeface="Calibri" panose="020F0502020204030204" pitchFamily="34" charset="0"/>
                <a:ea typeface="Calibri" panose="020F0502020204030204" pitchFamily="34" charset="0"/>
                <a:cs typeface="Times New Roman" panose="02020603050405020304" pitchFamily="18" charset="0"/>
              </a:rPr>
              <a:t> chi!’ ‘</a:t>
            </a:r>
            <a:r>
              <a:rPr lang="en-GB" sz="2000" dirty="0" err="1">
                <a:latin typeface="Calibri" panose="020F0502020204030204" pitchFamily="34" charset="0"/>
                <a:ea typeface="Calibri" panose="020F0502020204030204" pitchFamily="34" charset="0"/>
                <a:cs typeface="Times New Roman" panose="02020603050405020304" pitchFamily="18" charset="0"/>
              </a:rPr>
              <a:t>Mae'n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nhw’n</a:t>
            </a:r>
            <a:r>
              <a:rPr lang="en-GB" sz="2000" dirty="0">
                <a:latin typeface="Calibri" panose="020F0502020204030204" pitchFamily="34" charset="0"/>
                <a:ea typeface="Calibri" panose="020F0502020204030204" pitchFamily="34" charset="0"/>
                <a:cs typeface="Times New Roman" panose="02020603050405020304" pitchFamily="18" charset="0"/>
              </a:rPr>
              <a:t> well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mi </a:t>
            </a:r>
            <a:r>
              <a:rPr lang="en-GB" sz="2000" dirty="0" err="1">
                <a:latin typeface="Calibri" panose="020F0502020204030204" pitchFamily="34" charset="0"/>
                <a:ea typeface="Calibri" panose="020F0502020204030204" pitchFamily="34" charset="0"/>
                <a:cs typeface="Times New Roman" panose="02020603050405020304" pitchFamily="18" charset="0"/>
              </a:rPr>
              <a:t>cael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dy</a:t>
            </a:r>
            <a:r>
              <a:rPr lang="en-GB" sz="2000" dirty="0">
                <a:latin typeface="Calibri" panose="020F0502020204030204" pitchFamily="34" charset="0"/>
                <a:ea typeface="Calibri" panose="020F0502020204030204" pitchFamily="34" charset="0"/>
                <a:cs typeface="Times New Roman" panose="02020603050405020304" pitchFamily="18" charset="0"/>
              </a:rPr>
              <a:t> weld </a:t>
            </a:r>
            <a:r>
              <a:rPr lang="en-GB" sz="2000" dirty="0" err="1">
                <a:latin typeface="Calibri" panose="020F0502020204030204" pitchFamily="34" charset="0"/>
                <a:ea typeface="Calibri" panose="020F0502020204030204" pitchFamily="34" charset="0"/>
                <a:cs typeface="Times New Roman" panose="02020603050405020304" pitchFamily="18" charset="0"/>
              </a:rPr>
              <a:t>gyda</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nhw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Meddai'r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dyna </a:t>
            </a:r>
            <a:r>
              <a:rPr lang="en-GB" sz="2000" dirty="0" err="1">
                <a:latin typeface="Calibri" panose="020F0502020204030204" pitchFamily="34" charset="0"/>
                <a:ea typeface="Calibri" panose="020F0502020204030204" pitchFamily="34" charset="0"/>
                <a:cs typeface="Times New Roman" panose="02020603050405020304" pitchFamily="18" charset="0"/>
              </a:rPr>
              <a:t>glustiau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mawr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gennych</a:t>
            </a:r>
            <a:r>
              <a:rPr lang="en-GB" sz="2000" dirty="0">
                <a:latin typeface="Calibri" panose="020F0502020204030204" pitchFamily="34" charset="0"/>
                <a:ea typeface="Calibri" panose="020F0502020204030204" pitchFamily="34" charset="0"/>
                <a:cs typeface="Times New Roman" panose="02020603050405020304" pitchFamily="18" charset="0"/>
              </a:rPr>
              <a:t> chi!’ ‘Mae </a:t>
            </a:r>
            <a:r>
              <a:rPr lang="en-GB" sz="2000" dirty="0" err="1">
                <a:latin typeface="Calibri" panose="020F0502020204030204" pitchFamily="34" charset="0"/>
                <a:ea typeface="Calibri" panose="020F0502020204030204" pitchFamily="34" charset="0"/>
                <a:cs typeface="Times New Roman" panose="02020603050405020304" pitchFamily="18" charset="0"/>
              </a:rPr>
              <a:t>nhw’n</a:t>
            </a:r>
            <a:r>
              <a:rPr lang="en-GB" sz="2000" dirty="0">
                <a:latin typeface="Calibri" panose="020F0502020204030204" pitchFamily="34" charset="0"/>
                <a:ea typeface="Calibri" panose="020F0502020204030204" pitchFamily="34" charset="0"/>
                <a:cs typeface="Times New Roman" panose="02020603050405020304" pitchFamily="18" charset="0"/>
              </a:rPr>
              <a:t> well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mi </a:t>
            </a:r>
            <a:r>
              <a:rPr lang="en-GB" sz="2000" dirty="0" err="1">
                <a:latin typeface="Calibri" panose="020F0502020204030204" pitchFamily="34" charset="0"/>
                <a:ea typeface="Calibri" panose="020F0502020204030204" pitchFamily="34" charset="0"/>
                <a:cs typeface="Times New Roman" panose="02020603050405020304" pitchFamily="18" charset="0"/>
              </a:rPr>
              <a:t>cael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glywed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gyda</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nhw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Meddai’r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dyna </a:t>
            </a:r>
            <a:r>
              <a:rPr lang="en-GB" sz="2000" dirty="0" err="1">
                <a:latin typeface="Calibri" panose="020F0502020204030204" pitchFamily="34" charset="0"/>
                <a:ea typeface="Calibri" panose="020F0502020204030204" pitchFamily="34" charset="0"/>
                <a:cs typeface="Times New Roman" panose="02020603050405020304" pitchFamily="18" charset="0"/>
              </a:rPr>
              <a:t>drwyn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mawr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gyda</a:t>
            </a:r>
            <a:r>
              <a:rPr lang="en-GB" sz="2000" dirty="0">
                <a:latin typeface="Calibri" panose="020F0502020204030204" pitchFamily="34" charset="0"/>
                <a:ea typeface="Calibri" panose="020F0502020204030204" pitchFamily="34" charset="0"/>
                <a:cs typeface="Times New Roman" panose="02020603050405020304" pitchFamily="18" charset="0"/>
              </a:rPr>
              <a:t> chi!’ ‘Mae </a:t>
            </a:r>
            <a:r>
              <a:rPr lang="en-GB" sz="2000" dirty="0" err="1">
                <a:latin typeface="Calibri" panose="020F0502020204030204" pitchFamily="34" charset="0"/>
                <a:ea typeface="Calibri" panose="020F0502020204030204" pitchFamily="34" charset="0"/>
                <a:cs typeface="Times New Roman" panose="02020603050405020304" pitchFamily="18" charset="0"/>
              </a:rPr>
              <a:t>nhw’n</a:t>
            </a:r>
            <a:r>
              <a:rPr lang="en-GB" sz="2000" dirty="0">
                <a:latin typeface="Calibri" panose="020F0502020204030204" pitchFamily="34" charset="0"/>
                <a:ea typeface="Calibri" panose="020F0502020204030204" pitchFamily="34" charset="0"/>
                <a:cs typeface="Times New Roman" panose="02020603050405020304" pitchFamily="18" charset="0"/>
              </a:rPr>
              <a:t> well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mi </a:t>
            </a:r>
            <a:r>
              <a:rPr lang="en-GB" sz="2000" dirty="0" err="1">
                <a:latin typeface="Calibri" panose="020F0502020204030204" pitchFamily="34" charset="0"/>
                <a:ea typeface="Calibri" panose="020F0502020204030204" pitchFamily="34" charset="0"/>
                <a:cs typeface="Times New Roman" panose="02020603050405020304" pitchFamily="18" charset="0"/>
              </a:rPr>
              <a:t>cael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arogli</a:t>
            </a:r>
            <a:r>
              <a:rPr lang="en-GB" sz="2000" dirty="0">
                <a:latin typeface="Calibri" panose="020F0502020204030204" pitchFamily="34" charset="0"/>
                <a:ea typeface="Calibri" panose="020F0502020204030204" pitchFamily="34" charset="0"/>
                <a:cs typeface="Times New Roman" panose="02020603050405020304" pitchFamily="18" charset="0"/>
              </a:rPr>
              <a:t> di!’ </a:t>
            </a:r>
            <a:r>
              <a:rPr lang="en-GB" sz="2000" dirty="0" err="1">
                <a:latin typeface="Calibri" panose="020F0502020204030204" pitchFamily="34" charset="0"/>
                <a:ea typeface="Calibri" panose="020F0502020204030204" pitchFamily="34" charset="0"/>
                <a:cs typeface="Times New Roman" panose="02020603050405020304" pitchFamily="18" charset="0"/>
              </a:rPr>
              <a:t>Meddai’r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dyna </a:t>
            </a:r>
            <a:r>
              <a:rPr lang="en-GB" sz="2000" dirty="0" err="1">
                <a:latin typeface="Calibri" panose="020F0502020204030204" pitchFamily="34" charset="0"/>
                <a:ea typeface="Calibri" panose="020F0502020204030204" pitchFamily="34" charset="0"/>
                <a:cs typeface="Times New Roman" panose="02020603050405020304" pitchFamily="18" charset="0"/>
              </a:rPr>
              <a:t>ddannedd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mawr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gennych</a:t>
            </a:r>
            <a:r>
              <a:rPr lang="en-GB" sz="2000" dirty="0">
                <a:latin typeface="Calibri" panose="020F0502020204030204" pitchFamily="34" charset="0"/>
                <a:ea typeface="Calibri" panose="020F0502020204030204" pitchFamily="34" charset="0"/>
                <a:cs typeface="Times New Roman" panose="02020603050405020304" pitchFamily="18" charset="0"/>
              </a:rPr>
              <a:t> chi!’ ‘Mae </a:t>
            </a:r>
            <a:r>
              <a:rPr lang="en-GB" sz="2000" dirty="0" err="1">
                <a:latin typeface="Calibri" panose="020F0502020204030204" pitchFamily="34" charset="0"/>
                <a:ea typeface="Calibri" panose="020F0502020204030204" pitchFamily="34" charset="0"/>
                <a:cs typeface="Times New Roman" panose="02020603050405020304" pitchFamily="18" charset="0"/>
              </a:rPr>
              <a:t>nhw’n</a:t>
            </a:r>
            <a:r>
              <a:rPr lang="en-GB" sz="2000" dirty="0">
                <a:latin typeface="Calibri" panose="020F0502020204030204" pitchFamily="34" charset="0"/>
                <a:ea typeface="Calibri" panose="020F0502020204030204" pitchFamily="34" charset="0"/>
                <a:cs typeface="Times New Roman" panose="02020603050405020304" pitchFamily="18" charset="0"/>
              </a:rPr>
              <a:t> well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mi </a:t>
            </a:r>
            <a:r>
              <a:rPr lang="en-GB" sz="2000" dirty="0" err="1">
                <a:latin typeface="Calibri" panose="020F0502020204030204" pitchFamily="34" charset="0"/>
                <a:ea typeface="Calibri" panose="020F0502020204030204" pitchFamily="34" charset="0"/>
                <a:cs typeface="Times New Roman" panose="02020603050405020304" pitchFamily="18" charset="0"/>
              </a:rPr>
              <a:t>gael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fwyta</a:t>
            </a:r>
            <a:r>
              <a:rPr lang="en-GB" sz="2000" dirty="0">
                <a:latin typeface="Calibri" panose="020F0502020204030204" pitchFamily="34" charset="0"/>
                <a:ea typeface="Calibri" panose="020F0502020204030204" pitchFamily="34" charset="0"/>
                <a:cs typeface="Times New Roman" panose="02020603050405020304" pitchFamily="18" charset="0"/>
              </a:rPr>
              <a:t> di’ </a:t>
            </a:r>
            <a:r>
              <a:rPr lang="en-GB" sz="2000" dirty="0" err="1">
                <a:latin typeface="Calibri" panose="020F0502020204030204" pitchFamily="34" charset="0"/>
                <a:ea typeface="Calibri" panose="020F0502020204030204" pitchFamily="34" charset="0"/>
                <a:cs typeface="Times New Roman" panose="02020603050405020304" pitchFamily="18" charset="0"/>
              </a:rPr>
              <a:t>gwaeddodd</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Roedd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torrwr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coed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goedwig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Clywodd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sgrech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uchel</a:t>
            </a:r>
            <a:r>
              <a:rPr lang="en-GB" sz="2000" dirty="0">
                <a:latin typeface="Calibri" panose="020F0502020204030204" pitchFamily="34" charset="0"/>
                <a:ea typeface="Calibri" panose="020F0502020204030204" pitchFamily="34" charset="0"/>
                <a:cs typeface="Times New Roman" panose="02020603050405020304" pitchFamily="18" charset="0"/>
              </a:rPr>
              <a:t> a </a:t>
            </a:r>
            <a:r>
              <a:rPr lang="en-GB" sz="2000" dirty="0" err="1">
                <a:latin typeface="Calibri" panose="020F0502020204030204" pitchFamily="34" charset="0"/>
                <a:ea typeface="Calibri" panose="020F0502020204030204" pitchFamily="34" charset="0"/>
                <a:cs typeface="Times New Roman" panose="02020603050405020304" pitchFamily="18" charset="0"/>
              </a:rPr>
              <a:t>rhedodd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tŷ</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Tarodd</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torrwr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coed</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dros</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ei</a:t>
            </a:r>
            <a:r>
              <a:rPr lang="en-GB" sz="2000" dirty="0">
                <a:latin typeface="Calibri" panose="020F0502020204030204" pitchFamily="34" charset="0"/>
                <a:ea typeface="Calibri" panose="020F0502020204030204" pitchFamily="34" charset="0"/>
                <a:cs typeface="Times New Roman" panose="02020603050405020304" pitchFamily="18" charset="0"/>
              </a:rPr>
              <a:t> ben. </a:t>
            </a:r>
            <a:r>
              <a:rPr lang="en-GB" sz="2000" dirty="0" err="1">
                <a:latin typeface="Calibri" panose="020F0502020204030204" pitchFamily="34" charset="0"/>
                <a:ea typeface="Calibri" panose="020F0502020204030204" pitchFamily="34" charset="0"/>
                <a:cs typeface="Times New Roman" panose="02020603050405020304" pitchFamily="18" charset="0"/>
              </a:rPr>
              <a:t>Agorodd</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geg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llydan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waeddi</a:t>
            </a:r>
            <a:r>
              <a:rPr lang="en-GB" sz="2000" dirty="0">
                <a:latin typeface="Calibri" panose="020F0502020204030204" pitchFamily="34" charset="0"/>
                <a:ea typeface="Calibri" panose="020F0502020204030204" pitchFamily="34" charset="0"/>
                <a:cs typeface="Times New Roman" panose="02020603050405020304" pitchFamily="18" charset="0"/>
              </a:rPr>
              <a:t> a </a:t>
            </a:r>
            <a:r>
              <a:rPr lang="en-GB" sz="2000" dirty="0" err="1">
                <a:latin typeface="Calibri" panose="020F0502020204030204" pitchFamily="34" charset="0"/>
                <a:ea typeface="Calibri" panose="020F0502020204030204" pitchFamily="34" charset="0"/>
                <a:cs typeface="Times New Roman" panose="02020603050405020304" pitchFamily="18" charset="0"/>
              </a:rPr>
              <a:t>neidiodd</a:t>
            </a:r>
            <a:r>
              <a:rPr lang="en-GB" sz="2000" dirty="0">
                <a:latin typeface="Calibri" panose="020F0502020204030204" pitchFamily="34" charset="0"/>
                <a:ea typeface="Calibri" panose="020F0502020204030204" pitchFamily="34" charset="0"/>
                <a:cs typeface="Times New Roman" panose="02020603050405020304" pitchFamily="18" charset="0"/>
              </a:rPr>
              <a:t> Mam-</a:t>
            </a:r>
            <a:r>
              <a:rPr lang="en-GB" sz="2000" dirty="0" err="1">
                <a:latin typeface="Calibri" panose="020F0502020204030204" pitchFamily="34" charset="0"/>
                <a:ea typeface="Calibri" panose="020F0502020204030204" pitchFamily="34" charset="0"/>
                <a:cs typeface="Times New Roman" panose="02020603050405020304" pitchFamily="18" charset="0"/>
              </a:rPr>
              <a:t>gu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allan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Rhedodd</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ffwrdd</a:t>
            </a:r>
            <a:r>
              <a:rPr lang="en-GB" sz="2000" dirty="0">
                <a:latin typeface="Calibri" panose="020F0502020204030204" pitchFamily="34" charset="0"/>
                <a:ea typeface="Calibri" panose="020F0502020204030204" pitchFamily="34" charset="0"/>
                <a:cs typeface="Times New Roman" panose="02020603050405020304" pitchFamily="18" charset="0"/>
              </a:rPr>
              <a:t> ac </a:t>
            </a:r>
            <a:r>
              <a:rPr lang="en-GB" sz="2000" dirty="0" err="1">
                <a:latin typeface="Calibri" panose="020F0502020204030204" pitchFamily="34" charset="0"/>
                <a:ea typeface="Calibri" panose="020F0502020204030204" pitchFamily="34" charset="0"/>
                <a:cs typeface="Times New Roman" panose="02020603050405020304" pitchFamily="18" charset="0"/>
              </a:rPr>
              <a:t>ni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welodd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Hugan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Goch</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blaidd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eto</a:t>
            </a:r>
            <a:r>
              <a:rPr lang="en-GB" sz="2000" dirty="0">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4679033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3865" y="399731"/>
            <a:ext cx="8667481" cy="5120120"/>
          </a:xfrm>
          <a:prstGeom prst="rect">
            <a:avLst/>
          </a:prstGeom>
        </p:spPr>
        <p:txBody>
          <a:bodyPr wrap="squar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Little Red Riding Hood Short story </a:t>
            </a: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Little Red Riding Hood lived in a wood with her mother. One day Little Red Riding Hood went to visit her granny. She had a nice cake in her basket. On her way Little Red Riding Hood met a wolf. ‘Hello!’ said the wolf. ‘Where are you going?’ ‘I’m going to see my grandmother. She lives in a house behind those trees.’ The wolf ran to Granny’s house and ate Granny up. He got into Granny’s bed. A little later, Little Red Riding Hood reached the house. She looked at the wolf. ‘Granny, what big eyes you have!’ ‘All the better to see you with!’ said the wolf. ‘Granny, what big ears you have!’ ‘All the better to hear you with!’ said the wolf. ‘Granny, what a big nose you have!’ ‘All the better to smell you with!’ said the wolf. ‘Granny, what big teeth you have!’ ‘All the better to eat you with!’ shouted the wolf. A woodcutter was in the wood. He heard a loud scream and ran to the house. The woodcutter hit the wolf over the head. The wolf opened his mouth wide and shouted and Granny jumped out. The wolf ran away and Little Red Riding Hood never saw the wolf again.</a:t>
            </a:r>
          </a:p>
        </p:txBody>
      </p:sp>
    </p:spTree>
    <p:extLst>
      <p:ext uri="{BB962C8B-B14F-4D97-AF65-F5344CB8AC3E}">
        <p14:creationId xmlns:p14="http://schemas.microsoft.com/office/powerpoint/2010/main" val="833417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6683"/>
            <a:ext cx="8229600" cy="944562"/>
          </a:xfrm>
        </p:spPr>
        <p:txBody>
          <a:bodyPr>
            <a:normAutofit/>
          </a:bodyPr>
          <a:lstStyle/>
          <a:p>
            <a:endParaRPr lang="en-GB" sz="3200" dirty="0"/>
          </a:p>
        </p:txBody>
      </p:sp>
      <p:sp>
        <p:nvSpPr>
          <p:cNvPr id="3" name="Content Placeholder 2"/>
          <p:cNvSpPr>
            <a:spLocks noGrp="1"/>
          </p:cNvSpPr>
          <p:nvPr>
            <p:ph sz="half" idx="1"/>
          </p:nvPr>
        </p:nvSpPr>
        <p:spPr>
          <a:xfrm>
            <a:off x="148107" y="3386071"/>
            <a:ext cx="4038600" cy="4525963"/>
          </a:xfrm>
        </p:spPr>
        <p:txBody>
          <a:bodyPr/>
          <a:lstStyle/>
          <a:p>
            <a:r>
              <a:rPr lang="en-GB" dirty="0" err="1" smtClean="0"/>
              <a:t>Dysgu</a:t>
            </a:r>
            <a:r>
              <a:rPr lang="en-GB" dirty="0" smtClean="0"/>
              <a:t> </a:t>
            </a:r>
            <a:r>
              <a:rPr lang="en-GB" dirty="0" err="1" smtClean="0"/>
              <a:t>trwy</a:t>
            </a:r>
            <a:r>
              <a:rPr lang="en-GB" dirty="0" smtClean="0"/>
              <a:t> </a:t>
            </a:r>
            <a:r>
              <a:rPr lang="en-GB" b="1" dirty="0" err="1" smtClean="0"/>
              <a:t>chwarae</a:t>
            </a:r>
            <a:endParaRPr lang="en-GB" b="1" dirty="0" smtClean="0"/>
          </a:p>
          <a:p>
            <a:endParaRPr lang="en-GB" dirty="0"/>
          </a:p>
          <a:p>
            <a:r>
              <a:rPr lang="en-GB" dirty="0" err="1" smtClean="0"/>
              <a:t>Datblygiad</a:t>
            </a:r>
            <a:r>
              <a:rPr lang="en-GB" dirty="0" smtClean="0"/>
              <a:t> </a:t>
            </a:r>
            <a:r>
              <a:rPr lang="en-GB" dirty="0" err="1" smtClean="0"/>
              <a:t>cyfannol</a:t>
            </a:r>
            <a:endParaRPr lang="en-GB" dirty="0"/>
          </a:p>
        </p:txBody>
      </p:sp>
      <p:sp>
        <p:nvSpPr>
          <p:cNvPr id="4" name="Content Placeholder 3"/>
          <p:cNvSpPr>
            <a:spLocks noGrp="1"/>
          </p:cNvSpPr>
          <p:nvPr>
            <p:ph sz="half" idx="2"/>
          </p:nvPr>
        </p:nvSpPr>
        <p:spPr>
          <a:xfrm>
            <a:off x="4572000" y="3398894"/>
            <a:ext cx="4038600" cy="4525963"/>
          </a:xfrm>
        </p:spPr>
        <p:txBody>
          <a:bodyPr/>
          <a:lstStyle/>
          <a:p>
            <a:r>
              <a:rPr lang="en-GB" dirty="0" smtClean="0"/>
              <a:t>Learning through </a:t>
            </a:r>
            <a:r>
              <a:rPr lang="en-GB" b="1" dirty="0" smtClean="0"/>
              <a:t>play</a:t>
            </a:r>
          </a:p>
          <a:p>
            <a:endParaRPr lang="en-GB" dirty="0"/>
          </a:p>
          <a:p>
            <a:r>
              <a:rPr lang="en-GB" dirty="0" smtClean="0"/>
              <a:t>Holistic development</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972" y="151367"/>
            <a:ext cx="8288628" cy="2819400"/>
          </a:xfrm>
          <a:prstGeom prst="rect">
            <a:avLst/>
          </a:prstGeom>
        </p:spPr>
      </p:pic>
      <p:sp>
        <p:nvSpPr>
          <p:cNvPr id="7" name="Rectangle 6"/>
          <p:cNvSpPr/>
          <p:nvPr/>
        </p:nvSpPr>
        <p:spPr>
          <a:xfrm>
            <a:off x="1149872" y="327110"/>
            <a:ext cx="6251841" cy="584775"/>
          </a:xfrm>
          <a:prstGeom prst="rect">
            <a:avLst/>
          </a:prstGeom>
          <a:noFill/>
        </p:spPr>
        <p:txBody>
          <a:bodyPr wrap="none" lIns="91440" tIns="45720" rIns="91440" bIns="45720">
            <a:spAutoFit/>
          </a:bodyPr>
          <a:lstStyle/>
          <a:p>
            <a:pPr algn="ctr"/>
            <a:r>
              <a:rPr lang="en-US" sz="3200" b="1" spc="50" dirty="0" err="1" smtClean="0">
                <a:ln w="9525" cmpd="sng">
                  <a:solidFill>
                    <a:schemeClr val="accent1"/>
                  </a:solidFill>
                  <a:prstDash val="solid"/>
                </a:ln>
                <a:solidFill>
                  <a:srgbClr val="70AD47">
                    <a:tint val="1000"/>
                  </a:srgbClr>
                </a:solidFill>
                <a:effectLst>
                  <a:glow rad="38100">
                    <a:schemeClr val="accent1">
                      <a:alpha val="40000"/>
                    </a:schemeClr>
                  </a:glow>
                </a:effectLst>
              </a:rPr>
              <a:t>Golwg</a:t>
            </a:r>
            <a:r>
              <a:rPr lang="en-US" sz="3200" b="1" spc="50" dirty="0" smtClean="0">
                <a:ln w="9525" cmpd="sng">
                  <a:solidFill>
                    <a:schemeClr val="accent1"/>
                  </a:solidFill>
                  <a:prstDash val="solid"/>
                </a:ln>
                <a:solidFill>
                  <a:srgbClr val="70AD47">
                    <a:tint val="1000"/>
                  </a:srgbClr>
                </a:solidFill>
                <a:effectLst>
                  <a:glow rad="38100">
                    <a:schemeClr val="accent1">
                      <a:alpha val="40000"/>
                    </a:schemeClr>
                  </a:glow>
                </a:effectLst>
              </a:rPr>
              <a:t> </a:t>
            </a:r>
            <a:r>
              <a:rPr lang="en-US" sz="3200" b="1" spc="50" dirty="0" err="1" smtClean="0">
                <a:ln w="9525" cmpd="sng">
                  <a:solidFill>
                    <a:schemeClr val="accent1"/>
                  </a:solidFill>
                  <a:prstDash val="solid"/>
                </a:ln>
                <a:solidFill>
                  <a:srgbClr val="70AD47">
                    <a:tint val="1000"/>
                  </a:srgbClr>
                </a:solidFill>
                <a:effectLst>
                  <a:glow rad="38100">
                    <a:schemeClr val="accent1">
                      <a:alpha val="40000"/>
                    </a:schemeClr>
                  </a:glow>
                </a:effectLst>
              </a:rPr>
              <a:t>ar</a:t>
            </a:r>
            <a:r>
              <a:rPr lang="en-US" sz="3200" b="1" spc="50" dirty="0" smtClean="0">
                <a:ln w="9525" cmpd="sng">
                  <a:solidFill>
                    <a:schemeClr val="accent1"/>
                  </a:solidFill>
                  <a:prstDash val="solid"/>
                </a:ln>
                <a:solidFill>
                  <a:srgbClr val="70AD47">
                    <a:tint val="1000"/>
                  </a:srgbClr>
                </a:solidFill>
                <a:effectLst>
                  <a:glow rad="38100">
                    <a:schemeClr val="accent1">
                      <a:alpha val="40000"/>
                    </a:schemeClr>
                  </a:glow>
                </a:effectLst>
              </a:rPr>
              <a:t> theory / A look at theory</a:t>
            </a:r>
            <a:endParaRPr lang="en-US" sz="32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35630864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4414" y="563870"/>
            <a:ext cx="7975171" cy="3831832"/>
          </a:xfrm>
          <a:prstGeom prst="rect">
            <a:avLst/>
          </a:prstGeom>
        </p:spPr>
      </p:pic>
    </p:spTree>
    <p:extLst>
      <p:ext uri="{BB962C8B-B14F-4D97-AF65-F5344CB8AC3E}">
        <p14:creationId xmlns:p14="http://schemas.microsoft.com/office/powerpoint/2010/main" val="21802621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9926" y="454308"/>
            <a:ext cx="8144147" cy="4082705"/>
          </a:xfrm>
        </p:spPr>
      </p:pic>
    </p:spTree>
    <p:extLst>
      <p:ext uri="{BB962C8B-B14F-4D97-AF65-F5344CB8AC3E}">
        <p14:creationId xmlns:p14="http://schemas.microsoft.com/office/powerpoint/2010/main" val="37156747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57264"/>
          </a:xfrm>
        </p:spPr>
        <p:txBody>
          <a:bodyPr>
            <a:normAutofit fontScale="90000"/>
          </a:bodyPr>
          <a:lstStyle/>
          <a:p>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5" name="Rectangle 4"/>
          <p:cNvSpPr/>
          <p:nvPr/>
        </p:nvSpPr>
        <p:spPr>
          <a:xfrm>
            <a:off x="128693" y="400799"/>
            <a:ext cx="9039014" cy="6740307"/>
          </a:xfrm>
          <a:prstGeom prst="rect">
            <a:avLst/>
          </a:prstGeom>
          <a:noFill/>
        </p:spPr>
        <p:txBody>
          <a:bodyPr wrap="none" lIns="91440" tIns="45720" rIns="91440" bIns="45720">
            <a:spAutoFit/>
          </a:bodyPr>
          <a:lstStyle/>
          <a:p>
            <a:pPr algn="ctr"/>
            <a:r>
              <a:rPr lang="en-US"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a:t>
            </a:r>
            <a:r>
              <a:rPr lang="en-US" sz="5400" b="1" cap="none" spc="0"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readigol</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 </a:t>
            </a:r>
            <a:r>
              <a:rPr lang="en-US"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a:t>
            </a:r>
            <a:r>
              <a:rPr lang="en-US" sz="5400" b="1" cap="none" spc="0"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orfforol</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 </a:t>
            </a:r>
          </a:p>
          <a:p>
            <a:pPr algn="ct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Cymraeg</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 </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g</a:t>
            </a:r>
            <a:r>
              <a:rPr lang="en-US" sz="5400" b="1" cap="none" spc="0"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wybodaeth</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 </a:t>
            </a:r>
          </a:p>
          <a:p>
            <a:pPr algn="ctr"/>
            <a:r>
              <a:rPr lang="en-US" sz="5400" b="1" cap="none" spc="0"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dealltwriaeth</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en-US" sz="5400" b="1" cap="none" spc="0"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o’r</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en-US" sz="5400" b="1" cap="none" spc="0"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byd</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p>
          <a:p>
            <a:pPr algn="ctr"/>
            <a:r>
              <a:rPr lang="en-US"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i</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aith</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 </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chyfathrebu</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p>
          <a:p>
            <a:pPr algn="ctr"/>
            <a:r>
              <a:rPr lang="en-US"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m</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athemateg</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 </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datblygiad</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p>
          <a:p>
            <a:pPr algn="ct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personol</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 </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chymdeithasol</a:t>
            </a:r>
            <a:endPar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a:p>
            <a:pPr algn="ct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Lles</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ag </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amrywiaeth</a:t>
            </a: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en-US"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iwyllianol</a:t>
            </a:r>
            <a:endPar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a:p>
            <a:pPr algn="ct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1371794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70" y="-216016"/>
            <a:ext cx="8229600" cy="1143000"/>
          </a:xfrm>
        </p:spPr>
        <p:txBody>
          <a:bodyPr/>
          <a:lstStyle/>
          <a:p>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pPr marL="0" indent="0">
              <a:buNone/>
            </a:pPr>
            <a:endParaRPr lang="en-GB" dirty="0" smtClean="0"/>
          </a:p>
          <a:p>
            <a:endParaRPr lang="en-GB" dirty="0"/>
          </a:p>
        </p:txBody>
      </p:sp>
      <p:sp>
        <p:nvSpPr>
          <p:cNvPr id="5" name="Rectangle 4"/>
          <p:cNvSpPr/>
          <p:nvPr/>
        </p:nvSpPr>
        <p:spPr>
          <a:xfrm>
            <a:off x="600" y="926984"/>
            <a:ext cx="9143400" cy="5078313"/>
          </a:xfrm>
          <a:prstGeom prst="rect">
            <a:avLst/>
          </a:prstGeom>
          <a:noFill/>
        </p:spPr>
        <p:txBody>
          <a:bodyPr wrap="none" lIns="91440" tIns="45720" rIns="91440" bIns="45720">
            <a:spAutoFit/>
          </a:bodyPr>
          <a:lstStyle/>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Knowledge and understanding</a:t>
            </a:r>
          </a:p>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of the world</a:t>
            </a:r>
          </a:p>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physical – creative - </a:t>
            </a:r>
            <a:r>
              <a:rPr lang="en-US" sz="5400" b="1" dirty="0" err="1"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maths</a:t>
            </a:r>
            <a:endPar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ersonal social well-being </a:t>
            </a:r>
          </a:p>
          <a:p>
            <a:pPr algn="ct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cultural diversity – Welsh</a:t>
            </a:r>
          </a:p>
          <a:p>
            <a:pPr algn="ctr"/>
            <a:r>
              <a:rPr lang="en-US"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en-US"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Language and communication</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5235649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Creadigol</a:t>
            </a:r>
            <a:r>
              <a:rPr lang="en-GB" dirty="0" smtClean="0"/>
              <a:t> - </a:t>
            </a:r>
            <a:r>
              <a:rPr lang="en-GB" dirty="0" err="1" smtClean="0"/>
              <a:t>crefft</a:t>
            </a:r>
            <a:r>
              <a:rPr lang="en-GB" dirty="0" smtClean="0"/>
              <a:t> a </a:t>
            </a:r>
            <a:r>
              <a:rPr lang="en-GB" dirty="0" err="1" smtClean="0"/>
              <a:t>dylunio</a:t>
            </a:r>
            <a:r>
              <a:rPr lang="en-GB" dirty="0" smtClean="0"/>
              <a:t>/ Creative – craft and design</a:t>
            </a:r>
            <a:endParaRPr lang="en-GB" dirty="0"/>
          </a:p>
        </p:txBody>
      </p:sp>
      <p:sp>
        <p:nvSpPr>
          <p:cNvPr id="3" name="Content Placeholder 2"/>
          <p:cNvSpPr>
            <a:spLocks noGrp="1"/>
          </p:cNvSpPr>
          <p:nvPr>
            <p:ph sz="half" idx="1"/>
          </p:nvPr>
        </p:nvSpPr>
        <p:spPr>
          <a:xfrm>
            <a:off x="406800" y="1924200"/>
            <a:ext cx="4038600" cy="4525963"/>
          </a:xfrm>
        </p:spPr>
        <p:txBody>
          <a:bodyPr/>
          <a:lstStyle/>
          <a:p>
            <a:r>
              <a:rPr lang="en-GB" dirty="0" err="1" smtClean="0"/>
              <a:t>Archwilio</a:t>
            </a:r>
            <a:endParaRPr lang="en-GB" dirty="0" smtClean="0"/>
          </a:p>
          <a:p>
            <a:r>
              <a:rPr lang="en-GB" dirty="0" err="1" smtClean="0"/>
              <a:t>Dewisiadau</a:t>
            </a:r>
            <a:endParaRPr lang="en-GB" dirty="0" smtClean="0"/>
          </a:p>
          <a:p>
            <a:r>
              <a:rPr lang="en-GB" dirty="0" err="1" smtClean="0"/>
              <a:t>Creu</a:t>
            </a:r>
            <a:r>
              <a:rPr lang="en-GB" dirty="0" smtClean="0"/>
              <a:t> </a:t>
            </a:r>
            <a:r>
              <a:rPr lang="en-GB" dirty="0" err="1" smtClean="0"/>
              <a:t>delweddau</a:t>
            </a:r>
            <a:endParaRPr lang="en-GB" dirty="0" smtClean="0"/>
          </a:p>
          <a:p>
            <a:r>
              <a:rPr lang="en-GB" dirty="0" err="1" smtClean="0"/>
              <a:t>Datrys</a:t>
            </a:r>
            <a:r>
              <a:rPr lang="en-GB" dirty="0" smtClean="0"/>
              <a:t> </a:t>
            </a:r>
            <a:r>
              <a:rPr lang="en-GB" dirty="0" err="1" smtClean="0"/>
              <a:t>problemau</a:t>
            </a:r>
            <a:endParaRPr lang="en-GB" dirty="0" smtClean="0"/>
          </a:p>
          <a:p>
            <a:r>
              <a:rPr lang="en-GB" dirty="0" err="1" smtClean="0"/>
              <a:t>Gwneud</a:t>
            </a:r>
            <a:r>
              <a:rPr lang="en-GB" dirty="0" smtClean="0"/>
              <a:t> </a:t>
            </a:r>
            <a:r>
              <a:rPr lang="en-GB" dirty="0" err="1" smtClean="0"/>
              <a:t>cynnyrch</a:t>
            </a:r>
            <a:endParaRPr lang="en-GB" dirty="0" smtClean="0"/>
          </a:p>
          <a:p>
            <a:r>
              <a:rPr lang="en-GB" dirty="0" err="1" smtClean="0"/>
              <a:t>Gwneud</a:t>
            </a:r>
            <a:r>
              <a:rPr lang="en-GB" dirty="0" smtClean="0"/>
              <a:t> </a:t>
            </a:r>
            <a:r>
              <a:rPr lang="en-GB" dirty="0" err="1" smtClean="0"/>
              <a:t>mechanweithiau</a:t>
            </a:r>
            <a:endParaRPr lang="en-GB" dirty="0" smtClean="0"/>
          </a:p>
          <a:p>
            <a:r>
              <a:rPr lang="en-GB" dirty="0" err="1" smtClean="0"/>
              <a:t>Myfyrio</a:t>
            </a:r>
            <a:endParaRPr lang="en-GB" dirty="0"/>
          </a:p>
        </p:txBody>
      </p:sp>
      <p:sp>
        <p:nvSpPr>
          <p:cNvPr id="4" name="Content Placeholder 3"/>
          <p:cNvSpPr>
            <a:spLocks noGrp="1"/>
          </p:cNvSpPr>
          <p:nvPr>
            <p:ph sz="half" idx="2"/>
          </p:nvPr>
        </p:nvSpPr>
        <p:spPr>
          <a:xfrm>
            <a:off x="5404200" y="1852200"/>
            <a:ext cx="4038600" cy="4525963"/>
          </a:xfrm>
        </p:spPr>
        <p:txBody>
          <a:bodyPr/>
          <a:lstStyle/>
          <a:p>
            <a:r>
              <a:rPr lang="en-GB" dirty="0" smtClean="0"/>
              <a:t>Explore</a:t>
            </a:r>
          </a:p>
          <a:p>
            <a:r>
              <a:rPr lang="en-GB" dirty="0" smtClean="0"/>
              <a:t>Choices</a:t>
            </a:r>
          </a:p>
          <a:p>
            <a:r>
              <a:rPr lang="en-GB" dirty="0" smtClean="0"/>
              <a:t>Create images</a:t>
            </a:r>
          </a:p>
          <a:p>
            <a:r>
              <a:rPr lang="en-GB" dirty="0" smtClean="0"/>
              <a:t>Solve problems</a:t>
            </a:r>
          </a:p>
          <a:p>
            <a:r>
              <a:rPr lang="en-GB" dirty="0" smtClean="0"/>
              <a:t>Make products</a:t>
            </a:r>
          </a:p>
          <a:p>
            <a:r>
              <a:rPr lang="en-GB" dirty="0" smtClean="0"/>
              <a:t>Make mechanisms</a:t>
            </a:r>
          </a:p>
          <a:p>
            <a:r>
              <a:rPr lang="en-GB" dirty="0" smtClean="0"/>
              <a:t>Reflect</a:t>
            </a:r>
            <a:endParaRPr lang="en-GB" dirty="0"/>
          </a:p>
        </p:txBody>
      </p:sp>
    </p:spTree>
    <p:extLst>
      <p:ext uri="{BB962C8B-B14F-4D97-AF65-F5344CB8AC3E}">
        <p14:creationId xmlns:p14="http://schemas.microsoft.com/office/powerpoint/2010/main" val="5562940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a:t>
            </a:r>
            <a:r>
              <a:rPr lang="en-GB" dirty="0" err="1" smtClean="0"/>
              <a:t>heddiw</a:t>
            </a:r>
            <a:r>
              <a:rPr lang="en-GB" dirty="0" smtClean="0"/>
              <a:t> / Today’s task</a:t>
            </a:r>
            <a:endParaRPr lang="en-GB" dirty="0"/>
          </a:p>
        </p:txBody>
      </p:sp>
      <p:sp>
        <p:nvSpPr>
          <p:cNvPr id="3" name="Content Placeholder 2"/>
          <p:cNvSpPr>
            <a:spLocks noGrp="1"/>
          </p:cNvSpPr>
          <p:nvPr>
            <p:ph sz="half" idx="1"/>
          </p:nvPr>
        </p:nvSpPr>
        <p:spPr>
          <a:xfrm>
            <a:off x="328411" y="1271787"/>
            <a:ext cx="4038600" cy="4525963"/>
          </a:xfrm>
        </p:spPr>
        <p:txBody>
          <a:bodyPr>
            <a:normAutofit fontScale="92500" lnSpcReduction="10000"/>
          </a:bodyPr>
          <a:lstStyle/>
          <a:p>
            <a:r>
              <a:rPr lang="en-GB" dirty="0" err="1" smtClean="0"/>
              <a:t>Crewch</a:t>
            </a:r>
            <a:r>
              <a:rPr lang="en-GB" dirty="0" smtClean="0"/>
              <a:t> </a:t>
            </a:r>
            <a:r>
              <a:rPr lang="en-GB" dirty="0" err="1" smtClean="0"/>
              <a:t>adnodd</a:t>
            </a:r>
            <a:r>
              <a:rPr lang="en-GB" dirty="0" smtClean="0"/>
              <a:t> </a:t>
            </a:r>
            <a:r>
              <a:rPr lang="en-GB" dirty="0" err="1" smtClean="0"/>
              <a:t>Yr</a:t>
            </a:r>
            <a:r>
              <a:rPr lang="en-GB" dirty="0" smtClean="0"/>
              <a:t> </a:t>
            </a:r>
            <a:r>
              <a:rPr lang="en-GB" dirty="0" err="1" smtClean="0"/>
              <a:t>Hygan</a:t>
            </a:r>
            <a:r>
              <a:rPr lang="en-GB" dirty="0" smtClean="0"/>
              <a:t> </a:t>
            </a:r>
            <a:r>
              <a:rPr lang="en-GB" dirty="0" err="1" smtClean="0"/>
              <a:t>Fach</a:t>
            </a:r>
            <a:r>
              <a:rPr lang="en-GB" dirty="0" smtClean="0"/>
              <a:t> </a:t>
            </a:r>
            <a:r>
              <a:rPr lang="en-GB" dirty="0" err="1" smtClean="0"/>
              <a:t>Goch</a:t>
            </a:r>
            <a:r>
              <a:rPr lang="en-GB" dirty="0" smtClean="0"/>
              <a:t>.</a:t>
            </a:r>
          </a:p>
          <a:p>
            <a:r>
              <a:rPr lang="en-GB" dirty="0" err="1" smtClean="0"/>
              <a:t>Gwnewch</a:t>
            </a:r>
            <a:r>
              <a:rPr lang="en-GB" dirty="0" smtClean="0"/>
              <a:t> </a:t>
            </a:r>
            <a:r>
              <a:rPr lang="en-GB" dirty="0" err="1" smtClean="0"/>
              <a:t>yn</a:t>
            </a:r>
            <a:r>
              <a:rPr lang="en-GB" dirty="0" smtClean="0"/>
              <a:t> </a:t>
            </a:r>
            <a:r>
              <a:rPr lang="en-GB" dirty="0" err="1" smtClean="0"/>
              <a:t>siwr</a:t>
            </a:r>
            <a:r>
              <a:rPr lang="en-GB" dirty="0" smtClean="0"/>
              <a:t> </a:t>
            </a:r>
            <a:r>
              <a:rPr lang="en-GB" dirty="0" err="1" smtClean="0"/>
              <a:t>i</a:t>
            </a:r>
            <a:r>
              <a:rPr lang="en-GB" dirty="0" smtClean="0"/>
              <a:t> </a:t>
            </a:r>
            <a:r>
              <a:rPr lang="en-GB" dirty="0" err="1" smtClean="0"/>
              <a:t>gynnwys</a:t>
            </a:r>
            <a:r>
              <a:rPr lang="en-GB" dirty="0" smtClean="0"/>
              <a:t> y </a:t>
            </a:r>
            <a:r>
              <a:rPr lang="en-GB" dirty="0" err="1" smtClean="0"/>
              <a:t>prif</a:t>
            </a:r>
            <a:r>
              <a:rPr lang="en-GB" dirty="0" smtClean="0"/>
              <a:t> </a:t>
            </a:r>
            <a:r>
              <a:rPr lang="en-GB" dirty="0" err="1" smtClean="0"/>
              <a:t>gymeriadau</a:t>
            </a:r>
            <a:r>
              <a:rPr lang="en-GB" dirty="0" smtClean="0"/>
              <a:t>.</a:t>
            </a:r>
          </a:p>
          <a:p>
            <a:endParaRPr lang="en-GB" dirty="0"/>
          </a:p>
          <a:p>
            <a:r>
              <a:rPr lang="en-GB" dirty="0" err="1" smtClean="0"/>
              <a:t>Arddangoswch</a:t>
            </a:r>
            <a:r>
              <a:rPr lang="en-GB" dirty="0" smtClean="0"/>
              <a:t> </a:t>
            </a:r>
            <a:r>
              <a:rPr lang="en-GB" dirty="0" err="1" smtClean="0"/>
              <a:t>nhw</a:t>
            </a:r>
            <a:r>
              <a:rPr lang="en-GB" dirty="0" smtClean="0"/>
              <a:t> </a:t>
            </a:r>
            <a:r>
              <a:rPr lang="en-GB" dirty="0" err="1" smtClean="0"/>
              <a:t>mewn</a:t>
            </a:r>
            <a:r>
              <a:rPr lang="en-GB" dirty="0" smtClean="0"/>
              <a:t> </a:t>
            </a:r>
            <a:r>
              <a:rPr lang="en-GB" dirty="0" err="1" smtClean="0"/>
              <a:t>llun</a:t>
            </a:r>
            <a:r>
              <a:rPr lang="en-GB" dirty="0" smtClean="0"/>
              <a:t>, </a:t>
            </a:r>
            <a:r>
              <a:rPr lang="en-GB" dirty="0" err="1" smtClean="0"/>
              <a:t>ar</a:t>
            </a:r>
            <a:r>
              <a:rPr lang="en-GB" dirty="0" smtClean="0"/>
              <a:t> y </a:t>
            </a:r>
            <a:r>
              <a:rPr lang="en-GB" dirty="0" err="1" smtClean="0"/>
              <a:t>cyd</a:t>
            </a:r>
            <a:r>
              <a:rPr lang="en-GB" dirty="0" smtClean="0"/>
              <a:t> </a:t>
            </a:r>
            <a:r>
              <a:rPr lang="en-GB" dirty="0" err="1" smtClean="0"/>
              <a:t>gyda</a:t>
            </a:r>
            <a:r>
              <a:rPr lang="en-GB" dirty="0" smtClean="0"/>
              <a:t> </a:t>
            </a:r>
            <a:r>
              <a:rPr lang="en-GB" b="1" dirty="0" err="1" smtClean="0"/>
              <a:t>rhai</a:t>
            </a:r>
            <a:r>
              <a:rPr lang="en-GB" b="1" dirty="0" smtClean="0"/>
              <a:t> </a:t>
            </a:r>
            <a:r>
              <a:rPr lang="en-GB" b="1" dirty="0" err="1" smtClean="0"/>
              <a:t>syniadau</a:t>
            </a:r>
            <a:r>
              <a:rPr lang="en-GB" b="1" dirty="0" smtClean="0"/>
              <a:t> </a:t>
            </a:r>
            <a:r>
              <a:rPr lang="en-GB" b="1" dirty="0" err="1" smtClean="0"/>
              <a:t>ar</a:t>
            </a:r>
            <a:r>
              <a:rPr lang="en-GB" b="1" dirty="0" smtClean="0"/>
              <a:t> </a:t>
            </a:r>
            <a:r>
              <a:rPr lang="en-GB" b="1" dirty="0" err="1" smtClean="0"/>
              <a:t>gyfer</a:t>
            </a:r>
            <a:r>
              <a:rPr lang="en-GB" b="1" dirty="0" smtClean="0"/>
              <a:t> </a:t>
            </a:r>
            <a:r>
              <a:rPr lang="en-GB" b="1" dirty="0" err="1" smtClean="0"/>
              <a:t>gweithgareddau</a:t>
            </a:r>
            <a:r>
              <a:rPr lang="en-GB" b="1" dirty="0" smtClean="0"/>
              <a:t> </a:t>
            </a:r>
            <a:r>
              <a:rPr lang="en-GB" b="1" dirty="0" err="1" smtClean="0"/>
              <a:t>dysgu</a:t>
            </a:r>
            <a:r>
              <a:rPr lang="en-GB" b="1" dirty="0" smtClean="0"/>
              <a:t> CS </a:t>
            </a:r>
            <a:r>
              <a:rPr lang="en-GB" dirty="0" smtClean="0"/>
              <a:t>o bob </a:t>
            </a:r>
            <a:r>
              <a:rPr lang="en-GB" dirty="0" err="1" smtClean="0"/>
              <a:t>maes</a:t>
            </a:r>
            <a:r>
              <a:rPr lang="en-GB" dirty="0" smtClean="0"/>
              <a:t> </a:t>
            </a:r>
            <a:r>
              <a:rPr lang="en-GB" dirty="0" err="1" smtClean="0"/>
              <a:t>dysgu</a:t>
            </a:r>
            <a:r>
              <a:rPr lang="en-GB" dirty="0" smtClean="0"/>
              <a:t>.</a:t>
            </a:r>
            <a:endParaRPr lang="en-GB" dirty="0"/>
          </a:p>
        </p:txBody>
      </p:sp>
      <p:sp>
        <p:nvSpPr>
          <p:cNvPr id="4" name="Content Placeholder 3"/>
          <p:cNvSpPr>
            <a:spLocks noGrp="1"/>
          </p:cNvSpPr>
          <p:nvPr>
            <p:ph sz="half" idx="2"/>
          </p:nvPr>
        </p:nvSpPr>
        <p:spPr>
          <a:xfrm>
            <a:off x="4572000" y="1271788"/>
            <a:ext cx="4038600" cy="4525963"/>
          </a:xfrm>
        </p:spPr>
        <p:txBody>
          <a:bodyPr>
            <a:normAutofit fontScale="92500" lnSpcReduction="10000"/>
          </a:bodyPr>
          <a:lstStyle/>
          <a:p>
            <a:r>
              <a:rPr lang="en-GB" dirty="0" smtClean="0"/>
              <a:t>Make a Little </a:t>
            </a:r>
            <a:r>
              <a:rPr lang="en-GB" dirty="0"/>
              <a:t>R</a:t>
            </a:r>
            <a:r>
              <a:rPr lang="en-GB" dirty="0" smtClean="0"/>
              <a:t>ed </a:t>
            </a:r>
            <a:r>
              <a:rPr lang="en-GB" dirty="0"/>
              <a:t>R</a:t>
            </a:r>
            <a:r>
              <a:rPr lang="en-GB" dirty="0" smtClean="0"/>
              <a:t>iding </a:t>
            </a:r>
            <a:r>
              <a:rPr lang="en-GB" dirty="0"/>
              <a:t>H</a:t>
            </a:r>
            <a:r>
              <a:rPr lang="en-GB" dirty="0" smtClean="0"/>
              <a:t>ood resource</a:t>
            </a:r>
          </a:p>
          <a:p>
            <a:r>
              <a:rPr lang="en-GB" dirty="0" smtClean="0"/>
              <a:t>Include all the main characters.</a:t>
            </a:r>
          </a:p>
          <a:p>
            <a:endParaRPr lang="en-GB" dirty="0"/>
          </a:p>
          <a:p>
            <a:r>
              <a:rPr lang="en-GB" dirty="0" smtClean="0"/>
              <a:t>Display them in a photo alongside </a:t>
            </a:r>
            <a:r>
              <a:rPr lang="en-GB" b="1" dirty="0" smtClean="0"/>
              <a:t>some ideas for </a:t>
            </a:r>
            <a:r>
              <a:rPr lang="en-GB" b="1" dirty="0" err="1" smtClean="0"/>
              <a:t>FPh</a:t>
            </a:r>
            <a:r>
              <a:rPr lang="en-GB" b="1" dirty="0" smtClean="0"/>
              <a:t> learning activities </a:t>
            </a:r>
            <a:r>
              <a:rPr lang="en-GB" dirty="0" smtClean="0"/>
              <a:t>from each area of learning.</a:t>
            </a:r>
            <a:endParaRPr lang="en-GB" dirty="0"/>
          </a:p>
        </p:txBody>
      </p:sp>
    </p:spTree>
    <p:extLst>
      <p:ext uri="{BB962C8B-B14F-4D97-AF65-F5344CB8AC3E}">
        <p14:creationId xmlns:p14="http://schemas.microsoft.com/office/powerpoint/2010/main" val="1878178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075200" y="3540875"/>
            <a:ext cx="5018400" cy="2730325"/>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1832400" y="274638"/>
            <a:ext cx="4885200" cy="2931120"/>
          </a:xfr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8352" y="2786400"/>
            <a:ext cx="3904158" cy="3959301"/>
          </a:xfrm>
          <a:prstGeom prst="rect">
            <a:avLst/>
          </a:prstGeom>
        </p:spPr>
      </p:pic>
    </p:spTree>
    <p:extLst>
      <p:ext uri="{BB962C8B-B14F-4D97-AF65-F5344CB8AC3E}">
        <p14:creationId xmlns:p14="http://schemas.microsoft.com/office/powerpoint/2010/main" val="19496368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 y="640946"/>
            <a:ext cx="8362286" cy="4703785"/>
          </a:xfrm>
        </p:spPr>
      </p:pic>
    </p:spTree>
    <p:extLst>
      <p:ext uri="{BB962C8B-B14F-4D97-AF65-F5344CB8AC3E}">
        <p14:creationId xmlns:p14="http://schemas.microsoft.com/office/powerpoint/2010/main" val="337997915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3659</TotalTime>
  <Words>786</Words>
  <Application>Microsoft Office PowerPoint</Application>
  <PresentationFormat>On-screen Show (4:3)</PresentationFormat>
  <Paragraphs>68</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Times New Roman</vt:lpstr>
      <vt:lpstr>Arial</vt:lpstr>
      <vt:lpstr>Calibri</vt:lpstr>
      <vt:lpstr>Office Theme</vt:lpstr>
      <vt:lpstr>PowerPoint Presentation</vt:lpstr>
      <vt:lpstr>Celfyddydau Mynegiannol /Expressive Arts</vt:lpstr>
      <vt:lpstr>Defnyddio stori draddodiadol / Using a traditional 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Creadigol - crefft a dylunio/ Creative – craft and design</vt:lpstr>
      <vt:lpstr>Tasg heddiw / Today’s task</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Iwan Ellis-Williams</cp:lastModifiedBy>
  <cp:revision>202</cp:revision>
  <cp:lastPrinted>2017-08-03T13:56:24Z</cp:lastPrinted>
  <dcterms:created xsi:type="dcterms:W3CDTF">2018-05-24T13:58:06Z</dcterms:created>
  <dcterms:modified xsi:type="dcterms:W3CDTF">2020-11-09T08:43:23Z</dcterms:modified>
</cp:coreProperties>
</file>