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7" autoAdjust="0"/>
    <p:restoredTop sz="94660"/>
  </p:normalViewPr>
  <p:slideViewPr>
    <p:cSldViewPr snapToGrid="0">
      <p:cViewPr varScale="1">
        <p:scale>
          <a:sx n="63" d="100"/>
          <a:sy n="63" d="100"/>
        </p:scale>
        <p:origin x="84"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324BFD9-1A37-4AA1-949C-538912E52572}"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7CD50E-B7A9-49DC-96FB-9C24B3F60CBC}" type="slidenum">
              <a:rPr lang="en-GB" smtClean="0"/>
              <a:t>‹#›</a:t>
            </a:fld>
            <a:endParaRPr lang="en-GB"/>
          </a:p>
        </p:txBody>
      </p:sp>
    </p:spTree>
    <p:extLst>
      <p:ext uri="{BB962C8B-B14F-4D97-AF65-F5344CB8AC3E}">
        <p14:creationId xmlns:p14="http://schemas.microsoft.com/office/powerpoint/2010/main" val="259428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24BFD9-1A37-4AA1-949C-538912E52572}"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7CD50E-B7A9-49DC-96FB-9C24B3F60CBC}" type="slidenum">
              <a:rPr lang="en-GB" smtClean="0"/>
              <a:t>‹#›</a:t>
            </a:fld>
            <a:endParaRPr lang="en-GB"/>
          </a:p>
        </p:txBody>
      </p:sp>
    </p:spTree>
    <p:extLst>
      <p:ext uri="{BB962C8B-B14F-4D97-AF65-F5344CB8AC3E}">
        <p14:creationId xmlns:p14="http://schemas.microsoft.com/office/powerpoint/2010/main" val="1974980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24BFD9-1A37-4AA1-949C-538912E52572}"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7CD50E-B7A9-49DC-96FB-9C24B3F60CBC}" type="slidenum">
              <a:rPr lang="en-GB" smtClean="0"/>
              <a:t>‹#›</a:t>
            </a:fld>
            <a:endParaRPr lang="en-GB"/>
          </a:p>
        </p:txBody>
      </p:sp>
    </p:spTree>
    <p:extLst>
      <p:ext uri="{BB962C8B-B14F-4D97-AF65-F5344CB8AC3E}">
        <p14:creationId xmlns:p14="http://schemas.microsoft.com/office/powerpoint/2010/main" val="3125840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24BFD9-1A37-4AA1-949C-538912E52572}"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7CD50E-B7A9-49DC-96FB-9C24B3F60CBC}" type="slidenum">
              <a:rPr lang="en-GB" smtClean="0"/>
              <a:t>‹#›</a:t>
            </a:fld>
            <a:endParaRPr lang="en-GB"/>
          </a:p>
        </p:txBody>
      </p:sp>
    </p:spTree>
    <p:extLst>
      <p:ext uri="{BB962C8B-B14F-4D97-AF65-F5344CB8AC3E}">
        <p14:creationId xmlns:p14="http://schemas.microsoft.com/office/powerpoint/2010/main" val="2702203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324BFD9-1A37-4AA1-949C-538912E52572}" type="datetimeFigureOut">
              <a:rPr lang="en-GB" smtClean="0"/>
              <a:t>16/11/2021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7CD50E-B7A9-49DC-96FB-9C24B3F60CBC}" type="slidenum">
              <a:rPr lang="en-GB" smtClean="0"/>
              <a:t>‹#›</a:t>
            </a:fld>
            <a:endParaRPr lang="en-GB"/>
          </a:p>
        </p:txBody>
      </p:sp>
    </p:spTree>
    <p:extLst>
      <p:ext uri="{BB962C8B-B14F-4D97-AF65-F5344CB8AC3E}">
        <p14:creationId xmlns:p14="http://schemas.microsoft.com/office/powerpoint/2010/main" val="945286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324BFD9-1A37-4AA1-949C-538912E52572}" type="datetimeFigureOut">
              <a:rPr lang="en-GB" smtClean="0"/>
              <a:t>16/11/2021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7CD50E-B7A9-49DC-96FB-9C24B3F60CBC}" type="slidenum">
              <a:rPr lang="en-GB" smtClean="0"/>
              <a:t>‹#›</a:t>
            </a:fld>
            <a:endParaRPr lang="en-GB"/>
          </a:p>
        </p:txBody>
      </p:sp>
    </p:spTree>
    <p:extLst>
      <p:ext uri="{BB962C8B-B14F-4D97-AF65-F5344CB8AC3E}">
        <p14:creationId xmlns:p14="http://schemas.microsoft.com/office/powerpoint/2010/main" val="2753686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24BFD9-1A37-4AA1-949C-538912E52572}" type="datetimeFigureOut">
              <a:rPr lang="en-GB" smtClean="0"/>
              <a:t>16/11/2021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7CD50E-B7A9-49DC-96FB-9C24B3F60CBC}" type="slidenum">
              <a:rPr lang="en-GB" smtClean="0"/>
              <a:t>‹#›</a:t>
            </a:fld>
            <a:endParaRPr lang="en-GB"/>
          </a:p>
        </p:txBody>
      </p:sp>
    </p:spTree>
    <p:extLst>
      <p:ext uri="{BB962C8B-B14F-4D97-AF65-F5344CB8AC3E}">
        <p14:creationId xmlns:p14="http://schemas.microsoft.com/office/powerpoint/2010/main" val="908425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24BFD9-1A37-4AA1-949C-538912E52572}"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7CD50E-B7A9-49DC-96FB-9C24B3F60CBC}" type="slidenum">
              <a:rPr lang="en-GB" smtClean="0"/>
              <a:t>‹#›</a:t>
            </a:fld>
            <a:endParaRPr lang="en-GB"/>
          </a:p>
        </p:txBody>
      </p:sp>
    </p:spTree>
    <p:extLst>
      <p:ext uri="{BB962C8B-B14F-4D97-AF65-F5344CB8AC3E}">
        <p14:creationId xmlns:p14="http://schemas.microsoft.com/office/powerpoint/2010/main" val="2977367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24BFD9-1A37-4AA1-949C-538912E52572}" type="datetimeFigureOut">
              <a:rPr lang="en-GB" smtClean="0"/>
              <a:t>16/11/2021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7CD50E-B7A9-49DC-96FB-9C24B3F60CBC}" type="slidenum">
              <a:rPr lang="en-GB" smtClean="0"/>
              <a:t>‹#›</a:t>
            </a:fld>
            <a:endParaRPr lang="en-GB"/>
          </a:p>
        </p:txBody>
      </p:sp>
    </p:spTree>
    <p:extLst>
      <p:ext uri="{BB962C8B-B14F-4D97-AF65-F5344CB8AC3E}">
        <p14:creationId xmlns:p14="http://schemas.microsoft.com/office/powerpoint/2010/main" val="3655523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24BFD9-1A37-4AA1-949C-538912E52572}"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7CD50E-B7A9-49DC-96FB-9C24B3F60CBC}" type="slidenum">
              <a:rPr lang="en-GB" smtClean="0"/>
              <a:t>‹#›</a:t>
            </a:fld>
            <a:endParaRPr lang="en-GB"/>
          </a:p>
        </p:txBody>
      </p:sp>
    </p:spTree>
    <p:extLst>
      <p:ext uri="{BB962C8B-B14F-4D97-AF65-F5344CB8AC3E}">
        <p14:creationId xmlns:p14="http://schemas.microsoft.com/office/powerpoint/2010/main" val="3722954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24BFD9-1A37-4AA1-949C-538912E52572}" type="datetimeFigureOut">
              <a:rPr lang="en-GB" smtClean="0"/>
              <a:t>16/11/2021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7CD50E-B7A9-49DC-96FB-9C24B3F60CBC}" type="slidenum">
              <a:rPr lang="en-GB" smtClean="0"/>
              <a:t>‹#›</a:t>
            </a:fld>
            <a:endParaRPr lang="en-GB"/>
          </a:p>
        </p:txBody>
      </p:sp>
    </p:spTree>
    <p:extLst>
      <p:ext uri="{BB962C8B-B14F-4D97-AF65-F5344CB8AC3E}">
        <p14:creationId xmlns:p14="http://schemas.microsoft.com/office/powerpoint/2010/main" val="2941399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24BFD9-1A37-4AA1-949C-538912E52572}" type="datetimeFigureOut">
              <a:rPr lang="en-GB" smtClean="0"/>
              <a:t>16/11/2021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7CD50E-B7A9-49DC-96FB-9C24B3F60CBC}" type="slidenum">
              <a:rPr lang="en-GB" smtClean="0"/>
              <a:t>‹#›</a:t>
            </a:fld>
            <a:endParaRPr lang="en-GB"/>
          </a:p>
        </p:txBody>
      </p:sp>
    </p:spTree>
    <p:extLst>
      <p:ext uri="{BB962C8B-B14F-4D97-AF65-F5344CB8AC3E}">
        <p14:creationId xmlns:p14="http://schemas.microsoft.com/office/powerpoint/2010/main" val="30022351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anchor="ctr">
            <a:normAutofit/>
          </a:bodyPr>
          <a:lstStyle/>
          <a:p>
            <a:r>
              <a:rPr lang="en-GB" sz="7200" b="1"/>
              <a:t>Reflective Writing</a:t>
            </a:r>
          </a:p>
        </p:txBody>
      </p:sp>
      <p:sp>
        <p:nvSpPr>
          <p:cNvPr id="3" name="Subtitle 2"/>
          <p:cNvSpPr>
            <a:spLocks noGrp="1"/>
          </p:cNvSpPr>
          <p:nvPr>
            <p:ph type="subTitle" idx="1"/>
          </p:nvPr>
        </p:nvSpPr>
        <p:spPr>
          <a:xfrm>
            <a:off x="1524000" y="5514052"/>
            <a:ext cx="9144000" cy="651910"/>
          </a:xfrm>
        </p:spPr>
        <p:txBody>
          <a:bodyPr anchor="ctr">
            <a:normAutofit/>
          </a:bodyPr>
          <a:lstStyle/>
          <a:p>
            <a:endParaRPr lang="en-GB"/>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9112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What is reflection?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pPr marL="0" indent="0">
              <a:buNone/>
            </a:pPr>
            <a:r>
              <a:rPr lang="en-GB" sz="2400"/>
              <a:t>Reflection is a purposeful activity in which you </a:t>
            </a:r>
            <a:r>
              <a:rPr lang="en-GB" sz="2400" b="1"/>
              <a:t>analyse </a:t>
            </a:r>
            <a:r>
              <a:rPr lang="en-GB" sz="2400"/>
              <a:t>experiences, or your own practice/skills/responses,</a:t>
            </a:r>
          </a:p>
          <a:p>
            <a:pPr marL="0" indent="0">
              <a:buNone/>
            </a:pPr>
            <a:r>
              <a:rPr lang="en-GB" sz="2400"/>
              <a:t>in order to </a:t>
            </a:r>
            <a:r>
              <a:rPr lang="en-GB" sz="2400" b="1"/>
              <a:t>learn</a:t>
            </a:r>
            <a:r>
              <a:rPr lang="en-GB" sz="2400"/>
              <a:t> and </a:t>
            </a:r>
            <a:r>
              <a:rPr lang="en-GB" sz="2400" b="1"/>
              <a:t>improve</a:t>
            </a:r>
            <a:r>
              <a:rPr lang="en-GB" sz="2400"/>
              <a:t>.</a:t>
            </a:r>
          </a:p>
        </p:txBody>
      </p:sp>
    </p:spTree>
    <p:extLst>
      <p:ext uri="{BB962C8B-B14F-4D97-AF65-F5344CB8AC3E}">
        <p14:creationId xmlns:p14="http://schemas.microsoft.com/office/powerpoint/2010/main" val="2977365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Reflecting for assignments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pPr marL="0" indent="0">
              <a:buNone/>
            </a:pPr>
            <a:r>
              <a:rPr lang="en-GB" sz="2400"/>
              <a:t>In everyday life we often think about how things that have happened and if we could have handled them better.</a:t>
            </a:r>
          </a:p>
          <a:p>
            <a:pPr marL="0" indent="0">
              <a:buNone/>
            </a:pPr>
            <a:endParaRPr lang="en-GB" sz="2400"/>
          </a:p>
          <a:p>
            <a:pPr marL="0" indent="0">
              <a:buNone/>
            </a:pPr>
            <a:r>
              <a:rPr lang="en-GB" sz="2400"/>
              <a:t>At university you may be asked to formalise your reflections to show that learning is taking place. </a:t>
            </a:r>
          </a:p>
        </p:txBody>
      </p:sp>
    </p:spTree>
    <p:extLst>
      <p:ext uri="{BB962C8B-B14F-4D97-AF65-F5344CB8AC3E}">
        <p14:creationId xmlns:p14="http://schemas.microsoft.com/office/powerpoint/2010/main" val="287970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4600" b="1"/>
              <a:t>Reflecting for assignments can include: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Reflecting on your own professional or academic practice</a:t>
            </a:r>
          </a:p>
          <a:p>
            <a:r>
              <a:rPr lang="en-GB" sz="2400"/>
              <a:t>Scrutinising an experience and the way you dealt with it</a:t>
            </a:r>
          </a:p>
          <a:p>
            <a:r>
              <a:rPr lang="en-GB" sz="2400"/>
              <a:t>Evaluating a project or experiment and considering how to do it better next time</a:t>
            </a:r>
          </a:p>
          <a:p>
            <a:r>
              <a:rPr lang="en-GB" sz="2400"/>
              <a:t>Reflecting on things you have read and linking theory with practice/reality</a:t>
            </a:r>
          </a:p>
        </p:txBody>
      </p:sp>
    </p:spTree>
    <p:extLst>
      <p:ext uri="{BB962C8B-B14F-4D97-AF65-F5344CB8AC3E}">
        <p14:creationId xmlns:p14="http://schemas.microsoft.com/office/powerpoint/2010/main" val="3775826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Why reflect?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pPr marL="0" indent="0">
              <a:buNone/>
            </a:pPr>
            <a:r>
              <a:rPr lang="en-GB" sz="2400"/>
              <a:t>‘It is not sufficient to have an experience in order to learn. Without reflecting on this experience it may quickly be forgotten, or its learning</a:t>
            </a:r>
          </a:p>
          <a:p>
            <a:pPr marL="0" indent="0">
              <a:buNone/>
            </a:pPr>
            <a:r>
              <a:rPr lang="en-GB" sz="2400"/>
              <a:t>potential lost’ (Gibbs, 1988, p9).</a:t>
            </a:r>
          </a:p>
        </p:txBody>
      </p:sp>
    </p:spTree>
    <p:extLst>
      <p:ext uri="{BB962C8B-B14F-4D97-AF65-F5344CB8AC3E}">
        <p14:creationId xmlns:p14="http://schemas.microsoft.com/office/powerpoint/2010/main" val="871287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Reflective Journals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pPr marL="0" indent="0">
              <a:buNone/>
            </a:pPr>
            <a:endParaRPr lang="en-GB" sz="2400"/>
          </a:p>
          <a:p>
            <a:pPr marL="0" indent="0">
              <a:buNone/>
            </a:pPr>
            <a:r>
              <a:rPr lang="en-GB" sz="2400"/>
              <a:t>You might want to consider keeping a learning journal, as a form of informal, regular reflection. </a:t>
            </a:r>
          </a:p>
        </p:txBody>
      </p:sp>
    </p:spTree>
    <p:extLst>
      <p:ext uri="{BB962C8B-B14F-4D97-AF65-F5344CB8AC3E}">
        <p14:creationId xmlns:p14="http://schemas.microsoft.com/office/powerpoint/2010/main" val="2519261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Models of reflection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endParaRPr lang="en-GB" sz="2400"/>
          </a:p>
          <a:p>
            <a:r>
              <a:rPr lang="en-GB" sz="2400"/>
              <a:t>There are different frameworks that you can use to aid your reflective process.</a:t>
            </a:r>
          </a:p>
          <a:p>
            <a:r>
              <a:rPr lang="en-GB" sz="2400"/>
              <a:t>They each ask a set of questions that you can ask yourself about an experience, plus a process by which you apply and learn from your reflection. </a:t>
            </a:r>
          </a:p>
        </p:txBody>
      </p:sp>
    </p:spTree>
    <p:extLst>
      <p:ext uri="{BB962C8B-B14F-4D97-AF65-F5344CB8AC3E}">
        <p14:creationId xmlns:p14="http://schemas.microsoft.com/office/powerpoint/2010/main" val="3373211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528" y="386930"/>
            <a:ext cx="10141799" cy="1300554"/>
          </a:xfrm>
        </p:spPr>
        <p:txBody>
          <a:bodyPr anchor="b">
            <a:normAutofit/>
          </a:bodyPr>
          <a:lstStyle/>
          <a:p>
            <a:r>
              <a:rPr lang="en-GB" b="1" dirty="0"/>
              <a:t>Reflection before, during and after</a:t>
            </a:r>
            <a:br>
              <a:rPr lang="en-GB" b="1" dirty="0"/>
            </a:br>
            <a:r>
              <a:rPr lang="en-GB" b="1" dirty="0"/>
              <a:t>a learning process (</a:t>
            </a:r>
            <a:r>
              <a:rPr lang="en-GB" b="1"/>
              <a:t>Schön</a:t>
            </a:r>
            <a:r>
              <a:rPr lang="en-GB" b="1" dirty="0"/>
              <a:t>, 1983)</a:t>
            </a:r>
            <a:endParaRPr lang="en-GB" b="1"/>
          </a:p>
        </p:txBody>
      </p:sp>
      <p:sp>
        <p:nvSpPr>
          <p:cNvPr id="14" name="Rectangle 13">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ChangeAspect="1"/>
          </p:cNvPicPr>
          <p:nvPr/>
        </p:nvPicPr>
        <p:blipFill>
          <a:blip r:embed="rId2"/>
          <a:stretch>
            <a:fillRect/>
          </a:stretch>
        </p:blipFill>
        <p:spPr>
          <a:xfrm>
            <a:off x="725990" y="2524715"/>
            <a:ext cx="4968887" cy="3714244"/>
          </a:xfrm>
          <a:prstGeom prst="rect">
            <a:avLst/>
          </a:prstGeom>
        </p:spPr>
      </p:pic>
      <p:sp>
        <p:nvSpPr>
          <p:cNvPr id="9" name="Content Placeholder 8">
            <a:extLst>
              <a:ext uri="{FF2B5EF4-FFF2-40B4-BE49-F238E27FC236}">
                <a16:creationId xmlns:a16="http://schemas.microsoft.com/office/drawing/2014/main" id="{031B822A-80F5-4450-BD47-60CEEBD9DCFA}"/>
              </a:ext>
            </a:extLst>
          </p:cNvPr>
          <p:cNvSpPr>
            <a:spLocks noGrp="1"/>
          </p:cNvSpPr>
          <p:nvPr>
            <p:ph idx="1"/>
          </p:nvPr>
        </p:nvSpPr>
        <p:spPr>
          <a:xfrm>
            <a:off x="6406429" y="2599509"/>
            <a:ext cx="4530898" cy="3639450"/>
          </a:xfrm>
        </p:spPr>
        <p:txBody>
          <a:bodyPr anchor="ctr">
            <a:normAutofit/>
          </a:bodyPr>
          <a:lstStyle/>
          <a:p>
            <a:endParaRPr lang="en-US" sz="2000"/>
          </a:p>
        </p:txBody>
      </p:sp>
      <p:sp>
        <p:nvSpPr>
          <p:cNvPr id="18" name="Rectangle 17">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5581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1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9014" y="525982"/>
            <a:ext cx="4282983" cy="1200361"/>
          </a:xfrm>
        </p:spPr>
        <p:txBody>
          <a:bodyPr anchor="b">
            <a:normAutofit/>
          </a:bodyPr>
          <a:lstStyle/>
          <a:p>
            <a:r>
              <a:rPr lang="en-GB" sz="2500" b="1"/>
              <a:t>Gibbs’ Reflective Cycle (1988) </a:t>
            </a:r>
            <a:br>
              <a:rPr lang="en-GB" sz="2500" b="1"/>
            </a:br>
            <a:r>
              <a:rPr lang="en-GB" sz="2500" b="1"/>
              <a:t>– considers feelings</a:t>
            </a:r>
          </a:p>
        </p:txBody>
      </p:sp>
      <p:sp>
        <p:nvSpPr>
          <p:cNvPr id="52"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ChangeAspect="1"/>
          </p:cNvPicPr>
          <p:nvPr/>
        </p:nvPicPr>
        <p:blipFill>
          <a:blip r:embed="rId2"/>
          <a:stretch>
            <a:fillRect/>
          </a:stretch>
        </p:blipFill>
        <p:spPr>
          <a:xfrm>
            <a:off x="744717" y="650494"/>
            <a:ext cx="5291072" cy="5324142"/>
          </a:xfrm>
          <a:prstGeom prst="rect">
            <a:avLst/>
          </a:prstGeom>
        </p:spPr>
      </p:pic>
      <p:sp>
        <p:nvSpPr>
          <p:cNvPr id="54"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Content Placeholder 7">
            <a:extLst>
              <a:ext uri="{FF2B5EF4-FFF2-40B4-BE49-F238E27FC236}">
                <a16:creationId xmlns:a16="http://schemas.microsoft.com/office/drawing/2014/main" id="{6171C0BF-414A-4824-90C9-88E3B0E435C5}"/>
              </a:ext>
            </a:extLst>
          </p:cNvPr>
          <p:cNvSpPr>
            <a:spLocks noGrp="1"/>
          </p:cNvSpPr>
          <p:nvPr>
            <p:ph idx="1"/>
          </p:nvPr>
        </p:nvSpPr>
        <p:spPr>
          <a:xfrm>
            <a:off x="7239012" y="2031101"/>
            <a:ext cx="4282984" cy="3511943"/>
          </a:xfrm>
        </p:spPr>
        <p:txBody>
          <a:bodyPr anchor="ctr">
            <a:normAutofit/>
          </a:bodyPr>
          <a:lstStyle/>
          <a:p>
            <a:endParaRPr lang="en-US" sz="1800"/>
          </a:p>
        </p:txBody>
      </p:sp>
      <p:sp>
        <p:nvSpPr>
          <p:cNvPr id="56"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55475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9">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528" y="386930"/>
            <a:ext cx="10141799" cy="1300554"/>
          </a:xfrm>
        </p:spPr>
        <p:txBody>
          <a:bodyPr vert="horz" lIns="91440" tIns="45720" rIns="91440" bIns="45720" rtlCol="0" anchor="b">
            <a:normAutofit/>
          </a:bodyPr>
          <a:lstStyle/>
          <a:p>
            <a:r>
              <a:rPr lang="en-US" sz="4800" b="1" kern="1200">
                <a:solidFill>
                  <a:schemeClr val="tx1"/>
                </a:solidFill>
                <a:latin typeface="+mj-lt"/>
                <a:ea typeface="+mj-ea"/>
                <a:cs typeface="+mj-cs"/>
              </a:rPr>
              <a:t>Johns’ reflective model (1995)</a:t>
            </a:r>
          </a:p>
        </p:txBody>
      </p:sp>
      <p:sp>
        <p:nvSpPr>
          <p:cNvPr id="24" name="Rectangle 1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2"/>
          <a:stretch>
            <a:fillRect/>
          </a:stretch>
        </p:blipFill>
        <p:spPr>
          <a:xfrm>
            <a:off x="635295" y="3197273"/>
            <a:ext cx="5150277" cy="2369127"/>
          </a:xfrm>
          <a:prstGeom prst="rect">
            <a:avLst/>
          </a:prstGeom>
        </p:spPr>
      </p:pic>
      <p:sp>
        <p:nvSpPr>
          <p:cNvPr id="5" name="TextBox 4"/>
          <p:cNvSpPr txBox="1"/>
          <p:nvPr/>
        </p:nvSpPr>
        <p:spPr>
          <a:xfrm>
            <a:off x="6406429" y="2599509"/>
            <a:ext cx="4530898" cy="363945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t>This is the model you are required to use for your second assignment</a:t>
            </a:r>
          </a:p>
        </p:txBody>
      </p:sp>
      <p:sp>
        <p:nvSpPr>
          <p:cNvPr id="2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55026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3800" b="1"/>
              <a:t>Reflective writing for an assignment</a:t>
            </a:r>
            <a:br>
              <a:rPr lang="en-GB" sz="3800" b="1"/>
            </a:br>
            <a:endParaRPr lang="en-GB" sz="3800" b="1"/>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Writing reflectively for the purposes of an assignment should not involve merely describing something that happened. </a:t>
            </a:r>
          </a:p>
          <a:p>
            <a:r>
              <a:rPr lang="en-GB" sz="2400"/>
              <a:t>Nor does it mean pouring out everything you think and feel in a totally unstructured way. </a:t>
            </a:r>
          </a:p>
          <a:p>
            <a:r>
              <a:rPr lang="en-GB" sz="2400"/>
              <a:t>Reflective writing requires a clear line of thought, use of evidence or examples to illustrate your reflections, and an analytical approach.</a:t>
            </a:r>
          </a:p>
        </p:txBody>
      </p:sp>
    </p:spTree>
    <p:extLst>
      <p:ext uri="{BB962C8B-B14F-4D97-AF65-F5344CB8AC3E}">
        <p14:creationId xmlns:p14="http://schemas.microsoft.com/office/powerpoint/2010/main" val="94927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3800" b="1"/>
              <a:t>Reflective writing for an assignment cont.</a:t>
            </a:r>
            <a:br>
              <a:rPr lang="en-GB" sz="3800"/>
            </a:b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pPr marL="0" indent="0">
              <a:buNone/>
            </a:pPr>
            <a:endParaRPr lang="en-GB" sz="2400"/>
          </a:p>
          <a:p>
            <a:pPr marL="0" indent="0">
              <a:buNone/>
            </a:pPr>
            <a:r>
              <a:rPr lang="en-GB" sz="2400"/>
              <a:t>You are aiming to strike a balance between your personal perspective,</a:t>
            </a:r>
          </a:p>
          <a:p>
            <a:pPr marL="0" indent="0">
              <a:buNone/>
            </a:pPr>
            <a:r>
              <a:rPr lang="en-GB" sz="2400"/>
              <a:t>and the requirements of good academic practice and rigorous thinking.</a:t>
            </a:r>
          </a:p>
          <a:p>
            <a:pPr marL="0" indent="0">
              <a:buNone/>
            </a:pPr>
            <a:r>
              <a:rPr lang="en-GB" sz="2400"/>
              <a:t> </a:t>
            </a:r>
          </a:p>
        </p:txBody>
      </p:sp>
    </p:spTree>
    <p:extLst>
      <p:ext uri="{BB962C8B-B14F-4D97-AF65-F5344CB8AC3E}">
        <p14:creationId xmlns:p14="http://schemas.microsoft.com/office/powerpoint/2010/main" val="2812546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You need to:</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200"/>
              <a:t>Develop a perspective, or line of reasoning</a:t>
            </a:r>
          </a:p>
          <a:p>
            <a:r>
              <a:rPr lang="en-GB" sz="2200"/>
              <a:t>Demonstrate that you are well informed, have read relevant</a:t>
            </a:r>
          </a:p>
          <a:p>
            <a:pPr marL="0" indent="0">
              <a:buNone/>
            </a:pPr>
            <a:r>
              <a:rPr lang="en-GB" sz="2200"/>
              <a:t>literature and reflected on its relevance to your own development</a:t>
            </a:r>
          </a:p>
          <a:p>
            <a:r>
              <a:rPr lang="en-GB" sz="2200"/>
              <a:t>Show that you recognise that situations are rarely simple and</a:t>
            </a:r>
          </a:p>
          <a:p>
            <a:pPr marL="0" indent="0">
              <a:buNone/>
            </a:pPr>
            <a:r>
              <a:rPr lang="en-GB" sz="2200"/>
              <a:t>clear-cut</a:t>
            </a:r>
          </a:p>
          <a:p>
            <a:r>
              <a:rPr lang="en-GB" sz="2200"/>
              <a:t>Write about the link between your experiences/practice and</a:t>
            </a:r>
          </a:p>
          <a:p>
            <a:pPr marL="0" indent="0">
              <a:buNone/>
            </a:pPr>
            <a:r>
              <a:rPr lang="en-GB" sz="2200"/>
              <a:t>your reading</a:t>
            </a:r>
          </a:p>
          <a:p>
            <a:r>
              <a:rPr lang="en-GB" sz="2200"/>
              <a:t>Writing in an appropriate style.</a:t>
            </a:r>
          </a:p>
        </p:txBody>
      </p:sp>
    </p:spTree>
    <p:extLst>
      <p:ext uri="{BB962C8B-B14F-4D97-AF65-F5344CB8AC3E}">
        <p14:creationId xmlns:p14="http://schemas.microsoft.com/office/powerpoint/2010/main" val="1301936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Conclusion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pPr marL="0" indent="0">
              <a:buNone/>
            </a:pPr>
            <a:r>
              <a:rPr lang="en-GB" sz="2400"/>
              <a:t>Many higher education courses involve assessed reflective writing. This is to allow you to demonstrate that you can think critically about your own skills or practice, in order to improve and learn. It is important to analyse rather than just describe the things you are reflecting on, and to emphasise how you will apply what you have learned.</a:t>
            </a:r>
          </a:p>
        </p:txBody>
      </p:sp>
    </p:spTree>
    <p:extLst>
      <p:ext uri="{BB962C8B-B14F-4D97-AF65-F5344CB8AC3E}">
        <p14:creationId xmlns:p14="http://schemas.microsoft.com/office/powerpoint/2010/main" val="749230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8638" y="386930"/>
            <a:ext cx="9236700" cy="1188950"/>
          </a:xfrm>
        </p:spPr>
        <p:txBody>
          <a:bodyPr anchor="b">
            <a:normAutofit/>
          </a:bodyPr>
          <a:lstStyle/>
          <a:p>
            <a:r>
              <a:rPr lang="en-GB" sz="5400" b="1"/>
              <a:t>References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660" y="2599509"/>
            <a:ext cx="10143668" cy="3435531"/>
          </a:xfrm>
        </p:spPr>
        <p:txBody>
          <a:bodyPr anchor="ctr">
            <a:normAutofit/>
          </a:bodyPr>
          <a:lstStyle/>
          <a:p>
            <a:r>
              <a:rPr lang="en-GB" sz="2400"/>
              <a:t>Gibbs, G. (1988). </a:t>
            </a:r>
            <a:r>
              <a:rPr lang="en-GB" sz="2400" i="1"/>
              <a:t>Learning by doing: a guide to teaching and learning methods</a:t>
            </a:r>
            <a:r>
              <a:rPr lang="en-GB" sz="2400"/>
              <a:t>. Oxford: Further Education Unit, Oxford Polytechnic.</a:t>
            </a:r>
          </a:p>
          <a:p>
            <a:r>
              <a:rPr lang="en-GB" sz="2400"/>
              <a:t>Johns, C. (1995). “Framing learning through reflection within Carper’s fundamental ways of knowing in nursing”. </a:t>
            </a:r>
            <a:r>
              <a:rPr lang="en-GB" sz="2400" i="1"/>
              <a:t>Journal of Advanced Nursing</a:t>
            </a:r>
            <a:r>
              <a:rPr lang="en-GB" sz="2400"/>
              <a:t>. 22 (2) pp 226 – 234 Online, available at: https://www.ghdonline.org/uploads/Carpers_ways_of_knowing-Christopher_Johns_Xo7gGij.pdf Accessed 29th January 2020.</a:t>
            </a:r>
          </a:p>
          <a:p>
            <a:r>
              <a:rPr lang="en-GB" sz="2400"/>
              <a:t>Schön, D (1983). </a:t>
            </a:r>
            <a:r>
              <a:rPr lang="en-GB" sz="2400" i="1"/>
              <a:t>The reflective practitioner: how professionals think in action</a:t>
            </a:r>
            <a:r>
              <a:rPr lang="en-GB" sz="2400"/>
              <a:t>. New York: Basic Books.</a:t>
            </a:r>
          </a:p>
          <a:p>
            <a:endParaRPr lang="en-GB" sz="2400"/>
          </a:p>
          <a:p>
            <a:endParaRPr lang="en-GB" sz="2400"/>
          </a:p>
        </p:txBody>
      </p:sp>
    </p:spTree>
    <p:extLst>
      <p:ext uri="{BB962C8B-B14F-4D97-AF65-F5344CB8AC3E}">
        <p14:creationId xmlns:p14="http://schemas.microsoft.com/office/powerpoint/2010/main" val="15106999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619</Words>
  <Application>Microsoft Office PowerPoint</Application>
  <PresentationFormat>Widescreen</PresentationFormat>
  <Paragraphs>51</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Reflective Writing</vt:lpstr>
      <vt:lpstr>What is reflection?</vt:lpstr>
      <vt:lpstr>Reflecting for assignments</vt:lpstr>
      <vt:lpstr>Reflecting for assignments can include:</vt:lpstr>
      <vt:lpstr>Why reflect?</vt:lpstr>
      <vt:lpstr>Reflective Journals</vt:lpstr>
      <vt:lpstr>Models of reflection</vt:lpstr>
      <vt:lpstr>Reflection before, during and after a learning process (Schön, 1983)</vt:lpstr>
      <vt:lpstr>Gibbs’ Reflective Cycle (1988)  – considers feelings</vt:lpstr>
      <vt:lpstr>Johns’ reflective model (1995)</vt:lpstr>
      <vt:lpstr>Reflective writing for an assignment </vt:lpstr>
      <vt:lpstr>Reflective writing for an assignment cont. </vt:lpstr>
      <vt:lpstr>You need to:</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Writing</dc:title>
  <dc:creator>Stephanie Jones</dc:creator>
  <cp:lastModifiedBy>Joanna Fender</cp:lastModifiedBy>
  <cp:revision>7</cp:revision>
  <dcterms:created xsi:type="dcterms:W3CDTF">2020-04-07T15:58:29Z</dcterms:created>
  <dcterms:modified xsi:type="dcterms:W3CDTF">2021-11-16T10:30:13Z</dcterms:modified>
</cp:coreProperties>
</file>