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3" r:id="rId3"/>
    <p:sldId id="260" r:id="rId4"/>
    <p:sldId id="261" r:id="rId5"/>
    <p:sldId id="262" r:id="rId6"/>
    <p:sldId id="265" r:id="rId7"/>
    <p:sldId id="267" r:id="rId8"/>
    <p:sldId id="268" r:id="rId9"/>
    <p:sldId id="269" r:id="rId10"/>
    <p:sldId id="271" r:id="rId11"/>
    <p:sldId id="266" r:id="rId12"/>
    <p:sldId id="275" r:id="rId13"/>
    <p:sldId id="272" r:id="rId14"/>
    <p:sldId id="273" r:id="rId15"/>
    <p:sldId id="274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5" d="100"/>
          <a:sy n="95" d="100"/>
        </p:scale>
        <p:origin x="96" y="3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577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554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100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823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352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320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0847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582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29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250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7224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174BC-A6B9-4FCC-8DFA-2FB5CB79BC80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013EAB-AAEF-416B-9841-05135638FF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739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apiens.org/culture/dawn-of-everything-excerpt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spectator.co.uk/article/the-17th-century-huron-chief-kondiaronk-can-still-teach-us-valuable-lessons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F31C8-B023-E584-0357-0C76B1958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000" b="1" dirty="0">
                <a:latin typeface="+mn-lt"/>
              </a:rPr>
              <a:t>HPAN5047/6047 Living in Multi-Cultural Worlds</a:t>
            </a:r>
            <a:br>
              <a:rPr lang="en-GB" sz="2000" b="1" dirty="0">
                <a:latin typeface="+mn-lt"/>
              </a:rPr>
            </a:br>
            <a:r>
              <a:rPr lang="en-GB" sz="3600" b="1" dirty="0">
                <a:latin typeface="+mn-lt"/>
              </a:rPr>
              <a:t>Insights from Economic Anthropology</a:t>
            </a:r>
            <a:br>
              <a:rPr lang="en-GB" sz="3600" b="1" dirty="0">
                <a:latin typeface="+mn-lt"/>
              </a:rPr>
            </a:br>
            <a:r>
              <a:rPr lang="en-GB" sz="3600" b="1" dirty="0">
                <a:latin typeface="+mn-lt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3537A-6BAC-19EC-FEDC-2762FFBE3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Some background on economics, political economy and anthropology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1D99E53-EA3C-56A4-7C34-D2EDE704F4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39" y="2714625"/>
            <a:ext cx="2101849" cy="3316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9A183601-4C1D-65FA-DBED-AB8B51BCD3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077" y="2644101"/>
            <a:ext cx="2559048" cy="3416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868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F4CB2-628A-087D-51A9-8F80523C6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dirty="0">
                <a:latin typeface="+mn-lt"/>
              </a:rPr>
              <a:t>Cultural Insights from Economic Anthropology</a:t>
            </a:r>
            <a:br>
              <a:rPr lang="en-GB" b="1" dirty="0">
                <a:latin typeface="+mn-lt"/>
              </a:rPr>
            </a:br>
            <a:r>
              <a:rPr lang="en-GB" sz="3600" b="1" dirty="0">
                <a:latin typeface="+mn-lt"/>
              </a:rPr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89ECC-D6D2-BADF-8B88-EB68B71C8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4763"/>
            <a:ext cx="7886700" cy="4752200"/>
          </a:xfrm>
        </p:spPr>
        <p:txBody>
          <a:bodyPr>
            <a:norm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Introduction to Economic Anthropology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Economy and Society 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Notions of “progress”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– and cultural relativism 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Economic factors of production: the conventional view and a re-assessment </a:t>
            </a:r>
          </a:p>
          <a:p>
            <a:pPr marL="342900" lvl="0" indent="-342900">
              <a:lnSpc>
                <a:spcPct val="107000"/>
              </a:lnSpc>
              <a:buFont typeface="+mj-lt"/>
              <a:buAutoNum type="arabicPeriod"/>
            </a:pP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Understanding </a:t>
            </a:r>
            <a:r>
              <a:rPr lang="en-GB" sz="180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Market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Economic Anthropology and Ecology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NGREDIENTS OF AN EFFECTIVE PROGRESS REVIEW MEETING (PRM)">
            <a:extLst>
              <a:ext uri="{FF2B5EF4-FFF2-40B4-BE49-F238E27FC236}">
                <a16:creationId xmlns:a16="http://schemas.microsoft.com/office/drawing/2014/main" id="{1AFD2026-B567-E9B8-6BF5-BC0EAF1E4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4800" y="4599014"/>
            <a:ext cx="2853536" cy="1577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ndigenous Peoples and Autonomy: Insights for a Global Age (Globalization  and Autonomy): Amazon.co.uk: Mario Blaser, Ravi De Costa, Deborah McGregor,  William D. Coleman: 9780774817929: Books">
            <a:extLst>
              <a:ext uri="{FF2B5EF4-FFF2-40B4-BE49-F238E27FC236}">
                <a16:creationId xmlns:a16="http://schemas.microsoft.com/office/drawing/2014/main" id="{1B16E9AF-8206-5E81-EAC5-F6519518EC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5261" y="456044"/>
            <a:ext cx="1743075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9903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2F898-FE52-EF20-8F8F-25E360FEB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Reading List 2022-23 (updated)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BEC07-C5CF-73FB-6C62-373E5C7FF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Essential: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Hann, C. and Hart, K. (2011)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Economic Anthropology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Cambridge: Polity [301.51 HAN – also available   as a PDF]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Further: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Barnard, A. (2000)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History and Theory in Anthropology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Cambridge: Cambridge University Press  [301.29 BAR]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Carrier, J.G. (Ed.) (2005)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 handbook of economic anthropology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Cheltenham: Edward Elgar [301.51 HAN]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Gardner, K. and Lewis, D. (1996)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Anthropology, Development and the Post-modern challenge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London: Pluto Press [301.51 GAR]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Graeber, D. (2011)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Debt: The first 5,000 years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New York: Melville House  [332.49 GRA]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4927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ABF03-F1D1-4E81-C14C-0C04AA1BE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Reading List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4E4C5-72FF-F2D8-92E2-CC1C05980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Marx, K. 2020 (1849)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Wage Labour and Capital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Paris: Foreign Languages Press (available as a PDF)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Marx, K. 2020 (1865)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Value, Price and Profit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Paris: Foreign Languages Press (available as a PDF)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Narotzky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S. (1997)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New directions in economic anthropology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London: Pluto Press [301.51 NAR]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Piketty, T. (2017)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Capital in the 21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Century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Cambridge MASS: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Belknap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/Harvard UP [332.041 PIC*]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Polanyi, K. 2001 (1944)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Great Transformation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Boston MASS: Beacon Press [330.9 POL] [available as a PDF]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Sahlins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M. (1974)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Stone Age Economics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London: Tavistock Publications [330.9 SAH]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Singer, P. (2000)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Marx, A very short introduction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Oxford: OUP [335.4 SIN*] Especially, Ch. 8 on Economics, pp. 59-73.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036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9147D-0175-F102-E2A5-B30E5A3B4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Reading List (articles)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9A51B-182F-E96E-CF32-6E3E93C922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Bourdieu, P. (2000) ‘Principles of an Economic Anthropology’ in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Smelzer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N.J.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Swedberg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R. (Eds.)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Handbook of Economic Anthropology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Princeton: PUP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Graeber, D. (2009) ‘Debt, Violence, and impersonal markets: Polanyian Meditations’ in Hann, C and Hart, K. (Eds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 Market and Society: The Great Transformation Today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Cambridge: CUP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Graeber, D.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Wengrow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D. (2021) ‘Do things have to be this way?’ in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Dawn of Everything: A</a:t>
            </a:r>
            <a:r>
              <a:rPr lang="en-GB" sz="18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new history of humanity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Do Things Have to Be This Way? – SAPIENS</a:t>
            </a:r>
            <a:r>
              <a:rPr lang="en-GB" sz="1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 20/10/22)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235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65133-CBC8-204A-5FE0-B5A7E5FB99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>
                <a:latin typeface="+mn-lt"/>
              </a:rPr>
              <a:t>Some background on economics, political economy and anthropology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9C77EB-7AC8-C463-23C2-3FA8888CB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What is economics about?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4" descr="See the source image">
            <a:extLst>
              <a:ext uri="{FF2B5EF4-FFF2-40B4-BE49-F238E27FC236}">
                <a16:creationId xmlns:a16="http://schemas.microsoft.com/office/drawing/2014/main" id="{839C38B6-8513-D263-0D71-58CFFD8F86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434" y="2387207"/>
            <a:ext cx="4875131" cy="3656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3391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What is Political Economy?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Both Adam Smith (1723-1790) and Karl Marx (1818-1883), two of the great thinkers in this field, spoke of </a:t>
            </a:r>
            <a:r>
              <a:rPr lang="en-GB" sz="2000" b="1" dirty="0"/>
              <a:t>Political Economy.</a:t>
            </a:r>
            <a:r>
              <a:rPr lang="en-GB" sz="2000" dirty="0"/>
              <a:t> It was only later that the word </a:t>
            </a:r>
            <a:r>
              <a:rPr lang="en-GB" sz="2000" b="1" dirty="0"/>
              <a:t>Economics</a:t>
            </a:r>
            <a:r>
              <a:rPr lang="en-GB" sz="2000" dirty="0"/>
              <a:t> entered general usage, </a:t>
            </a:r>
            <a:r>
              <a:rPr lang="en-GB" sz="2000" i="1" dirty="0"/>
              <a:t>depoliticising</a:t>
            </a:r>
            <a:r>
              <a:rPr lang="en-GB" sz="2000" dirty="0"/>
              <a:t> the subject and, some would say, aiming to give it a "scientific" gloss, </a:t>
            </a:r>
            <a:r>
              <a:rPr lang="en-GB" sz="2000" i="1" dirty="0"/>
              <a:t>above</a:t>
            </a:r>
            <a:r>
              <a:rPr lang="en-GB" sz="2000" dirty="0"/>
              <a:t> mere politics.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3572" y="1690689"/>
            <a:ext cx="2992077" cy="2231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027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pen bags of varieties grain seeds">
            <a:extLst>
              <a:ext uri="{FF2B5EF4-FFF2-40B4-BE49-F238E27FC236}">
                <a16:creationId xmlns:a16="http://schemas.microsoft.com/office/drawing/2014/main" id="{25EA97FF-285F-5A2C-B6CE-064E8595F3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57" r="8841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773F28-2BD3-A153-55BA-9E8321CCE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500" b="1">
                <a:solidFill>
                  <a:srgbClr val="FFFFFF"/>
                </a:solidFill>
              </a:rPr>
              <a:t>What is </a:t>
            </a:r>
            <a:r>
              <a:rPr lang="en-US" sz="4500" b="1" i="1">
                <a:solidFill>
                  <a:srgbClr val="FFFFFF"/>
                </a:solidFill>
              </a:rPr>
              <a:t>economic anthropology </a:t>
            </a:r>
            <a:r>
              <a:rPr lang="en-US" sz="4500" b="1">
                <a:solidFill>
                  <a:srgbClr val="FFFFFF"/>
                </a:solidFill>
              </a:rPr>
              <a:t>about?</a:t>
            </a:r>
          </a:p>
        </p:txBody>
      </p:sp>
    </p:spTree>
    <p:extLst>
      <p:ext uri="{BB962C8B-B14F-4D97-AF65-F5344CB8AC3E}">
        <p14:creationId xmlns:p14="http://schemas.microsoft.com/office/powerpoint/2010/main" val="3340322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CF341-03D2-0E84-2FC9-995E35CED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Economic Anthropology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546ED3-2157-9F07-CE1A-D98E9CD035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Is it possible – or helpful – to try to identify aspects of human activity which transcend specific </a:t>
            </a:r>
            <a:r>
              <a:rPr lang="en-GB" b="1" i="1" dirty="0"/>
              <a:t>local</a:t>
            </a:r>
            <a:r>
              <a:rPr lang="en-GB" dirty="0"/>
              <a:t> and </a:t>
            </a:r>
            <a:r>
              <a:rPr lang="en-GB" b="1" i="1" dirty="0"/>
              <a:t>chronological </a:t>
            </a:r>
            <a:r>
              <a:rPr lang="en-GB" dirty="0"/>
              <a:t>conditions i.e. which apply </a:t>
            </a:r>
            <a:r>
              <a:rPr lang="en-GB" b="1" i="1" dirty="0"/>
              <a:t>in general </a:t>
            </a:r>
            <a:r>
              <a:rPr lang="en-GB" dirty="0"/>
              <a:t>to all human societies and which might be considered to be </a:t>
            </a:r>
            <a:r>
              <a:rPr lang="en-GB" b="1" i="1" dirty="0"/>
              <a:t>economic</a:t>
            </a:r>
            <a:r>
              <a:rPr lang="en-GB" dirty="0"/>
              <a:t> activities? </a:t>
            </a:r>
          </a:p>
        </p:txBody>
      </p:sp>
      <p:pic>
        <p:nvPicPr>
          <p:cNvPr id="1026" name="Picture 2" descr="Food Security &amp; Sustainable Livelihoods | Oxfam in Horn, East and Central  Africa">
            <a:extLst>
              <a:ext uri="{FF2B5EF4-FFF2-40B4-BE49-F238E27FC236}">
                <a16:creationId xmlns:a16="http://schemas.microsoft.com/office/drawing/2014/main" id="{8B033C17-DA4F-A36E-E1BB-62E3BD726F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6" y="1514475"/>
            <a:ext cx="4500563" cy="2250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1805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Economic Anthropology</a:t>
            </a:r>
            <a:br>
              <a:rPr lang="en-GB" b="1" dirty="0">
                <a:latin typeface="+mn-lt"/>
              </a:rPr>
            </a:br>
            <a:r>
              <a:rPr lang="en-GB" sz="2000" b="1" dirty="0">
                <a:latin typeface="+mn-lt"/>
              </a:rPr>
              <a:t>Hann, C. and Hart, K. 2011. </a:t>
            </a:r>
            <a:r>
              <a:rPr lang="en-GB" sz="2000" b="1" i="1" dirty="0">
                <a:latin typeface="+mn-lt"/>
              </a:rPr>
              <a:t>Economic Anthropology</a:t>
            </a:r>
            <a:r>
              <a:rPr lang="en-GB" sz="2000" b="1" dirty="0">
                <a:latin typeface="+mn-lt"/>
              </a:rPr>
              <a:t>. Cambridge: Polity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90689"/>
            <a:ext cx="7886700" cy="44862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Origins and Purposes of Ethnology, Ethnography, Anthropology</a:t>
            </a:r>
          </a:p>
          <a:p>
            <a:pPr marL="0" indent="0">
              <a:buNone/>
            </a:pPr>
            <a:r>
              <a:rPr lang="en-GB" b="1" dirty="0"/>
              <a:t>Hobbes v Rousseau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-107577" y="88127"/>
            <a:ext cx="6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794" y="2742891"/>
            <a:ext cx="4111570" cy="32657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5896" y="3100552"/>
            <a:ext cx="1822741" cy="290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506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Hobbes and Rousseau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600" b="1" dirty="0"/>
              <a:t>Hobbes’ </a:t>
            </a:r>
            <a:r>
              <a:rPr lang="en-GB" sz="3600" b="1" i="1" dirty="0"/>
              <a:t>Leviathan</a:t>
            </a:r>
            <a:r>
              <a:rPr lang="en-GB" sz="3600" b="1" dirty="0"/>
              <a:t> (published 1651)</a:t>
            </a:r>
          </a:p>
          <a:p>
            <a:pPr marL="0" indent="0">
              <a:buNone/>
            </a:pPr>
            <a:r>
              <a:rPr lang="en-GB" b="1" i="1" dirty="0"/>
              <a:t>Leviathan or The Matter, </a:t>
            </a:r>
            <a:r>
              <a:rPr lang="en-GB" b="1" i="1" dirty="0" err="1"/>
              <a:t>Forme</a:t>
            </a:r>
            <a:r>
              <a:rPr lang="en-GB" b="1" i="1" dirty="0"/>
              <a:t> and Power of a Common-Wealth </a:t>
            </a:r>
            <a:r>
              <a:rPr lang="en-GB" b="1" i="1" dirty="0" err="1"/>
              <a:t>Ecclesiasticall</a:t>
            </a:r>
            <a:r>
              <a:rPr lang="en-GB" b="1" i="1" dirty="0"/>
              <a:t> and Civil</a:t>
            </a:r>
            <a:r>
              <a:rPr lang="en-GB" dirty="0"/>
              <a:t>—by Thomas Hobbes (1588–1679). Written during the English Civil War (1642–1651), </a:t>
            </a:r>
            <a:r>
              <a:rPr lang="en-GB" i="1" dirty="0"/>
              <a:t>Leviathan</a:t>
            </a:r>
            <a:r>
              <a:rPr lang="en-GB" dirty="0"/>
              <a:t> argues for a social contract and rule by an absolute sovereign. Hobbes wrote that civil war and the brute situation of a state of nature ("the war of all against all") could only be avoided by strong, undivided government. </a:t>
            </a:r>
          </a:p>
          <a:p>
            <a:r>
              <a:rPr lang="en-GB" sz="3600" b="1" dirty="0"/>
              <a:t>Rousseau, on the other hand</a:t>
            </a:r>
            <a:r>
              <a:rPr lang="en-GB" sz="3600" dirty="0"/>
              <a:t>…</a:t>
            </a:r>
          </a:p>
          <a:p>
            <a:pPr marL="0" indent="0">
              <a:buNone/>
            </a:pPr>
            <a:r>
              <a:rPr lang="en-GB" sz="2600" b="1" i="1" dirty="0"/>
              <a:t>Discourse on Inequality </a:t>
            </a:r>
            <a:r>
              <a:rPr lang="en-GB" sz="2600" dirty="0"/>
              <a:t>(1754)</a:t>
            </a:r>
          </a:p>
          <a:p>
            <a:pPr marL="0" indent="0">
              <a:buNone/>
            </a:pPr>
            <a:r>
              <a:rPr lang="en-GB" sz="2600" b="1" i="1" dirty="0"/>
              <a:t>The Social Contract </a:t>
            </a:r>
            <a:r>
              <a:rPr lang="en-GB" sz="2600" dirty="0"/>
              <a:t>(1762)</a:t>
            </a:r>
          </a:p>
          <a:p>
            <a:pPr marL="0" indent="0">
              <a:buNone/>
            </a:pPr>
            <a:r>
              <a:rPr lang="en-GB" dirty="0"/>
              <a:t>The search is on for </a:t>
            </a:r>
            <a:r>
              <a:rPr lang="en-GB" i="1" dirty="0"/>
              <a:t>other </a:t>
            </a:r>
            <a:r>
              <a:rPr lang="en-GB" dirty="0"/>
              <a:t>types of human co-existence which show that </a:t>
            </a:r>
            <a:r>
              <a:rPr lang="en-GB" i="1" dirty="0"/>
              <a:t>human nature </a:t>
            </a:r>
            <a:r>
              <a:rPr lang="en-GB" dirty="0"/>
              <a:t>does not </a:t>
            </a:r>
            <a:r>
              <a:rPr lang="en-GB" i="1" dirty="0"/>
              <a:t>need </a:t>
            </a:r>
            <a:r>
              <a:rPr lang="en-GB" dirty="0"/>
              <a:t>totalitarian rule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0421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51A81-AB5B-0A77-3C89-80101D38C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An update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1AC83-3272-BFD1-C108-F3F8EFBEE1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Graeber, D. and </a:t>
            </a:r>
            <a:r>
              <a:rPr lang="en-GB" sz="2000" dirty="0" err="1"/>
              <a:t>Wengrow</a:t>
            </a:r>
            <a:r>
              <a:rPr lang="en-GB" sz="2000" dirty="0"/>
              <a:t>, D. (2021) </a:t>
            </a:r>
            <a:r>
              <a:rPr lang="en-GB" sz="2000" i="1" dirty="0"/>
              <a:t>The Dawn of Everything: A New History of Humanity</a:t>
            </a:r>
            <a:r>
              <a:rPr lang="en-GB" sz="2000" dirty="0"/>
              <a:t>. London: Allen Lane.</a:t>
            </a:r>
          </a:p>
          <a:p>
            <a:pPr marL="0" indent="0">
              <a:buNone/>
            </a:pPr>
            <a:r>
              <a:rPr lang="en-GB" sz="2000" dirty="0"/>
              <a:t>Chapter 2 (</a:t>
            </a:r>
            <a:r>
              <a:rPr lang="en-GB" sz="2000" i="1" dirty="0"/>
              <a:t>Wicked Liberty</a:t>
            </a:r>
            <a:r>
              <a:rPr lang="en-GB" sz="2000" dirty="0"/>
              <a:t>) emphasises the impact of indigenous American ideas and practice (e.g. the Wendat/Huron leader, </a:t>
            </a:r>
            <a:r>
              <a:rPr lang="en-GB" sz="2000" dirty="0" err="1"/>
              <a:t>Kandiaronk</a:t>
            </a:r>
            <a:r>
              <a:rPr lang="en-GB" sz="2000" dirty="0"/>
              <a:t>) on French colonists and, in fact, on the whole “Enlightenment”</a:t>
            </a:r>
          </a:p>
          <a:p>
            <a:pPr marL="0" indent="0">
              <a:buNone/>
            </a:pPr>
            <a:r>
              <a:rPr lang="en-GB" sz="1300" dirty="0">
                <a:hlinkClick r:id="rId2"/>
              </a:rPr>
              <a:t>https://www.spectator.co.uk/article/the-17th-century-huron-chief-kondiaronk-can-still-teach-us-valuable-lessons/</a:t>
            </a: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3E3428-9192-6B47-F68C-F744D53772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058" y="1467644"/>
            <a:ext cx="1647825" cy="2533650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60044676-79DF-9568-46F6-5267719F28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0182" y="895350"/>
            <a:ext cx="4427855" cy="293433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32" name="Picture 8" descr="Kondiaronk - Wikipedia">
            <a:extLst>
              <a:ext uri="{FF2B5EF4-FFF2-40B4-BE49-F238E27FC236}">
                <a16:creationId xmlns:a16="http://schemas.microsoft.com/office/drawing/2014/main" id="{C850BD52-EDFA-48B8-ACF5-321B710D2D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949" y="1467644"/>
            <a:ext cx="3657531" cy="2381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28056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Economic Anthropology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31985"/>
            <a:ext cx="7886700" cy="512409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Some key, related concepts:</a:t>
            </a:r>
          </a:p>
          <a:p>
            <a:pPr marL="0" indent="0">
              <a:buNone/>
            </a:pPr>
            <a:r>
              <a:rPr lang="en-GB" dirty="0"/>
              <a:t>Material/ism</a:t>
            </a:r>
          </a:p>
          <a:p>
            <a:pPr marL="0" indent="0">
              <a:buNone/>
            </a:pPr>
            <a:r>
              <a:rPr lang="en-GB" dirty="0"/>
              <a:t>Material/</a:t>
            </a:r>
            <a:r>
              <a:rPr lang="en-GB" dirty="0" err="1"/>
              <a:t>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Material/</a:t>
            </a:r>
            <a:r>
              <a:rPr lang="en-GB" dirty="0" err="1"/>
              <a:t>ities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New </a:t>
            </a:r>
            <a:r>
              <a:rPr lang="en-GB" dirty="0" err="1"/>
              <a:t>Materialities</a:t>
            </a:r>
            <a:r>
              <a:rPr lang="en-GB" dirty="0"/>
              <a:t>: the agency of things – the Social Life of Things (</a:t>
            </a:r>
            <a:r>
              <a:rPr lang="en-GB" dirty="0" err="1"/>
              <a:t>Appadurai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sz="2300" dirty="0" err="1"/>
              <a:t>Appadurai</a:t>
            </a:r>
            <a:r>
              <a:rPr lang="en-GB" sz="2300" dirty="0"/>
              <a:t>, A. </a:t>
            </a:r>
            <a:r>
              <a:rPr lang="en-GB" sz="2300" i="1" dirty="0"/>
              <a:t>Introduction: Commodities and the Politics of Value </a:t>
            </a:r>
            <a:r>
              <a:rPr lang="en-GB" sz="2300" dirty="0"/>
              <a:t>in (Ed.) </a:t>
            </a:r>
            <a:r>
              <a:rPr lang="en-GB" sz="2300" dirty="0" err="1"/>
              <a:t>Appadurai</a:t>
            </a:r>
            <a:r>
              <a:rPr lang="en-GB" sz="2300" dirty="0"/>
              <a:t>, A. 1988. </a:t>
            </a:r>
            <a:r>
              <a:rPr lang="en-GB" sz="2300" i="1" dirty="0"/>
              <a:t>The Social Life of Things: Commodities in Cultural Perspective</a:t>
            </a:r>
            <a:r>
              <a:rPr lang="en-GB" sz="2300" dirty="0"/>
              <a:t>. Cambridge: CUP. </a:t>
            </a:r>
          </a:p>
          <a:p>
            <a:pPr marL="0" indent="0">
              <a:buNone/>
            </a:pPr>
            <a:r>
              <a:rPr lang="en-GB" sz="2300" dirty="0"/>
              <a:t>Available online at UWTSD Library. (New 2018 edition also published.)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Human </a:t>
            </a:r>
            <a:r>
              <a:rPr lang="en-GB" b="1" dirty="0"/>
              <a:t>interaction</a:t>
            </a:r>
            <a:r>
              <a:rPr lang="en-GB" dirty="0"/>
              <a:t> with the environment</a:t>
            </a:r>
          </a:p>
          <a:p>
            <a:pPr marL="0" indent="0">
              <a:buNone/>
            </a:pPr>
            <a:r>
              <a:rPr lang="en-GB" dirty="0"/>
              <a:t>From </a:t>
            </a:r>
            <a:r>
              <a:rPr lang="en-GB" b="1" dirty="0"/>
              <a:t>incidental impact </a:t>
            </a:r>
            <a:r>
              <a:rPr lang="en-GB" dirty="0"/>
              <a:t>on the planet to</a:t>
            </a:r>
          </a:p>
          <a:p>
            <a:pPr marL="0" indent="0">
              <a:buNone/>
            </a:pPr>
            <a:r>
              <a:rPr lang="en-GB" b="1" dirty="0"/>
              <a:t>Fundamental impact </a:t>
            </a:r>
            <a:r>
              <a:rPr lang="en-GB" dirty="0"/>
              <a:t>on the planet to</a:t>
            </a:r>
          </a:p>
          <a:p>
            <a:pPr marL="0" indent="0">
              <a:buNone/>
            </a:pPr>
            <a:r>
              <a:rPr lang="en-GB" b="1" dirty="0"/>
              <a:t>Overwhelming impact</a:t>
            </a:r>
            <a:r>
              <a:rPr lang="en-GB" dirty="0"/>
              <a:t>: the Anthropocene era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73011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Human interaction with the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Plants (and plant products), animal life (and animal products), water, minerals</a:t>
            </a:r>
          </a:p>
          <a:p>
            <a:pPr marL="0" indent="0">
              <a:buNone/>
            </a:pPr>
            <a:r>
              <a:rPr lang="en-GB" dirty="0"/>
              <a:t>Food, water, shelter, warmth (in cold climates)</a:t>
            </a:r>
          </a:p>
          <a:p>
            <a:pPr marL="0" indent="0">
              <a:buNone/>
            </a:pPr>
            <a:r>
              <a:rPr lang="en-GB" dirty="0"/>
              <a:t>Energy inputs and energy outputs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Products and consumables</a:t>
            </a:r>
          </a:p>
          <a:p>
            <a:pPr marL="0" indent="0">
              <a:buNone/>
            </a:pPr>
            <a:r>
              <a:rPr lang="en-GB" dirty="0"/>
              <a:t>Products </a:t>
            </a:r>
            <a:r>
              <a:rPr lang="en-GB" i="1" dirty="0"/>
              <a:t>for</a:t>
            </a:r>
            <a:r>
              <a:rPr lang="en-GB" dirty="0"/>
              <a:t> consumables – containers, tools (decoration, motifs, meanings, social/semiotic signifiers)</a:t>
            </a:r>
          </a:p>
          <a:p>
            <a:pPr marL="0" indent="0">
              <a:buNone/>
            </a:pPr>
            <a:r>
              <a:rPr lang="en-GB" dirty="0"/>
              <a:t>Inanimate and animate products: thatch, saplings, timber; hides, sinews; (herders) milk, blood, dung</a:t>
            </a:r>
          </a:p>
        </p:txBody>
      </p:sp>
    </p:spTree>
    <p:extLst>
      <p:ext uri="{BB962C8B-B14F-4D97-AF65-F5344CB8AC3E}">
        <p14:creationId xmlns:p14="http://schemas.microsoft.com/office/powerpoint/2010/main" val="2920488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i="1" dirty="0">
                <a:latin typeface="+mn-lt"/>
              </a:rPr>
              <a:t>Looking ahead to the next class:</a:t>
            </a:r>
            <a:br>
              <a:rPr lang="en-GB" sz="2200" b="1" i="1" dirty="0">
                <a:latin typeface="+mn-lt"/>
              </a:rPr>
            </a:br>
            <a:r>
              <a:rPr lang="en-GB" b="1" dirty="0">
                <a:latin typeface="+mn-lt"/>
              </a:rPr>
              <a:t>The hegemony of production </a:t>
            </a:r>
            <a:br>
              <a:rPr lang="en-GB" b="1" dirty="0">
                <a:latin typeface="+mn-lt"/>
              </a:rPr>
            </a:br>
            <a:r>
              <a:rPr lang="en-GB" sz="2700" b="1" dirty="0">
                <a:latin typeface="+mn-lt"/>
              </a:rPr>
              <a:t>(over other phases of economic activity)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Susana </a:t>
            </a:r>
            <a:r>
              <a:rPr lang="en-GB" b="1" dirty="0" err="1"/>
              <a:t>Narotzky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sz="1800" dirty="0" err="1"/>
              <a:t>Narotzky</a:t>
            </a:r>
            <a:r>
              <a:rPr lang="en-GB" sz="1800" dirty="0"/>
              <a:t>, S. 1997. </a:t>
            </a:r>
            <a:r>
              <a:rPr lang="en-GB" sz="1800" i="1" dirty="0"/>
              <a:t>New Directions in Economic Anthropology</a:t>
            </a:r>
            <a:r>
              <a:rPr lang="en-GB" sz="1800" dirty="0"/>
              <a:t>. London: Pluto Press</a:t>
            </a:r>
          </a:p>
          <a:p>
            <a:r>
              <a:rPr lang="en-GB" dirty="0"/>
              <a:t>Production</a:t>
            </a:r>
          </a:p>
          <a:p>
            <a:r>
              <a:rPr lang="en-GB" dirty="0"/>
              <a:t>Distribution and exchange</a:t>
            </a:r>
          </a:p>
          <a:p>
            <a:r>
              <a:rPr lang="en-GB" dirty="0"/>
              <a:t>Consumption</a:t>
            </a:r>
          </a:p>
          <a:p>
            <a:r>
              <a:rPr lang="en-GB" dirty="0"/>
              <a:t>Social Reproduction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Narotzky</a:t>
            </a:r>
            <a:r>
              <a:rPr lang="en-GB" dirty="0"/>
              <a:t> emphasises the importance of </a:t>
            </a:r>
            <a:r>
              <a:rPr lang="en-GB" b="1" dirty="0"/>
              <a:t>social reproduction</a:t>
            </a:r>
          </a:p>
        </p:txBody>
      </p:sp>
    </p:spTree>
    <p:extLst>
      <p:ext uri="{BB962C8B-B14F-4D97-AF65-F5344CB8AC3E}">
        <p14:creationId xmlns:p14="http://schemas.microsoft.com/office/powerpoint/2010/main" val="34417723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153</TotalTime>
  <Words>1134</Words>
  <Application>Microsoft Office PowerPoint</Application>
  <PresentationFormat>On-screen Show (4:3)</PresentationFormat>
  <Paragraphs>98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HPAN5047/6047 Living in Multi-Cultural Worlds Insights from Economic Anthropology Introduction </vt:lpstr>
      <vt:lpstr>Cultural Insights from Economic Anthropology Outline</vt:lpstr>
      <vt:lpstr>Reading List 2022-23 (updated)</vt:lpstr>
      <vt:lpstr>Reading List (continued)</vt:lpstr>
      <vt:lpstr>Reading List (articles)</vt:lpstr>
      <vt:lpstr> Some background on economics, political economy and anthropology </vt:lpstr>
      <vt:lpstr>What is Political Economy?</vt:lpstr>
      <vt:lpstr>What is economic anthropology about?</vt:lpstr>
      <vt:lpstr>Economic Anthropology</vt:lpstr>
      <vt:lpstr>Economic Anthropology Hann, C. and Hart, K. 2011. Economic Anthropology. Cambridge: Polity</vt:lpstr>
      <vt:lpstr>Hobbes and Rousseau</vt:lpstr>
      <vt:lpstr>An update    </vt:lpstr>
      <vt:lpstr>Economic Anthropology</vt:lpstr>
      <vt:lpstr>Human interaction with the environment</vt:lpstr>
      <vt:lpstr>Looking ahead to the next class: The hegemony of production  (over other phases of economic activity)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HPAN5041/6041 Economic Anthropology and Past Societies</dc:title>
  <dc:creator>Andy Bevan</dc:creator>
  <cp:lastModifiedBy>Andy Bevan</cp:lastModifiedBy>
  <cp:revision>22</cp:revision>
  <dcterms:created xsi:type="dcterms:W3CDTF">2023-01-02T11:26:16Z</dcterms:created>
  <dcterms:modified xsi:type="dcterms:W3CDTF">2024-09-30T11:26:15Z</dcterms:modified>
</cp:coreProperties>
</file>