
<file path=[Content_Types].xml><?xml version="1.0" encoding="utf-8"?>
<Types xmlns="http://schemas.openxmlformats.org/package/2006/content-types">
  <Default Extension="bmp" ContentType="image/bmp"/>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7" r:id="rId3"/>
    <p:sldId id="258" r:id="rId4"/>
    <p:sldId id="259" r:id="rId5"/>
    <p:sldId id="260" r:id="rId6"/>
    <p:sldId id="267" r:id="rId7"/>
    <p:sldId id="270" r:id="rId8"/>
    <p:sldId id="269" r:id="rId9"/>
    <p:sldId id="262" r:id="rId10"/>
    <p:sldId id="268" r:id="rId11"/>
    <p:sldId id="264" r:id="rId12"/>
    <p:sldId id="265" r:id="rId13"/>
    <p:sldId id="271"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12" autoAdjust="0"/>
    <p:restoredTop sz="94660"/>
  </p:normalViewPr>
  <p:slideViewPr>
    <p:cSldViewPr snapToGrid="0">
      <p:cViewPr varScale="1">
        <p:scale>
          <a:sx n="82" d="100"/>
          <a:sy n="82" d="100"/>
        </p:scale>
        <p:origin x="595"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857DE0C7-A48A-4BE9-B296-4C1097FBB868}" type="datetimeFigureOut">
              <a:rPr lang="en-GB" smtClean="0"/>
              <a:t>26/11/2021</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333197959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387753803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857DE0C7-A48A-4BE9-B296-4C1097FBB868}" type="datetimeFigureOut">
              <a:rPr lang="en-GB" smtClean="0"/>
              <a:t>26/11/2021</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97097422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120003151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GB"/>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177922005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GB"/>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253895107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346470278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E7532865-779E-4EBB-B372-B151DCA4CA7E}" type="slidenum">
              <a:rPr lang="en-GB" smtClean="0"/>
              <a:t>‹#›</a:t>
            </a:fld>
            <a:endParaRPr lang="en-GB"/>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7413686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857DE0C7-A48A-4BE9-B296-4C1097FBB868}" type="datetimeFigureOut">
              <a:rPr lang="en-GB" smtClean="0"/>
              <a:t>26/11/2021</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3788895111"/>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379428934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857DE0C7-A48A-4BE9-B296-4C1097FBB868}" type="datetimeFigureOut">
              <a:rPr lang="en-GB" smtClean="0"/>
              <a:t>26/11/2021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242343663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857DE0C7-A48A-4BE9-B296-4C1097FBB868}" type="datetimeFigureOut">
              <a:rPr lang="en-GB" smtClean="0"/>
              <a:t>26/11/2021</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E7532865-779E-4EBB-B372-B151DCA4CA7E}" type="slidenum">
              <a:rPr lang="en-GB" smtClean="0"/>
              <a:t>‹#›</a:t>
            </a:fld>
            <a:endParaRPr lang="en-GB"/>
          </a:p>
        </p:txBody>
      </p:sp>
    </p:spTree>
    <p:extLst>
      <p:ext uri="{BB962C8B-B14F-4D97-AF65-F5344CB8AC3E}">
        <p14:creationId xmlns:p14="http://schemas.microsoft.com/office/powerpoint/2010/main" val="4023852420"/>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1.xml"/><Relationship Id="rId5" Type="http://schemas.openxmlformats.org/officeDocument/2006/relationships/image" Target="../media/image4.png"/><Relationship Id="rId4"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2.xml"/><Relationship Id="rId5" Type="http://schemas.openxmlformats.org/officeDocument/2006/relationships/image" Target="../media/image5.png"/><Relationship Id="rId4"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3.xml"/><Relationship Id="rId5" Type="http://schemas.openxmlformats.org/officeDocument/2006/relationships/image" Target="../media/image6.png"/><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4.xml"/><Relationship Id="rId5" Type="http://schemas.openxmlformats.org/officeDocument/2006/relationships/image" Target="../media/image7.png"/><Relationship Id="rId4"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2" Type="http://schemas.microsoft.com/office/2007/relationships/media" Target="../media/media6.mp4"/><Relationship Id="rId1" Type="http://schemas.openxmlformats.org/officeDocument/2006/relationships/tags" Target="../tags/tag5.xml"/><Relationship Id="rId5" Type="http://schemas.openxmlformats.org/officeDocument/2006/relationships/image" Target="../media/image8.png"/><Relationship Id="rId4"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6.xml"/><Relationship Id="rId5" Type="http://schemas.openxmlformats.org/officeDocument/2006/relationships/image" Target="../media/image9.png"/><Relationship Id="rId4"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7.xml"/><Relationship Id="rId5" Type="http://schemas.openxmlformats.org/officeDocument/2006/relationships/image" Target="../media/image10.png"/><Relationship Id="rId4"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tags" Target="../tags/tag8.xml"/><Relationship Id="rId5" Type="http://schemas.openxmlformats.org/officeDocument/2006/relationships/image" Target="../media/image11.png"/><Relationship Id="rId4"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video" Target="../media/media10.mp4"/><Relationship Id="rId2" Type="http://schemas.microsoft.com/office/2007/relationships/media" Target="../media/media10.mp4"/><Relationship Id="rId1" Type="http://schemas.openxmlformats.org/officeDocument/2006/relationships/tags" Target="../tags/tag9.xml"/><Relationship Id="rId5" Type="http://schemas.openxmlformats.org/officeDocument/2006/relationships/image" Target="../media/image12.png"/><Relationship Id="rId4"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video" Target="../media/media11.mp4"/><Relationship Id="rId2" Type="http://schemas.microsoft.com/office/2007/relationships/media" Target="../media/media11.mp4"/><Relationship Id="rId1" Type="http://schemas.openxmlformats.org/officeDocument/2006/relationships/tags" Target="../tags/tag10.xml"/><Relationship Id="rId5" Type="http://schemas.openxmlformats.org/officeDocument/2006/relationships/image" Target="../media/image13.png"/><Relationship Id="rId4"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video" Target="../media/media12.mp4"/><Relationship Id="rId2" Type="http://schemas.microsoft.com/office/2007/relationships/media" Target="../media/media12.mp4"/><Relationship Id="rId1" Type="http://schemas.openxmlformats.org/officeDocument/2006/relationships/tags" Target="../tags/tag11.xml"/><Relationship Id="rId5" Type="http://schemas.openxmlformats.org/officeDocument/2006/relationships/image" Target="../media/image14.png"/><Relationship Id="rId4"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hyperlink" Target="https://en.wikipedia.org/wiki/Systematic_review"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A4743-06D2-4E1D-AAC4-1F91351514AA}"/>
              </a:ext>
            </a:extLst>
          </p:cNvPr>
          <p:cNvSpPr>
            <a:spLocks noGrp="1"/>
          </p:cNvSpPr>
          <p:nvPr>
            <p:ph type="ctrTitle"/>
          </p:nvPr>
        </p:nvSpPr>
        <p:spPr/>
        <p:txBody>
          <a:bodyPr/>
          <a:lstStyle/>
          <a:p>
            <a:r>
              <a:rPr lang="en-GB" sz="5000" dirty="0"/>
              <a:t>The effects of witnessing domestic abuse on children</a:t>
            </a:r>
          </a:p>
        </p:txBody>
      </p:sp>
      <p:sp>
        <p:nvSpPr>
          <p:cNvPr id="3" name="Subtitle 2">
            <a:extLst>
              <a:ext uri="{FF2B5EF4-FFF2-40B4-BE49-F238E27FC236}">
                <a16:creationId xmlns:a16="http://schemas.microsoft.com/office/drawing/2014/main" id="{AD63F920-3E7A-4651-85DF-B4C42E345049}"/>
              </a:ext>
            </a:extLst>
          </p:cNvPr>
          <p:cNvSpPr>
            <a:spLocks noGrp="1"/>
          </p:cNvSpPr>
          <p:nvPr>
            <p:ph type="subTitle" idx="1"/>
          </p:nvPr>
        </p:nvSpPr>
        <p:spPr/>
        <p:txBody>
          <a:bodyPr/>
          <a:lstStyle/>
          <a:p>
            <a:r>
              <a:rPr lang="en-GB" dirty="0"/>
              <a:t>Chloe J. Williams</a:t>
            </a:r>
          </a:p>
        </p:txBody>
      </p:sp>
      <p:pic>
        <p:nvPicPr>
          <p:cNvPr id="7" name="Video 6">
            <a:hlinkClick r:id="" action="ppaction://media"/>
            <a:extLst>
              <a:ext uri="{FF2B5EF4-FFF2-40B4-BE49-F238E27FC236}">
                <a16:creationId xmlns:a16="http://schemas.microsoft.com/office/drawing/2014/main" id="{DBB37283-DA70-4FC1-B64B-AE3786BF32B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235560846"/>
      </p:ext>
    </p:extLst>
  </p:cSld>
  <p:clrMapOvr>
    <a:masterClrMapping/>
  </p:clrMapOvr>
  <mc:AlternateContent xmlns:mc="http://schemas.openxmlformats.org/markup-compatibility/2006">
    <mc:Choice xmlns:p14="http://schemas.microsoft.com/office/powerpoint/2010/main" Requires="p14">
      <p:transition spd="slow" p14:dur="800" advTm="6228">
        <p14:flythrough/>
      </p:transition>
    </mc:Choice>
    <mc:Fallback>
      <p:transition spd="slow" advTm="62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rmAutofit/>
          </a:bodyPr>
          <a:lstStyle/>
          <a:p>
            <a:pPr lvl="0"/>
            <a:r>
              <a:rPr lang="en-GB" sz="3200" dirty="0"/>
              <a:t>Why have I chosen this topic?</a:t>
            </a:r>
          </a:p>
        </p:txBody>
      </p:sp>
      <p:sp>
        <p:nvSpPr>
          <p:cNvPr id="4" name="Content Placeholder 3">
            <a:extLst>
              <a:ext uri="{FF2B5EF4-FFF2-40B4-BE49-F238E27FC236}">
                <a16:creationId xmlns:a16="http://schemas.microsoft.com/office/drawing/2014/main" id="{636B2965-3057-4039-B89F-29C8E33800E7}"/>
              </a:ext>
            </a:extLst>
          </p:cNvPr>
          <p:cNvSpPr>
            <a:spLocks noGrp="1"/>
          </p:cNvSpPr>
          <p:nvPr>
            <p:ph sz="half" idx="2"/>
          </p:nvPr>
        </p:nvSpPr>
        <p:spPr>
          <a:xfrm>
            <a:off x="1066799" y="2103120"/>
            <a:ext cx="10058400" cy="3749040"/>
          </a:xfrm>
        </p:spPr>
        <p:txBody>
          <a:bodyPr>
            <a:normAutofit/>
          </a:bodyPr>
          <a:lstStyle/>
          <a:p>
            <a:r>
              <a:rPr lang="en-GB" dirty="0"/>
              <a:t>Domestic violence is disturbingly prevalent even today</a:t>
            </a:r>
          </a:p>
          <a:p>
            <a:r>
              <a:rPr lang="en-GB" dirty="0"/>
              <a:t>Almost as many as 2,000,000 UK citizens suffer domestic abuse annually</a:t>
            </a:r>
          </a:p>
          <a:p>
            <a:r>
              <a:rPr lang="en-GB" dirty="0"/>
              <a:t>1/7 under 18s have reportedly lived in households with domestic violence</a:t>
            </a:r>
          </a:p>
          <a:p>
            <a:r>
              <a:rPr lang="en-GB" dirty="0"/>
              <a:t>More specifically, a shocking 130,000 children in Britain live in homes where “high risk” domestic abuse is occurring</a:t>
            </a:r>
          </a:p>
          <a:p>
            <a:r>
              <a:rPr lang="en-GB" dirty="0"/>
              <a:t>More than 3/5 children in these homes are also harmed directly by the abusive guardian</a:t>
            </a:r>
          </a:p>
          <a:p>
            <a:r>
              <a:rPr lang="en-GB" dirty="0"/>
              <a:t>Despite this volume of domestic abuse cases, reports show that more than 8/10 victims of domestic abuse had to seek help an average of five times before they received any efficacious help</a:t>
            </a:r>
          </a:p>
        </p:txBody>
      </p:sp>
      <p:sp>
        <p:nvSpPr>
          <p:cNvPr id="9" name="TextBox 8">
            <a:extLst>
              <a:ext uri="{FF2B5EF4-FFF2-40B4-BE49-F238E27FC236}">
                <a16:creationId xmlns:a16="http://schemas.microsoft.com/office/drawing/2014/main" id="{6BBF62AF-C614-4FA3-82BA-572A38DF5EDF}"/>
              </a:ext>
            </a:extLst>
          </p:cNvPr>
          <p:cNvSpPr txBox="1"/>
          <p:nvPr/>
        </p:nvSpPr>
        <p:spPr>
          <a:xfrm>
            <a:off x="7933766" y="5941086"/>
            <a:ext cx="3783106" cy="369332"/>
          </a:xfrm>
          <a:prstGeom prst="rect">
            <a:avLst/>
          </a:prstGeom>
          <a:noFill/>
        </p:spPr>
        <p:txBody>
          <a:bodyPr wrap="square" rtlCol="0">
            <a:spAutoFit/>
          </a:bodyPr>
          <a:lstStyle/>
          <a:p>
            <a:pPr algn="ctr"/>
            <a:r>
              <a:rPr lang="en-GB" sz="1800" dirty="0">
                <a:effectLst/>
                <a:latin typeface="Calibri" panose="020F0502020204030204" pitchFamily="34" charset="0"/>
                <a:ea typeface="Times New Roman" panose="02020603050405020304" pitchFamily="18" charset="0"/>
              </a:rPr>
              <a:t>(Safe Lives, </a:t>
            </a:r>
            <a:r>
              <a:rPr lang="en-GB" dirty="0">
                <a:latin typeface="Calibri" panose="020F0502020204030204" pitchFamily="34" charset="0"/>
                <a:ea typeface="Times New Roman" panose="02020603050405020304" pitchFamily="18" charset="0"/>
              </a:rPr>
              <a:t>2021) (Women’s Aid, 2021)  </a:t>
            </a:r>
            <a:endParaRPr lang="en-GB" dirty="0"/>
          </a:p>
        </p:txBody>
      </p:sp>
      <p:sp>
        <p:nvSpPr>
          <p:cNvPr id="6" name="TextBox 5">
            <a:extLst>
              <a:ext uri="{FF2B5EF4-FFF2-40B4-BE49-F238E27FC236}">
                <a16:creationId xmlns:a16="http://schemas.microsoft.com/office/drawing/2014/main" id="{10EF4B81-3D26-4A3B-9E64-BF47FA3B0961}"/>
              </a:ext>
            </a:extLst>
          </p:cNvPr>
          <p:cNvSpPr txBox="1"/>
          <p:nvPr/>
        </p:nvSpPr>
        <p:spPr>
          <a:xfrm>
            <a:off x="376517" y="5883271"/>
            <a:ext cx="6096000" cy="584775"/>
          </a:xfrm>
          <a:prstGeom prst="rect">
            <a:avLst/>
          </a:prstGeom>
          <a:noFill/>
        </p:spPr>
        <p:txBody>
          <a:bodyPr wrap="square">
            <a:spAutoFit/>
          </a:bodyPr>
          <a:lstStyle/>
          <a:p>
            <a:r>
              <a:rPr lang="en-GB" sz="1600" dirty="0"/>
              <a:t>State a clear rationale for your research – why are you doing it? (30%)</a:t>
            </a:r>
          </a:p>
        </p:txBody>
      </p:sp>
      <p:pic>
        <p:nvPicPr>
          <p:cNvPr id="11" name="Video 10">
            <a:hlinkClick r:id="" action="ppaction://media"/>
            <a:extLst>
              <a:ext uri="{FF2B5EF4-FFF2-40B4-BE49-F238E27FC236}">
                <a16:creationId xmlns:a16="http://schemas.microsoft.com/office/drawing/2014/main" id="{4CB7097F-D97F-422C-8F4A-0AB665E43ED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654809853"/>
      </p:ext>
    </p:extLst>
  </p:cSld>
  <p:clrMapOvr>
    <a:masterClrMapping/>
  </p:clrMapOvr>
  <mc:AlternateContent xmlns:mc="http://schemas.openxmlformats.org/markup-compatibility/2006">
    <mc:Choice xmlns:p14="http://schemas.microsoft.com/office/powerpoint/2010/main" Requires="p14">
      <p:transition spd="slow" p14:dur="800" advTm="36581">
        <p14:flythrough/>
      </p:transition>
    </mc:Choice>
    <mc:Fallback>
      <p:transition spd="slow" advTm="3658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anim calcmode="lin" valueType="num">
                                      <p:cBhvr additive="base">
                                        <p:cTn id="4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3" fill="hold" display="0">
                  <p:stCondLst>
                    <p:cond delay="indefinite"/>
                  </p:stCondLst>
                </p:cTn>
                <p:tgtEl>
                  <p:spTgt spid="11"/>
                </p:tgtEl>
              </p:cMediaNode>
            </p:video>
            <p:seq concurrent="1" nextAc="seek">
              <p:cTn id="44" restart="whenNotActive" fill="hold" evtFilter="cancelBubble" nodeType="interactiveSeq">
                <p:stCondLst>
                  <p:cond evt="onClick" delay="0">
                    <p:tgtEl>
                      <p:spTgt spid="11"/>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11"/>
                                        </p:tgtEl>
                                      </p:cBhvr>
                                    </p:cmd>
                                  </p:childTnLst>
                                </p:cTn>
                              </p:par>
                            </p:childTnLst>
                          </p:cTn>
                        </p:par>
                      </p:childTnLst>
                    </p:cTn>
                  </p:par>
                </p:childTnLst>
              </p:cTn>
              <p:nextCondLst>
                <p:cond evt="onClick" delay="0">
                  <p:tgtEl>
                    <p:spTgt spid="11"/>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Autofit/>
          </a:bodyPr>
          <a:lstStyle/>
          <a:p>
            <a:r>
              <a:rPr lang="en-GB" sz="3200" dirty="0"/>
              <a:t>Why have I chosen this topic?</a:t>
            </a:r>
          </a:p>
        </p:txBody>
      </p:sp>
      <p:sp>
        <p:nvSpPr>
          <p:cNvPr id="4" name="Content Placeholder 3">
            <a:extLst>
              <a:ext uri="{FF2B5EF4-FFF2-40B4-BE49-F238E27FC236}">
                <a16:creationId xmlns:a16="http://schemas.microsoft.com/office/drawing/2014/main" id="{636B2965-3057-4039-B89F-29C8E33800E7}"/>
              </a:ext>
            </a:extLst>
          </p:cNvPr>
          <p:cNvSpPr>
            <a:spLocks noGrp="1"/>
          </p:cNvSpPr>
          <p:nvPr>
            <p:ph sz="half" idx="2"/>
          </p:nvPr>
        </p:nvSpPr>
        <p:spPr>
          <a:xfrm>
            <a:off x="1066800" y="2103119"/>
            <a:ext cx="10058400" cy="3706009"/>
          </a:xfrm>
        </p:spPr>
        <p:txBody>
          <a:bodyPr>
            <a:normAutofit lnSpcReduction="10000"/>
          </a:bodyPr>
          <a:lstStyle/>
          <a:p>
            <a:r>
              <a:rPr lang="en-GB" dirty="0"/>
              <a:t>Witnessing these cases of domestic violence can leave invisible scars on the children unfortunate enough to live in these conditions</a:t>
            </a:r>
          </a:p>
          <a:p>
            <a:r>
              <a:rPr lang="en-GB" dirty="0"/>
              <a:t>There are many articles, books and reports regarding the many effects of witnessing domestic abuse as a child</a:t>
            </a:r>
          </a:p>
          <a:p>
            <a:r>
              <a:rPr lang="en-GB" dirty="0"/>
              <a:t>Children respond in various ways to trauma depending on factors such as, sex, age and race</a:t>
            </a:r>
          </a:p>
          <a:p>
            <a:r>
              <a:rPr lang="en-GB" dirty="0"/>
              <a:t>Studies suggest an increased likelihood in certain conditions amongst children who have witnessed domestic abuse, including, but not limited to:</a:t>
            </a:r>
          </a:p>
          <a:p>
            <a:pPr lvl="3"/>
            <a:r>
              <a:rPr lang="en-GB" dirty="0"/>
              <a:t>Depression</a:t>
            </a:r>
          </a:p>
          <a:p>
            <a:pPr lvl="3"/>
            <a:r>
              <a:rPr lang="en-GB" dirty="0"/>
              <a:t>Insomnia</a:t>
            </a:r>
          </a:p>
          <a:p>
            <a:pPr lvl="3"/>
            <a:r>
              <a:rPr lang="en-GB" dirty="0"/>
              <a:t>Academic issues</a:t>
            </a:r>
          </a:p>
          <a:p>
            <a:pPr lvl="3"/>
            <a:r>
              <a:rPr lang="en-GB" dirty="0"/>
              <a:t>Alcoholism</a:t>
            </a:r>
          </a:p>
        </p:txBody>
      </p:sp>
      <p:sp>
        <p:nvSpPr>
          <p:cNvPr id="7" name="TextBox 6">
            <a:extLst>
              <a:ext uri="{FF2B5EF4-FFF2-40B4-BE49-F238E27FC236}">
                <a16:creationId xmlns:a16="http://schemas.microsoft.com/office/drawing/2014/main" id="{AD44BCF2-768C-4808-974E-69783B7303AB}"/>
              </a:ext>
            </a:extLst>
          </p:cNvPr>
          <p:cNvSpPr txBox="1"/>
          <p:nvPr/>
        </p:nvSpPr>
        <p:spPr>
          <a:xfrm>
            <a:off x="6642847" y="5941086"/>
            <a:ext cx="5074025" cy="369332"/>
          </a:xfrm>
          <a:prstGeom prst="rect">
            <a:avLst/>
          </a:prstGeom>
          <a:noFill/>
        </p:spPr>
        <p:txBody>
          <a:bodyPr wrap="square" rtlCol="0">
            <a:spAutoFit/>
          </a:bodyPr>
          <a:lstStyle/>
          <a:p>
            <a:pPr algn="ctr"/>
            <a:r>
              <a:rPr lang="en-GB" sz="1800" dirty="0">
                <a:effectLst/>
                <a:latin typeface="Calibri" panose="020F0502020204030204" pitchFamily="34" charset="0"/>
                <a:ea typeface="Times New Roman" panose="02020603050405020304" pitchFamily="18" charset="0"/>
              </a:rPr>
              <a:t>(Women’s Aid, 2021) (Ziv, Y. &amp; </a:t>
            </a:r>
            <a:r>
              <a:rPr lang="en-GB" sz="1800" dirty="0" err="1">
                <a:effectLst/>
                <a:latin typeface="Calibri" panose="020F0502020204030204" pitchFamily="34" charset="0"/>
                <a:ea typeface="Times New Roman" panose="02020603050405020304" pitchFamily="18" charset="0"/>
              </a:rPr>
              <a:t>Kupermintz</a:t>
            </a:r>
            <a:r>
              <a:rPr lang="en-GB" sz="1800" dirty="0">
                <a:effectLst/>
                <a:latin typeface="Calibri" panose="020F0502020204030204" pitchFamily="34" charset="0"/>
                <a:ea typeface="Times New Roman" panose="02020603050405020304" pitchFamily="18" charset="0"/>
              </a:rPr>
              <a:t>, H., 2021) </a:t>
            </a:r>
            <a:endParaRPr lang="en-GB" dirty="0"/>
          </a:p>
        </p:txBody>
      </p:sp>
      <p:sp>
        <p:nvSpPr>
          <p:cNvPr id="6" name="TextBox 5">
            <a:extLst>
              <a:ext uri="{FF2B5EF4-FFF2-40B4-BE49-F238E27FC236}">
                <a16:creationId xmlns:a16="http://schemas.microsoft.com/office/drawing/2014/main" id="{727EC000-490E-4670-AA93-88422AF58CE2}"/>
              </a:ext>
            </a:extLst>
          </p:cNvPr>
          <p:cNvSpPr txBox="1"/>
          <p:nvPr/>
        </p:nvSpPr>
        <p:spPr>
          <a:xfrm>
            <a:off x="367554" y="5878189"/>
            <a:ext cx="6096000" cy="584775"/>
          </a:xfrm>
          <a:prstGeom prst="rect">
            <a:avLst/>
          </a:prstGeom>
          <a:noFill/>
        </p:spPr>
        <p:txBody>
          <a:bodyPr wrap="square">
            <a:spAutoFit/>
          </a:bodyPr>
          <a:lstStyle/>
          <a:p>
            <a:r>
              <a:rPr lang="en-GB" sz="1600" dirty="0"/>
              <a:t>State a clear rationale for your research – why are you doing it? (30%)</a:t>
            </a:r>
          </a:p>
        </p:txBody>
      </p:sp>
      <p:pic>
        <p:nvPicPr>
          <p:cNvPr id="10" name="Video 9">
            <a:hlinkClick r:id="" action="ppaction://media"/>
            <a:extLst>
              <a:ext uri="{FF2B5EF4-FFF2-40B4-BE49-F238E27FC236}">
                <a16:creationId xmlns:a16="http://schemas.microsoft.com/office/drawing/2014/main" id="{68645E86-5753-444E-ACB3-9FCF333A9BA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441020462"/>
      </p:ext>
    </p:extLst>
  </p:cSld>
  <p:clrMapOvr>
    <a:masterClrMapping/>
  </p:clrMapOvr>
  <mc:AlternateContent xmlns:mc="http://schemas.openxmlformats.org/markup-compatibility/2006">
    <mc:Choice xmlns:p14="http://schemas.microsoft.com/office/powerpoint/2010/main" Requires="p14">
      <p:transition spd="slow" p14:dur="800" advTm="29778">
        <p14:flythrough/>
      </p:transition>
    </mc:Choice>
    <mc:Fallback>
      <p:transition spd="slow" advTm="297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 calcmode="lin" valueType="num">
                                      <p:cBhvr additive="base">
                                        <p:cTn id="3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 calcmode="lin" valueType="num">
                                      <p:cBhvr additive="base">
                                        <p:cTn id="4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anim calcmode="lin" valueType="num">
                                      <p:cBhvr additive="base">
                                        <p:cTn id="4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7" fill="hold" display="0">
                  <p:stCondLst>
                    <p:cond delay="indefinite"/>
                  </p:stCondLst>
                </p:cTn>
                <p:tgtEl>
                  <p:spTgt spid="10"/>
                </p:tgtEl>
              </p:cMediaNode>
            </p:video>
            <p:seq concurrent="1" nextAc="seek">
              <p:cTn id="48" restart="whenNotActive" fill="hold" evtFilter="cancelBubble" nodeType="interactiveSeq">
                <p:stCondLst>
                  <p:cond evt="onClick" delay="0">
                    <p:tgtEl>
                      <p:spTgt spid="10"/>
                    </p:tgtEl>
                  </p:cond>
                </p:stCondLst>
                <p:endSync evt="end" delay="0">
                  <p:rtn val="all"/>
                </p:endSync>
                <p:childTnLst>
                  <p:par>
                    <p:cTn id="49" fill="hold">
                      <p:stCondLst>
                        <p:cond delay="0"/>
                      </p:stCondLst>
                      <p:childTnLst>
                        <p:par>
                          <p:cTn id="50" fill="hold">
                            <p:stCondLst>
                              <p:cond delay="0"/>
                            </p:stCondLst>
                            <p:childTnLst>
                              <p:par>
                                <p:cTn id="51" presetID="2" presetClass="mediacall" presetSubtype="0" fill="hold" nodeType="clickEffect">
                                  <p:stCondLst>
                                    <p:cond delay="0"/>
                                  </p:stCondLst>
                                  <p:childTnLst>
                                    <p:cmd type="call" cmd="togglePause">
                                      <p:cBhvr>
                                        <p:cTn id="52" dur="1" fill="hold"/>
                                        <p:tgtEl>
                                          <p:spTgt spid="10"/>
                                        </p:tgtEl>
                                      </p:cBhvr>
                                    </p:cmd>
                                  </p:childTnLst>
                                </p:cTn>
                              </p:par>
                            </p:childTnLst>
                          </p:cTn>
                        </p:par>
                      </p:childTnLst>
                    </p:cTn>
                  </p:par>
                </p:childTnLst>
              </p:cTn>
              <p:nextCondLst>
                <p:cond evt="onClick" delay="0">
                  <p:tgtEl>
                    <p:spTgt spid="10"/>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rmAutofit/>
          </a:bodyPr>
          <a:lstStyle/>
          <a:p>
            <a:r>
              <a:rPr lang="en-GB" sz="3200" dirty="0"/>
              <a:t>Why have I chosen this topic?</a:t>
            </a:r>
          </a:p>
        </p:txBody>
      </p:sp>
      <p:sp>
        <p:nvSpPr>
          <p:cNvPr id="4" name="Content Placeholder 3">
            <a:extLst>
              <a:ext uri="{FF2B5EF4-FFF2-40B4-BE49-F238E27FC236}">
                <a16:creationId xmlns:a16="http://schemas.microsoft.com/office/drawing/2014/main" id="{636B2965-3057-4039-B89F-29C8E33800E7}"/>
              </a:ext>
            </a:extLst>
          </p:cNvPr>
          <p:cNvSpPr>
            <a:spLocks noGrp="1"/>
          </p:cNvSpPr>
          <p:nvPr>
            <p:ph sz="half" idx="2"/>
          </p:nvPr>
        </p:nvSpPr>
        <p:spPr>
          <a:xfrm>
            <a:off x="1066800" y="2103120"/>
            <a:ext cx="10058400" cy="3688080"/>
          </a:xfrm>
        </p:spPr>
        <p:txBody>
          <a:bodyPr>
            <a:normAutofit/>
          </a:bodyPr>
          <a:lstStyle/>
          <a:p>
            <a:r>
              <a:rPr lang="en-GB" dirty="0"/>
              <a:t>Because of this, I chose to research the effects of witnessing domestic abuse on children as it is an extremely important topic which affects an abundance of children</a:t>
            </a:r>
          </a:p>
          <a:p>
            <a:r>
              <a:rPr lang="en-GB" dirty="0"/>
              <a:t>My aim is to obtain a clearer understanding of the effects of witnessing domestic abuse on children, specifically the way it affects their mental and physical health</a:t>
            </a:r>
          </a:p>
          <a:p>
            <a:pPr lvl="1"/>
            <a:r>
              <a:rPr lang="en-GB" dirty="0"/>
              <a:t>My objective to obtain this goal will be to read reliable and relevant articles, books and journals about the topic of domestic violence and its affects on children, specifically in the UK although I will also consider sources from other areas</a:t>
            </a:r>
          </a:p>
          <a:p>
            <a:pPr lvl="1"/>
            <a:r>
              <a:rPr lang="en-GB" dirty="0"/>
              <a:t>I will then analyse and summarise any qualitative and quantitative data on the subject</a:t>
            </a:r>
          </a:p>
          <a:p>
            <a:pPr lvl="1"/>
            <a:endParaRPr lang="en-GB" dirty="0"/>
          </a:p>
        </p:txBody>
      </p:sp>
      <p:sp>
        <p:nvSpPr>
          <p:cNvPr id="5" name="TextBox 4">
            <a:extLst>
              <a:ext uri="{FF2B5EF4-FFF2-40B4-BE49-F238E27FC236}">
                <a16:creationId xmlns:a16="http://schemas.microsoft.com/office/drawing/2014/main" id="{60D242B7-4349-4460-9959-10358F3D31A5}"/>
              </a:ext>
            </a:extLst>
          </p:cNvPr>
          <p:cNvSpPr txBox="1"/>
          <p:nvPr/>
        </p:nvSpPr>
        <p:spPr>
          <a:xfrm>
            <a:off x="376517" y="5827060"/>
            <a:ext cx="6096000" cy="646331"/>
          </a:xfrm>
          <a:prstGeom prst="rect">
            <a:avLst/>
          </a:prstGeom>
          <a:noFill/>
        </p:spPr>
        <p:txBody>
          <a:bodyPr wrap="square">
            <a:spAutoFit/>
          </a:bodyPr>
          <a:lstStyle/>
          <a:p>
            <a:r>
              <a:rPr lang="en-GB" sz="1800" dirty="0"/>
              <a:t>State a clear rationale for your research – why are you doing it? (30%)</a:t>
            </a:r>
            <a:endParaRPr lang="en-GB" dirty="0"/>
          </a:p>
        </p:txBody>
      </p:sp>
      <p:pic>
        <p:nvPicPr>
          <p:cNvPr id="3" name="Video 2">
            <a:hlinkClick r:id="" action="ppaction://media"/>
            <a:extLst>
              <a:ext uri="{FF2B5EF4-FFF2-40B4-BE49-F238E27FC236}">
                <a16:creationId xmlns:a16="http://schemas.microsoft.com/office/drawing/2014/main" id="{5471E5AA-8715-4140-BD40-10B0BE56244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1812073599"/>
      </p:ext>
    </p:extLst>
  </p:cSld>
  <p:clrMapOvr>
    <a:masterClrMapping/>
  </p:clrMapOvr>
  <mc:AlternateContent xmlns:mc="http://schemas.openxmlformats.org/markup-compatibility/2006">
    <mc:Choice xmlns:p14="http://schemas.microsoft.com/office/powerpoint/2010/main" Requires="p14">
      <p:transition spd="slow" p14:dur="800" advTm="35443">
        <p14:flythrough/>
      </p:transition>
    </mc:Choice>
    <mc:Fallback>
      <p:transition spd="slow" advTm="354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3"/>
                </p:tgtEl>
              </p:cMediaNode>
            </p:video>
            <p:seq concurrent="1" nextAc="seek">
              <p:cTn id="32" restart="whenNotActive" fill="hold" evtFilter="cancelBubble" nodeType="interactiveSeq">
                <p:stCondLst>
                  <p:cond evt="onClick" delay="0">
                    <p:tgtEl>
                      <p:spTgt spid="3"/>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rmAutofit/>
          </a:bodyPr>
          <a:lstStyle/>
          <a:p>
            <a:r>
              <a:rPr lang="en-GB" sz="3200" dirty="0">
                <a:effectLst/>
                <a:ea typeface="Times New Roman" panose="02020603050405020304" pitchFamily="18" charset="0"/>
              </a:rPr>
              <a:t>What key research have I found that will inform my review of literature?</a:t>
            </a:r>
            <a:endParaRPr lang="en-GB" sz="7200" dirty="0"/>
          </a:p>
        </p:txBody>
      </p:sp>
      <p:sp>
        <p:nvSpPr>
          <p:cNvPr id="3" name="Content Placeholder 2">
            <a:extLst>
              <a:ext uri="{FF2B5EF4-FFF2-40B4-BE49-F238E27FC236}">
                <a16:creationId xmlns:a16="http://schemas.microsoft.com/office/drawing/2014/main" id="{1F5F89B0-8378-430B-BF43-622DA179C7DA}"/>
              </a:ext>
            </a:extLst>
          </p:cNvPr>
          <p:cNvSpPr>
            <a:spLocks noGrp="1"/>
          </p:cNvSpPr>
          <p:nvPr>
            <p:ph sz="half" idx="1"/>
          </p:nvPr>
        </p:nvSpPr>
        <p:spPr>
          <a:xfrm>
            <a:off x="1066800" y="2103120"/>
            <a:ext cx="9977718" cy="3749040"/>
          </a:xfrm>
        </p:spPr>
        <p:txBody>
          <a:bodyPr>
            <a:normAutofit/>
          </a:bodyPr>
          <a:lstStyle/>
          <a:p>
            <a:r>
              <a:rPr lang="en-GB" dirty="0"/>
              <a:t>Research-based information about witnessing domestic violence and its consequences were virtually non-existent before a few decades ago when the issue became more acknowledged by society.</a:t>
            </a:r>
          </a:p>
          <a:p>
            <a:r>
              <a:rPr lang="en-GB" dirty="0"/>
              <a:t>Awareness of the negative effects of witnessing domestic violence in childhood began to develop in the 1980s</a:t>
            </a:r>
          </a:p>
          <a:p>
            <a:r>
              <a:rPr lang="en-GB" dirty="0"/>
              <a:t>It was still not until the early 1990s that significant research was made to study the short-term and long-term consequences of witnessing domestic abuse as a child</a:t>
            </a:r>
          </a:p>
          <a:p>
            <a:r>
              <a:rPr lang="en-GB" dirty="0"/>
              <a:t>As a result, there is a limited amount of research from the 20</a:t>
            </a:r>
            <a:r>
              <a:rPr lang="en-GB" baseline="30000" dirty="0"/>
              <a:t>th</a:t>
            </a:r>
            <a:r>
              <a:rPr lang="en-GB" dirty="0"/>
              <a:t> century for comparison</a:t>
            </a:r>
          </a:p>
          <a:p>
            <a:r>
              <a:rPr lang="en-GB" dirty="0"/>
              <a:t>However, there is a plethora of research on the topic from the previous two decades</a:t>
            </a:r>
          </a:p>
          <a:p>
            <a:r>
              <a:rPr lang="en-GB" dirty="0"/>
              <a:t>Thus, the research I have found is up-to-date and more relevant to modern day</a:t>
            </a:r>
          </a:p>
        </p:txBody>
      </p:sp>
      <p:sp>
        <p:nvSpPr>
          <p:cNvPr id="5" name="TextBox 4">
            <a:extLst>
              <a:ext uri="{FF2B5EF4-FFF2-40B4-BE49-F238E27FC236}">
                <a16:creationId xmlns:a16="http://schemas.microsoft.com/office/drawing/2014/main" id="{D102251B-D079-4E03-B8BC-9EDF63F66704}"/>
              </a:ext>
            </a:extLst>
          </p:cNvPr>
          <p:cNvSpPr txBox="1"/>
          <p:nvPr/>
        </p:nvSpPr>
        <p:spPr>
          <a:xfrm>
            <a:off x="9897035" y="5941086"/>
            <a:ext cx="1819837" cy="369332"/>
          </a:xfrm>
          <a:prstGeom prst="rect">
            <a:avLst/>
          </a:prstGeom>
          <a:noFill/>
        </p:spPr>
        <p:txBody>
          <a:bodyPr wrap="square" rtlCol="0">
            <a:spAutoFit/>
          </a:bodyPr>
          <a:lstStyle/>
          <a:p>
            <a:pPr algn="ctr"/>
            <a:r>
              <a:rPr lang="en-GB" dirty="0">
                <a:latin typeface="Calibri" panose="020F0502020204030204" pitchFamily="34" charset="0"/>
                <a:ea typeface="Calibri" panose="020F0502020204030204" pitchFamily="34" charset="0"/>
              </a:rPr>
              <a:t>(</a:t>
            </a:r>
            <a:r>
              <a:rPr lang="en-GB" sz="1800" dirty="0" err="1">
                <a:effectLst/>
                <a:latin typeface="Calibri" panose="020F0502020204030204" pitchFamily="34" charset="0"/>
                <a:ea typeface="Calibri" panose="020F0502020204030204" pitchFamily="34" charset="0"/>
              </a:rPr>
              <a:t>Dodaj</a:t>
            </a:r>
            <a:r>
              <a:rPr lang="en-GB" sz="1800" dirty="0">
                <a:effectLst/>
                <a:latin typeface="Calibri" panose="020F0502020204030204" pitchFamily="34" charset="0"/>
                <a:ea typeface="Calibri" panose="020F0502020204030204" pitchFamily="34" charset="0"/>
              </a:rPr>
              <a:t>, A., 2020)</a:t>
            </a:r>
            <a:endParaRPr lang="en-GB" dirty="0"/>
          </a:p>
        </p:txBody>
      </p:sp>
      <p:sp>
        <p:nvSpPr>
          <p:cNvPr id="6" name="TextBox 5">
            <a:extLst>
              <a:ext uri="{FF2B5EF4-FFF2-40B4-BE49-F238E27FC236}">
                <a16:creationId xmlns:a16="http://schemas.microsoft.com/office/drawing/2014/main" id="{665B8F83-6E7D-4331-B1F1-AB16DB84D762}"/>
              </a:ext>
            </a:extLst>
          </p:cNvPr>
          <p:cNvSpPr txBox="1"/>
          <p:nvPr/>
        </p:nvSpPr>
        <p:spPr>
          <a:xfrm>
            <a:off x="376514" y="5888210"/>
            <a:ext cx="6096000" cy="584775"/>
          </a:xfrm>
          <a:prstGeom prst="rect">
            <a:avLst/>
          </a:prstGeom>
          <a:noFill/>
        </p:spPr>
        <p:txBody>
          <a:bodyPr wrap="square">
            <a:spAutoFit/>
          </a:bodyPr>
          <a:lstStyle/>
          <a:p>
            <a:r>
              <a:rPr lang="en-GB" sz="1600" dirty="0">
                <a:effectLst/>
                <a:ea typeface="Times New Roman" panose="02020603050405020304" pitchFamily="18" charset="0"/>
              </a:rPr>
              <a:t>State any key research/report/policy that will inform your review of literature. (30%)</a:t>
            </a:r>
            <a:endParaRPr lang="en-GB" sz="1600" dirty="0"/>
          </a:p>
        </p:txBody>
      </p:sp>
      <p:pic>
        <p:nvPicPr>
          <p:cNvPr id="7" name="Video 6">
            <a:hlinkClick r:id="" action="ppaction://media"/>
            <a:extLst>
              <a:ext uri="{FF2B5EF4-FFF2-40B4-BE49-F238E27FC236}">
                <a16:creationId xmlns:a16="http://schemas.microsoft.com/office/drawing/2014/main" id="{C774E597-95D0-46E7-A68B-9DF476A97E5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1350690556"/>
      </p:ext>
    </p:extLst>
  </p:cSld>
  <p:clrMapOvr>
    <a:masterClrMapping/>
  </p:clrMapOvr>
  <mc:AlternateContent xmlns:mc="http://schemas.openxmlformats.org/markup-compatibility/2006">
    <mc:Choice xmlns:p14="http://schemas.microsoft.com/office/powerpoint/2010/main" Requires="p14">
      <p:transition spd="slow" p14:dur="800" advTm="40806">
        <p14:flythrough/>
      </p:transition>
    </mc:Choice>
    <mc:Fallback>
      <p:transition spd="slow" advTm="408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3" fill="hold" display="0">
                  <p:stCondLst>
                    <p:cond delay="indefinite"/>
                  </p:stCondLst>
                </p:cTn>
                <p:tgtEl>
                  <p:spTgt spid="7"/>
                </p:tgtEl>
              </p:cMediaNode>
            </p:video>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7"/>
                                        </p:tgtEl>
                                      </p:cBhvr>
                                    </p:cmd>
                                  </p:childTnLst>
                                </p:cTn>
                              </p:par>
                            </p:childTnLst>
                          </p:cTn>
                        </p:par>
                      </p:childTnLst>
                    </p:cTn>
                  </p:par>
                </p:childTnLst>
              </p:cTn>
              <p:nextCondLst>
                <p:cond evt="onClick" delay="0">
                  <p:tgtEl>
                    <p:spTgt spid="7"/>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rmAutofit/>
          </a:bodyPr>
          <a:lstStyle/>
          <a:p>
            <a:r>
              <a:rPr lang="en-GB" sz="3200" dirty="0">
                <a:effectLst/>
                <a:ea typeface="Times New Roman" panose="02020603050405020304" pitchFamily="18" charset="0"/>
              </a:rPr>
              <a:t>What are my main findings?</a:t>
            </a:r>
            <a:endParaRPr lang="en-GB" sz="7200" dirty="0"/>
          </a:p>
        </p:txBody>
      </p:sp>
      <p:sp>
        <p:nvSpPr>
          <p:cNvPr id="3" name="Content Placeholder 2">
            <a:extLst>
              <a:ext uri="{FF2B5EF4-FFF2-40B4-BE49-F238E27FC236}">
                <a16:creationId xmlns:a16="http://schemas.microsoft.com/office/drawing/2014/main" id="{1F5F89B0-8378-430B-BF43-622DA179C7DA}"/>
              </a:ext>
            </a:extLst>
          </p:cNvPr>
          <p:cNvSpPr>
            <a:spLocks noGrp="1"/>
          </p:cNvSpPr>
          <p:nvPr>
            <p:ph sz="half" idx="1"/>
          </p:nvPr>
        </p:nvSpPr>
        <p:spPr>
          <a:xfrm>
            <a:off x="1066799" y="2049331"/>
            <a:ext cx="10058399" cy="711798"/>
          </a:xfrm>
        </p:spPr>
        <p:txBody>
          <a:bodyPr/>
          <a:lstStyle/>
          <a:p>
            <a:r>
              <a:rPr lang="en-GB" dirty="0"/>
              <a:t>Through research, I found a plethora of information. My research revealed that children who have witnessed domestic violence are more likely to:</a:t>
            </a:r>
          </a:p>
        </p:txBody>
      </p:sp>
      <p:sp>
        <p:nvSpPr>
          <p:cNvPr id="6" name="Content Placeholder 2">
            <a:extLst>
              <a:ext uri="{FF2B5EF4-FFF2-40B4-BE49-F238E27FC236}">
                <a16:creationId xmlns:a16="http://schemas.microsoft.com/office/drawing/2014/main" id="{412E24E8-7734-4A40-B2E1-02647F70CDD4}"/>
              </a:ext>
            </a:extLst>
          </p:cNvPr>
          <p:cNvSpPr txBox="1">
            <a:spLocks/>
          </p:cNvSpPr>
          <p:nvPr/>
        </p:nvSpPr>
        <p:spPr>
          <a:xfrm>
            <a:off x="1066801" y="2868708"/>
            <a:ext cx="4754880" cy="3342042"/>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a:lstStyle>
          <a:p>
            <a:pPr lvl="1"/>
            <a:r>
              <a:rPr lang="en-GB" dirty="0">
                <a:ea typeface="Calibri" panose="020F0502020204030204" pitchFamily="34" charset="0"/>
                <a:cs typeface="Calibri" panose="020F0502020204030204" pitchFamily="34" charset="0"/>
              </a:rPr>
              <a:t>suffer with insomnia</a:t>
            </a:r>
          </a:p>
          <a:p>
            <a:pPr lvl="1"/>
            <a:r>
              <a:rPr lang="en-GB" dirty="0">
                <a:ea typeface="Calibri" panose="020F0502020204030204" pitchFamily="34" charset="0"/>
                <a:cs typeface="Calibri" panose="020F0502020204030204" pitchFamily="34" charset="0"/>
              </a:rPr>
              <a:t>wet the bed</a:t>
            </a:r>
          </a:p>
          <a:p>
            <a:pPr lvl="1"/>
            <a:r>
              <a:rPr lang="en-GB" dirty="0">
                <a:ea typeface="Calibri" panose="020F0502020204030204" pitchFamily="34" charset="0"/>
                <a:cs typeface="Calibri" panose="020F0502020204030204" pitchFamily="34" charset="0"/>
              </a:rPr>
              <a:t>develop verbal issues</a:t>
            </a:r>
          </a:p>
          <a:p>
            <a:pPr lvl="1"/>
            <a:r>
              <a:rPr lang="en-GB" dirty="0">
                <a:ea typeface="Calibri" panose="020F0502020204030204" pitchFamily="34" charset="0"/>
                <a:cs typeface="Calibri" panose="020F0502020204030204" pitchFamily="34" charset="0"/>
              </a:rPr>
              <a:t>develop motor issues</a:t>
            </a:r>
          </a:p>
          <a:p>
            <a:pPr lvl="1"/>
            <a:r>
              <a:rPr lang="en-GB" dirty="0">
                <a:ea typeface="Calibri" panose="020F0502020204030204" pitchFamily="34" charset="0"/>
                <a:cs typeface="Calibri" panose="020F0502020204030204" pitchFamily="34" charset="0"/>
              </a:rPr>
              <a:t>develop cognitive issues</a:t>
            </a:r>
          </a:p>
          <a:p>
            <a:pPr lvl="1"/>
            <a:r>
              <a:rPr lang="en-GB" dirty="0">
                <a:ea typeface="Calibri" panose="020F0502020204030204" pitchFamily="34" charset="0"/>
                <a:cs typeface="Calibri" panose="020F0502020204030204" pitchFamily="34" charset="0"/>
              </a:rPr>
              <a:t>have learning difficulties</a:t>
            </a:r>
          </a:p>
          <a:p>
            <a:pPr lvl="1"/>
            <a:r>
              <a:rPr lang="en-GB" dirty="0">
                <a:ea typeface="Calibri" panose="020F0502020204030204" pitchFamily="34" charset="0"/>
                <a:cs typeface="Calibri" panose="020F0502020204030204" pitchFamily="34" charset="0"/>
              </a:rPr>
              <a:t>self-harm</a:t>
            </a:r>
          </a:p>
        </p:txBody>
      </p:sp>
      <p:sp>
        <p:nvSpPr>
          <p:cNvPr id="7" name="Content Placeholder 3">
            <a:extLst>
              <a:ext uri="{FF2B5EF4-FFF2-40B4-BE49-F238E27FC236}">
                <a16:creationId xmlns:a16="http://schemas.microsoft.com/office/drawing/2014/main" id="{D6434F23-092B-4425-8BBD-84E218C1D9E6}"/>
              </a:ext>
            </a:extLst>
          </p:cNvPr>
          <p:cNvSpPr>
            <a:spLocks noGrp="1"/>
          </p:cNvSpPr>
          <p:nvPr>
            <p:ph sz="half" idx="2"/>
          </p:nvPr>
        </p:nvSpPr>
        <p:spPr>
          <a:xfrm>
            <a:off x="6370320" y="2868708"/>
            <a:ext cx="4754880" cy="3342042"/>
          </a:xfrm>
        </p:spPr>
        <p:txBody>
          <a:bodyPr>
            <a:normAutofit/>
          </a:bodyPr>
          <a:lstStyle/>
          <a:p>
            <a:r>
              <a:rPr lang="en-GB" sz="1600" dirty="0">
                <a:ea typeface="Calibri" panose="020F0502020204030204" pitchFamily="34" charset="0"/>
                <a:cs typeface="Calibri" panose="020F0502020204030204" pitchFamily="34" charset="0"/>
              </a:rPr>
              <a:t>show aggressive and anti-social behaviour</a:t>
            </a:r>
          </a:p>
          <a:p>
            <a:r>
              <a:rPr lang="en-GB" sz="1600" dirty="0">
                <a:ea typeface="Calibri" panose="020F0502020204030204" pitchFamily="34" charset="0"/>
                <a:cs typeface="Calibri" panose="020F0502020204030204" pitchFamily="34" charset="0"/>
              </a:rPr>
              <a:t>suffer with depression</a:t>
            </a:r>
          </a:p>
          <a:p>
            <a:r>
              <a:rPr lang="en-GB" sz="1600" dirty="0">
                <a:ea typeface="Calibri" panose="020F0502020204030204" pitchFamily="34" charset="0"/>
                <a:cs typeface="Calibri" panose="020F0502020204030204" pitchFamily="34" charset="0"/>
              </a:rPr>
              <a:t>suffer with A</a:t>
            </a:r>
            <a:r>
              <a:rPr lang="en-GB" sz="1600" dirty="0">
                <a:effectLst/>
                <a:ea typeface="Calibri" panose="020F0502020204030204" pitchFamily="34" charset="0"/>
                <a:cs typeface="Calibri" panose="020F0502020204030204" pitchFamily="34" charset="0"/>
              </a:rPr>
              <a:t>nxiety</a:t>
            </a:r>
          </a:p>
          <a:p>
            <a:r>
              <a:rPr lang="en-GB" sz="1600" dirty="0">
                <a:ea typeface="Calibri" panose="020F0502020204030204" pitchFamily="34" charset="0"/>
                <a:cs typeface="Calibri" panose="020F0502020204030204" pitchFamily="34" charset="0"/>
              </a:rPr>
              <a:t>partake in an abusive relationship themselves, essentially recreating history</a:t>
            </a:r>
          </a:p>
          <a:p>
            <a:pPr lvl="1"/>
            <a:r>
              <a:rPr lang="en-GB" sz="1400" dirty="0">
                <a:ea typeface="Calibri" panose="020F0502020204030204" pitchFamily="34" charset="0"/>
                <a:cs typeface="Calibri" panose="020F0502020204030204" pitchFamily="34" charset="0"/>
              </a:rPr>
              <a:t>Studies show that girls who witnessed abuse are more likely to become victims of abuse while boys are more likely to become the abuser</a:t>
            </a:r>
          </a:p>
          <a:p>
            <a:pPr marL="274320" lvl="1" indent="0">
              <a:buNone/>
            </a:pPr>
            <a:endParaRPr lang="en-GB" sz="1400" dirty="0">
              <a:ea typeface="Calibri" panose="020F0502020204030204" pitchFamily="34" charset="0"/>
              <a:cs typeface="Calibri" panose="020F0502020204030204" pitchFamily="34" charset="0"/>
            </a:endParaRPr>
          </a:p>
          <a:p>
            <a:endParaRPr lang="en-GB" sz="1600" dirty="0"/>
          </a:p>
        </p:txBody>
      </p:sp>
      <p:sp>
        <p:nvSpPr>
          <p:cNvPr id="9" name="TextBox 8">
            <a:extLst>
              <a:ext uri="{FF2B5EF4-FFF2-40B4-BE49-F238E27FC236}">
                <a16:creationId xmlns:a16="http://schemas.microsoft.com/office/drawing/2014/main" id="{35856DFE-381C-4AC5-BF26-080639E28A87}"/>
              </a:ext>
            </a:extLst>
          </p:cNvPr>
          <p:cNvSpPr txBox="1"/>
          <p:nvPr/>
        </p:nvSpPr>
        <p:spPr>
          <a:xfrm>
            <a:off x="8480612" y="6012810"/>
            <a:ext cx="3227295" cy="369332"/>
          </a:xfrm>
          <a:prstGeom prst="rect">
            <a:avLst/>
          </a:prstGeom>
          <a:noFill/>
        </p:spPr>
        <p:txBody>
          <a:bodyPr wrap="square">
            <a:spAutoFit/>
          </a:bodyPr>
          <a:lstStyle/>
          <a:p>
            <a:pPr algn="ctr"/>
            <a:r>
              <a:rPr lang="en-GB" sz="1800" dirty="0">
                <a:effectLst/>
                <a:latin typeface="Calibri" panose="020F0502020204030204" pitchFamily="34" charset="0"/>
                <a:ea typeface="Times New Roman" panose="02020603050405020304" pitchFamily="18" charset="0"/>
              </a:rPr>
              <a:t>(Brown, B. and </a:t>
            </a:r>
            <a:r>
              <a:rPr lang="en-GB" sz="1800" dirty="0" err="1">
                <a:effectLst/>
                <a:latin typeface="Calibri" panose="020F0502020204030204" pitchFamily="34" charset="0"/>
                <a:ea typeface="Times New Roman" panose="02020603050405020304" pitchFamily="18" charset="0"/>
              </a:rPr>
              <a:t>Bzostek</a:t>
            </a:r>
            <a:r>
              <a:rPr lang="en-GB" sz="1800" dirty="0">
                <a:effectLst/>
                <a:latin typeface="Calibri" panose="020F0502020204030204" pitchFamily="34" charset="0"/>
                <a:ea typeface="Times New Roman" panose="02020603050405020304" pitchFamily="18" charset="0"/>
              </a:rPr>
              <a:t>, S., 2003) </a:t>
            </a:r>
            <a:endParaRPr lang="en-GB" dirty="0"/>
          </a:p>
        </p:txBody>
      </p:sp>
      <p:sp>
        <p:nvSpPr>
          <p:cNvPr id="10" name="TextBox 9">
            <a:extLst>
              <a:ext uri="{FF2B5EF4-FFF2-40B4-BE49-F238E27FC236}">
                <a16:creationId xmlns:a16="http://schemas.microsoft.com/office/drawing/2014/main" id="{019E2331-C9E0-4D93-97A5-10DFD74DD318}"/>
              </a:ext>
            </a:extLst>
          </p:cNvPr>
          <p:cNvSpPr txBox="1"/>
          <p:nvPr/>
        </p:nvSpPr>
        <p:spPr>
          <a:xfrm>
            <a:off x="367554" y="5896123"/>
            <a:ext cx="6096000" cy="584775"/>
          </a:xfrm>
          <a:prstGeom prst="rect">
            <a:avLst/>
          </a:prstGeom>
          <a:noFill/>
        </p:spPr>
        <p:txBody>
          <a:bodyPr wrap="square">
            <a:spAutoFit/>
          </a:bodyPr>
          <a:lstStyle/>
          <a:p>
            <a:r>
              <a:rPr lang="en-GB" sz="1600" dirty="0">
                <a:effectLst/>
                <a:ea typeface="Times New Roman" panose="02020603050405020304" pitchFamily="18" charset="0"/>
              </a:rPr>
              <a:t>State any key research/report/policy that will inform your review of literature. (30%)</a:t>
            </a:r>
            <a:endParaRPr lang="en-GB" sz="1600" dirty="0"/>
          </a:p>
        </p:txBody>
      </p:sp>
      <p:pic>
        <p:nvPicPr>
          <p:cNvPr id="4" name="Video 3">
            <a:hlinkClick r:id="" action="ppaction://media"/>
            <a:extLst>
              <a:ext uri="{FF2B5EF4-FFF2-40B4-BE49-F238E27FC236}">
                <a16:creationId xmlns:a16="http://schemas.microsoft.com/office/drawing/2014/main" id="{3D153E83-1FDF-4AB7-A5E0-94056040286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2800776334"/>
      </p:ext>
    </p:extLst>
  </p:cSld>
  <p:clrMapOvr>
    <a:masterClrMapping/>
  </p:clrMapOvr>
  <mc:AlternateContent xmlns:mc="http://schemas.openxmlformats.org/markup-compatibility/2006">
    <mc:Choice xmlns:p14="http://schemas.microsoft.com/office/powerpoint/2010/main" Requires="p14">
      <p:transition spd="slow" p14:dur="800" advTm="40082">
        <p14:flythrough/>
      </p:transition>
    </mc:Choice>
    <mc:Fallback>
      <p:transition spd="slow" advTm="400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 calcmode="lin" valueType="num">
                                      <p:cBhvr additive="base">
                                        <p:cTn id="2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 calcmode="lin" valueType="num">
                                      <p:cBhvr additive="base">
                                        <p:cTn id="2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 calcmode="lin" valueType="num">
                                      <p:cBhvr additive="base">
                                        <p:cTn id="3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 calcmode="lin" valueType="num">
                                      <p:cBhvr additive="base">
                                        <p:cTn id="4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 calcmode="lin" valueType="num">
                                      <p:cBhvr additive="base">
                                        <p:cTn id="4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6">
                                            <p:txEl>
                                              <p:pRg st="6" end="6"/>
                                            </p:txEl>
                                          </p:spTgt>
                                        </p:tgtEl>
                                        <p:attrNameLst>
                                          <p:attrName>style.visibility</p:attrName>
                                        </p:attrNameLst>
                                      </p:cBhvr>
                                      <p:to>
                                        <p:strVal val="visible"/>
                                      </p:to>
                                    </p:set>
                                    <p:anim calcmode="lin" valueType="num">
                                      <p:cBhvr additive="base">
                                        <p:cTn id="5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7">
                                            <p:txEl>
                                              <p:pRg st="0" end="0"/>
                                            </p:txEl>
                                          </p:spTgt>
                                        </p:tgtEl>
                                        <p:attrNameLst>
                                          <p:attrName>style.visibility</p:attrName>
                                        </p:attrNameLst>
                                      </p:cBhvr>
                                      <p:to>
                                        <p:strVal val="visible"/>
                                      </p:to>
                                    </p:set>
                                    <p:anim calcmode="lin" valueType="num">
                                      <p:cBhvr additive="base">
                                        <p:cTn id="5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7">
                                            <p:txEl>
                                              <p:pRg st="1" end="1"/>
                                            </p:txEl>
                                          </p:spTgt>
                                        </p:tgtEl>
                                        <p:attrNameLst>
                                          <p:attrName>style.visibility</p:attrName>
                                        </p:attrNameLst>
                                      </p:cBhvr>
                                      <p:to>
                                        <p:strVal val="visible"/>
                                      </p:to>
                                    </p:set>
                                    <p:anim calcmode="lin" valueType="num">
                                      <p:cBhvr additive="base">
                                        <p:cTn id="65"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7">
                                            <p:txEl>
                                              <p:pRg st="2" end="2"/>
                                            </p:txEl>
                                          </p:spTgt>
                                        </p:tgtEl>
                                        <p:attrNameLst>
                                          <p:attrName>style.visibility</p:attrName>
                                        </p:attrNameLst>
                                      </p:cBhvr>
                                      <p:to>
                                        <p:strVal val="visible"/>
                                      </p:to>
                                    </p:set>
                                    <p:anim calcmode="lin" valueType="num">
                                      <p:cBhvr additive="base">
                                        <p:cTn id="7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7">
                                            <p:txEl>
                                              <p:pRg st="3" end="3"/>
                                            </p:txEl>
                                          </p:spTgt>
                                        </p:tgtEl>
                                        <p:attrNameLst>
                                          <p:attrName>style.visibility</p:attrName>
                                        </p:attrNameLst>
                                      </p:cBhvr>
                                      <p:to>
                                        <p:strVal val="visible"/>
                                      </p:to>
                                    </p:set>
                                    <p:anim calcmode="lin" valueType="num">
                                      <p:cBhvr additive="base">
                                        <p:cTn id="77"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7">
                                            <p:txEl>
                                              <p:pRg st="3" end="3"/>
                                            </p:txEl>
                                          </p:spTgt>
                                        </p:tgtEl>
                                        <p:attrNameLst>
                                          <p:attrName>ppt_y</p:attrName>
                                        </p:attrNameLst>
                                      </p:cBhvr>
                                      <p:tavLst>
                                        <p:tav tm="0">
                                          <p:val>
                                            <p:strVal val="1+#ppt_h/2"/>
                                          </p:val>
                                        </p:tav>
                                        <p:tav tm="100000">
                                          <p:val>
                                            <p:strVal val="#ppt_y"/>
                                          </p:val>
                                        </p:tav>
                                      </p:tavLst>
                                    </p:anim>
                                  </p:childTnLst>
                                </p:cTn>
                              </p:par>
                              <p:par>
                                <p:cTn id="79" presetID="2" presetClass="entr" presetSubtype="4" fill="hold" grpId="0" nodeType="withEffect">
                                  <p:stCondLst>
                                    <p:cond delay="0"/>
                                  </p:stCondLst>
                                  <p:childTnLst>
                                    <p:set>
                                      <p:cBhvr>
                                        <p:cTn id="80" dur="1" fill="hold">
                                          <p:stCondLst>
                                            <p:cond delay="0"/>
                                          </p:stCondLst>
                                        </p:cTn>
                                        <p:tgtEl>
                                          <p:spTgt spid="7">
                                            <p:txEl>
                                              <p:pRg st="4" end="4"/>
                                            </p:txEl>
                                          </p:spTgt>
                                        </p:tgtEl>
                                        <p:attrNameLst>
                                          <p:attrName>style.visibility</p:attrName>
                                        </p:attrNameLst>
                                      </p:cBhvr>
                                      <p:to>
                                        <p:strVal val="visible"/>
                                      </p:to>
                                    </p:set>
                                    <p:anim calcmode="lin" valueType="num">
                                      <p:cBhvr additive="base">
                                        <p:cTn id="8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83" fill="hold" display="0">
                  <p:stCondLst>
                    <p:cond delay="indefinite"/>
                  </p:stCondLst>
                </p:cTn>
                <p:tgtEl>
                  <p:spTgt spid="4"/>
                </p:tgtEl>
              </p:cMediaNode>
            </p:video>
            <p:seq concurrent="1" nextAc="seek">
              <p:cTn id="84" restart="whenNotActive" fill="hold" evtFilter="cancelBubble" nodeType="interactiveSeq">
                <p:stCondLst>
                  <p:cond evt="onClick" delay="0">
                    <p:tgtEl>
                      <p:spTgt spid="4"/>
                    </p:tgtEl>
                  </p:cond>
                </p:stCondLst>
                <p:endSync evt="end" delay="0">
                  <p:rtn val="all"/>
                </p:endSync>
                <p:childTnLst>
                  <p:par>
                    <p:cTn id="85" fill="hold">
                      <p:stCondLst>
                        <p:cond delay="0"/>
                      </p:stCondLst>
                      <p:childTnLst>
                        <p:par>
                          <p:cTn id="86" fill="hold">
                            <p:stCondLst>
                              <p:cond delay="0"/>
                            </p:stCondLst>
                            <p:childTnLst>
                              <p:par>
                                <p:cTn id="87" presetID="2" presetClass="mediacall" presetSubtype="0" fill="hold" nodeType="clickEffect">
                                  <p:stCondLst>
                                    <p:cond delay="0"/>
                                  </p:stCondLst>
                                  <p:childTnLst>
                                    <p:cmd type="call" cmd="togglePause">
                                      <p:cBhvr>
                                        <p:cTn id="88" dur="1" fill="hold"/>
                                        <p:tgtEl>
                                          <p:spTgt spid="4"/>
                                        </p:tgtEl>
                                      </p:cBhvr>
                                    </p:cmd>
                                  </p:childTnLst>
                                </p:cTn>
                              </p:par>
                            </p:childTnLst>
                          </p:cTn>
                        </p:par>
                      </p:childTnLst>
                    </p:cTn>
                  </p:par>
                </p:childTnLst>
              </p:cTn>
              <p:nextCondLst>
                <p:cond evt="onClick" delay="0">
                  <p:tgtEl>
                    <p:spTgt spid="4"/>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rmAutofit/>
          </a:bodyPr>
          <a:lstStyle/>
          <a:p>
            <a:r>
              <a:rPr lang="en-GB" sz="3200" dirty="0">
                <a:effectLst/>
                <a:ea typeface="Times New Roman" panose="02020603050405020304" pitchFamily="18" charset="0"/>
              </a:rPr>
              <a:t>Method</a:t>
            </a:r>
            <a:endParaRPr lang="en-GB" sz="7200" dirty="0"/>
          </a:p>
        </p:txBody>
      </p:sp>
      <p:sp>
        <p:nvSpPr>
          <p:cNvPr id="3" name="Content Placeholder 2">
            <a:extLst>
              <a:ext uri="{FF2B5EF4-FFF2-40B4-BE49-F238E27FC236}">
                <a16:creationId xmlns:a16="http://schemas.microsoft.com/office/drawing/2014/main" id="{1F5F89B0-8378-430B-BF43-622DA179C7DA}"/>
              </a:ext>
            </a:extLst>
          </p:cNvPr>
          <p:cNvSpPr>
            <a:spLocks noGrp="1"/>
          </p:cNvSpPr>
          <p:nvPr>
            <p:ph sz="half" idx="1"/>
          </p:nvPr>
        </p:nvSpPr>
        <p:spPr>
          <a:xfrm>
            <a:off x="1066799" y="1754155"/>
            <a:ext cx="10058399" cy="3806890"/>
          </a:xfrm>
        </p:spPr>
        <p:txBody>
          <a:bodyPr/>
          <a:lstStyle/>
          <a:p>
            <a:r>
              <a:rPr lang="en-GB" dirty="0"/>
              <a:t>I am planning to conduct a systematic review</a:t>
            </a:r>
          </a:p>
          <a:p>
            <a:r>
              <a:rPr lang="en-GB" dirty="0"/>
              <a:t>This is a form of secondary research</a:t>
            </a:r>
          </a:p>
          <a:p>
            <a:r>
              <a:rPr lang="en-GB" dirty="0"/>
              <a:t>It involves using “repeatable analytical methods to collect secondary data and analyse it” (‘</a:t>
            </a:r>
            <a:r>
              <a:rPr lang="en-GB"/>
              <a:t>Systematic review,’ 2020)</a:t>
            </a:r>
            <a:endParaRPr lang="en-GB" dirty="0"/>
          </a:p>
          <a:p>
            <a:r>
              <a:rPr lang="en-GB" dirty="0"/>
              <a:t>I believe, is the most suitable method of research for my chosen topic</a:t>
            </a:r>
          </a:p>
        </p:txBody>
      </p:sp>
      <p:sp>
        <p:nvSpPr>
          <p:cNvPr id="10" name="TextBox 9">
            <a:extLst>
              <a:ext uri="{FF2B5EF4-FFF2-40B4-BE49-F238E27FC236}">
                <a16:creationId xmlns:a16="http://schemas.microsoft.com/office/drawing/2014/main" id="{019E2331-C9E0-4D93-97A5-10DFD74DD318}"/>
              </a:ext>
            </a:extLst>
          </p:cNvPr>
          <p:cNvSpPr txBox="1"/>
          <p:nvPr/>
        </p:nvSpPr>
        <p:spPr>
          <a:xfrm>
            <a:off x="367554" y="5896123"/>
            <a:ext cx="6096000" cy="584775"/>
          </a:xfrm>
          <a:prstGeom prst="rect">
            <a:avLst/>
          </a:prstGeom>
          <a:noFill/>
        </p:spPr>
        <p:txBody>
          <a:bodyPr wrap="square">
            <a:spAutoFit/>
          </a:bodyPr>
          <a:lstStyle/>
          <a:p>
            <a:r>
              <a:rPr lang="en-GB" sz="1600" dirty="0">
                <a:effectLst/>
                <a:ea typeface="Times New Roman" panose="02020603050405020304" pitchFamily="18" charset="0"/>
              </a:rPr>
              <a:t>State any key research/report/policy that will inform your review of literature. (30%)</a:t>
            </a:r>
            <a:endParaRPr lang="en-GB" sz="1600" dirty="0"/>
          </a:p>
        </p:txBody>
      </p:sp>
      <p:pic>
        <p:nvPicPr>
          <p:cNvPr id="4" name="Video 3">
            <a:hlinkClick r:id="" action="ppaction://media"/>
            <a:extLst>
              <a:ext uri="{FF2B5EF4-FFF2-40B4-BE49-F238E27FC236}">
                <a16:creationId xmlns:a16="http://schemas.microsoft.com/office/drawing/2014/main" id="{F7E63D01-21CF-4A37-9CC5-6E91254257C9}"/>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98096005"/>
      </p:ext>
    </p:extLst>
  </p:cSld>
  <p:clrMapOvr>
    <a:masterClrMapping/>
  </p:clrMapOvr>
  <mc:AlternateContent xmlns:mc="http://schemas.openxmlformats.org/markup-compatibility/2006">
    <mc:Choice xmlns:p14="http://schemas.microsoft.com/office/powerpoint/2010/main" Requires="p14">
      <p:transition spd="slow" p14:dur="800" advTm="15335">
        <p14:flythrough/>
      </p:transition>
    </mc:Choice>
    <mc:Fallback>
      <p:transition spd="slow" advTm="153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4"/>
                </p:tgtEl>
              </p:cMediaNode>
            </p:video>
            <p:seq concurrent="1" nextAc="seek">
              <p:cTn id="32" restart="whenNotActive" fill="hold" evtFilter="cancelBubble" nodeType="interactiveSeq">
                <p:stCondLst>
                  <p:cond evt="onClick" delay="0">
                    <p:tgtEl>
                      <p:spTgt spid="4"/>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rmAutofit/>
          </a:bodyPr>
          <a:lstStyle/>
          <a:p>
            <a:r>
              <a:rPr lang="en-GB" sz="3200" dirty="0">
                <a:effectLst/>
                <a:ea typeface="Times New Roman" panose="02020603050405020304" pitchFamily="18" charset="0"/>
              </a:rPr>
              <a:t>What buzzwords will I search for?</a:t>
            </a:r>
            <a:endParaRPr lang="en-GB" sz="7200" dirty="0"/>
          </a:p>
        </p:txBody>
      </p:sp>
      <p:sp>
        <p:nvSpPr>
          <p:cNvPr id="3" name="Content Placeholder 2">
            <a:extLst>
              <a:ext uri="{FF2B5EF4-FFF2-40B4-BE49-F238E27FC236}">
                <a16:creationId xmlns:a16="http://schemas.microsoft.com/office/drawing/2014/main" id="{1F5F89B0-8378-430B-BF43-622DA179C7DA}"/>
              </a:ext>
            </a:extLst>
          </p:cNvPr>
          <p:cNvSpPr>
            <a:spLocks noGrp="1"/>
          </p:cNvSpPr>
          <p:nvPr>
            <p:ph sz="half" idx="1"/>
          </p:nvPr>
        </p:nvSpPr>
        <p:spPr>
          <a:xfrm>
            <a:off x="1066799" y="2103120"/>
            <a:ext cx="10058399" cy="3749040"/>
          </a:xfrm>
        </p:spPr>
        <p:txBody>
          <a:bodyPr>
            <a:normAutofit/>
          </a:bodyPr>
          <a:lstStyle/>
          <a:p>
            <a:pPr lvl="1"/>
            <a:r>
              <a:rPr lang="en-GB" sz="1800" dirty="0"/>
              <a:t>Abuse</a:t>
            </a:r>
          </a:p>
          <a:p>
            <a:pPr lvl="1"/>
            <a:r>
              <a:rPr lang="en-GB" sz="1800" dirty="0"/>
              <a:t>Abusive homes</a:t>
            </a:r>
          </a:p>
          <a:p>
            <a:pPr lvl="1"/>
            <a:r>
              <a:rPr lang="en-GB" sz="1800" dirty="0"/>
              <a:t>Children</a:t>
            </a:r>
          </a:p>
          <a:p>
            <a:pPr lvl="1"/>
            <a:r>
              <a:rPr lang="en-GB" sz="1800" dirty="0"/>
              <a:t>Children’s health</a:t>
            </a:r>
          </a:p>
          <a:p>
            <a:pPr lvl="1"/>
            <a:r>
              <a:rPr lang="en-GB" sz="1800" dirty="0"/>
              <a:t>Children’s mental health</a:t>
            </a:r>
          </a:p>
          <a:p>
            <a:pPr lvl="1"/>
            <a:r>
              <a:rPr lang="en-GB" sz="1800" dirty="0"/>
              <a:t>Domestic abuse</a:t>
            </a:r>
          </a:p>
          <a:p>
            <a:pPr lvl="1"/>
            <a:r>
              <a:rPr lang="en-GB" sz="1800" dirty="0"/>
              <a:t>Domestic violence</a:t>
            </a:r>
          </a:p>
          <a:p>
            <a:pPr lvl="1"/>
            <a:r>
              <a:rPr lang="en-GB" sz="1800" dirty="0"/>
              <a:t>Effects of domestic violence</a:t>
            </a:r>
          </a:p>
          <a:p>
            <a:pPr lvl="1"/>
            <a:r>
              <a:rPr lang="en-GB" sz="1800" dirty="0"/>
              <a:t>Witnessing domestic abuse</a:t>
            </a:r>
          </a:p>
          <a:p>
            <a:pPr lvl="1"/>
            <a:r>
              <a:rPr lang="en-GB" sz="1800" dirty="0"/>
              <a:t>Witnessing domestic violence</a:t>
            </a:r>
          </a:p>
        </p:txBody>
      </p:sp>
      <p:sp>
        <p:nvSpPr>
          <p:cNvPr id="5" name="TextBox 4">
            <a:extLst>
              <a:ext uri="{FF2B5EF4-FFF2-40B4-BE49-F238E27FC236}">
                <a16:creationId xmlns:a16="http://schemas.microsoft.com/office/drawing/2014/main" id="{4949114E-BA40-4DBE-9654-6029E8DF6E00}"/>
              </a:ext>
            </a:extLst>
          </p:cNvPr>
          <p:cNvSpPr txBox="1"/>
          <p:nvPr/>
        </p:nvSpPr>
        <p:spPr>
          <a:xfrm>
            <a:off x="376516" y="5884899"/>
            <a:ext cx="6096000" cy="584775"/>
          </a:xfrm>
          <a:prstGeom prst="rect">
            <a:avLst/>
          </a:prstGeom>
          <a:noFill/>
        </p:spPr>
        <p:txBody>
          <a:bodyPr wrap="square">
            <a:spAutoFit/>
          </a:bodyPr>
          <a:lstStyle/>
          <a:p>
            <a:r>
              <a:rPr lang="en-GB" sz="1600" dirty="0">
                <a:effectLst/>
                <a:ea typeface="Times New Roman" panose="02020603050405020304" pitchFamily="18" charset="0"/>
              </a:rPr>
              <a:t>State any key research/report/policy that will inform your review of literature. (30%)</a:t>
            </a:r>
            <a:endParaRPr lang="en-GB" sz="1600" dirty="0"/>
          </a:p>
        </p:txBody>
      </p:sp>
      <p:pic>
        <p:nvPicPr>
          <p:cNvPr id="11" name="Video 10">
            <a:hlinkClick r:id="" action="ppaction://media"/>
            <a:extLst>
              <a:ext uri="{FF2B5EF4-FFF2-40B4-BE49-F238E27FC236}">
                <a16:creationId xmlns:a16="http://schemas.microsoft.com/office/drawing/2014/main" id="{8114D734-6495-4FD2-A280-DCA1DF0D65B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1382562687"/>
      </p:ext>
    </p:extLst>
  </p:cSld>
  <p:clrMapOvr>
    <a:masterClrMapping/>
  </p:clrMapOvr>
  <mc:AlternateContent xmlns:mc="http://schemas.openxmlformats.org/markup-compatibility/2006">
    <mc:Choice xmlns:p14="http://schemas.microsoft.com/office/powerpoint/2010/main" Requires="p14">
      <p:transition spd="slow" p14:dur="800" advTm="32192">
        <p14:flythrough/>
      </p:transition>
    </mc:Choice>
    <mc:Fallback>
      <p:transition spd="slow" advTm="321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67" fill="hold" display="0">
                  <p:stCondLst>
                    <p:cond delay="indefinite"/>
                  </p:stCondLst>
                </p:cTn>
                <p:tgtEl>
                  <p:spTgt spid="11"/>
                </p:tgtEl>
              </p:cMediaNode>
            </p:video>
            <p:seq concurrent="1" nextAc="seek">
              <p:cTn id="68" restart="whenNotActive" fill="hold" evtFilter="cancelBubble" nodeType="interactiveSeq">
                <p:stCondLst>
                  <p:cond evt="onClick" delay="0">
                    <p:tgtEl>
                      <p:spTgt spid="11"/>
                    </p:tgtEl>
                  </p:cond>
                </p:stCondLst>
                <p:endSync evt="end" delay="0">
                  <p:rtn val="all"/>
                </p:endSync>
                <p:childTnLst>
                  <p:par>
                    <p:cTn id="69" fill="hold">
                      <p:stCondLst>
                        <p:cond delay="0"/>
                      </p:stCondLst>
                      <p:childTnLst>
                        <p:par>
                          <p:cTn id="70" fill="hold">
                            <p:stCondLst>
                              <p:cond delay="0"/>
                            </p:stCondLst>
                            <p:childTnLst>
                              <p:par>
                                <p:cTn id="71" presetID="2" presetClass="mediacall" presetSubtype="0" fill="hold" nodeType="clickEffect">
                                  <p:stCondLst>
                                    <p:cond delay="0"/>
                                  </p:stCondLst>
                                  <p:childTnLst>
                                    <p:cmd type="call" cmd="togglePause">
                                      <p:cBhvr>
                                        <p:cTn id="7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1803-274D-48D2-8A0F-158BB440F012}"/>
              </a:ext>
            </a:extLst>
          </p:cNvPr>
          <p:cNvSpPr>
            <a:spLocks noGrp="1"/>
          </p:cNvSpPr>
          <p:nvPr>
            <p:ph type="title"/>
          </p:nvPr>
        </p:nvSpPr>
        <p:spPr/>
        <p:txBody>
          <a:bodyPr>
            <a:normAutofit/>
          </a:bodyPr>
          <a:lstStyle/>
          <a:p>
            <a:r>
              <a:rPr lang="en-GB" sz="3200" dirty="0"/>
              <a:t>What databases will I be using to find my sources?</a:t>
            </a:r>
          </a:p>
        </p:txBody>
      </p:sp>
      <p:sp>
        <p:nvSpPr>
          <p:cNvPr id="3" name="Content Placeholder 2">
            <a:extLst>
              <a:ext uri="{FF2B5EF4-FFF2-40B4-BE49-F238E27FC236}">
                <a16:creationId xmlns:a16="http://schemas.microsoft.com/office/drawing/2014/main" id="{1F5F89B0-8378-430B-BF43-622DA179C7DA}"/>
              </a:ext>
            </a:extLst>
          </p:cNvPr>
          <p:cNvSpPr>
            <a:spLocks noGrp="1"/>
          </p:cNvSpPr>
          <p:nvPr>
            <p:ph sz="half" idx="1"/>
          </p:nvPr>
        </p:nvSpPr>
        <p:spPr>
          <a:xfrm>
            <a:off x="941291" y="3524275"/>
            <a:ext cx="9941859" cy="1859280"/>
          </a:xfrm>
        </p:spPr>
        <p:txBody>
          <a:bodyPr/>
          <a:lstStyle/>
          <a:p>
            <a:pPr lvl="1"/>
            <a:r>
              <a:rPr lang="en-GB" sz="1800" dirty="0"/>
              <a:t>Secondly, I will use my Internet Archive account</a:t>
            </a:r>
          </a:p>
          <a:p>
            <a:pPr lvl="2"/>
            <a:r>
              <a:rPr lang="en-GB" dirty="0"/>
              <a:t>This is a non-profit digital library made with the intent to give “universal access to knowledge”</a:t>
            </a:r>
          </a:p>
          <a:p>
            <a:pPr lvl="2"/>
            <a:r>
              <a:rPr lang="en-GB" dirty="0"/>
              <a:t>As I will do with the UWTSD library, I will prioritise research from the previous fifteen years for the aforementioned reasons</a:t>
            </a:r>
          </a:p>
        </p:txBody>
      </p:sp>
      <p:sp>
        <p:nvSpPr>
          <p:cNvPr id="5" name="Content Placeholder 2">
            <a:extLst>
              <a:ext uri="{FF2B5EF4-FFF2-40B4-BE49-F238E27FC236}">
                <a16:creationId xmlns:a16="http://schemas.microsoft.com/office/drawing/2014/main" id="{AE03C6C2-F367-49A2-8625-F3F183E7D78A}"/>
              </a:ext>
            </a:extLst>
          </p:cNvPr>
          <p:cNvSpPr txBox="1">
            <a:spLocks/>
          </p:cNvSpPr>
          <p:nvPr/>
        </p:nvSpPr>
        <p:spPr>
          <a:xfrm>
            <a:off x="941293" y="1825215"/>
            <a:ext cx="9941859" cy="1859280"/>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a:lstStyle>
          <a:p>
            <a:pPr lvl="1"/>
            <a:r>
              <a:rPr lang="en-GB" sz="1800" dirty="0"/>
              <a:t>I will predominantly be using the UWTSD Library &amp; Learning database to find my sources</a:t>
            </a:r>
          </a:p>
          <a:p>
            <a:pPr lvl="2"/>
            <a:r>
              <a:rPr lang="en-GB" dirty="0"/>
              <a:t>I will narrow my searches to find the best possible data available to me</a:t>
            </a:r>
          </a:p>
          <a:p>
            <a:pPr lvl="2"/>
            <a:r>
              <a:rPr lang="en-GB" dirty="0"/>
              <a:t>To do this, I will prioritise peer-reviewed article as this suggests “validity and its suitability”</a:t>
            </a:r>
          </a:p>
          <a:p>
            <a:pPr lvl="2"/>
            <a:r>
              <a:rPr lang="en-GB" dirty="0"/>
              <a:t>Furthermore, I will prioritise articles – without limiting my search to them entirely – from the previous fifteen years as this will provide me with the most recent and relevant research</a:t>
            </a:r>
          </a:p>
        </p:txBody>
      </p:sp>
      <p:sp>
        <p:nvSpPr>
          <p:cNvPr id="8" name="Content Placeholder 2">
            <a:extLst>
              <a:ext uri="{FF2B5EF4-FFF2-40B4-BE49-F238E27FC236}">
                <a16:creationId xmlns:a16="http://schemas.microsoft.com/office/drawing/2014/main" id="{7C65358F-B00B-40C0-9BC0-4B724E912DD9}"/>
              </a:ext>
            </a:extLst>
          </p:cNvPr>
          <p:cNvSpPr txBox="1">
            <a:spLocks/>
          </p:cNvSpPr>
          <p:nvPr/>
        </p:nvSpPr>
        <p:spPr>
          <a:xfrm>
            <a:off x="941291" y="4709194"/>
            <a:ext cx="10094259" cy="882130"/>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a:lstStyle>
          <a:p>
            <a:pPr lvl="1"/>
            <a:r>
              <a:rPr lang="en-GB" sz="1800" dirty="0"/>
              <a:t>Additionally, I may use sources such as Google Scholar and certain websites if I feel they are reliable. </a:t>
            </a:r>
          </a:p>
        </p:txBody>
      </p:sp>
      <p:sp>
        <p:nvSpPr>
          <p:cNvPr id="7" name="TextBox 6">
            <a:extLst>
              <a:ext uri="{FF2B5EF4-FFF2-40B4-BE49-F238E27FC236}">
                <a16:creationId xmlns:a16="http://schemas.microsoft.com/office/drawing/2014/main" id="{D7CF5F30-50CD-4367-8667-F94A43ED4126}"/>
              </a:ext>
            </a:extLst>
          </p:cNvPr>
          <p:cNvSpPr txBox="1"/>
          <p:nvPr/>
        </p:nvSpPr>
        <p:spPr>
          <a:xfrm>
            <a:off x="367554" y="5896123"/>
            <a:ext cx="6096000" cy="584775"/>
          </a:xfrm>
          <a:prstGeom prst="rect">
            <a:avLst/>
          </a:prstGeom>
          <a:noFill/>
        </p:spPr>
        <p:txBody>
          <a:bodyPr wrap="square">
            <a:spAutoFit/>
          </a:bodyPr>
          <a:lstStyle/>
          <a:p>
            <a:r>
              <a:rPr lang="en-GB" sz="1600" dirty="0">
                <a:effectLst/>
                <a:ea typeface="Times New Roman" panose="02020603050405020304" pitchFamily="18" charset="0"/>
              </a:rPr>
              <a:t>State any key research/report/policy that will inform your review of literature. (30%)</a:t>
            </a:r>
            <a:endParaRPr lang="en-GB" sz="1600" dirty="0"/>
          </a:p>
        </p:txBody>
      </p:sp>
      <p:sp>
        <p:nvSpPr>
          <p:cNvPr id="9" name="TextBox 8">
            <a:extLst>
              <a:ext uri="{FF2B5EF4-FFF2-40B4-BE49-F238E27FC236}">
                <a16:creationId xmlns:a16="http://schemas.microsoft.com/office/drawing/2014/main" id="{A5FDD878-8082-48F7-8A58-0F3CC9E19855}"/>
              </a:ext>
            </a:extLst>
          </p:cNvPr>
          <p:cNvSpPr txBox="1"/>
          <p:nvPr/>
        </p:nvSpPr>
        <p:spPr>
          <a:xfrm>
            <a:off x="7781365" y="6012810"/>
            <a:ext cx="3926543" cy="369332"/>
          </a:xfrm>
          <a:prstGeom prst="rect">
            <a:avLst/>
          </a:prstGeom>
          <a:noFill/>
        </p:spPr>
        <p:txBody>
          <a:bodyPr wrap="square">
            <a:spAutoFit/>
          </a:bodyPr>
          <a:lstStyle/>
          <a:p>
            <a:pPr algn="ctr"/>
            <a:r>
              <a:rPr lang="en-GB" sz="1800" dirty="0">
                <a:effectLst/>
                <a:latin typeface="Calibri" panose="020F0502020204030204" pitchFamily="34" charset="0"/>
                <a:ea typeface="Times New Roman" panose="02020603050405020304" pitchFamily="18" charset="0"/>
              </a:rPr>
              <a:t>(</a:t>
            </a:r>
            <a:r>
              <a:rPr lang="en-GB" sz="1800" dirty="0" err="1">
                <a:effectLst/>
                <a:latin typeface="Calibri" panose="020F0502020204030204" pitchFamily="34" charset="0"/>
                <a:ea typeface="Times New Roman" panose="02020603050405020304" pitchFamily="18" charset="0"/>
              </a:rPr>
              <a:t>Publisso</a:t>
            </a:r>
            <a:r>
              <a:rPr lang="en-GB" sz="1800" dirty="0">
                <a:effectLst/>
                <a:latin typeface="Calibri" panose="020F0502020204030204" pitchFamily="34" charset="0"/>
                <a:ea typeface="Times New Roman" panose="02020603050405020304" pitchFamily="18" charset="0"/>
              </a:rPr>
              <a:t>, 2017) (Internet Archive, 2009) </a:t>
            </a:r>
            <a:endParaRPr lang="en-GB" dirty="0"/>
          </a:p>
        </p:txBody>
      </p:sp>
      <p:pic>
        <p:nvPicPr>
          <p:cNvPr id="10" name="Video 9">
            <a:hlinkClick r:id="" action="ppaction://media"/>
            <a:extLst>
              <a:ext uri="{FF2B5EF4-FFF2-40B4-BE49-F238E27FC236}">
                <a16:creationId xmlns:a16="http://schemas.microsoft.com/office/drawing/2014/main" id="{470C33E2-6CC0-4038-8ADE-54FDFCA9478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669867406"/>
      </p:ext>
    </p:extLst>
  </p:cSld>
  <p:clrMapOvr>
    <a:masterClrMapping/>
  </p:clrMapOvr>
  <mc:AlternateContent xmlns:mc="http://schemas.openxmlformats.org/markup-compatibility/2006">
    <mc:Choice xmlns:p14="http://schemas.microsoft.com/office/powerpoint/2010/main" Requires="p14">
      <p:transition spd="slow" p14:dur="800" advTm="47193">
        <p14:flythrough/>
      </p:transition>
    </mc:Choice>
    <mc:Fallback>
      <p:transition spd="slow" advTm="471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additive="base">
                                        <p:cTn id="3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 calcmode="lin" valueType="num">
                                      <p:cBhvr additive="base">
                                        <p:cTn id="4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8">
                                            <p:txEl>
                                              <p:pRg st="0" end="0"/>
                                            </p:txEl>
                                          </p:spTgt>
                                        </p:tgtEl>
                                        <p:attrNameLst>
                                          <p:attrName>style.visibility</p:attrName>
                                        </p:attrNameLst>
                                      </p:cBhvr>
                                      <p:to>
                                        <p:strVal val="visible"/>
                                      </p:to>
                                    </p:set>
                                    <p:anim calcmode="lin" valueType="num">
                                      <p:cBhvr additive="base">
                                        <p:cTn id="4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9" fill="hold" display="0">
                  <p:stCondLst>
                    <p:cond delay="indefinite"/>
                  </p:stCondLst>
                </p:cTn>
                <p:tgtEl>
                  <p:spTgt spid="10"/>
                </p:tgtEl>
              </p:cMediaNode>
            </p:video>
            <p:seq concurrent="1" nextAc="seek">
              <p:cTn id="50" restart="whenNotActive" fill="hold" evtFilter="cancelBubble" nodeType="interactiveSeq">
                <p:stCondLst>
                  <p:cond evt="onClick" delay="0">
                    <p:tgtEl>
                      <p:spTgt spid="10"/>
                    </p:tgtEl>
                  </p:cond>
                </p:stCondLst>
                <p:endSync evt="end" delay="0">
                  <p:rtn val="all"/>
                </p:endSync>
                <p:childTnLst>
                  <p:par>
                    <p:cTn id="51" fill="hold">
                      <p:stCondLst>
                        <p:cond delay="0"/>
                      </p:stCondLst>
                      <p:childTnLst>
                        <p:par>
                          <p:cTn id="52" fill="hold">
                            <p:stCondLst>
                              <p:cond delay="0"/>
                            </p:stCondLst>
                            <p:childTnLst>
                              <p:par>
                                <p:cTn id="53" presetID="2" presetClass="mediacall" presetSubtype="0" fill="hold" nodeType="clickEffect">
                                  <p:stCondLst>
                                    <p:cond delay="0"/>
                                  </p:stCondLst>
                                  <p:childTnLst>
                                    <p:cmd type="call" cmd="togglePause">
                                      <p:cBhvr>
                                        <p:cTn id="54"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92870-2CF5-4D35-A049-38889605FFC1}"/>
              </a:ext>
            </a:extLst>
          </p:cNvPr>
          <p:cNvSpPr>
            <a:spLocks noGrp="1"/>
          </p:cNvSpPr>
          <p:nvPr>
            <p:ph type="title"/>
          </p:nvPr>
        </p:nvSpPr>
        <p:spPr/>
        <p:txBody>
          <a:bodyPr>
            <a:normAutofit/>
          </a:bodyPr>
          <a:lstStyle/>
          <a:p>
            <a:r>
              <a:rPr lang="en-GB" sz="3600" dirty="0">
                <a:effectLst/>
                <a:ea typeface="Times New Roman" panose="02020603050405020304" pitchFamily="18" charset="0"/>
              </a:rPr>
              <a:t>What research will I use?</a:t>
            </a:r>
            <a:endParaRPr lang="en-GB" sz="8000" dirty="0"/>
          </a:p>
        </p:txBody>
      </p:sp>
      <p:sp>
        <p:nvSpPr>
          <p:cNvPr id="3" name="Content Placeholder 2">
            <a:extLst>
              <a:ext uri="{FF2B5EF4-FFF2-40B4-BE49-F238E27FC236}">
                <a16:creationId xmlns:a16="http://schemas.microsoft.com/office/drawing/2014/main" id="{EC7A1B74-1CCE-4047-B57C-039F2309EC3C}"/>
              </a:ext>
            </a:extLst>
          </p:cNvPr>
          <p:cNvSpPr>
            <a:spLocks noGrp="1"/>
          </p:cNvSpPr>
          <p:nvPr>
            <p:ph sz="half" idx="1"/>
          </p:nvPr>
        </p:nvSpPr>
        <p:spPr>
          <a:xfrm>
            <a:off x="1066799" y="2103120"/>
            <a:ext cx="10058399" cy="1662056"/>
          </a:xfrm>
        </p:spPr>
        <p:txBody>
          <a:bodyPr/>
          <a:lstStyle/>
          <a:p>
            <a:r>
              <a:rPr lang="en-GB" dirty="0"/>
              <a:t>I will include both qualitive and quantitative data as this will provide me with a wider range of information</a:t>
            </a:r>
          </a:p>
        </p:txBody>
      </p:sp>
      <p:sp>
        <p:nvSpPr>
          <p:cNvPr id="5" name="TextBox 4">
            <a:extLst>
              <a:ext uri="{FF2B5EF4-FFF2-40B4-BE49-F238E27FC236}">
                <a16:creationId xmlns:a16="http://schemas.microsoft.com/office/drawing/2014/main" id="{95699E9B-9C66-41C1-AE6F-588355509863}"/>
              </a:ext>
            </a:extLst>
          </p:cNvPr>
          <p:cNvSpPr txBox="1"/>
          <p:nvPr/>
        </p:nvSpPr>
        <p:spPr>
          <a:xfrm>
            <a:off x="367555" y="5896123"/>
            <a:ext cx="6096000" cy="584775"/>
          </a:xfrm>
          <a:prstGeom prst="rect">
            <a:avLst/>
          </a:prstGeom>
          <a:noFill/>
        </p:spPr>
        <p:txBody>
          <a:bodyPr wrap="square">
            <a:spAutoFit/>
          </a:bodyPr>
          <a:lstStyle/>
          <a:p>
            <a:r>
              <a:rPr lang="en-GB" sz="1600" dirty="0">
                <a:ea typeface="Times New Roman" panose="02020603050405020304" pitchFamily="18" charset="0"/>
              </a:rPr>
              <a:t>State how you will carry out your research methodology – inclusion/exclusion criteria. (20%)</a:t>
            </a:r>
            <a:endParaRPr lang="en-GB" sz="4400" dirty="0"/>
          </a:p>
        </p:txBody>
      </p:sp>
      <p:pic>
        <p:nvPicPr>
          <p:cNvPr id="6" name="Video 5">
            <a:hlinkClick r:id="" action="ppaction://media"/>
            <a:extLst>
              <a:ext uri="{FF2B5EF4-FFF2-40B4-BE49-F238E27FC236}">
                <a16:creationId xmlns:a16="http://schemas.microsoft.com/office/drawing/2014/main" id="{AEF35DFA-1BC5-4FAE-B93B-F95F5628CD1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68582781"/>
      </p:ext>
    </p:extLst>
  </p:cSld>
  <p:clrMapOvr>
    <a:masterClrMapping/>
  </p:clrMapOvr>
  <mc:AlternateContent xmlns:mc="http://schemas.openxmlformats.org/markup-compatibility/2006">
    <mc:Choice xmlns:p14="http://schemas.microsoft.com/office/powerpoint/2010/main" Requires="p14">
      <p:transition spd="slow" p14:dur="800" advTm="7011">
        <p14:flythrough/>
      </p:transition>
    </mc:Choice>
    <mc:Fallback>
      <p:transition spd="slow" advTm="70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6"/>
                </p:tgtEl>
              </p:cMediaNode>
            </p:video>
            <p:seq concurrent="1" nextAc="seek">
              <p:cTn id="14" restart="whenNotActive" fill="hold" evtFilter="cancelBubble" nodeType="interactiveSeq">
                <p:stCondLst>
                  <p:cond evt="onClick" delay="0">
                    <p:tgtEl>
                      <p:spTgt spid="6"/>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92870-2CF5-4D35-A049-38889605FFC1}"/>
              </a:ext>
            </a:extLst>
          </p:cNvPr>
          <p:cNvSpPr>
            <a:spLocks noGrp="1"/>
          </p:cNvSpPr>
          <p:nvPr>
            <p:ph type="title"/>
          </p:nvPr>
        </p:nvSpPr>
        <p:spPr/>
        <p:txBody>
          <a:bodyPr>
            <a:normAutofit/>
          </a:bodyPr>
          <a:lstStyle/>
          <a:p>
            <a:r>
              <a:rPr lang="en-GB" sz="3600" dirty="0"/>
              <a:t>What is my inclusion and exclusion criteria?</a:t>
            </a:r>
            <a:endParaRPr lang="en-GB" sz="8000" dirty="0"/>
          </a:p>
        </p:txBody>
      </p:sp>
      <p:sp>
        <p:nvSpPr>
          <p:cNvPr id="7" name="TextBox 6">
            <a:extLst>
              <a:ext uri="{FF2B5EF4-FFF2-40B4-BE49-F238E27FC236}">
                <a16:creationId xmlns:a16="http://schemas.microsoft.com/office/drawing/2014/main" id="{3C7405E5-8F94-45EC-8BD9-535CF8644203}"/>
              </a:ext>
            </a:extLst>
          </p:cNvPr>
          <p:cNvSpPr txBox="1"/>
          <p:nvPr/>
        </p:nvSpPr>
        <p:spPr>
          <a:xfrm>
            <a:off x="367555" y="5896123"/>
            <a:ext cx="6096000" cy="584775"/>
          </a:xfrm>
          <a:prstGeom prst="rect">
            <a:avLst/>
          </a:prstGeom>
          <a:noFill/>
        </p:spPr>
        <p:txBody>
          <a:bodyPr wrap="square">
            <a:spAutoFit/>
          </a:bodyPr>
          <a:lstStyle/>
          <a:p>
            <a:r>
              <a:rPr lang="en-GB" sz="1600" dirty="0">
                <a:ea typeface="Times New Roman" panose="02020603050405020304" pitchFamily="18" charset="0"/>
              </a:rPr>
              <a:t>State how you will carry out your research methodology – inclusion/exclusion criteria. (20%)</a:t>
            </a:r>
            <a:endParaRPr lang="en-GB" sz="4400" dirty="0"/>
          </a:p>
        </p:txBody>
      </p:sp>
      <p:sp>
        <p:nvSpPr>
          <p:cNvPr id="10" name="TextBox 9">
            <a:extLst>
              <a:ext uri="{FF2B5EF4-FFF2-40B4-BE49-F238E27FC236}">
                <a16:creationId xmlns:a16="http://schemas.microsoft.com/office/drawing/2014/main" id="{976CC5ED-AB0C-470A-BD8F-0BA5801A6CB6}"/>
              </a:ext>
            </a:extLst>
          </p:cNvPr>
          <p:cNvSpPr txBox="1"/>
          <p:nvPr/>
        </p:nvSpPr>
        <p:spPr>
          <a:xfrm>
            <a:off x="1066800" y="1762267"/>
            <a:ext cx="10058400" cy="357431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700" dirty="0"/>
              <a:t>In my search, I will only be using data from 1990 onwards. </a:t>
            </a:r>
          </a:p>
          <a:p>
            <a:pPr marL="742950" lvl="1" indent="-285750">
              <a:lnSpc>
                <a:spcPct val="150000"/>
              </a:lnSpc>
              <a:buFont typeface="Arial" panose="020B0604020202020204" pitchFamily="34" charset="0"/>
              <a:buChar char="•"/>
            </a:pPr>
            <a:r>
              <a:rPr lang="en-GB" sz="1700" dirty="0"/>
              <a:t>Little research was made prior to this thus it is limited and outdated.</a:t>
            </a:r>
          </a:p>
          <a:p>
            <a:pPr marL="285750" indent="-285750">
              <a:lnSpc>
                <a:spcPct val="150000"/>
              </a:lnSpc>
              <a:buFont typeface="Arial" panose="020B0604020202020204" pitchFamily="34" charset="0"/>
              <a:buChar char="•"/>
            </a:pPr>
            <a:r>
              <a:rPr lang="en-GB" sz="1700" dirty="0"/>
              <a:t>I will be using research that specifically refers to victims who have witnessed domestic violence while under the age of 18, not over as I would like to focus on children specifically;</a:t>
            </a:r>
          </a:p>
          <a:p>
            <a:pPr marL="742950" lvl="1" indent="-285750">
              <a:lnSpc>
                <a:spcPct val="150000"/>
              </a:lnSpc>
              <a:buFont typeface="Arial" panose="020B0604020202020204" pitchFamily="34" charset="0"/>
              <a:buChar char="•"/>
            </a:pPr>
            <a:r>
              <a:rPr lang="en-GB" sz="1700" dirty="0"/>
              <a:t>however, I will not exclude research that discusses the long-term side-effects which may last well past childhood.</a:t>
            </a:r>
          </a:p>
          <a:p>
            <a:pPr marL="285750" indent="-285750">
              <a:lnSpc>
                <a:spcPct val="150000"/>
              </a:lnSpc>
              <a:buFont typeface="Arial" panose="020B0604020202020204" pitchFamily="34" charset="0"/>
              <a:buChar char="•"/>
            </a:pPr>
            <a:r>
              <a:rPr lang="en-GB" sz="1700" dirty="0"/>
              <a:t>I will aim to exclusively use UK-based research as certain areas have different views on what can be defined as ‘domestic abuse’ thus the research would be unreliable for my study. I will be using research which addresses mental abuse as well physical abuse.</a:t>
            </a:r>
          </a:p>
        </p:txBody>
      </p:sp>
      <p:pic>
        <p:nvPicPr>
          <p:cNvPr id="3" name="Video 2">
            <a:hlinkClick r:id="" action="ppaction://media"/>
            <a:extLst>
              <a:ext uri="{FF2B5EF4-FFF2-40B4-BE49-F238E27FC236}">
                <a16:creationId xmlns:a16="http://schemas.microsoft.com/office/drawing/2014/main" id="{8D103929-7858-4244-8B61-DA12E10C59F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555015098"/>
      </p:ext>
    </p:extLst>
  </p:cSld>
  <p:clrMapOvr>
    <a:masterClrMapping/>
  </p:clrMapOvr>
  <mc:AlternateContent xmlns:mc="http://schemas.openxmlformats.org/markup-compatibility/2006">
    <mc:Choice xmlns:p14="http://schemas.microsoft.com/office/powerpoint/2010/main" Requires="p14">
      <p:transition spd="slow" p14:dur="800" advTm="37719">
        <p14:flythrough/>
      </p:transition>
    </mc:Choice>
    <mc:Fallback>
      <p:transition spd="slow" advTm="377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3"/>
                </p:tgtEl>
              </p:cMediaNode>
            </p:video>
            <p:seq concurrent="1" nextAc="seek">
              <p:cTn id="14" restart="whenNotActive" fill="hold" evtFilter="cancelBubble" nodeType="interactiveSeq">
                <p:stCondLst>
                  <p:cond evt="onClick" delay="0">
                    <p:tgtEl>
                      <p:spTgt spid="3"/>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3"/>
                                        </p:tgtEl>
                                      </p:cBhvr>
                                    </p:cmd>
                                  </p:childTnLst>
                                </p:cTn>
                              </p:par>
                            </p:childTnLst>
                          </p:cTn>
                        </p:par>
                      </p:childTnLst>
                    </p:cTn>
                  </p:par>
                </p:childTnLst>
              </p:cTn>
              <p:nextCondLst>
                <p:cond evt="onClick" delay="0">
                  <p:tgtEl>
                    <p:spTgt spid="3"/>
                  </p:tgtEl>
                </p:cond>
              </p:nextCondLst>
            </p:seq>
          </p:childTnLst>
        </p:cTn>
      </p:par>
    </p:tnLst>
    <p:bldLst>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B64F0-0257-4C2E-9D55-B9C742B4A051}"/>
              </a:ext>
            </a:extLst>
          </p:cNvPr>
          <p:cNvSpPr>
            <a:spLocks noGrp="1"/>
          </p:cNvSpPr>
          <p:nvPr>
            <p:ph type="title"/>
          </p:nvPr>
        </p:nvSpPr>
        <p:spPr/>
        <p:txBody>
          <a:bodyPr>
            <a:normAutofit/>
          </a:bodyPr>
          <a:lstStyle/>
          <a:p>
            <a:r>
              <a:rPr lang="en-GB" sz="3200" dirty="0">
                <a:effectLst/>
                <a:ea typeface="Times New Roman" panose="02020603050405020304" pitchFamily="18" charset="0"/>
              </a:rPr>
              <a:t>How may this research affect childcare?</a:t>
            </a:r>
            <a:endParaRPr lang="en-GB" sz="6000" dirty="0"/>
          </a:p>
        </p:txBody>
      </p:sp>
      <p:sp>
        <p:nvSpPr>
          <p:cNvPr id="3" name="Content Placeholder 2">
            <a:extLst>
              <a:ext uri="{FF2B5EF4-FFF2-40B4-BE49-F238E27FC236}">
                <a16:creationId xmlns:a16="http://schemas.microsoft.com/office/drawing/2014/main" id="{4F6FCB68-7612-4C52-9C52-6A55F252C1E1}"/>
              </a:ext>
            </a:extLst>
          </p:cNvPr>
          <p:cNvSpPr>
            <a:spLocks noGrp="1"/>
          </p:cNvSpPr>
          <p:nvPr>
            <p:ph sz="half" idx="1"/>
          </p:nvPr>
        </p:nvSpPr>
        <p:spPr>
          <a:xfrm>
            <a:off x="1066799" y="1932788"/>
            <a:ext cx="10058399" cy="3472927"/>
          </a:xfrm>
        </p:spPr>
        <p:txBody>
          <a:bodyPr/>
          <a:lstStyle/>
          <a:p>
            <a:r>
              <a:rPr lang="en-GB" dirty="0"/>
              <a:t>More research on t</a:t>
            </a:r>
            <a:r>
              <a:rPr lang="en-GB" sz="1800" dirty="0"/>
              <a:t>he effects of witnessing domestic abuse on children would have impact </a:t>
            </a:r>
            <a:r>
              <a:rPr lang="en-GB" dirty="0"/>
              <a:t>in the childcare sector as those working in childcare would have a clearer understanding of the</a:t>
            </a:r>
            <a:r>
              <a:rPr lang="en-GB" sz="1800" dirty="0"/>
              <a:t> effects of witnessing domestic abuse on children and thus be able to care for these children accordingly, possibly making alterations to certain tasks and activities</a:t>
            </a:r>
          </a:p>
          <a:p>
            <a:r>
              <a:rPr lang="en-GB" dirty="0"/>
              <a:t>For example, one side-effect for children who have witnessed abuse is a negative reaction to loud noises. Hypothetically, a teacher may have planned a loud game to play in class; however, they could alter their plans to better accommodate the child, creating a safe space.</a:t>
            </a:r>
          </a:p>
          <a:p>
            <a:r>
              <a:rPr lang="en-GB" dirty="0"/>
              <a:t>This is just one small way that research on this topic could have a positive impact on childcare.</a:t>
            </a:r>
          </a:p>
        </p:txBody>
      </p:sp>
      <p:sp>
        <p:nvSpPr>
          <p:cNvPr id="6" name="TextBox 5">
            <a:extLst>
              <a:ext uri="{FF2B5EF4-FFF2-40B4-BE49-F238E27FC236}">
                <a16:creationId xmlns:a16="http://schemas.microsoft.com/office/drawing/2014/main" id="{13545661-3831-4136-8FC3-DCE93DBB0FF9}"/>
              </a:ext>
            </a:extLst>
          </p:cNvPr>
          <p:cNvSpPr txBox="1"/>
          <p:nvPr/>
        </p:nvSpPr>
        <p:spPr>
          <a:xfrm>
            <a:off x="376517" y="5642132"/>
            <a:ext cx="6096000" cy="830997"/>
          </a:xfrm>
          <a:prstGeom prst="rect">
            <a:avLst/>
          </a:prstGeom>
          <a:noFill/>
        </p:spPr>
        <p:txBody>
          <a:bodyPr wrap="square">
            <a:spAutoFit/>
          </a:bodyPr>
          <a:lstStyle/>
          <a:p>
            <a:r>
              <a:rPr lang="en-GB" sz="1600" dirty="0">
                <a:effectLst/>
                <a:ea typeface="Times New Roman" panose="02020603050405020304" pitchFamily="18" charset="0"/>
              </a:rPr>
              <a:t>State the potential impact your research may have on your area/topic of interest – how will it impact day to day operations? (10%)</a:t>
            </a:r>
            <a:endParaRPr lang="en-GB" sz="1600" dirty="0"/>
          </a:p>
        </p:txBody>
      </p:sp>
      <p:pic>
        <p:nvPicPr>
          <p:cNvPr id="5" name="Video 4">
            <a:hlinkClick r:id="" action="ppaction://media"/>
            <a:extLst>
              <a:ext uri="{FF2B5EF4-FFF2-40B4-BE49-F238E27FC236}">
                <a16:creationId xmlns:a16="http://schemas.microsoft.com/office/drawing/2014/main" id="{54F02C78-AD92-428F-9F99-8F66E468177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686189863"/>
      </p:ext>
    </p:extLst>
  </p:cSld>
  <p:clrMapOvr>
    <a:masterClrMapping/>
  </p:clrMapOvr>
  <mc:AlternateContent xmlns:mc="http://schemas.openxmlformats.org/markup-compatibility/2006">
    <mc:Choice xmlns:p14="http://schemas.microsoft.com/office/powerpoint/2010/main" Requires="p14">
      <p:transition spd="slow" p14:dur="800" advTm="38005">
        <p14:flythrough/>
      </p:transition>
    </mc:Choice>
    <mc:Fallback>
      <p:transition spd="slow" advTm="380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5"/>
                </p:tgtEl>
              </p:cMediaNode>
            </p:vide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E9F84-9B1A-4BB5-8981-1E4DD61B299F}"/>
              </a:ext>
            </a:extLst>
          </p:cNvPr>
          <p:cNvSpPr>
            <a:spLocks noGrp="1"/>
          </p:cNvSpPr>
          <p:nvPr>
            <p:ph type="ctrTitle"/>
          </p:nvPr>
        </p:nvSpPr>
        <p:spPr/>
        <p:txBody>
          <a:bodyPr/>
          <a:lstStyle/>
          <a:p>
            <a:r>
              <a:rPr lang="en-GB" dirty="0"/>
              <a:t>Thank you for listening!</a:t>
            </a:r>
          </a:p>
        </p:txBody>
      </p:sp>
      <p:pic>
        <p:nvPicPr>
          <p:cNvPr id="6" name="Video 5">
            <a:hlinkClick r:id="" action="ppaction://media"/>
            <a:extLst>
              <a:ext uri="{FF2B5EF4-FFF2-40B4-BE49-F238E27FC236}">
                <a16:creationId xmlns:a16="http://schemas.microsoft.com/office/drawing/2014/main" id="{C0811333-20FD-4E81-9728-7C9A3A1939D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125992621"/>
      </p:ext>
    </p:extLst>
  </p:cSld>
  <p:clrMapOvr>
    <a:masterClrMapping/>
  </p:clrMapOvr>
  <mc:AlternateContent xmlns:mc="http://schemas.openxmlformats.org/markup-compatibility/2006">
    <mc:Choice xmlns:p14="http://schemas.microsoft.com/office/powerpoint/2010/main" Requires="p14">
      <p:transition spd="slow" p14:dur="800" advTm="5095">
        <p14:flythrough/>
      </p:transition>
    </mc:Choice>
    <mc:Fallback>
      <p:transition spd="slow" advTm="50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DB162-192D-4700-AFC9-65C993ED732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58BC1C-58E6-4F08-B82F-581A583B5606}"/>
              </a:ext>
            </a:extLst>
          </p:cNvPr>
          <p:cNvSpPr>
            <a:spLocks noGrp="1"/>
          </p:cNvSpPr>
          <p:nvPr>
            <p:ph sz="half" idx="1"/>
          </p:nvPr>
        </p:nvSpPr>
        <p:spPr>
          <a:xfrm>
            <a:off x="1066800" y="1837765"/>
            <a:ext cx="4754880" cy="4377641"/>
          </a:xfrm>
        </p:spPr>
        <p:txBody>
          <a:bodyPr>
            <a:normAutofit fontScale="92500" lnSpcReduction="10000"/>
          </a:bodyPr>
          <a:lstStyle/>
          <a:p>
            <a:r>
              <a:rPr lang="en-GB" sz="1600" dirty="0"/>
              <a:t>Safe Lives (2021) </a:t>
            </a:r>
            <a:r>
              <a:rPr lang="en-GB" sz="1600" i="1" dirty="0"/>
              <a:t>About domestic abuse. </a:t>
            </a:r>
            <a:r>
              <a:rPr lang="en-GB" sz="1600" dirty="0"/>
              <a:t>Available at: https://safelives.org.uk/policy-evidence/about-domestic-abuse?gclid=CjwKCAiA1aiMBhAUEiwACw25MX9dfUy1hKm7SEZE94Vxx-G5SoKYf8gkd4vhsM1-WB2uq3wlcF5ltRoCRLkQAvD_BwE (Accessed: 4 November 2021)</a:t>
            </a:r>
          </a:p>
          <a:p>
            <a:r>
              <a:rPr lang="en-GB" sz="1600" dirty="0">
                <a:effectLst/>
                <a:ea typeface="Times New Roman" panose="02020603050405020304" pitchFamily="18" charset="0"/>
              </a:rPr>
              <a:t>Women’s Aid (2021) </a:t>
            </a:r>
            <a:r>
              <a:rPr lang="en-GB" sz="1600" i="1" dirty="0">
                <a:effectLst/>
                <a:ea typeface="Times New Roman" panose="02020603050405020304" pitchFamily="18" charset="0"/>
              </a:rPr>
              <a:t>The impact of domestic abuse on children and young people</a:t>
            </a:r>
            <a:r>
              <a:rPr lang="en-GB" sz="1600" dirty="0">
                <a:effectLst/>
                <a:ea typeface="Times New Roman" panose="02020603050405020304" pitchFamily="18" charset="0"/>
              </a:rPr>
              <a:t>. Available at: </a:t>
            </a:r>
            <a:r>
              <a:rPr lang="en-GB" sz="1600" dirty="0">
                <a:effectLst/>
                <a:ea typeface="Times New Roman" panose="02020603050405020304" pitchFamily="18" charset="0"/>
                <a:cs typeface="Calibri" panose="020F0502020204030204" pitchFamily="34" charset="0"/>
              </a:rPr>
              <a:t>https://www.womensaid.org.uk/information-support/what-is-domestic-abuse/impact-on-children-and-young-people/ (Accessed 5 November 2021;)</a:t>
            </a:r>
          </a:p>
          <a:p>
            <a:r>
              <a:rPr lang="en-GB" sz="1600" dirty="0">
                <a:effectLst/>
                <a:ea typeface="Times New Roman" panose="02020603050405020304" pitchFamily="18" charset="0"/>
              </a:rPr>
              <a:t>Ziv, Y. &amp; </a:t>
            </a:r>
            <a:r>
              <a:rPr lang="en-GB" sz="1600" dirty="0" err="1">
                <a:effectLst/>
                <a:ea typeface="Times New Roman" panose="02020603050405020304" pitchFamily="18" charset="0"/>
              </a:rPr>
              <a:t>Kupermintz</a:t>
            </a:r>
            <a:r>
              <a:rPr lang="en-GB" sz="1600" dirty="0">
                <a:effectLst/>
                <a:ea typeface="Times New Roman" panose="02020603050405020304" pitchFamily="18" charset="0"/>
              </a:rPr>
              <a:t>, H. (2021) The effects of exposure to political and domestic violence on preschool children and their mothers. International journal of psychology. 56(1), 12–21.</a:t>
            </a:r>
            <a:endParaRPr lang="en-GB" sz="1600" dirty="0"/>
          </a:p>
        </p:txBody>
      </p:sp>
      <p:sp>
        <p:nvSpPr>
          <p:cNvPr id="4" name="Content Placeholder 3">
            <a:extLst>
              <a:ext uri="{FF2B5EF4-FFF2-40B4-BE49-F238E27FC236}">
                <a16:creationId xmlns:a16="http://schemas.microsoft.com/office/drawing/2014/main" id="{364E1748-B82D-45EE-84EA-4C2A8DE90921}"/>
              </a:ext>
            </a:extLst>
          </p:cNvPr>
          <p:cNvSpPr>
            <a:spLocks noGrp="1"/>
          </p:cNvSpPr>
          <p:nvPr>
            <p:ph sz="half" idx="2"/>
          </p:nvPr>
        </p:nvSpPr>
        <p:spPr>
          <a:xfrm>
            <a:off x="6370320" y="1837765"/>
            <a:ext cx="4754880" cy="4014395"/>
          </a:xfrm>
        </p:spPr>
        <p:txBody>
          <a:bodyPr>
            <a:noAutofit/>
          </a:bodyPr>
          <a:lstStyle/>
          <a:p>
            <a:r>
              <a:rPr lang="en-GB" sz="1250" dirty="0" err="1">
                <a:effectLst/>
                <a:ea typeface="Calibri" panose="020F0502020204030204" pitchFamily="34" charset="0"/>
              </a:rPr>
              <a:t>Dodaj</a:t>
            </a:r>
            <a:r>
              <a:rPr lang="en-GB" sz="1250" dirty="0">
                <a:effectLst/>
                <a:ea typeface="Calibri" panose="020F0502020204030204" pitchFamily="34" charset="0"/>
              </a:rPr>
              <a:t>, A. (2020</a:t>
            </a:r>
            <a:r>
              <a:rPr lang="en-GB" sz="1250" dirty="0">
                <a:ea typeface="Calibri" panose="020F0502020204030204" pitchFamily="34" charset="0"/>
              </a:rPr>
              <a:t>)</a:t>
            </a:r>
            <a:r>
              <a:rPr lang="en-GB" sz="1250" dirty="0">
                <a:effectLst/>
                <a:ea typeface="Calibri" panose="020F0502020204030204" pitchFamily="34" charset="0"/>
              </a:rPr>
              <a:t> Children witnessing domestic violence. </a:t>
            </a:r>
            <a:r>
              <a:rPr lang="en-GB" sz="1250" i="1" dirty="0">
                <a:effectLst/>
                <a:ea typeface="Calibri" panose="020F0502020204030204" pitchFamily="34" charset="0"/>
              </a:rPr>
              <a:t>Journal of Children's Services, </a:t>
            </a:r>
            <a:r>
              <a:rPr lang="en-GB" sz="1250" dirty="0">
                <a:effectLst/>
                <a:ea typeface="Calibri" panose="020F0502020204030204" pitchFamily="34" charset="0"/>
              </a:rPr>
              <a:t>15(3), pp. 161-174</a:t>
            </a:r>
          </a:p>
          <a:p>
            <a:r>
              <a:rPr lang="en-GB" sz="1250" dirty="0" err="1">
                <a:ea typeface="Calibri" panose="020F0502020204030204" pitchFamily="34" charset="0"/>
              </a:rPr>
              <a:t>Publisso</a:t>
            </a:r>
            <a:r>
              <a:rPr lang="en-GB" sz="1250" dirty="0">
                <a:ea typeface="Calibri" panose="020F0502020204030204" pitchFamily="34" charset="0"/>
              </a:rPr>
              <a:t> (2017) </a:t>
            </a:r>
            <a:r>
              <a:rPr lang="en-GB" sz="1250" i="1" dirty="0">
                <a:ea typeface="Calibri" panose="020F0502020204030204" pitchFamily="34" charset="0"/>
              </a:rPr>
              <a:t>Peer Review: Why is it important?</a:t>
            </a:r>
            <a:r>
              <a:rPr lang="en-GB" sz="1250" dirty="0">
                <a:ea typeface="Calibri" panose="020F0502020204030204" pitchFamily="34" charset="0"/>
              </a:rPr>
              <a:t> Available at: https://www.publisso.de/en/advice/publishing-advice-faqs/peer-review/ (Accessed 8 November 2021)</a:t>
            </a:r>
          </a:p>
          <a:p>
            <a:r>
              <a:rPr lang="en-GB" sz="1250" dirty="0">
                <a:effectLst/>
                <a:ea typeface="Calibri" panose="020F0502020204030204" pitchFamily="34" charset="0"/>
              </a:rPr>
              <a:t>Internet Archive (2009) </a:t>
            </a:r>
            <a:r>
              <a:rPr lang="en-GB" sz="1250" i="1" dirty="0">
                <a:effectLst/>
                <a:ea typeface="Calibri" panose="020F0502020204030204" pitchFamily="34" charset="0"/>
              </a:rPr>
              <a:t>Frequently Asked Questions</a:t>
            </a:r>
            <a:r>
              <a:rPr lang="en-GB" sz="1250" dirty="0">
                <a:effectLst/>
                <a:ea typeface="Calibri" panose="020F0502020204030204" pitchFamily="34" charset="0"/>
              </a:rPr>
              <a:t> Available at: https://help.archive.org/hc/en-us#296 (Accessed 9 November 2021)</a:t>
            </a:r>
          </a:p>
          <a:p>
            <a:r>
              <a:rPr lang="en-GB" sz="1250" dirty="0">
                <a:effectLst/>
                <a:ea typeface="Times New Roman" panose="02020603050405020304" pitchFamily="18" charset="0"/>
                <a:cs typeface="Calibri" panose="020F0502020204030204" pitchFamily="34" charset="0"/>
              </a:rPr>
              <a:t>Brown, B. and </a:t>
            </a:r>
            <a:r>
              <a:rPr lang="en-GB" sz="1250" dirty="0" err="1">
                <a:effectLst/>
                <a:ea typeface="Times New Roman" panose="02020603050405020304" pitchFamily="18" charset="0"/>
                <a:cs typeface="Calibri" panose="020F0502020204030204" pitchFamily="34" charset="0"/>
              </a:rPr>
              <a:t>Bzostek</a:t>
            </a:r>
            <a:r>
              <a:rPr lang="en-GB" sz="1250" dirty="0">
                <a:effectLst/>
                <a:ea typeface="Times New Roman" panose="02020603050405020304" pitchFamily="18" charset="0"/>
                <a:cs typeface="Calibri" panose="020F0502020204030204" pitchFamily="34" charset="0"/>
              </a:rPr>
              <a:t>, S. (2003) ‘Violence in the lives of children’ </a:t>
            </a:r>
            <a:r>
              <a:rPr lang="en-GB" sz="1250" i="1" dirty="0">
                <a:effectLst/>
                <a:ea typeface="Times New Roman" panose="02020603050405020304" pitchFamily="18" charset="0"/>
                <a:cs typeface="Calibri" panose="020F0502020204030204" pitchFamily="34" charset="0"/>
              </a:rPr>
              <a:t>Cross Currents</a:t>
            </a:r>
            <a:r>
              <a:rPr lang="en-GB" sz="1250" dirty="0">
                <a:effectLst/>
                <a:ea typeface="Times New Roman" panose="02020603050405020304" pitchFamily="18" charset="0"/>
                <a:cs typeface="Calibri" panose="020F0502020204030204" pitchFamily="34" charset="0"/>
              </a:rPr>
              <a:t> (1)Available at: http://www.childtrends.org/wp-content/uploads/2003/01/2003-15ViolenceChildren.pdf</a:t>
            </a:r>
            <a:endParaRPr lang="en-GB" sz="1250" dirty="0">
              <a:effectLst/>
              <a:ea typeface="Calibri" panose="020F0502020204030204" pitchFamily="34" charset="0"/>
              <a:cs typeface="Times New Roman" panose="02020603050405020304" pitchFamily="18" charset="0"/>
            </a:endParaRPr>
          </a:p>
          <a:p>
            <a:r>
              <a:rPr lang="en-GB" sz="1250" dirty="0"/>
              <a:t>‘Systematic Review’ (2020) Wikipedia. Available at: </a:t>
            </a:r>
            <a:r>
              <a:rPr lang="en-GB" sz="1250" dirty="0">
                <a:hlinkClick r:id="rId2"/>
              </a:rPr>
              <a:t>https://en.wikipedia.org/wiki/Systematic_review</a:t>
            </a:r>
            <a:r>
              <a:rPr lang="en-GB" sz="1250" dirty="0"/>
              <a:t> (Accessed 25 November 2021)</a:t>
            </a:r>
          </a:p>
        </p:txBody>
      </p:sp>
    </p:spTree>
    <p:extLst>
      <p:ext uri="{BB962C8B-B14F-4D97-AF65-F5344CB8AC3E}">
        <p14:creationId xmlns:p14="http://schemas.microsoft.com/office/powerpoint/2010/main" val="1697938397"/>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1|1.7|4.2|4.5|7|5.2"/>
</p:tagLst>
</file>

<file path=ppt/tags/tag2.xml><?xml version="1.0" encoding="utf-8"?>
<p:tagLst xmlns:a="http://schemas.openxmlformats.org/drawingml/2006/main" xmlns:r="http://schemas.openxmlformats.org/officeDocument/2006/relationships" xmlns:p="http://schemas.openxmlformats.org/presentationml/2006/main">
  <p:tag name="TIMING" val="|0|5.1|4.9|6.1"/>
</p:tagLst>
</file>

<file path=ppt/tags/tag3.xml><?xml version="1.0" encoding="utf-8"?>
<p:tagLst xmlns:a="http://schemas.openxmlformats.org/drawingml/2006/main" xmlns:r="http://schemas.openxmlformats.org/officeDocument/2006/relationships" xmlns:p="http://schemas.openxmlformats.org/presentationml/2006/main">
  <p:tag name="TIMING" val="|1|7.3|7.7|13.1"/>
</p:tagLst>
</file>

<file path=ppt/tags/tag4.xml><?xml version="1.0" encoding="utf-8"?>
<p:tagLst xmlns:a="http://schemas.openxmlformats.org/drawingml/2006/main" xmlns:r="http://schemas.openxmlformats.org/officeDocument/2006/relationships" xmlns:p="http://schemas.openxmlformats.org/presentationml/2006/main">
  <p:tag name="TIMING" val="|0.1|9.1|6.9|9.6|4.5|4.9"/>
</p:tagLst>
</file>

<file path=ppt/tags/tag5.xml><?xml version="1.0" encoding="utf-8"?>
<p:tagLst xmlns:a="http://schemas.openxmlformats.org/drawingml/2006/main" xmlns:r="http://schemas.openxmlformats.org/officeDocument/2006/relationships" xmlns:p="http://schemas.openxmlformats.org/presentationml/2006/main">
  <p:tag name="TIMING" val="|0.8|6|1.5|1.1|1.5|1.3|1.3|1.4|1.5|3.1|1.3|1.1"/>
</p:tagLst>
</file>

<file path=ppt/tags/tag6.xml><?xml version="1.0" encoding="utf-8"?>
<p:tagLst xmlns:a="http://schemas.openxmlformats.org/drawingml/2006/main" xmlns:r="http://schemas.openxmlformats.org/officeDocument/2006/relationships" xmlns:p="http://schemas.openxmlformats.org/presentationml/2006/main">
  <p:tag name="TIMING" val="|0.6|1.3|1.5|6.5"/>
</p:tagLst>
</file>

<file path=ppt/tags/tag7.xml><?xml version="1.0" encoding="utf-8"?>
<p:tagLst xmlns:a="http://schemas.openxmlformats.org/drawingml/2006/main" xmlns:r="http://schemas.openxmlformats.org/officeDocument/2006/relationships" xmlns:p="http://schemas.openxmlformats.org/presentationml/2006/main">
  <p:tag name="TIMING" val="|5.7|2.4|2.1|1.3|1.6|1.6|2.7|2.2|1.8|3.2"/>
</p:tagLst>
</file>

<file path=ppt/tags/tag8.xml><?xml version="1.0" encoding="utf-8"?>
<p:tagLst xmlns:a="http://schemas.openxmlformats.org/drawingml/2006/main" xmlns:r="http://schemas.openxmlformats.org/officeDocument/2006/relationships" xmlns:p="http://schemas.openxmlformats.org/presentationml/2006/main">
  <p:tag name="TIMING" val="|0.4|4.7|18.3|3.7|12.5"/>
</p:tagLst>
</file>

<file path=ppt/tags/tag9.xml><?xml version="1.0" encoding="utf-8"?>
<p:tagLst xmlns:a="http://schemas.openxmlformats.org/drawingml/2006/main" xmlns:r="http://schemas.openxmlformats.org/officeDocument/2006/relationships" xmlns:p="http://schemas.openxmlformats.org/presentationml/2006/main">
  <p:tag name="TIMING" val="|0.3"/>
</p:tagLst>
</file>

<file path=ppt/tags/tag10.xml><?xml version="1.0" encoding="utf-8"?>
<p:tagLst xmlns:a="http://schemas.openxmlformats.org/drawingml/2006/main" xmlns:r="http://schemas.openxmlformats.org/officeDocument/2006/relationships" xmlns:p="http://schemas.openxmlformats.org/presentationml/2006/main">
  <p:tag name="TIMING" val="|0.3"/>
</p:tagLst>
</file>

<file path=ppt/tags/tag11.xml><?xml version="1.0" encoding="utf-8"?>
<p:tagLst xmlns:a="http://schemas.openxmlformats.org/drawingml/2006/main" xmlns:r="http://schemas.openxmlformats.org/officeDocument/2006/relationships" xmlns:p="http://schemas.openxmlformats.org/presentationml/2006/main">
  <p:tag name="TIMING" val="|0.4|17.8|13.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TM03457510[[fn=Savon]]</Template>
  <TotalTime>15625</TotalTime>
  <Words>1646</Words>
  <Application>Microsoft Office PowerPoint</Application>
  <PresentationFormat>Widescreen</PresentationFormat>
  <Paragraphs>107</Paragraphs>
  <Slides>14</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Savon</vt:lpstr>
      <vt:lpstr>The effects of witnessing domestic abuse on children</vt:lpstr>
      <vt:lpstr>Why have I chosen this topic?</vt:lpstr>
      <vt:lpstr>Why have I chosen this topic?</vt:lpstr>
      <vt:lpstr>Why have I chosen this topic?</vt:lpstr>
      <vt:lpstr>What key research have I found that will inform my review of literature?</vt:lpstr>
      <vt:lpstr>What are my main findings?</vt:lpstr>
      <vt:lpstr>Method</vt:lpstr>
      <vt:lpstr>What buzzwords will I search for?</vt:lpstr>
      <vt:lpstr>What databases will I be using to find my sources?</vt:lpstr>
      <vt:lpstr>What research will I use?</vt:lpstr>
      <vt:lpstr>What is my inclusion and exclusion criteria?</vt:lpstr>
      <vt:lpstr>How may this research affect childcare?</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Chloe Williams</dc:creator>
  <cp:lastModifiedBy>Chloe Williams</cp:lastModifiedBy>
  <cp:revision>45</cp:revision>
  <dcterms:created xsi:type="dcterms:W3CDTF">2021-10-28T19:01:58Z</dcterms:created>
  <dcterms:modified xsi:type="dcterms:W3CDTF">2021-11-26T20:57:40Z</dcterms:modified>
</cp:coreProperties>
</file>