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12.xml" ContentType="application/vnd.openxmlformats-officedocument.presentationml.notesSlid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21"/>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3" r:id="rId18"/>
    <p:sldId id="272" r:id="rId19"/>
    <p:sldId id="274"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027" autoAdjust="0"/>
    <p:restoredTop sz="62890" autoAdjust="0"/>
  </p:normalViewPr>
  <p:slideViewPr>
    <p:cSldViewPr snapToGrid="0">
      <p:cViewPr varScale="1">
        <p:scale>
          <a:sx n="73" d="100"/>
          <a:sy n="73" d="100"/>
        </p:scale>
        <p:origin x="1320"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charts/_rels/chart1.xml.rels><?xml version="1.0" encoding="UTF-8" standalone="yes"?>
<Relationships xmlns="http://schemas.openxmlformats.org/package/2006/relationships"><Relationship Id="rId3" Type="http://schemas.openxmlformats.org/officeDocument/2006/relationships/oleObject" Target="NULL" TargetMode="External"/><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oleObject" Target="NULL" TargetMode="External"/><Relationship Id="rId2" Type="http://schemas.microsoft.com/office/2011/relationships/chartColorStyle" Target="colors2.xml"/><Relationship Id="rId1" Type="http://schemas.microsoft.com/office/2011/relationships/chartStyle" Target="style2.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pivotSource>
    <c:name>[Branch Comms Bio April 2018.xlsx]Pivot Table and Chart!PivotTable1</c:name>
    <c:fmtId val="-1"/>
  </c:pivotSource>
  <c:chart>
    <c:autoTitleDeleted val="0"/>
    <c:pivotFmts>
      <c:pivotFmt>
        <c:idx val="0"/>
        <c:spPr>
          <a:solidFill>
            <a:schemeClr val="accent1"/>
          </a:solidFill>
          <a:ln>
            <a:noFill/>
          </a:ln>
          <a:effectLst/>
        </c:spPr>
        <c:marker>
          <c:symbol val="none"/>
        </c:marker>
      </c:pivotFmt>
      <c:pivotFmt>
        <c:idx val="1"/>
        <c:spPr>
          <a:solidFill>
            <a:schemeClr val="accent1"/>
          </a:solidFill>
          <a:ln>
            <a:noFill/>
          </a:ln>
          <a:effectLst/>
        </c:spPr>
        <c:marker>
          <c:symbol val="none"/>
        </c:marker>
      </c:pivotFmt>
      <c:pivotFmt>
        <c:idx val="2"/>
        <c:spPr>
          <a:solidFill>
            <a:schemeClr val="accent1"/>
          </a:solidFill>
          <a:ln>
            <a:noFill/>
          </a:ln>
          <a:effectLst/>
        </c:spPr>
        <c:marker>
          <c:symbol val="none"/>
        </c:marker>
      </c:pivotFmt>
      <c:pivotFmt>
        <c:idx val="3"/>
        <c:spPr>
          <a:solidFill>
            <a:schemeClr val="accent1"/>
          </a:solidFill>
          <a:ln>
            <a:noFill/>
          </a:ln>
          <a:effectLst/>
        </c:spPr>
        <c:marker>
          <c:symbol val="none"/>
        </c:marker>
      </c:pivotFmt>
      <c:pivotFmt>
        <c:idx val="4"/>
        <c:spPr>
          <a:pattFill prst="dkDnDiag">
            <a:fgClr>
              <a:schemeClr val="bg1">
                <a:lumMod val="50000"/>
              </a:schemeClr>
            </a:fgClr>
            <a:bgClr>
              <a:schemeClr val="bg1"/>
            </a:bgClr>
          </a:pattFill>
          <a:ln>
            <a:solidFill>
              <a:schemeClr val="tx1"/>
            </a:solidFill>
          </a:ln>
          <a:effectLst/>
        </c:spPr>
        <c:marker>
          <c:symbol val="none"/>
        </c:marker>
      </c:pivotFmt>
      <c:pivotFmt>
        <c:idx val="5"/>
        <c:spPr>
          <a:solidFill>
            <a:schemeClr val="bg1">
              <a:lumMod val="75000"/>
            </a:schemeClr>
          </a:solidFill>
          <a:ln>
            <a:solidFill>
              <a:schemeClr val="tx1"/>
            </a:solidFill>
          </a:ln>
          <a:effectLst/>
        </c:spPr>
        <c:marker>
          <c:symbol val="none"/>
        </c:marker>
      </c:pivotFmt>
      <c:pivotFmt>
        <c:idx val="6"/>
        <c:spPr>
          <a:solidFill>
            <a:schemeClr val="tx1"/>
          </a:solidFill>
          <a:ln>
            <a:solidFill>
              <a:schemeClr val="tx1"/>
            </a:solidFill>
          </a:ln>
          <a:effectLst/>
        </c:spPr>
        <c:marker>
          <c:symbol val="none"/>
        </c:marker>
      </c:pivotFmt>
      <c:pivotFmt>
        <c:idx val="7"/>
        <c:spPr>
          <a:solidFill>
            <a:schemeClr val="accent1"/>
          </a:solidFill>
          <a:ln>
            <a:noFill/>
          </a:ln>
          <a:effectLst/>
        </c:spPr>
        <c:marker>
          <c:symbol val="none"/>
        </c:marker>
      </c:pivotFmt>
      <c:pivotFmt>
        <c:idx val="8"/>
        <c:spPr>
          <a:solidFill>
            <a:schemeClr val="accent1"/>
          </a:solidFill>
          <a:ln>
            <a:noFill/>
          </a:ln>
          <a:effectLst/>
        </c:spPr>
        <c:marker>
          <c:symbol val="none"/>
        </c:marker>
      </c:pivotFmt>
      <c:pivotFmt>
        <c:idx val="9"/>
        <c:spPr>
          <a:solidFill>
            <a:schemeClr val="accent1"/>
          </a:solidFill>
          <a:ln>
            <a:noFill/>
          </a:ln>
          <a:effectLst/>
        </c:spPr>
        <c:marker>
          <c:symbol val="none"/>
        </c:marker>
      </c:pivotFmt>
      <c:pivotFmt>
        <c:idx val="10"/>
        <c:spPr>
          <a:solidFill>
            <a:schemeClr val="accent1"/>
          </a:solidFill>
          <a:ln>
            <a:noFill/>
          </a:ln>
          <a:effectLst/>
        </c:spPr>
        <c:marker>
          <c:symbol val="none"/>
        </c:marker>
      </c:pivotFmt>
      <c:pivotFmt>
        <c:idx val="11"/>
        <c:spPr>
          <a:solidFill>
            <a:schemeClr val="accent1"/>
          </a:solidFill>
          <a:ln>
            <a:noFill/>
          </a:ln>
          <a:effectLst/>
        </c:spPr>
        <c:marker>
          <c:symbol val="none"/>
        </c:marker>
      </c:pivotFmt>
      <c:pivotFmt>
        <c:idx val="12"/>
        <c:spPr>
          <a:solidFill>
            <a:schemeClr val="accent1"/>
          </a:solidFill>
          <a:ln>
            <a:noFill/>
          </a:ln>
          <a:effectLst/>
        </c:spPr>
        <c:marker>
          <c:symbol val="none"/>
        </c:marker>
      </c:pivotFmt>
      <c:pivotFmt>
        <c:idx val="13"/>
        <c:spPr>
          <a:solidFill>
            <a:schemeClr val="accent1"/>
          </a:solidFill>
          <a:ln>
            <a:noFill/>
          </a:ln>
          <a:effectLst/>
        </c:spPr>
        <c:marker>
          <c:symbol val="none"/>
        </c:marker>
      </c:pivotFmt>
      <c:pivotFmt>
        <c:idx val="14"/>
        <c:spPr>
          <a:solidFill>
            <a:schemeClr val="accent1"/>
          </a:solidFill>
          <a:ln>
            <a:noFill/>
          </a:ln>
          <a:effectLst/>
        </c:spPr>
        <c:marker>
          <c:symbol val="none"/>
        </c:marker>
      </c:pivotFmt>
      <c:pivotFmt>
        <c:idx val="15"/>
        <c:spPr>
          <a:solidFill>
            <a:schemeClr val="accent1"/>
          </a:solidFill>
          <a:ln>
            <a:noFill/>
          </a:ln>
          <a:effectLst/>
        </c:spPr>
        <c:marker>
          <c:symbol val="none"/>
        </c:marker>
      </c:pivotFmt>
      <c:pivotFmt>
        <c:idx val="16"/>
        <c:spPr>
          <a:solidFill>
            <a:schemeClr val="accent1"/>
          </a:solidFill>
          <a:ln>
            <a:noFill/>
          </a:ln>
          <a:effectLst/>
        </c:spPr>
        <c:marker>
          <c:symbol val="none"/>
        </c:marker>
      </c:pivotFmt>
      <c:pivotFmt>
        <c:idx val="17"/>
        <c:spPr>
          <a:solidFill>
            <a:schemeClr val="accent1"/>
          </a:solidFill>
          <a:ln>
            <a:noFill/>
          </a:ln>
          <a:effectLst/>
        </c:spPr>
        <c:marker>
          <c:symbol val="none"/>
        </c:marker>
      </c:pivotFmt>
      <c:pivotFmt>
        <c:idx val="18"/>
        <c:spPr>
          <a:solidFill>
            <a:schemeClr val="accent1"/>
          </a:solidFill>
          <a:ln>
            <a:noFill/>
          </a:ln>
          <a:effectLst/>
        </c:spPr>
        <c:marker>
          <c:symbol val="none"/>
        </c:marker>
      </c:pivotFmt>
      <c:pivotFmt>
        <c:idx val="19"/>
        <c:spPr>
          <a:solidFill>
            <a:schemeClr val="accent1"/>
          </a:solidFill>
          <a:ln>
            <a:noFill/>
          </a:ln>
          <a:effectLst/>
        </c:spPr>
        <c:marker>
          <c:symbol val="none"/>
        </c:marker>
      </c:pivotFmt>
      <c:pivotFmt>
        <c:idx val="20"/>
        <c:spPr>
          <a:solidFill>
            <a:schemeClr val="accent1"/>
          </a:solidFill>
          <a:ln>
            <a:noFill/>
          </a:ln>
          <a:effectLst/>
        </c:spPr>
        <c:marker>
          <c:symbol val="none"/>
        </c:marker>
      </c:pivotFmt>
      <c:pivotFmt>
        <c:idx val="21"/>
        <c:spPr>
          <a:solidFill>
            <a:schemeClr val="accent1"/>
          </a:solidFill>
          <a:ln>
            <a:noFill/>
          </a:ln>
          <a:effectLst/>
        </c:spPr>
        <c:marker>
          <c:symbol val="none"/>
        </c:marker>
      </c:pivotFmt>
      <c:pivotFmt>
        <c:idx val="22"/>
        <c:spPr>
          <a:solidFill>
            <a:schemeClr val="accent1"/>
          </a:solidFill>
          <a:ln>
            <a:noFill/>
          </a:ln>
          <a:effectLst/>
        </c:spPr>
        <c:marker>
          <c:symbol val="none"/>
        </c:marker>
      </c:pivotFmt>
      <c:pivotFmt>
        <c:idx val="23"/>
        <c:spPr>
          <a:solidFill>
            <a:schemeClr val="accent1"/>
          </a:solidFill>
          <a:ln>
            <a:noFill/>
          </a:ln>
          <a:effectLst/>
        </c:spPr>
        <c:marker>
          <c:symbol val="none"/>
        </c:marker>
      </c:pivotFmt>
      <c:pivotFmt>
        <c:idx val="24"/>
        <c:spPr>
          <a:solidFill>
            <a:schemeClr val="accent1"/>
          </a:solidFill>
          <a:ln>
            <a:noFill/>
          </a:ln>
          <a:effectLst/>
        </c:spPr>
        <c:marker>
          <c:symbol val="none"/>
        </c:marker>
      </c:pivotFmt>
      <c:pivotFmt>
        <c:idx val="25"/>
        <c:spPr>
          <a:solidFill>
            <a:schemeClr val="accent1"/>
          </a:solidFill>
          <a:ln>
            <a:noFill/>
          </a:ln>
          <a:effectLst/>
        </c:spPr>
        <c:marker>
          <c:symbol val="none"/>
        </c:marker>
      </c:pivotFmt>
      <c:pivotFmt>
        <c:idx val="26"/>
        <c:spPr>
          <a:solidFill>
            <a:schemeClr val="accent1"/>
          </a:solidFill>
          <a:ln>
            <a:noFill/>
          </a:ln>
          <a:effectLst/>
        </c:spPr>
        <c:marker>
          <c:symbol val="none"/>
        </c:marker>
      </c:pivotFmt>
      <c:pivotFmt>
        <c:idx val="27"/>
        <c:spPr>
          <a:solidFill>
            <a:schemeClr val="accent1"/>
          </a:solidFill>
          <a:ln>
            <a:noFill/>
          </a:ln>
          <a:effectLst/>
        </c:spPr>
        <c:marker>
          <c:symbol val="none"/>
        </c:marker>
      </c:pivotFmt>
      <c:pivotFmt>
        <c:idx val="28"/>
        <c:spPr>
          <a:solidFill>
            <a:schemeClr val="accent1"/>
          </a:solidFill>
          <a:ln>
            <a:noFill/>
          </a:ln>
          <a:effectLst/>
        </c:spPr>
        <c:marker>
          <c:symbol val="none"/>
        </c:marker>
      </c:pivotFmt>
      <c:pivotFmt>
        <c:idx val="29"/>
        <c:spPr>
          <a:solidFill>
            <a:srgbClr val="336699"/>
          </a:solidFill>
          <a:ln>
            <a:solidFill>
              <a:sysClr val="windowText" lastClr="000000"/>
            </a:solidFill>
          </a:ln>
          <a:effectLst/>
        </c:spPr>
        <c:marker>
          <c:symbol val="none"/>
        </c:marker>
      </c:pivotFmt>
      <c:pivotFmt>
        <c:idx val="30"/>
        <c:spPr>
          <a:solidFill>
            <a:srgbClr val="33CCCC"/>
          </a:solidFill>
          <a:ln>
            <a:solidFill>
              <a:sysClr val="windowText" lastClr="000000"/>
            </a:solidFill>
          </a:ln>
          <a:effectLst/>
        </c:spPr>
        <c:marker>
          <c:symbol val="none"/>
        </c:marker>
      </c:pivotFmt>
      <c:pivotFmt>
        <c:idx val="31"/>
        <c:spPr>
          <a:solidFill>
            <a:srgbClr val="990033"/>
          </a:solidFill>
          <a:ln>
            <a:solidFill>
              <a:sysClr val="windowText" lastClr="000000"/>
            </a:solidFill>
          </a:ln>
          <a:effectLst/>
        </c:spPr>
        <c:marker>
          <c:symbol val="none"/>
        </c:marker>
      </c:pivotFmt>
      <c:pivotFmt>
        <c:idx val="32"/>
        <c:spPr>
          <a:solidFill>
            <a:srgbClr val="FFC000"/>
          </a:solidFill>
          <a:ln>
            <a:solidFill>
              <a:sysClr val="windowText" lastClr="000000"/>
            </a:solidFill>
          </a:ln>
          <a:effectLst/>
        </c:spPr>
        <c:marker>
          <c:symbol val="none"/>
        </c:marker>
      </c:pivotFmt>
      <c:pivotFmt>
        <c:idx val="33"/>
        <c:spPr>
          <a:solidFill>
            <a:srgbClr val="006600"/>
          </a:solidFill>
          <a:ln>
            <a:solidFill>
              <a:sysClr val="windowText" lastClr="000000"/>
            </a:solidFill>
          </a:ln>
          <a:effectLst/>
        </c:spPr>
        <c:marker>
          <c:symbol val="none"/>
        </c:marker>
      </c:pivotFmt>
      <c:pivotFmt>
        <c:idx val="34"/>
        <c:spPr>
          <a:solidFill>
            <a:schemeClr val="accent2">
              <a:lumMod val="75000"/>
            </a:schemeClr>
          </a:solidFill>
          <a:ln>
            <a:solidFill>
              <a:sysClr val="windowText" lastClr="000000"/>
            </a:solidFill>
          </a:ln>
          <a:effectLst/>
        </c:spPr>
        <c:marker>
          <c:symbol val="none"/>
        </c:marker>
      </c:pivotFmt>
      <c:pivotFmt>
        <c:idx val="35"/>
        <c:spPr>
          <a:solidFill>
            <a:srgbClr val="9933FF"/>
          </a:solidFill>
          <a:ln>
            <a:solidFill>
              <a:sysClr val="windowText" lastClr="000000"/>
            </a:solidFill>
          </a:ln>
          <a:effectLst/>
        </c:spPr>
        <c:marker>
          <c:symbol val="none"/>
        </c:marker>
      </c:pivotFmt>
      <c:pivotFmt>
        <c:idx val="36"/>
        <c:spPr>
          <a:solidFill>
            <a:srgbClr val="FF99CC"/>
          </a:solidFill>
          <a:ln>
            <a:solidFill>
              <a:sysClr val="windowText" lastClr="000000"/>
            </a:solidFill>
          </a:ln>
          <a:effectLst/>
        </c:spPr>
        <c:marker>
          <c:symbol val="none"/>
        </c:marker>
      </c:pivotFmt>
      <c:pivotFmt>
        <c:idx val="37"/>
        <c:spPr>
          <a:solidFill>
            <a:srgbClr val="FFC285"/>
          </a:solidFill>
          <a:ln>
            <a:solidFill>
              <a:sysClr val="windowText" lastClr="000000"/>
            </a:solidFill>
          </a:ln>
          <a:effectLst/>
        </c:spPr>
        <c:marker>
          <c:symbol val="none"/>
        </c:marker>
      </c:pivotFmt>
      <c:pivotFmt>
        <c:idx val="38"/>
        <c:spPr>
          <a:solidFill>
            <a:srgbClr val="008080"/>
          </a:solidFill>
          <a:ln>
            <a:solidFill>
              <a:sysClr val="windowText" lastClr="000000"/>
            </a:solidFill>
          </a:ln>
          <a:effectLst/>
        </c:spPr>
        <c:marker>
          <c:symbol val="none"/>
        </c:marker>
      </c:pivotFmt>
      <c:pivotFmt>
        <c:idx val="39"/>
        <c:spPr>
          <a:solidFill>
            <a:srgbClr val="6600CC"/>
          </a:solidFill>
          <a:ln>
            <a:solidFill>
              <a:sysClr val="windowText" lastClr="000000"/>
            </a:solidFill>
          </a:ln>
          <a:effectLst/>
        </c:spPr>
        <c:marker>
          <c:symbol val="none"/>
        </c:marker>
      </c:pivotFmt>
      <c:pivotFmt>
        <c:idx val="40"/>
        <c:spPr>
          <a:solidFill>
            <a:schemeClr val="accent2">
              <a:lumMod val="60000"/>
              <a:lumOff val="40000"/>
            </a:schemeClr>
          </a:solidFill>
          <a:ln>
            <a:solidFill>
              <a:sysClr val="windowText" lastClr="000000"/>
            </a:solidFill>
          </a:ln>
          <a:effectLst/>
        </c:spPr>
        <c:marker>
          <c:symbol val="none"/>
        </c:marker>
      </c:pivotFmt>
      <c:pivotFmt>
        <c:idx val="41"/>
        <c:spPr>
          <a:solidFill>
            <a:srgbClr val="000066"/>
          </a:solidFill>
          <a:ln>
            <a:solidFill>
              <a:sysClr val="windowText" lastClr="000000"/>
            </a:solidFill>
          </a:ln>
          <a:effectLst/>
        </c:spPr>
        <c:marker>
          <c:symbol val="none"/>
        </c:marker>
      </c:pivotFmt>
      <c:pivotFmt>
        <c:idx val="42"/>
        <c:spPr>
          <a:solidFill>
            <a:srgbClr val="000066"/>
          </a:solidFill>
          <a:ln>
            <a:solidFill>
              <a:sysClr val="windowText" lastClr="000000"/>
            </a:solidFill>
          </a:ln>
          <a:effectLst/>
        </c:spPr>
        <c:marker>
          <c:symbol val="none"/>
        </c:marker>
      </c:pivotFmt>
      <c:pivotFmt>
        <c:idx val="43"/>
        <c:spPr>
          <a:solidFill>
            <a:srgbClr val="339933"/>
          </a:solidFill>
          <a:ln>
            <a:solidFill>
              <a:sysClr val="windowText" lastClr="000000"/>
            </a:solidFill>
          </a:ln>
          <a:effectLst/>
        </c:spPr>
        <c:marker>
          <c:symbol val="none"/>
        </c:marker>
      </c:pivotFmt>
      <c:pivotFmt>
        <c:idx val="44"/>
        <c:spPr>
          <a:solidFill>
            <a:srgbClr val="9999FF"/>
          </a:solidFill>
          <a:ln>
            <a:solidFill>
              <a:sysClr val="windowText" lastClr="000000"/>
            </a:solidFill>
          </a:ln>
          <a:effectLst/>
        </c:spPr>
        <c:marker>
          <c:symbol val="none"/>
        </c:marker>
      </c:pivotFmt>
      <c:pivotFmt>
        <c:idx val="45"/>
        <c:spPr>
          <a:solidFill>
            <a:srgbClr val="CC00CC"/>
          </a:solidFill>
          <a:ln>
            <a:solidFill>
              <a:sysClr val="windowText" lastClr="000000"/>
            </a:solidFill>
          </a:ln>
          <a:effectLst/>
        </c:spPr>
        <c:marker>
          <c:symbol val="none"/>
        </c:marker>
      </c:pivotFmt>
      <c:pivotFmt>
        <c:idx val="46"/>
        <c:spPr>
          <a:solidFill>
            <a:srgbClr val="99FF99"/>
          </a:solidFill>
          <a:ln>
            <a:solidFill>
              <a:sysClr val="windowText" lastClr="000000"/>
            </a:solidFill>
          </a:ln>
          <a:effectLst/>
        </c:spPr>
        <c:marker>
          <c:symbol val="none"/>
        </c:marker>
      </c:pivotFmt>
      <c:pivotFmt>
        <c:idx val="47"/>
        <c:spPr>
          <a:solidFill>
            <a:schemeClr val="accent4">
              <a:lumMod val="40000"/>
              <a:lumOff val="60000"/>
            </a:schemeClr>
          </a:solidFill>
          <a:ln>
            <a:solidFill>
              <a:sysClr val="windowText" lastClr="000000"/>
            </a:solidFill>
          </a:ln>
          <a:effectLst/>
        </c:spPr>
        <c:marker>
          <c:symbol val="none"/>
        </c:marker>
      </c:pivotFmt>
      <c:pivotFmt>
        <c:idx val="48"/>
        <c:spPr>
          <a:solidFill>
            <a:srgbClr val="333333"/>
          </a:solidFill>
          <a:ln>
            <a:solidFill>
              <a:sysClr val="windowText" lastClr="000000"/>
            </a:solidFill>
          </a:ln>
          <a:effectLst/>
        </c:spPr>
        <c:marker>
          <c:symbol val="none"/>
        </c:marker>
      </c:pivotFmt>
      <c:pivotFmt>
        <c:idx val="49"/>
      </c:pivotFmt>
      <c:pivotFmt>
        <c:idx val="50"/>
        <c:spPr>
          <a:solidFill>
            <a:srgbClr val="996633"/>
          </a:solidFill>
          <a:ln>
            <a:solidFill>
              <a:sysClr val="windowText" lastClr="000000"/>
            </a:solidFill>
          </a:ln>
          <a:effectLst/>
        </c:spPr>
        <c:marker>
          <c:symbol val="none"/>
        </c:marker>
      </c:pivotFmt>
      <c:pivotFmt>
        <c:idx val="51"/>
        <c:spPr>
          <a:solidFill>
            <a:srgbClr val="CCCC00"/>
          </a:solidFill>
          <a:ln>
            <a:solidFill>
              <a:sysClr val="windowText" lastClr="000000"/>
            </a:solidFill>
          </a:ln>
          <a:effectLst/>
        </c:spPr>
        <c:marker>
          <c:symbol val="none"/>
        </c:marker>
      </c:pivotFmt>
      <c:pivotFmt>
        <c:idx val="52"/>
        <c:spPr>
          <a:solidFill>
            <a:schemeClr val="accent6"/>
          </a:solidFill>
          <a:ln>
            <a:solidFill>
              <a:sysClr val="windowText" lastClr="000000"/>
            </a:solidFill>
          </a:ln>
          <a:effectLst/>
        </c:spPr>
        <c:marker>
          <c:symbol val="none"/>
        </c:marker>
      </c:pivotFmt>
      <c:pivotFmt>
        <c:idx val="53"/>
        <c:spPr>
          <a:solidFill>
            <a:srgbClr val="99FF99"/>
          </a:solidFill>
          <a:ln>
            <a:solidFill>
              <a:sysClr val="windowText" lastClr="000000"/>
            </a:solidFill>
          </a:ln>
          <a:effectLst/>
        </c:spPr>
        <c:marker>
          <c:symbol val="none"/>
        </c:marker>
      </c:pivotFmt>
      <c:pivotFmt>
        <c:idx val="54"/>
        <c:spPr>
          <a:solidFill>
            <a:srgbClr val="333333"/>
          </a:solidFill>
          <a:ln>
            <a:solidFill>
              <a:sysClr val="windowText" lastClr="000000"/>
            </a:solidFill>
          </a:ln>
          <a:effectLst/>
        </c:spPr>
        <c:marker>
          <c:symbol val="none"/>
        </c:marker>
      </c:pivotFmt>
      <c:pivotFmt>
        <c:idx val="55"/>
        <c:spPr>
          <a:solidFill>
            <a:srgbClr val="996633"/>
          </a:solidFill>
          <a:ln>
            <a:solidFill>
              <a:sysClr val="windowText" lastClr="000000"/>
            </a:solidFill>
          </a:ln>
          <a:effectLst/>
        </c:spPr>
        <c:marker>
          <c:symbol val="none"/>
        </c:marker>
      </c:pivotFmt>
      <c:pivotFmt>
        <c:idx val="56"/>
        <c:spPr>
          <a:solidFill>
            <a:srgbClr val="6600CC"/>
          </a:solidFill>
          <a:ln>
            <a:solidFill>
              <a:sysClr val="windowText" lastClr="000000"/>
            </a:solidFill>
          </a:ln>
          <a:effectLst/>
        </c:spPr>
        <c:marker>
          <c:symbol val="none"/>
        </c:marker>
      </c:pivotFmt>
      <c:pivotFmt>
        <c:idx val="57"/>
        <c:spPr>
          <a:solidFill>
            <a:srgbClr val="CCCC00"/>
          </a:solidFill>
          <a:ln>
            <a:solidFill>
              <a:sysClr val="windowText" lastClr="000000"/>
            </a:solidFill>
          </a:ln>
          <a:effectLst/>
        </c:spPr>
        <c:marker>
          <c:symbol val="none"/>
        </c:marker>
      </c:pivotFmt>
      <c:pivotFmt>
        <c:idx val="58"/>
        <c:spPr>
          <a:solidFill>
            <a:srgbClr val="008080"/>
          </a:solidFill>
          <a:ln>
            <a:solidFill>
              <a:sysClr val="windowText" lastClr="000000"/>
            </a:solidFill>
          </a:ln>
          <a:effectLst/>
        </c:spPr>
        <c:marker>
          <c:symbol val="none"/>
        </c:marker>
      </c:pivotFmt>
      <c:pivotFmt>
        <c:idx val="59"/>
        <c:spPr>
          <a:solidFill>
            <a:srgbClr val="FFC285"/>
          </a:solidFill>
          <a:ln>
            <a:solidFill>
              <a:sysClr val="windowText" lastClr="000000"/>
            </a:solidFill>
          </a:ln>
          <a:effectLst/>
        </c:spPr>
        <c:marker>
          <c:symbol val="none"/>
        </c:marker>
      </c:pivotFmt>
      <c:pivotFmt>
        <c:idx val="60"/>
        <c:spPr>
          <a:solidFill>
            <a:srgbClr val="CC00CC"/>
          </a:solidFill>
          <a:ln>
            <a:solidFill>
              <a:sysClr val="windowText" lastClr="000000"/>
            </a:solidFill>
          </a:ln>
          <a:effectLst/>
        </c:spPr>
        <c:marker>
          <c:symbol val="none"/>
        </c:marker>
      </c:pivotFmt>
      <c:pivotFmt>
        <c:idx val="61"/>
        <c:spPr>
          <a:solidFill>
            <a:srgbClr val="000066"/>
          </a:solidFill>
          <a:ln>
            <a:solidFill>
              <a:sysClr val="windowText" lastClr="000000"/>
            </a:solidFill>
          </a:ln>
          <a:effectLst/>
        </c:spPr>
        <c:marker>
          <c:symbol val="none"/>
        </c:marker>
      </c:pivotFmt>
      <c:pivotFmt>
        <c:idx val="62"/>
        <c:spPr>
          <a:solidFill>
            <a:srgbClr val="FF99CC"/>
          </a:solidFill>
          <a:ln>
            <a:solidFill>
              <a:sysClr val="windowText" lastClr="000000"/>
            </a:solidFill>
          </a:ln>
          <a:effectLst/>
        </c:spPr>
        <c:marker>
          <c:symbol val="none"/>
        </c:marker>
      </c:pivotFmt>
      <c:pivotFmt>
        <c:idx val="63"/>
        <c:spPr>
          <a:solidFill>
            <a:srgbClr val="339933"/>
          </a:solidFill>
          <a:ln>
            <a:solidFill>
              <a:sysClr val="windowText" lastClr="000000"/>
            </a:solidFill>
          </a:ln>
          <a:effectLst/>
        </c:spPr>
        <c:marker>
          <c:symbol val="none"/>
        </c:marker>
      </c:pivotFmt>
      <c:pivotFmt>
        <c:idx val="64"/>
        <c:spPr>
          <a:solidFill>
            <a:srgbClr val="9933FF"/>
          </a:solidFill>
          <a:ln>
            <a:solidFill>
              <a:sysClr val="windowText" lastClr="000000"/>
            </a:solidFill>
          </a:ln>
          <a:effectLst/>
        </c:spPr>
        <c:marker>
          <c:symbol val="none"/>
        </c:marker>
      </c:pivotFmt>
      <c:pivotFmt>
        <c:idx val="65"/>
        <c:spPr>
          <a:solidFill>
            <a:srgbClr val="9999FF"/>
          </a:solidFill>
          <a:ln>
            <a:solidFill>
              <a:sysClr val="windowText" lastClr="000000"/>
            </a:solidFill>
          </a:ln>
          <a:effectLst/>
        </c:spPr>
        <c:marker>
          <c:symbol val="none"/>
        </c:marker>
      </c:pivotFmt>
      <c:pivotFmt>
        <c:idx val="66"/>
        <c:spPr>
          <a:solidFill>
            <a:schemeClr val="accent6"/>
          </a:solidFill>
          <a:ln>
            <a:solidFill>
              <a:sysClr val="windowText" lastClr="000000"/>
            </a:solidFill>
          </a:ln>
          <a:effectLst/>
        </c:spPr>
        <c:marker>
          <c:symbol val="none"/>
        </c:marker>
      </c:pivotFmt>
      <c:pivotFmt>
        <c:idx val="67"/>
        <c:spPr>
          <a:solidFill>
            <a:schemeClr val="accent4">
              <a:lumMod val="40000"/>
              <a:lumOff val="60000"/>
            </a:schemeClr>
          </a:solidFill>
          <a:ln>
            <a:solidFill>
              <a:sysClr val="windowText" lastClr="000000"/>
            </a:solidFill>
          </a:ln>
          <a:effectLst/>
        </c:spPr>
        <c:marker>
          <c:symbol val="none"/>
        </c:marker>
      </c:pivotFmt>
      <c:pivotFmt>
        <c:idx val="68"/>
        <c:spPr>
          <a:solidFill>
            <a:schemeClr val="accent2">
              <a:lumMod val="75000"/>
            </a:schemeClr>
          </a:solidFill>
          <a:ln>
            <a:solidFill>
              <a:sysClr val="windowText" lastClr="000000"/>
            </a:solidFill>
          </a:ln>
          <a:effectLst/>
        </c:spPr>
        <c:marker>
          <c:symbol val="none"/>
        </c:marker>
      </c:pivotFmt>
      <c:pivotFmt>
        <c:idx val="69"/>
        <c:spPr>
          <a:solidFill>
            <a:srgbClr val="006600"/>
          </a:solidFill>
          <a:ln>
            <a:solidFill>
              <a:sysClr val="windowText" lastClr="000000"/>
            </a:solidFill>
          </a:ln>
          <a:effectLst/>
        </c:spPr>
        <c:marker>
          <c:symbol val="none"/>
        </c:marker>
      </c:pivotFmt>
      <c:pivotFmt>
        <c:idx val="70"/>
        <c:spPr>
          <a:solidFill>
            <a:srgbClr val="FFC000"/>
          </a:solidFill>
          <a:ln>
            <a:solidFill>
              <a:sysClr val="windowText" lastClr="000000"/>
            </a:solidFill>
          </a:ln>
          <a:effectLst/>
        </c:spPr>
        <c:marker>
          <c:symbol val="none"/>
        </c:marker>
      </c:pivotFmt>
      <c:pivotFmt>
        <c:idx val="71"/>
        <c:spPr>
          <a:solidFill>
            <a:srgbClr val="990033"/>
          </a:solidFill>
          <a:ln>
            <a:solidFill>
              <a:sysClr val="windowText" lastClr="000000"/>
            </a:solidFill>
          </a:ln>
          <a:effectLst/>
        </c:spPr>
        <c:marker>
          <c:symbol val="none"/>
        </c:marker>
      </c:pivotFmt>
      <c:pivotFmt>
        <c:idx val="72"/>
        <c:spPr>
          <a:solidFill>
            <a:srgbClr val="33CCCC"/>
          </a:solidFill>
          <a:ln>
            <a:solidFill>
              <a:sysClr val="windowText" lastClr="000000"/>
            </a:solidFill>
          </a:ln>
          <a:effectLst/>
        </c:spPr>
        <c:marker>
          <c:symbol val="none"/>
        </c:marker>
      </c:pivotFmt>
      <c:pivotFmt>
        <c:idx val="73"/>
        <c:spPr>
          <a:solidFill>
            <a:srgbClr val="336699"/>
          </a:solidFill>
          <a:ln>
            <a:solidFill>
              <a:sysClr val="windowText" lastClr="000000"/>
            </a:solidFill>
          </a:ln>
          <a:effectLst/>
        </c:spPr>
        <c:marker>
          <c:symbol val="none"/>
        </c:marker>
      </c:pivotFmt>
      <c:pivotFmt>
        <c:idx val="74"/>
        <c:spPr>
          <a:solidFill>
            <a:schemeClr val="accent2">
              <a:lumMod val="60000"/>
              <a:lumOff val="40000"/>
            </a:schemeClr>
          </a:solidFill>
          <a:ln>
            <a:solidFill>
              <a:sysClr val="windowText" lastClr="000000"/>
            </a:solidFill>
          </a:ln>
          <a:effectLst/>
        </c:spPr>
        <c:marker>
          <c:symbol val="none"/>
        </c:marker>
      </c:pivotFmt>
      <c:pivotFmt>
        <c:idx val="75"/>
        <c:spPr>
          <a:solidFill>
            <a:srgbClr val="99FF99"/>
          </a:solidFill>
          <a:ln>
            <a:solidFill>
              <a:sysClr val="windowText" lastClr="000000"/>
            </a:solidFill>
          </a:ln>
          <a:effectLst/>
        </c:spPr>
        <c:marker>
          <c:symbol val="none"/>
        </c:marker>
      </c:pivotFmt>
      <c:pivotFmt>
        <c:idx val="76"/>
        <c:spPr>
          <a:solidFill>
            <a:srgbClr val="333333"/>
          </a:solidFill>
          <a:ln>
            <a:solidFill>
              <a:sysClr val="windowText" lastClr="000000"/>
            </a:solidFill>
          </a:ln>
          <a:effectLst/>
        </c:spPr>
        <c:marker>
          <c:symbol val="none"/>
        </c:marker>
      </c:pivotFmt>
      <c:pivotFmt>
        <c:idx val="77"/>
        <c:spPr>
          <a:solidFill>
            <a:srgbClr val="996633"/>
          </a:solidFill>
          <a:ln>
            <a:solidFill>
              <a:sysClr val="windowText" lastClr="000000"/>
            </a:solidFill>
          </a:ln>
          <a:effectLst/>
        </c:spPr>
        <c:marker>
          <c:symbol val="none"/>
        </c:marker>
      </c:pivotFmt>
      <c:pivotFmt>
        <c:idx val="78"/>
        <c:spPr>
          <a:solidFill>
            <a:srgbClr val="6600CC"/>
          </a:solidFill>
          <a:ln>
            <a:solidFill>
              <a:sysClr val="windowText" lastClr="000000"/>
            </a:solidFill>
          </a:ln>
          <a:effectLst/>
        </c:spPr>
        <c:marker>
          <c:symbol val="none"/>
        </c:marker>
      </c:pivotFmt>
      <c:pivotFmt>
        <c:idx val="79"/>
        <c:spPr>
          <a:solidFill>
            <a:srgbClr val="CCCC00"/>
          </a:solidFill>
          <a:ln>
            <a:solidFill>
              <a:sysClr val="windowText" lastClr="000000"/>
            </a:solidFill>
          </a:ln>
          <a:effectLst/>
        </c:spPr>
        <c:marker>
          <c:symbol val="none"/>
        </c:marker>
      </c:pivotFmt>
      <c:pivotFmt>
        <c:idx val="80"/>
        <c:spPr>
          <a:solidFill>
            <a:srgbClr val="008080"/>
          </a:solidFill>
          <a:ln>
            <a:solidFill>
              <a:sysClr val="windowText" lastClr="000000"/>
            </a:solidFill>
          </a:ln>
          <a:effectLst/>
        </c:spPr>
        <c:marker>
          <c:symbol val="none"/>
        </c:marker>
      </c:pivotFmt>
      <c:pivotFmt>
        <c:idx val="81"/>
        <c:spPr>
          <a:solidFill>
            <a:srgbClr val="FFC285"/>
          </a:solidFill>
          <a:ln>
            <a:solidFill>
              <a:sysClr val="windowText" lastClr="000000"/>
            </a:solidFill>
          </a:ln>
          <a:effectLst/>
        </c:spPr>
        <c:marker>
          <c:symbol val="none"/>
        </c:marker>
      </c:pivotFmt>
      <c:pivotFmt>
        <c:idx val="82"/>
        <c:spPr>
          <a:solidFill>
            <a:srgbClr val="CC00CC"/>
          </a:solidFill>
          <a:ln>
            <a:solidFill>
              <a:sysClr val="windowText" lastClr="000000"/>
            </a:solidFill>
          </a:ln>
          <a:effectLst/>
        </c:spPr>
        <c:marker>
          <c:symbol val="none"/>
        </c:marker>
      </c:pivotFmt>
      <c:pivotFmt>
        <c:idx val="83"/>
        <c:spPr>
          <a:solidFill>
            <a:srgbClr val="000066"/>
          </a:solidFill>
          <a:ln>
            <a:solidFill>
              <a:sysClr val="windowText" lastClr="000000"/>
            </a:solidFill>
          </a:ln>
          <a:effectLst/>
        </c:spPr>
        <c:marker>
          <c:symbol val="none"/>
        </c:marker>
      </c:pivotFmt>
      <c:pivotFmt>
        <c:idx val="84"/>
        <c:spPr>
          <a:solidFill>
            <a:srgbClr val="FF99CC"/>
          </a:solidFill>
          <a:ln>
            <a:solidFill>
              <a:sysClr val="windowText" lastClr="000000"/>
            </a:solidFill>
          </a:ln>
          <a:effectLst/>
        </c:spPr>
        <c:marker>
          <c:symbol val="none"/>
        </c:marker>
      </c:pivotFmt>
      <c:pivotFmt>
        <c:idx val="85"/>
        <c:spPr>
          <a:solidFill>
            <a:srgbClr val="339933"/>
          </a:solidFill>
          <a:ln>
            <a:solidFill>
              <a:sysClr val="windowText" lastClr="000000"/>
            </a:solidFill>
          </a:ln>
          <a:effectLst/>
        </c:spPr>
        <c:marker>
          <c:symbol val="none"/>
        </c:marker>
      </c:pivotFmt>
      <c:pivotFmt>
        <c:idx val="86"/>
        <c:spPr>
          <a:solidFill>
            <a:srgbClr val="9933FF"/>
          </a:solidFill>
          <a:ln>
            <a:solidFill>
              <a:sysClr val="windowText" lastClr="000000"/>
            </a:solidFill>
          </a:ln>
          <a:effectLst/>
        </c:spPr>
        <c:marker>
          <c:symbol val="none"/>
        </c:marker>
      </c:pivotFmt>
      <c:pivotFmt>
        <c:idx val="87"/>
        <c:spPr>
          <a:solidFill>
            <a:srgbClr val="9999FF"/>
          </a:solidFill>
          <a:ln>
            <a:solidFill>
              <a:sysClr val="windowText" lastClr="000000"/>
            </a:solidFill>
          </a:ln>
          <a:effectLst/>
        </c:spPr>
        <c:marker>
          <c:symbol val="none"/>
        </c:marker>
      </c:pivotFmt>
      <c:pivotFmt>
        <c:idx val="88"/>
        <c:spPr>
          <a:solidFill>
            <a:schemeClr val="accent6"/>
          </a:solidFill>
          <a:ln>
            <a:solidFill>
              <a:sysClr val="windowText" lastClr="000000"/>
            </a:solidFill>
          </a:ln>
          <a:effectLst/>
        </c:spPr>
        <c:marker>
          <c:symbol val="none"/>
        </c:marker>
      </c:pivotFmt>
      <c:pivotFmt>
        <c:idx val="89"/>
        <c:spPr>
          <a:solidFill>
            <a:schemeClr val="accent4">
              <a:lumMod val="40000"/>
              <a:lumOff val="60000"/>
            </a:schemeClr>
          </a:solidFill>
          <a:ln>
            <a:solidFill>
              <a:sysClr val="windowText" lastClr="000000"/>
            </a:solidFill>
          </a:ln>
          <a:effectLst/>
        </c:spPr>
        <c:marker>
          <c:symbol val="none"/>
        </c:marker>
      </c:pivotFmt>
      <c:pivotFmt>
        <c:idx val="90"/>
        <c:spPr>
          <a:solidFill>
            <a:schemeClr val="accent2">
              <a:lumMod val="75000"/>
            </a:schemeClr>
          </a:solidFill>
          <a:ln>
            <a:solidFill>
              <a:sysClr val="windowText" lastClr="000000"/>
            </a:solidFill>
          </a:ln>
          <a:effectLst/>
        </c:spPr>
        <c:marker>
          <c:symbol val="none"/>
        </c:marker>
      </c:pivotFmt>
      <c:pivotFmt>
        <c:idx val="91"/>
        <c:spPr>
          <a:solidFill>
            <a:srgbClr val="006600"/>
          </a:solidFill>
          <a:ln>
            <a:solidFill>
              <a:sysClr val="windowText" lastClr="000000"/>
            </a:solidFill>
          </a:ln>
          <a:effectLst/>
        </c:spPr>
        <c:marker>
          <c:symbol val="none"/>
        </c:marker>
      </c:pivotFmt>
      <c:pivotFmt>
        <c:idx val="92"/>
        <c:spPr>
          <a:solidFill>
            <a:srgbClr val="FFC000"/>
          </a:solidFill>
          <a:ln>
            <a:solidFill>
              <a:sysClr val="windowText" lastClr="000000"/>
            </a:solidFill>
          </a:ln>
          <a:effectLst/>
        </c:spPr>
        <c:marker>
          <c:symbol val="none"/>
        </c:marker>
      </c:pivotFmt>
      <c:pivotFmt>
        <c:idx val="93"/>
        <c:spPr>
          <a:solidFill>
            <a:srgbClr val="990033"/>
          </a:solidFill>
          <a:ln>
            <a:solidFill>
              <a:sysClr val="windowText" lastClr="000000"/>
            </a:solidFill>
          </a:ln>
          <a:effectLst/>
        </c:spPr>
        <c:marker>
          <c:symbol val="none"/>
        </c:marker>
      </c:pivotFmt>
      <c:pivotFmt>
        <c:idx val="94"/>
        <c:spPr>
          <a:solidFill>
            <a:srgbClr val="33CCCC"/>
          </a:solidFill>
          <a:ln>
            <a:solidFill>
              <a:sysClr val="windowText" lastClr="000000"/>
            </a:solidFill>
          </a:ln>
          <a:effectLst/>
        </c:spPr>
        <c:marker>
          <c:symbol val="none"/>
        </c:marker>
      </c:pivotFmt>
      <c:pivotFmt>
        <c:idx val="95"/>
        <c:spPr>
          <a:solidFill>
            <a:srgbClr val="336699"/>
          </a:solidFill>
          <a:ln>
            <a:solidFill>
              <a:sysClr val="windowText" lastClr="000000"/>
            </a:solidFill>
          </a:ln>
          <a:effectLst/>
        </c:spPr>
        <c:marker>
          <c:symbol val="none"/>
        </c:marker>
      </c:pivotFmt>
      <c:pivotFmt>
        <c:idx val="96"/>
        <c:spPr>
          <a:solidFill>
            <a:schemeClr val="accent2">
              <a:lumMod val="60000"/>
              <a:lumOff val="40000"/>
            </a:schemeClr>
          </a:solidFill>
          <a:ln>
            <a:solidFill>
              <a:sysClr val="windowText" lastClr="000000"/>
            </a:solidFill>
          </a:ln>
          <a:effectLst/>
        </c:spPr>
        <c:marker>
          <c:symbol val="none"/>
        </c:marker>
      </c:pivotFmt>
    </c:pivotFmts>
    <c:plotArea>
      <c:layout/>
      <c:barChart>
        <c:barDir val="col"/>
        <c:grouping val="percentStacked"/>
        <c:varyColors val="0"/>
        <c:ser>
          <c:idx val="1"/>
          <c:order val="0"/>
          <c:tx>
            <c:strRef>
              <c:f>'Pivot Table and Chart'!$C$3:$C$4</c:f>
              <c:strCache>
                <c:ptCount val="1"/>
                <c:pt idx="0">
                  <c:v>Diatrype stigma</c:v>
                </c:pt>
              </c:strCache>
            </c:strRef>
          </c:tx>
          <c:spPr>
            <a:solidFill>
              <a:srgbClr val="333333"/>
            </a:solidFill>
            <a:ln>
              <a:solidFill>
                <a:sysClr val="windowText" lastClr="000000"/>
              </a:solidFill>
            </a:ln>
            <a:effectLst/>
          </c:spPr>
          <c:invertIfNegative val="0"/>
          <c:cat>
            <c:multiLvlStrRef>
              <c:f>'Pivot Table and Chart'!$A$5:$A$34</c:f>
              <c:multiLvlStrCache>
                <c:ptCount val="16"/>
                <c:lvl>
                  <c:pt idx="0">
                    <c:v>CLY11</c:v>
                  </c:pt>
                  <c:pt idx="1">
                    <c:v>CLY10</c:v>
                  </c:pt>
                  <c:pt idx="2">
                    <c:v>CLY01</c:v>
                  </c:pt>
                  <c:pt idx="3">
                    <c:v>CLY03</c:v>
                  </c:pt>
                  <c:pt idx="4">
                    <c:v>CLY13</c:v>
                  </c:pt>
                  <c:pt idx="5">
                    <c:v>CLY06</c:v>
                  </c:pt>
                  <c:pt idx="6">
                    <c:v>CLY19</c:v>
                  </c:pt>
                  <c:pt idx="7">
                    <c:v>CLY12</c:v>
                  </c:pt>
                  <c:pt idx="8">
                    <c:v>CLY14</c:v>
                  </c:pt>
                  <c:pt idx="9">
                    <c:v>CLY21</c:v>
                  </c:pt>
                  <c:pt idx="10">
                    <c:v>CLY09</c:v>
                  </c:pt>
                  <c:pt idx="11">
                    <c:v>CLY15</c:v>
                  </c:pt>
                  <c:pt idx="12">
                    <c:v>CLY04</c:v>
                  </c:pt>
                  <c:pt idx="13">
                    <c:v>CLY02</c:v>
                  </c:pt>
                  <c:pt idx="14">
                    <c:v>CLY07</c:v>
                  </c:pt>
                  <c:pt idx="15">
                    <c:v>CLY08</c:v>
                  </c:pt>
                </c:lvl>
                <c:lvl>
                  <c:pt idx="0">
                    <c:v>16.7</c:v>
                  </c:pt>
                  <c:pt idx="1">
                    <c:v>18.1</c:v>
                  </c:pt>
                  <c:pt idx="2">
                    <c:v>23.6</c:v>
                  </c:pt>
                  <c:pt idx="3">
                    <c:v>26.4</c:v>
                  </c:pt>
                  <c:pt idx="5">
                    <c:v>38.9</c:v>
                  </c:pt>
                  <c:pt idx="7">
                    <c:v>41.7</c:v>
                  </c:pt>
                  <c:pt idx="8">
                    <c:v>47.2</c:v>
                  </c:pt>
                  <c:pt idx="9">
                    <c:v>50</c:v>
                  </c:pt>
                  <c:pt idx="10">
                    <c:v>51.4</c:v>
                  </c:pt>
                  <c:pt idx="12">
                    <c:v>58.3</c:v>
                  </c:pt>
                  <c:pt idx="13">
                    <c:v>66.7</c:v>
                  </c:pt>
                  <c:pt idx="14">
                    <c:v>68.1</c:v>
                  </c:pt>
                  <c:pt idx="15">
                    <c:v>75</c:v>
                  </c:pt>
                </c:lvl>
              </c:multiLvlStrCache>
            </c:multiLvlStrRef>
          </c:cat>
          <c:val>
            <c:numRef>
              <c:f>'Pivot Table and Chart'!$C$5:$C$34</c:f>
              <c:numCache>
                <c:formatCode>General</c:formatCode>
                <c:ptCount val="16"/>
                <c:pt idx="0">
                  <c:v>1</c:v>
                </c:pt>
                <c:pt idx="1">
                  <c:v>6</c:v>
                </c:pt>
                <c:pt idx="6">
                  <c:v>2</c:v>
                </c:pt>
              </c:numCache>
            </c:numRef>
          </c:val>
          <c:extLst>
            <c:ext xmlns:c16="http://schemas.microsoft.com/office/drawing/2014/chart" uri="{C3380CC4-5D6E-409C-BE32-E72D297353CC}">
              <c16:uniqueId val="{00000000-FFB7-467D-838C-85E7EF610016}"/>
            </c:ext>
          </c:extLst>
        </c:ser>
        <c:ser>
          <c:idx val="2"/>
          <c:order val="1"/>
          <c:tx>
            <c:strRef>
              <c:f>'Pivot Table and Chart'!$D$3:$D$4</c:f>
              <c:strCache>
                <c:ptCount val="1"/>
                <c:pt idx="0">
                  <c:v>Pleurotus pulmonarius</c:v>
                </c:pt>
              </c:strCache>
            </c:strRef>
          </c:tx>
          <c:spPr>
            <a:solidFill>
              <a:srgbClr val="996633"/>
            </a:solidFill>
            <a:ln>
              <a:solidFill>
                <a:sysClr val="windowText" lastClr="000000"/>
              </a:solidFill>
            </a:ln>
            <a:effectLst/>
          </c:spPr>
          <c:invertIfNegative val="0"/>
          <c:cat>
            <c:multiLvlStrRef>
              <c:f>'Pivot Table and Chart'!$A$5:$A$34</c:f>
              <c:multiLvlStrCache>
                <c:ptCount val="16"/>
                <c:lvl>
                  <c:pt idx="0">
                    <c:v>CLY11</c:v>
                  </c:pt>
                  <c:pt idx="1">
                    <c:v>CLY10</c:v>
                  </c:pt>
                  <c:pt idx="2">
                    <c:v>CLY01</c:v>
                  </c:pt>
                  <c:pt idx="3">
                    <c:v>CLY03</c:v>
                  </c:pt>
                  <c:pt idx="4">
                    <c:v>CLY13</c:v>
                  </c:pt>
                  <c:pt idx="5">
                    <c:v>CLY06</c:v>
                  </c:pt>
                  <c:pt idx="6">
                    <c:v>CLY19</c:v>
                  </c:pt>
                  <c:pt idx="7">
                    <c:v>CLY12</c:v>
                  </c:pt>
                  <c:pt idx="8">
                    <c:v>CLY14</c:v>
                  </c:pt>
                  <c:pt idx="9">
                    <c:v>CLY21</c:v>
                  </c:pt>
                  <c:pt idx="10">
                    <c:v>CLY09</c:v>
                  </c:pt>
                  <c:pt idx="11">
                    <c:v>CLY15</c:v>
                  </c:pt>
                  <c:pt idx="12">
                    <c:v>CLY04</c:v>
                  </c:pt>
                  <c:pt idx="13">
                    <c:v>CLY02</c:v>
                  </c:pt>
                  <c:pt idx="14">
                    <c:v>CLY07</c:v>
                  </c:pt>
                  <c:pt idx="15">
                    <c:v>CLY08</c:v>
                  </c:pt>
                </c:lvl>
                <c:lvl>
                  <c:pt idx="0">
                    <c:v>16.7</c:v>
                  </c:pt>
                  <c:pt idx="1">
                    <c:v>18.1</c:v>
                  </c:pt>
                  <c:pt idx="2">
                    <c:v>23.6</c:v>
                  </c:pt>
                  <c:pt idx="3">
                    <c:v>26.4</c:v>
                  </c:pt>
                  <c:pt idx="5">
                    <c:v>38.9</c:v>
                  </c:pt>
                  <c:pt idx="7">
                    <c:v>41.7</c:v>
                  </c:pt>
                  <c:pt idx="8">
                    <c:v>47.2</c:v>
                  </c:pt>
                  <c:pt idx="9">
                    <c:v>50</c:v>
                  </c:pt>
                  <c:pt idx="10">
                    <c:v>51.4</c:v>
                  </c:pt>
                  <c:pt idx="12">
                    <c:v>58.3</c:v>
                  </c:pt>
                  <c:pt idx="13">
                    <c:v>66.7</c:v>
                  </c:pt>
                  <c:pt idx="14">
                    <c:v>68.1</c:v>
                  </c:pt>
                  <c:pt idx="15">
                    <c:v>75</c:v>
                  </c:pt>
                </c:lvl>
              </c:multiLvlStrCache>
            </c:multiLvlStrRef>
          </c:cat>
          <c:val>
            <c:numRef>
              <c:f>'Pivot Table and Chart'!$D$5:$D$34</c:f>
              <c:numCache>
                <c:formatCode>General</c:formatCode>
                <c:ptCount val="16"/>
                <c:pt idx="3">
                  <c:v>13</c:v>
                </c:pt>
              </c:numCache>
            </c:numRef>
          </c:val>
          <c:extLst>
            <c:ext xmlns:c16="http://schemas.microsoft.com/office/drawing/2014/chart" uri="{C3380CC4-5D6E-409C-BE32-E72D297353CC}">
              <c16:uniqueId val="{00000001-FFB7-467D-838C-85E7EF610016}"/>
            </c:ext>
          </c:extLst>
        </c:ser>
        <c:ser>
          <c:idx val="3"/>
          <c:order val="2"/>
          <c:tx>
            <c:strRef>
              <c:f>'Pivot Table and Chart'!$E$3:$E$4</c:f>
              <c:strCache>
                <c:ptCount val="1"/>
                <c:pt idx="0">
                  <c:v>Trametes versicolor</c:v>
                </c:pt>
              </c:strCache>
            </c:strRef>
          </c:tx>
          <c:spPr>
            <a:solidFill>
              <a:srgbClr val="6600CC"/>
            </a:solidFill>
            <a:ln>
              <a:solidFill>
                <a:sysClr val="windowText" lastClr="000000"/>
              </a:solidFill>
            </a:ln>
            <a:effectLst/>
          </c:spPr>
          <c:invertIfNegative val="0"/>
          <c:cat>
            <c:multiLvlStrRef>
              <c:f>'Pivot Table and Chart'!$A$5:$A$34</c:f>
              <c:multiLvlStrCache>
                <c:ptCount val="16"/>
                <c:lvl>
                  <c:pt idx="0">
                    <c:v>CLY11</c:v>
                  </c:pt>
                  <c:pt idx="1">
                    <c:v>CLY10</c:v>
                  </c:pt>
                  <c:pt idx="2">
                    <c:v>CLY01</c:v>
                  </c:pt>
                  <c:pt idx="3">
                    <c:v>CLY03</c:v>
                  </c:pt>
                  <c:pt idx="4">
                    <c:v>CLY13</c:v>
                  </c:pt>
                  <c:pt idx="5">
                    <c:v>CLY06</c:v>
                  </c:pt>
                  <c:pt idx="6">
                    <c:v>CLY19</c:v>
                  </c:pt>
                  <c:pt idx="7">
                    <c:v>CLY12</c:v>
                  </c:pt>
                  <c:pt idx="8">
                    <c:v>CLY14</c:v>
                  </c:pt>
                  <c:pt idx="9">
                    <c:v>CLY21</c:v>
                  </c:pt>
                  <c:pt idx="10">
                    <c:v>CLY09</c:v>
                  </c:pt>
                  <c:pt idx="11">
                    <c:v>CLY15</c:v>
                  </c:pt>
                  <c:pt idx="12">
                    <c:v>CLY04</c:v>
                  </c:pt>
                  <c:pt idx="13">
                    <c:v>CLY02</c:v>
                  </c:pt>
                  <c:pt idx="14">
                    <c:v>CLY07</c:v>
                  </c:pt>
                  <c:pt idx="15">
                    <c:v>CLY08</c:v>
                  </c:pt>
                </c:lvl>
                <c:lvl>
                  <c:pt idx="0">
                    <c:v>16.7</c:v>
                  </c:pt>
                  <c:pt idx="1">
                    <c:v>18.1</c:v>
                  </c:pt>
                  <c:pt idx="2">
                    <c:v>23.6</c:v>
                  </c:pt>
                  <c:pt idx="3">
                    <c:v>26.4</c:v>
                  </c:pt>
                  <c:pt idx="5">
                    <c:v>38.9</c:v>
                  </c:pt>
                  <c:pt idx="7">
                    <c:v>41.7</c:v>
                  </c:pt>
                  <c:pt idx="8">
                    <c:v>47.2</c:v>
                  </c:pt>
                  <c:pt idx="9">
                    <c:v>50</c:v>
                  </c:pt>
                  <c:pt idx="10">
                    <c:v>51.4</c:v>
                  </c:pt>
                  <c:pt idx="12">
                    <c:v>58.3</c:v>
                  </c:pt>
                  <c:pt idx="13">
                    <c:v>66.7</c:v>
                  </c:pt>
                  <c:pt idx="14">
                    <c:v>68.1</c:v>
                  </c:pt>
                  <c:pt idx="15">
                    <c:v>75</c:v>
                  </c:pt>
                </c:lvl>
              </c:multiLvlStrCache>
            </c:multiLvlStrRef>
          </c:cat>
          <c:val>
            <c:numRef>
              <c:f>'Pivot Table and Chart'!$E$5:$E$34</c:f>
              <c:numCache>
                <c:formatCode>General</c:formatCode>
                <c:ptCount val="16"/>
                <c:pt idx="7">
                  <c:v>7</c:v>
                </c:pt>
                <c:pt idx="9">
                  <c:v>5</c:v>
                </c:pt>
                <c:pt idx="10">
                  <c:v>4</c:v>
                </c:pt>
              </c:numCache>
            </c:numRef>
          </c:val>
          <c:extLst>
            <c:ext xmlns:c16="http://schemas.microsoft.com/office/drawing/2014/chart" uri="{C3380CC4-5D6E-409C-BE32-E72D297353CC}">
              <c16:uniqueId val="{00000002-FFB7-467D-838C-85E7EF610016}"/>
            </c:ext>
          </c:extLst>
        </c:ser>
        <c:ser>
          <c:idx val="4"/>
          <c:order val="3"/>
          <c:tx>
            <c:strRef>
              <c:f>'Pivot Table and Chart'!$F$3:$F$4</c:f>
              <c:strCache>
                <c:ptCount val="1"/>
                <c:pt idx="0">
                  <c:v>Calocera cornea</c:v>
                </c:pt>
              </c:strCache>
            </c:strRef>
          </c:tx>
          <c:spPr>
            <a:solidFill>
              <a:srgbClr val="CCCC00"/>
            </a:solidFill>
            <a:ln>
              <a:solidFill>
                <a:sysClr val="windowText" lastClr="000000"/>
              </a:solidFill>
            </a:ln>
            <a:effectLst/>
          </c:spPr>
          <c:invertIfNegative val="0"/>
          <c:cat>
            <c:multiLvlStrRef>
              <c:f>'Pivot Table and Chart'!$A$5:$A$34</c:f>
              <c:multiLvlStrCache>
                <c:ptCount val="16"/>
                <c:lvl>
                  <c:pt idx="0">
                    <c:v>CLY11</c:v>
                  </c:pt>
                  <c:pt idx="1">
                    <c:v>CLY10</c:v>
                  </c:pt>
                  <c:pt idx="2">
                    <c:v>CLY01</c:v>
                  </c:pt>
                  <c:pt idx="3">
                    <c:v>CLY03</c:v>
                  </c:pt>
                  <c:pt idx="4">
                    <c:v>CLY13</c:v>
                  </c:pt>
                  <c:pt idx="5">
                    <c:v>CLY06</c:v>
                  </c:pt>
                  <c:pt idx="6">
                    <c:v>CLY19</c:v>
                  </c:pt>
                  <c:pt idx="7">
                    <c:v>CLY12</c:v>
                  </c:pt>
                  <c:pt idx="8">
                    <c:v>CLY14</c:v>
                  </c:pt>
                  <c:pt idx="9">
                    <c:v>CLY21</c:v>
                  </c:pt>
                  <c:pt idx="10">
                    <c:v>CLY09</c:v>
                  </c:pt>
                  <c:pt idx="11">
                    <c:v>CLY15</c:v>
                  </c:pt>
                  <c:pt idx="12">
                    <c:v>CLY04</c:v>
                  </c:pt>
                  <c:pt idx="13">
                    <c:v>CLY02</c:v>
                  </c:pt>
                  <c:pt idx="14">
                    <c:v>CLY07</c:v>
                  </c:pt>
                  <c:pt idx="15">
                    <c:v>CLY08</c:v>
                  </c:pt>
                </c:lvl>
                <c:lvl>
                  <c:pt idx="0">
                    <c:v>16.7</c:v>
                  </c:pt>
                  <c:pt idx="1">
                    <c:v>18.1</c:v>
                  </c:pt>
                  <c:pt idx="2">
                    <c:v>23.6</c:v>
                  </c:pt>
                  <c:pt idx="3">
                    <c:v>26.4</c:v>
                  </c:pt>
                  <c:pt idx="5">
                    <c:v>38.9</c:v>
                  </c:pt>
                  <c:pt idx="7">
                    <c:v>41.7</c:v>
                  </c:pt>
                  <c:pt idx="8">
                    <c:v>47.2</c:v>
                  </c:pt>
                  <c:pt idx="9">
                    <c:v>50</c:v>
                  </c:pt>
                  <c:pt idx="10">
                    <c:v>51.4</c:v>
                  </c:pt>
                  <c:pt idx="12">
                    <c:v>58.3</c:v>
                  </c:pt>
                  <c:pt idx="13">
                    <c:v>66.7</c:v>
                  </c:pt>
                  <c:pt idx="14">
                    <c:v>68.1</c:v>
                  </c:pt>
                  <c:pt idx="15">
                    <c:v>75</c:v>
                  </c:pt>
                </c:lvl>
              </c:multiLvlStrCache>
            </c:multiLvlStrRef>
          </c:cat>
          <c:val>
            <c:numRef>
              <c:f>'Pivot Table and Chart'!$F$5:$F$34</c:f>
              <c:numCache>
                <c:formatCode>General</c:formatCode>
                <c:ptCount val="16"/>
                <c:pt idx="13">
                  <c:v>30</c:v>
                </c:pt>
              </c:numCache>
            </c:numRef>
          </c:val>
          <c:extLst>
            <c:ext xmlns:c16="http://schemas.microsoft.com/office/drawing/2014/chart" uri="{C3380CC4-5D6E-409C-BE32-E72D297353CC}">
              <c16:uniqueId val="{00000003-FFB7-467D-838C-85E7EF610016}"/>
            </c:ext>
          </c:extLst>
        </c:ser>
        <c:ser>
          <c:idx val="5"/>
          <c:order val="4"/>
          <c:tx>
            <c:strRef>
              <c:f>'Pivot Table and Chart'!$G$3:$G$4</c:f>
              <c:strCache>
                <c:ptCount val="1"/>
                <c:pt idx="0">
                  <c:v>Eutypa lata</c:v>
                </c:pt>
              </c:strCache>
            </c:strRef>
          </c:tx>
          <c:spPr>
            <a:solidFill>
              <a:srgbClr val="008080"/>
            </a:solidFill>
            <a:ln>
              <a:solidFill>
                <a:sysClr val="windowText" lastClr="000000"/>
              </a:solidFill>
            </a:ln>
            <a:effectLst/>
          </c:spPr>
          <c:invertIfNegative val="0"/>
          <c:cat>
            <c:multiLvlStrRef>
              <c:f>'Pivot Table and Chart'!$A$5:$A$34</c:f>
              <c:multiLvlStrCache>
                <c:ptCount val="16"/>
                <c:lvl>
                  <c:pt idx="0">
                    <c:v>CLY11</c:v>
                  </c:pt>
                  <c:pt idx="1">
                    <c:v>CLY10</c:v>
                  </c:pt>
                  <c:pt idx="2">
                    <c:v>CLY01</c:v>
                  </c:pt>
                  <c:pt idx="3">
                    <c:v>CLY03</c:v>
                  </c:pt>
                  <c:pt idx="4">
                    <c:v>CLY13</c:v>
                  </c:pt>
                  <c:pt idx="5">
                    <c:v>CLY06</c:v>
                  </c:pt>
                  <c:pt idx="6">
                    <c:v>CLY19</c:v>
                  </c:pt>
                  <c:pt idx="7">
                    <c:v>CLY12</c:v>
                  </c:pt>
                  <c:pt idx="8">
                    <c:v>CLY14</c:v>
                  </c:pt>
                  <c:pt idx="9">
                    <c:v>CLY21</c:v>
                  </c:pt>
                  <c:pt idx="10">
                    <c:v>CLY09</c:v>
                  </c:pt>
                  <c:pt idx="11">
                    <c:v>CLY15</c:v>
                  </c:pt>
                  <c:pt idx="12">
                    <c:v>CLY04</c:v>
                  </c:pt>
                  <c:pt idx="13">
                    <c:v>CLY02</c:v>
                  </c:pt>
                  <c:pt idx="14">
                    <c:v>CLY07</c:v>
                  </c:pt>
                  <c:pt idx="15">
                    <c:v>CLY08</c:v>
                  </c:pt>
                </c:lvl>
                <c:lvl>
                  <c:pt idx="0">
                    <c:v>16.7</c:v>
                  </c:pt>
                  <c:pt idx="1">
                    <c:v>18.1</c:v>
                  </c:pt>
                  <c:pt idx="2">
                    <c:v>23.6</c:v>
                  </c:pt>
                  <c:pt idx="3">
                    <c:v>26.4</c:v>
                  </c:pt>
                  <c:pt idx="5">
                    <c:v>38.9</c:v>
                  </c:pt>
                  <c:pt idx="7">
                    <c:v>41.7</c:v>
                  </c:pt>
                  <c:pt idx="8">
                    <c:v>47.2</c:v>
                  </c:pt>
                  <c:pt idx="9">
                    <c:v>50</c:v>
                  </c:pt>
                  <c:pt idx="10">
                    <c:v>51.4</c:v>
                  </c:pt>
                  <c:pt idx="12">
                    <c:v>58.3</c:v>
                  </c:pt>
                  <c:pt idx="13">
                    <c:v>66.7</c:v>
                  </c:pt>
                  <c:pt idx="14">
                    <c:v>68.1</c:v>
                  </c:pt>
                  <c:pt idx="15">
                    <c:v>75</c:v>
                  </c:pt>
                </c:lvl>
              </c:multiLvlStrCache>
            </c:multiLvlStrRef>
          </c:cat>
          <c:val>
            <c:numRef>
              <c:f>'Pivot Table and Chart'!$G$5:$G$34</c:f>
              <c:numCache>
                <c:formatCode>General</c:formatCode>
                <c:ptCount val="16"/>
                <c:pt idx="0">
                  <c:v>20</c:v>
                </c:pt>
                <c:pt idx="6">
                  <c:v>15</c:v>
                </c:pt>
              </c:numCache>
            </c:numRef>
          </c:val>
          <c:extLst>
            <c:ext xmlns:c16="http://schemas.microsoft.com/office/drawing/2014/chart" uri="{C3380CC4-5D6E-409C-BE32-E72D297353CC}">
              <c16:uniqueId val="{00000004-FFB7-467D-838C-85E7EF610016}"/>
            </c:ext>
          </c:extLst>
        </c:ser>
        <c:ser>
          <c:idx val="6"/>
          <c:order val="5"/>
          <c:tx>
            <c:strRef>
              <c:f>'Pivot Table and Chart'!$H$3:$H$4</c:f>
              <c:strCache>
                <c:ptCount val="1"/>
                <c:pt idx="0">
                  <c:v>Pezicula cinnamomea</c:v>
                </c:pt>
              </c:strCache>
            </c:strRef>
          </c:tx>
          <c:spPr>
            <a:solidFill>
              <a:srgbClr val="808000"/>
            </a:solidFill>
            <a:ln>
              <a:solidFill>
                <a:sysClr val="windowText" lastClr="000000"/>
              </a:solidFill>
            </a:ln>
            <a:effectLst/>
          </c:spPr>
          <c:invertIfNegative val="0"/>
          <c:cat>
            <c:multiLvlStrRef>
              <c:f>'Pivot Table and Chart'!$A$5:$A$34</c:f>
              <c:multiLvlStrCache>
                <c:ptCount val="16"/>
                <c:lvl>
                  <c:pt idx="0">
                    <c:v>CLY11</c:v>
                  </c:pt>
                  <c:pt idx="1">
                    <c:v>CLY10</c:v>
                  </c:pt>
                  <c:pt idx="2">
                    <c:v>CLY01</c:v>
                  </c:pt>
                  <c:pt idx="3">
                    <c:v>CLY03</c:v>
                  </c:pt>
                  <c:pt idx="4">
                    <c:v>CLY13</c:v>
                  </c:pt>
                  <c:pt idx="5">
                    <c:v>CLY06</c:v>
                  </c:pt>
                  <c:pt idx="6">
                    <c:v>CLY19</c:v>
                  </c:pt>
                  <c:pt idx="7">
                    <c:v>CLY12</c:v>
                  </c:pt>
                  <c:pt idx="8">
                    <c:v>CLY14</c:v>
                  </c:pt>
                  <c:pt idx="9">
                    <c:v>CLY21</c:v>
                  </c:pt>
                  <c:pt idx="10">
                    <c:v>CLY09</c:v>
                  </c:pt>
                  <c:pt idx="11">
                    <c:v>CLY15</c:v>
                  </c:pt>
                  <c:pt idx="12">
                    <c:v>CLY04</c:v>
                  </c:pt>
                  <c:pt idx="13">
                    <c:v>CLY02</c:v>
                  </c:pt>
                  <c:pt idx="14">
                    <c:v>CLY07</c:v>
                  </c:pt>
                  <c:pt idx="15">
                    <c:v>CLY08</c:v>
                  </c:pt>
                </c:lvl>
                <c:lvl>
                  <c:pt idx="0">
                    <c:v>16.7</c:v>
                  </c:pt>
                  <c:pt idx="1">
                    <c:v>18.1</c:v>
                  </c:pt>
                  <c:pt idx="2">
                    <c:v>23.6</c:v>
                  </c:pt>
                  <c:pt idx="3">
                    <c:v>26.4</c:v>
                  </c:pt>
                  <c:pt idx="5">
                    <c:v>38.9</c:v>
                  </c:pt>
                  <c:pt idx="7">
                    <c:v>41.7</c:v>
                  </c:pt>
                  <c:pt idx="8">
                    <c:v>47.2</c:v>
                  </c:pt>
                  <c:pt idx="9">
                    <c:v>50</c:v>
                  </c:pt>
                  <c:pt idx="10">
                    <c:v>51.4</c:v>
                  </c:pt>
                  <c:pt idx="12">
                    <c:v>58.3</c:v>
                  </c:pt>
                  <c:pt idx="13">
                    <c:v>66.7</c:v>
                  </c:pt>
                  <c:pt idx="14">
                    <c:v>68.1</c:v>
                  </c:pt>
                  <c:pt idx="15">
                    <c:v>75</c:v>
                  </c:pt>
                </c:lvl>
              </c:multiLvlStrCache>
            </c:multiLvlStrRef>
          </c:cat>
          <c:val>
            <c:numRef>
              <c:f>'Pivot Table and Chart'!$H$5:$H$34</c:f>
              <c:numCache>
                <c:formatCode>General</c:formatCode>
                <c:ptCount val="16"/>
                <c:pt idx="5">
                  <c:v>11</c:v>
                </c:pt>
                <c:pt idx="9">
                  <c:v>16</c:v>
                </c:pt>
                <c:pt idx="10">
                  <c:v>16</c:v>
                </c:pt>
                <c:pt idx="14">
                  <c:v>1</c:v>
                </c:pt>
              </c:numCache>
            </c:numRef>
          </c:val>
          <c:extLst>
            <c:ext xmlns:c16="http://schemas.microsoft.com/office/drawing/2014/chart" uri="{C3380CC4-5D6E-409C-BE32-E72D297353CC}">
              <c16:uniqueId val="{00000005-FFB7-467D-838C-85E7EF610016}"/>
            </c:ext>
          </c:extLst>
        </c:ser>
        <c:ser>
          <c:idx val="7"/>
          <c:order val="6"/>
          <c:tx>
            <c:strRef>
              <c:f>'Pivot Table and Chart'!$I$3:$I$4</c:f>
              <c:strCache>
                <c:ptCount val="1"/>
                <c:pt idx="0">
                  <c:v>Nemania serpens</c:v>
                </c:pt>
              </c:strCache>
            </c:strRef>
          </c:tx>
          <c:spPr>
            <a:solidFill>
              <a:srgbClr val="CC00CC"/>
            </a:solidFill>
            <a:ln>
              <a:solidFill>
                <a:sysClr val="windowText" lastClr="000000"/>
              </a:solidFill>
            </a:ln>
            <a:effectLst/>
          </c:spPr>
          <c:invertIfNegative val="0"/>
          <c:cat>
            <c:multiLvlStrRef>
              <c:f>'Pivot Table and Chart'!$A$5:$A$34</c:f>
              <c:multiLvlStrCache>
                <c:ptCount val="16"/>
                <c:lvl>
                  <c:pt idx="0">
                    <c:v>CLY11</c:v>
                  </c:pt>
                  <c:pt idx="1">
                    <c:v>CLY10</c:v>
                  </c:pt>
                  <c:pt idx="2">
                    <c:v>CLY01</c:v>
                  </c:pt>
                  <c:pt idx="3">
                    <c:v>CLY03</c:v>
                  </c:pt>
                  <c:pt idx="4">
                    <c:v>CLY13</c:v>
                  </c:pt>
                  <c:pt idx="5">
                    <c:v>CLY06</c:v>
                  </c:pt>
                  <c:pt idx="6">
                    <c:v>CLY19</c:v>
                  </c:pt>
                  <c:pt idx="7">
                    <c:v>CLY12</c:v>
                  </c:pt>
                  <c:pt idx="8">
                    <c:v>CLY14</c:v>
                  </c:pt>
                  <c:pt idx="9">
                    <c:v>CLY21</c:v>
                  </c:pt>
                  <c:pt idx="10">
                    <c:v>CLY09</c:v>
                  </c:pt>
                  <c:pt idx="11">
                    <c:v>CLY15</c:v>
                  </c:pt>
                  <c:pt idx="12">
                    <c:v>CLY04</c:v>
                  </c:pt>
                  <c:pt idx="13">
                    <c:v>CLY02</c:v>
                  </c:pt>
                  <c:pt idx="14">
                    <c:v>CLY07</c:v>
                  </c:pt>
                  <c:pt idx="15">
                    <c:v>CLY08</c:v>
                  </c:pt>
                </c:lvl>
                <c:lvl>
                  <c:pt idx="0">
                    <c:v>16.7</c:v>
                  </c:pt>
                  <c:pt idx="1">
                    <c:v>18.1</c:v>
                  </c:pt>
                  <c:pt idx="2">
                    <c:v>23.6</c:v>
                  </c:pt>
                  <c:pt idx="3">
                    <c:v>26.4</c:v>
                  </c:pt>
                  <c:pt idx="5">
                    <c:v>38.9</c:v>
                  </c:pt>
                  <c:pt idx="7">
                    <c:v>41.7</c:v>
                  </c:pt>
                  <c:pt idx="8">
                    <c:v>47.2</c:v>
                  </c:pt>
                  <c:pt idx="9">
                    <c:v>50</c:v>
                  </c:pt>
                  <c:pt idx="10">
                    <c:v>51.4</c:v>
                  </c:pt>
                  <c:pt idx="12">
                    <c:v>58.3</c:v>
                  </c:pt>
                  <c:pt idx="13">
                    <c:v>66.7</c:v>
                  </c:pt>
                  <c:pt idx="14">
                    <c:v>68.1</c:v>
                  </c:pt>
                  <c:pt idx="15">
                    <c:v>75</c:v>
                  </c:pt>
                </c:lvl>
              </c:multiLvlStrCache>
            </c:multiLvlStrRef>
          </c:cat>
          <c:val>
            <c:numRef>
              <c:f>'Pivot Table and Chart'!$I$5:$I$34</c:f>
              <c:numCache>
                <c:formatCode>General</c:formatCode>
                <c:ptCount val="16"/>
                <c:pt idx="14">
                  <c:v>57</c:v>
                </c:pt>
              </c:numCache>
            </c:numRef>
          </c:val>
          <c:extLst>
            <c:ext xmlns:c16="http://schemas.microsoft.com/office/drawing/2014/chart" uri="{C3380CC4-5D6E-409C-BE32-E72D297353CC}">
              <c16:uniqueId val="{00000006-FFB7-467D-838C-85E7EF610016}"/>
            </c:ext>
          </c:extLst>
        </c:ser>
        <c:ser>
          <c:idx val="8"/>
          <c:order val="7"/>
          <c:tx>
            <c:strRef>
              <c:f>'Pivot Table and Chart'!$J$3:$J$4</c:f>
              <c:strCache>
                <c:ptCount val="1"/>
                <c:pt idx="0">
                  <c:v>Exidia glandulosa</c:v>
                </c:pt>
              </c:strCache>
            </c:strRef>
          </c:tx>
          <c:spPr>
            <a:solidFill>
              <a:srgbClr val="000066"/>
            </a:solidFill>
            <a:ln>
              <a:solidFill>
                <a:sysClr val="windowText" lastClr="000000"/>
              </a:solidFill>
            </a:ln>
            <a:effectLst/>
          </c:spPr>
          <c:invertIfNegative val="0"/>
          <c:cat>
            <c:multiLvlStrRef>
              <c:f>'Pivot Table and Chart'!$A$5:$A$34</c:f>
              <c:multiLvlStrCache>
                <c:ptCount val="16"/>
                <c:lvl>
                  <c:pt idx="0">
                    <c:v>CLY11</c:v>
                  </c:pt>
                  <c:pt idx="1">
                    <c:v>CLY10</c:v>
                  </c:pt>
                  <c:pt idx="2">
                    <c:v>CLY01</c:v>
                  </c:pt>
                  <c:pt idx="3">
                    <c:v>CLY03</c:v>
                  </c:pt>
                  <c:pt idx="4">
                    <c:v>CLY13</c:v>
                  </c:pt>
                  <c:pt idx="5">
                    <c:v>CLY06</c:v>
                  </c:pt>
                  <c:pt idx="6">
                    <c:v>CLY19</c:v>
                  </c:pt>
                  <c:pt idx="7">
                    <c:v>CLY12</c:v>
                  </c:pt>
                  <c:pt idx="8">
                    <c:v>CLY14</c:v>
                  </c:pt>
                  <c:pt idx="9">
                    <c:v>CLY21</c:v>
                  </c:pt>
                  <c:pt idx="10">
                    <c:v>CLY09</c:v>
                  </c:pt>
                  <c:pt idx="11">
                    <c:v>CLY15</c:v>
                  </c:pt>
                  <c:pt idx="12">
                    <c:v>CLY04</c:v>
                  </c:pt>
                  <c:pt idx="13">
                    <c:v>CLY02</c:v>
                  </c:pt>
                  <c:pt idx="14">
                    <c:v>CLY07</c:v>
                  </c:pt>
                  <c:pt idx="15">
                    <c:v>CLY08</c:v>
                  </c:pt>
                </c:lvl>
                <c:lvl>
                  <c:pt idx="0">
                    <c:v>16.7</c:v>
                  </c:pt>
                  <c:pt idx="1">
                    <c:v>18.1</c:v>
                  </c:pt>
                  <c:pt idx="2">
                    <c:v>23.6</c:v>
                  </c:pt>
                  <c:pt idx="3">
                    <c:v>26.4</c:v>
                  </c:pt>
                  <c:pt idx="5">
                    <c:v>38.9</c:v>
                  </c:pt>
                  <c:pt idx="7">
                    <c:v>41.7</c:v>
                  </c:pt>
                  <c:pt idx="8">
                    <c:v>47.2</c:v>
                  </c:pt>
                  <c:pt idx="9">
                    <c:v>50</c:v>
                  </c:pt>
                  <c:pt idx="10">
                    <c:v>51.4</c:v>
                  </c:pt>
                  <c:pt idx="12">
                    <c:v>58.3</c:v>
                  </c:pt>
                  <c:pt idx="13">
                    <c:v>66.7</c:v>
                  </c:pt>
                  <c:pt idx="14">
                    <c:v>68.1</c:v>
                  </c:pt>
                  <c:pt idx="15">
                    <c:v>75</c:v>
                  </c:pt>
                </c:lvl>
              </c:multiLvlStrCache>
            </c:multiLvlStrRef>
          </c:cat>
          <c:val>
            <c:numRef>
              <c:f>'Pivot Table and Chart'!$J$5:$J$34</c:f>
              <c:numCache>
                <c:formatCode>General</c:formatCode>
                <c:ptCount val="16"/>
                <c:pt idx="3">
                  <c:v>51</c:v>
                </c:pt>
                <c:pt idx="5">
                  <c:v>2</c:v>
                </c:pt>
                <c:pt idx="9">
                  <c:v>7</c:v>
                </c:pt>
              </c:numCache>
            </c:numRef>
          </c:val>
          <c:extLst>
            <c:ext xmlns:c16="http://schemas.microsoft.com/office/drawing/2014/chart" uri="{C3380CC4-5D6E-409C-BE32-E72D297353CC}">
              <c16:uniqueId val="{00000007-FFB7-467D-838C-85E7EF610016}"/>
            </c:ext>
          </c:extLst>
        </c:ser>
        <c:ser>
          <c:idx val="9"/>
          <c:order val="8"/>
          <c:tx>
            <c:strRef>
              <c:f>'Pivot Table and Chart'!$K$3:$K$4</c:f>
              <c:strCache>
                <c:ptCount val="1"/>
                <c:pt idx="0">
                  <c:v>Phlebia rufa</c:v>
                </c:pt>
              </c:strCache>
            </c:strRef>
          </c:tx>
          <c:spPr>
            <a:solidFill>
              <a:srgbClr val="FF99CC"/>
            </a:solidFill>
            <a:ln>
              <a:solidFill>
                <a:sysClr val="windowText" lastClr="000000"/>
              </a:solidFill>
            </a:ln>
            <a:effectLst/>
          </c:spPr>
          <c:invertIfNegative val="0"/>
          <c:cat>
            <c:multiLvlStrRef>
              <c:f>'Pivot Table and Chart'!$A$5:$A$34</c:f>
              <c:multiLvlStrCache>
                <c:ptCount val="16"/>
                <c:lvl>
                  <c:pt idx="0">
                    <c:v>CLY11</c:v>
                  </c:pt>
                  <c:pt idx="1">
                    <c:v>CLY10</c:v>
                  </c:pt>
                  <c:pt idx="2">
                    <c:v>CLY01</c:v>
                  </c:pt>
                  <c:pt idx="3">
                    <c:v>CLY03</c:v>
                  </c:pt>
                  <c:pt idx="4">
                    <c:v>CLY13</c:v>
                  </c:pt>
                  <c:pt idx="5">
                    <c:v>CLY06</c:v>
                  </c:pt>
                  <c:pt idx="6">
                    <c:v>CLY19</c:v>
                  </c:pt>
                  <c:pt idx="7">
                    <c:v>CLY12</c:v>
                  </c:pt>
                  <c:pt idx="8">
                    <c:v>CLY14</c:v>
                  </c:pt>
                  <c:pt idx="9">
                    <c:v>CLY21</c:v>
                  </c:pt>
                  <c:pt idx="10">
                    <c:v>CLY09</c:v>
                  </c:pt>
                  <c:pt idx="11">
                    <c:v>CLY15</c:v>
                  </c:pt>
                  <c:pt idx="12">
                    <c:v>CLY04</c:v>
                  </c:pt>
                  <c:pt idx="13">
                    <c:v>CLY02</c:v>
                  </c:pt>
                  <c:pt idx="14">
                    <c:v>CLY07</c:v>
                  </c:pt>
                  <c:pt idx="15">
                    <c:v>CLY08</c:v>
                  </c:pt>
                </c:lvl>
                <c:lvl>
                  <c:pt idx="0">
                    <c:v>16.7</c:v>
                  </c:pt>
                  <c:pt idx="1">
                    <c:v>18.1</c:v>
                  </c:pt>
                  <c:pt idx="2">
                    <c:v>23.6</c:v>
                  </c:pt>
                  <c:pt idx="3">
                    <c:v>26.4</c:v>
                  </c:pt>
                  <c:pt idx="5">
                    <c:v>38.9</c:v>
                  </c:pt>
                  <c:pt idx="7">
                    <c:v>41.7</c:v>
                  </c:pt>
                  <c:pt idx="8">
                    <c:v>47.2</c:v>
                  </c:pt>
                  <c:pt idx="9">
                    <c:v>50</c:v>
                  </c:pt>
                  <c:pt idx="10">
                    <c:v>51.4</c:v>
                  </c:pt>
                  <c:pt idx="12">
                    <c:v>58.3</c:v>
                  </c:pt>
                  <c:pt idx="13">
                    <c:v>66.7</c:v>
                  </c:pt>
                  <c:pt idx="14">
                    <c:v>68.1</c:v>
                  </c:pt>
                  <c:pt idx="15">
                    <c:v>75</c:v>
                  </c:pt>
                </c:lvl>
              </c:multiLvlStrCache>
            </c:multiLvlStrRef>
          </c:cat>
          <c:val>
            <c:numRef>
              <c:f>'Pivot Table and Chart'!$K$5:$K$34</c:f>
              <c:numCache>
                <c:formatCode>General</c:formatCode>
                <c:ptCount val="16"/>
                <c:pt idx="2">
                  <c:v>2</c:v>
                </c:pt>
                <c:pt idx="10">
                  <c:v>12</c:v>
                </c:pt>
                <c:pt idx="13">
                  <c:v>47</c:v>
                </c:pt>
              </c:numCache>
            </c:numRef>
          </c:val>
          <c:extLst>
            <c:ext xmlns:c16="http://schemas.microsoft.com/office/drawing/2014/chart" uri="{C3380CC4-5D6E-409C-BE32-E72D297353CC}">
              <c16:uniqueId val="{00000008-FFB7-467D-838C-85E7EF610016}"/>
            </c:ext>
          </c:extLst>
        </c:ser>
        <c:ser>
          <c:idx val="10"/>
          <c:order val="9"/>
          <c:tx>
            <c:strRef>
              <c:f>'Pivot Table and Chart'!$L$3:$L$4</c:f>
              <c:strCache>
                <c:ptCount val="1"/>
                <c:pt idx="0">
                  <c:v>Annulohypoxylon cohaerens</c:v>
                </c:pt>
              </c:strCache>
            </c:strRef>
          </c:tx>
          <c:spPr>
            <a:solidFill>
              <a:srgbClr val="339933"/>
            </a:solidFill>
            <a:ln>
              <a:solidFill>
                <a:sysClr val="windowText" lastClr="000000"/>
              </a:solidFill>
            </a:ln>
            <a:effectLst/>
          </c:spPr>
          <c:invertIfNegative val="0"/>
          <c:cat>
            <c:multiLvlStrRef>
              <c:f>'Pivot Table and Chart'!$A$5:$A$34</c:f>
              <c:multiLvlStrCache>
                <c:ptCount val="16"/>
                <c:lvl>
                  <c:pt idx="0">
                    <c:v>CLY11</c:v>
                  </c:pt>
                  <c:pt idx="1">
                    <c:v>CLY10</c:v>
                  </c:pt>
                  <c:pt idx="2">
                    <c:v>CLY01</c:v>
                  </c:pt>
                  <c:pt idx="3">
                    <c:v>CLY03</c:v>
                  </c:pt>
                  <c:pt idx="4">
                    <c:v>CLY13</c:v>
                  </c:pt>
                  <c:pt idx="5">
                    <c:v>CLY06</c:v>
                  </c:pt>
                  <c:pt idx="6">
                    <c:v>CLY19</c:v>
                  </c:pt>
                  <c:pt idx="7">
                    <c:v>CLY12</c:v>
                  </c:pt>
                  <c:pt idx="8">
                    <c:v>CLY14</c:v>
                  </c:pt>
                  <c:pt idx="9">
                    <c:v>CLY21</c:v>
                  </c:pt>
                  <c:pt idx="10">
                    <c:v>CLY09</c:v>
                  </c:pt>
                  <c:pt idx="11">
                    <c:v>CLY15</c:v>
                  </c:pt>
                  <c:pt idx="12">
                    <c:v>CLY04</c:v>
                  </c:pt>
                  <c:pt idx="13">
                    <c:v>CLY02</c:v>
                  </c:pt>
                  <c:pt idx="14">
                    <c:v>CLY07</c:v>
                  </c:pt>
                  <c:pt idx="15">
                    <c:v>CLY08</c:v>
                  </c:pt>
                </c:lvl>
                <c:lvl>
                  <c:pt idx="0">
                    <c:v>16.7</c:v>
                  </c:pt>
                  <c:pt idx="1">
                    <c:v>18.1</c:v>
                  </c:pt>
                  <c:pt idx="2">
                    <c:v>23.6</c:v>
                  </c:pt>
                  <c:pt idx="3">
                    <c:v>26.4</c:v>
                  </c:pt>
                  <c:pt idx="5">
                    <c:v>38.9</c:v>
                  </c:pt>
                  <c:pt idx="7">
                    <c:v>41.7</c:v>
                  </c:pt>
                  <c:pt idx="8">
                    <c:v>47.2</c:v>
                  </c:pt>
                  <c:pt idx="9">
                    <c:v>50</c:v>
                  </c:pt>
                  <c:pt idx="10">
                    <c:v>51.4</c:v>
                  </c:pt>
                  <c:pt idx="12">
                    <c:v>58.3</c:v>
                  </c:pt>
                  <c:pt idx="13">
                    <c:v>66.7</c:v>
                  </c:pt>
                  <c:pt idx="14">
                    <c:v>68.1</c:v>
                  </c:pt>
                  <c:pt idx="15">
                    <c:v>75</c:v>
                  </c:pt>
                </c:lvl>
              </c:multiLvlStrCache>
            </c:multiLvlStrRef>
          </c:cat>
          <c:val>
            <c:numRef>
              <c:f>'Pivot Table and Chart'!$L$5:$L$34</c:f>
              <c:numCache>
                <c:formatCode>General</c:formatCode>
                <c:ptCount val="16"/>
                <c:pt idx="6">
                  <c:v>63</c:v>
                </c:pt>
                <c:pt idx="7">
                  <c:v>2</c:v>
                </c:pt>
              </c:numCache>
            </c:numRef>
          </c:val>
          <c:extLst>
            <c:ext xmlns:c16="http://schemas.microsoft.com/office/drawing/2014/chart" uri="{C3380CC4-5D6E-409C-BE32-E72D297353CC}">
              <c16:uniqueId val="{00000009-FFB7-467D-838C-85E7EF610016}"/>
            </c:ext>
          </c:extLst>
        </c:ser>
        <c:ser>
          <c:idx val="11"/>
          <c:order val="10"/>
          <c:tx>
            <c:strRef>
              <c:f>'Pivot Table and Chart'!$M$3:$M$4</c:f>
              <c:strCache>
                <c:ptCount val="1"/>
                <c:pt idx="0">
                  <c:v>Peniophora lycii</c:v>
                </c:pt>
              </c:strCache>
            </c:strRef>
          </c:tx>
          <c:spPr>
            <a:solidFill>
              <a:srgbClr val="9933FF"/>
            </a:solidFill>
            <a:ln>
              <a:solidFill>
                <a:sysClr val="windowText" lastClr="000000"/>
              </a:solidFill>
            </a:ln>
            <a:effectLst/>
          </c:spPr>
          <c:invertIfNegative val="0"/>
          <c:cat>
            <c:multiLvlStrRef>
              <c:f>'Pivot Table and Chart'!$A$5:$A$34</c:f>
              <c:multiLvlStrCache>
                <c:ptCount val="16"/>
                <c:lvl>
                  <c:pt idx="0">
                    <c:v>CLY11</c:v>
                  </c:pt>
                  <c:pt idx="1">
                    <c:v>CLY10</c:v>
                  </c:pt>
                  <c:pt idx="2">
                    <c:v>CLY01</c:v>
                  </c:pt>
                  <c:pt idx="3">
                    <c:v>CLY03</c:v>
                  </c:pt>
                  <c:pt idx="4">
                    <c:v>CLY13</c:v>
                  </c:pt>
                  <c:pt idx="5">
                    <c:v>CLY06</c:v>
                  </c:pt>
                  <c:pt idx="6">
                    <c:v>CLY19</c:v>
                  </c:pt>
                  <c:pt idx="7">
                    <c:v>CLY12</c:v>
                  </c:pt>
                  <c:pt idx="8">
                    <c:v>CLY14</c:v>
                  </c:pt>
                  <c:pt idx="9">
                    <c:v>CLY21</c:v>
                  </c:pt>
                  <c:pt idx="10">
                    <c:v>CLY09</c:v>
                  </c:pt>
                  <c:pt idx="11">
                    <c:v>CLY15</c:v>
                  </c:pt>
                  <c:pt idx="12">
                    <c:v>CLY04</c:v>
                  </c:pt>
                  <c:pt idx="13">
                    <c:v>CLY02</c:v>
                  </c:pt>
                  <c:pt idx="14">
                    <c:v>CLY07</c:v>
                  </c:pt>
                  <c:pt idx="15">
                    <c:v>CLY08</c:v>
                  </c:pt>
                </c:lvl>
                <c:lvl>
                  <c:pt idx="0">
                    <c:v>16.7</c:v>
                  </c:pt>
                  <c:pt idx="1">
                    <c:v>18.1</c:v>
                  </c:pt>
                  <c:pt idx="2">
                    <c:v>23.6</c:v>
                  </c:pt>
                  <c:pt idx="3">
                    <c:v>26.4</c:v>
                  </c:pt>
                  <c:pt idx="5">
                    <c:v>38.9</c:v>
                  </c:pt>
                  <c:pt idx="7">
                    <c:v>41.7</c:v>
                  </c:pt>
                  <c:pt idx="8">
                    <c:v>47.2</c:v>
                  </c:pt>
                  <c:pt idx="9">
                    <c:v>50</c:v>
                  </c:pt>
                  <c:pt idx="10">
                    <c:v>51.4</c:v>
                  </c:pt>
                  <c:pt idx="12">
                    <c:v>58.3</c:v>
                  </c:pt>
                  <c:pt idx="13">
                    <c:v>66.7</c:v>
                  </c:pt>
                  <c:pt idx="14">
                    <c:v>68.1</c:v>
                  </c:pt>
                  <c:pt idx="15">
                    <c:v>75</c:v>
                  </c:pt>
                </c:lvl>
              </c:multiLvlStrCache>
            </c:multiLvlStrRef>
          </c:cat>
          <c:val>
            <c:numRef>
              <c:f>'Pivot Table and Chart'!$M$5:$M$34</c:f>
              <c:numCache>
                <c:formatCode>General</c:formatCode>
                <c:ptCount val="16"/>
                <c:pt idx="2">
                  <c:v>45</c:v>
                </c:pt>
                <c:pt idx="3">
                  <c:v>20</c:v>
                </c:pt>
              </c:numCache>
            </c:numRef>
          </c:val>
          <c:extLst>
            <c:ext xmlns:c16="http://schemas.microsoft.com/office/drawing/2014/chart" uri="{C3380CC4-5D6E-409C-BE32-E72D297353CC}">
              <c16:uniqueId val="{0000000A-FFB7-467D-838C-85E7EF610016}"/>
            </c:ext>
          </c:extLst>
        </c:ser>
        <c:ser>
          <c:idx val="12"/>
          <c:order val="11"/>
          <c:tx>
            <c:strRef>
              <c:f>'Pivot Table and Chart'!$N$3:$N$4</c:f>
              <c:strCache>
                <c:ptCount val="1"/>
                <c:pt idx="0">
                  <c:v>Biscogniauxia nummularia</c:v>
                </c:pt>
              </c:strCache>
            </c:strRef>
          </c:tx>
          <c:spPr>
            <a:solidFill>
              <a:srgbClr val="9999FF"/>
            </a:solidFill>
            <a:ln>
              <a:solidFill>
                <a:sysClr val="windowText" lastClr="000000"/>
              </a:solidFill>
            </a:ln>
            <a:effectLst/>
          </c:spPr>
          <c:invertIfNegative val="0"/>
          <c:cat>
            <c:multiLvlStrRef>
              <c:f>'Pivot Table and Chart'!$A$5:$A$34</c:f>
              <c:multiLvlStrCache>
                <c:ptCount val="16"/>
                <c:lvl>
                  <c:pt idx="0">
                    <c:v>CLY11</c:v>
                  </c:pt>
                  <c:pt idx="1">
                    <c:v>CLY10</c:v>
                  </c:pt>
                  <c:pt idx="2">
                    <c:v>CLY01</c:v>
                  </c:pt>
                  <c:pt idx="3">
                    <c:v>CLY03</c:v>
                  </c:pt>
                  <c:pt idx="4">
                    <c:v>CLY13</c:v>
                  </c:pt>
                  <c:pt idx="5">
                    <c:v>CLY06</c:v>
                  </c:pt>
                  <c:pt idx="6">
                    <c:v>CLY19</c:v>
                  </c:pt>
                  <c:pt idx="7">
                    <c:v>CLY12</c:v>
                  </c:pt>
                  <c:pt idx="8">
                    <c:v>CLY14</c:v>
                  </c:pt>
                  <c:pt idx="9">
                    <c:v>CLY21</c:v>
                  </c:pt>
                  <c:pt idx="10">
                    <c:v>CLY09</c:v>
                  </c:pt>
                  <c:pt idx="11">
                    <c:v>CLY15</c:v>
                  </c:pt>
                  <c:pt idx="12">
                    <c:v>CLY04</c:v>
                  </c:pt>
                  <c:pt idx="13">
                    <c:v>CLY02</c:v>
                  </c:pt>
                  <c:pt idx="14">
                    <c:v>CLY07</c:v>
                  </c:pt>
                  <c:pt idx="15">
                    <c:v>CLY08</c:v>
                  </c:pt>
                </c:lvl>
                <c:lvl>
                  <c:pt idx="0">
                    <c:v>16.7</c:v>
                  </c:pt>
                  <c:pt idx="1">
                    <c:v>18.1</c:v>
                  </c:pt>
                  <c:pt idx="2">
                    <c:v>23.6</c:v>
                  </c:pt>
                  <c:pt idx="3">
                    <c:v>26.4</c:v>
                  </c:pt>
                  <c:pt idx="5">
                    <c:v>38.9</c:v>
                  </c:pt>
                  <c:pt idx="7">
                    <c:v>41.7</c:v>
                  </c:pt>
                  <c:pt idx="8">
                    <c:v>47.2</c:v>
                  </c:pt>
                  <c:pt idx="9">
                    <c:v>50</c:v>
                  </c:pt>
                  <c:pt idx="10">
                    <c:v>51.4</c:v>
                  </c:pt>
                  <c:pt idx="12">
                    <c:v>58.3</c:v>
                  </c:pt>
                  <c:pt idx="13">
                    <c:v>66.7</c:v>
                  </c:pt>
                  <c:pt idx="14">
                    <c:v>68.1</c:v>
                  </c:pt>
                  <c:pt idx="15">
                    <c:v>75</c:v>
                  </c:pt>
                </c:lvl>
              </c:multiLvlStrCache>
            </c:multiLvlStrRef>
          </c:cat>
          <c:val>
            <c:numRef>
              <c:f>'Pivot Table and Chart'!$N$5:$N$34</c:f>
              <c:numCache>
                <c:formatCode>General</c:formatCode>
                <c:ptCount val="16"/>
                <c:pt idx="0">
                  <c:v>4</c:v>
                </c:pt>
                <c:pt idx="5">
                  <c:v>3</c:v>
                </c:pt>
                <c:pt idx="9">
                  <c:v>59</c:v>
                </c:pt>
              </c:numCache>
            </c:numRef>
          </c:val>
          <c:extLst>
            <c:ext xmlns:c16="http://schemas.microsoft.com/office/drawing/2014/chart" uri="{C3380CC4-5D6E-409C-BE32-E72D297353CC}">
              <c16:uniqueId val="{0000000B-FFB7-467D-838C-85E7EF610016}"/>
            </c:ext>
          </c:extLst>
        </c:ser>
        <c:ser>
          <c:idx val="13"/>
          <c:order val="12"/>
          <c:tx>
            <c:strRef>
              <c:f>'Pivot Table and Chart'!$O$3:$O$4</c:f>
              <c:strCache>
                <c:ptCount val="1"/>
                <c:pt idx="0">
                  <c:v>Polyporus tuberaster</c:v>
                </c:pt>
              </c:strCache>
            </c:strRef>
          </c:tx>
          <c:spPr>
            <a:solidFill>
              <a:srgbClr val="83BC5C"/>
            </a:solidFill>
            <a:ln>
              <a:solidFill>
                <a:sysClr val="windowText" lastClr="000000"/>
              </a:solidFill>
            </a:ln>
            <a:effectLst/>
          </c:spPr>
          <c:invertIfNegative val="0"/>
          <c:cat>
            <c:multiLvlStrRef>
              <c:f>'Pivot Table and Chart'!$A$5:$A$34</c:f>
              <c:multiLvlStrCache>
                <c:ptCount val="16"/>
                <c:lvl>
                  <c:pt idx="0">
                    <c:v>CLY11</c:v>
                  </c:pt>
                  <c:pt idx="1">
                    <c:v>CLY10</c:v>
                  </c:pt>
                  <c:pt idx="2">
                    <c:v>CLY01</c:v>
                  </c:pt>
                  <c:pt idx="3">
                    <c:v>CLY03</c:v>
                  </c:pt>
                  <c:pt idx="4">
                    <c:v>CLY13</c:v>
                  </c:pt>
                  <c:pt idx="5">
                    <c:v>CLY06</c:v>
                  </c:pt>
                  <c:pt idx="6">
                    <c:v>CLY19</c:v>
                  </c:pt>
                  <c:pt idx="7">
                    <c:v>CLY12</c:v>
                  </c:pt>
                  <c:pt idx="8">
                    <c:v>CLY14</c:v>
                  </c:pt>
                  <c:pt idx="9">
                    <c:v>CLY21</c:v>
                  </c:pt>
                  <c:pt idx="10">
                    <c:v>CLY09</c:v>
                  </c:pt>
                  <c:pt idx="11">
                    <c:v>CLY15</c:v>
                  </c:pt>
                  <c:pt idx="12">
                    <c:v>CLY04</c:v>
                  </c:pt>
                  <c:pt idx="13">
                    <c:v>CLY02</c:v>
                  </c:pt>
                  <c:pt idx="14">
                    <c:v>CLY07</c:v>
                  </c:pt>
                  <c:pt idx="15">
                    <c:v>CLY08</c:v>
                  </c:pt>
                </c:lvl>
                <c:lvl>
                  <c:pt idx="0">
                    <c:v>16.7</c:v>
                  </c:pt>
                  <c:pt idx="1">
                    <c:v>18.1</c:v>
                  </c:pt>
                  <c:pt idx="2">
                    <c:v>23.6</c:v>
                  </c:pt>
                  <c:pt idx="3">
                    <c:v>26.4</c:v>
                  </c:pt>
                  <c:pt idx="5">
                    <c:v>38.9</c:v>
                  </c:pt>
                  <c:pt idx="7">
                    <c:v>41.7</c:v>
                  </c:pt>
                  <c:pt idx="8">
                    <c:v>47.2</c:v>
                  </c:pt>
                  <c:pt idx="9">
                    <c:v>50</c:v>
                  </c:pt>
                  <c:pt idx="10">
                    <c:v>51.4</c:v>
                  </c:pt>
                  <c:pt idx="12">
                    <c:v>58.3</c:v>
                  </c:pt>
                  <c:pt idx="13">
                    <c:v>66.7</c:v>
                  </c:pt>
                  <c:pt idx="14">
                    <c:v>68.1</c:v>
                  </c:pt>
                  <c:pt idx="15">
                    <c:v>75</c:v>
                  </c:pt>
                </c:lvl>
              </c:multiLvlStrCache>
            </c:multiLvlStrRef>
          </c:cat>
          <c:val>
            <c:numRef>
              <c:f>'Pivot Table and Chart'!$O$5:$O$34</c:f>
              <c:numCache>
                <c:formatCode>General</c:formatCode>
                <c:ptCount val="16"/>
                <c:pt idx="12">
                  <c:v>92</c:v>
                </c:pt>
              </c:numCache>
            </c:numRef>
          </c:val>
          <c:extLst>
            <c:ext xmlns:c16="http://schemas.microsoft.com/office/drawing/2014/chart" uri="{C3380CC4-5D6E-409C-BE32-E72D297353CC}">
              <c16:uniqueId val="{0000000C-FFB7-467D-838C-85E7EF610016}"/>
            </c:ext>
          </c:extLst>
        </c:ser>
        <c:ser>
          <c:idx val="14"/>
          <c:order val="13"/>
          <c:tx>
            <c:strRef>
              <c:f>'Pivot Table and Chart'!$P$3:$P$4</c:f>
              <c:strCache>
                <c:ptCount val="1"/>
                <c:pt idx="0">
                  <c:v>Schizopora radula</c:v>
                </c:pt>
              </c:strCache>
            </c:strRef>
          </c:tx>
          <c:spPr>
            <a:solidFill>
              <a:srgbClr val="FFFF00"/>
            </a:solidFill>
            <a:ln>
              <a:solidFill>
                <a:sysClr val="windowText" lastClr="000000"/>
              </a:solidFill>
            </a:ln>
            <a:effectLst/>
          </c:spPr>
          <c:invertIfNegative val="0"/>
          <c:cat>
            <c:multiLvlStrRef>
              <c:f>'Pivot Table and Chart'!$A$5:$A$34</c:f>
              <c:multiLvlStrCache>
                <c:ptCount val="16"/>
                <c:lvl>
                  <c:pt idx="0">
                    <c:v>CLY11</c:v>
                  </c:pt>
                  <c:pt idx="1">
                    <c:v>CLY10</c:v>
                  </c:pt>
                  <c:pt idx="2">
                    <c:v>CLY01</c:v>
                  </c:pt>
                  <c:pt idx="3">
                    <c:v>CLY03</c:v>
                  </c:pt>
                  <c:pt idx="4">
                    <c:v>CLY13</c:v>
                  </c:pt>
                  <c:pt idx="5">
                    <c:v>CLY06</c:v>
                  </c:pt>
                  <c:pt idx="6">
                    <c:v>CLY19</c:v>
                  </c:pt>
                  <c:pt idx="7">
                    <c:v>CLY12</c:v>
                  </c:pt>
                  <c:pt idx="8">
                    <c:v>CLY14</c:v>
                  </c:pt>
                  <c:pt idx="9">
                    <c:v>CLY21</c:v>
                  </c:pt>
                  <c:pt idx="10">
                    <c:v>CLY09</c:v>
                  </c:pt>
                  <c:pt idx="11">
                    <c:v>CLY15</c:v>
                  </c:pt>
                  <c:pt idx="12">
                    <c:v>CLY04</c:v>
                  </c:pt>
                  <c:pt idx="13">
                    <c:v>CLY02</c:v>
                  </c:pt>
                  <c:pt idx="14">
                    <c:v>CLY07</c:v>
                  </c:pt>
                  <c:pt idx="15">
                    <c:v>CLY08</c:v>
                  </c:pt>
                </c:lvl>
                <c:lvl>
                  <c:pt idx="0">
                    <c:v>16.7</c:v>
                  </c:pt>
                  <c:pt idx="1">
                    <c:v>18.1</c:v>
                  </c:pt>
                  <c:pt idx="2">
                    <c:v>23.6</c:v>
                  </c:pt>
                  <c:pt idx="3">
                    <c:v>26.4</c:v>
                  </c:pt>
                  <c:pt idx="5">
                    <c:v>38.9</c:v>
                  </c:pt>
                  <c:pt idx="7">
                    <c:v>41.7</c:v>
                  </c:pt>
                  <c:pt idx="8">
                    <c:v>47.2</c:v>
                  </c:pt>
                  <c:pt idx="9">
                    <c:v>50</c:v>
                  </c:pt>
                  <c:pt idx="10">
                    <c:v>51.4</c:v>
                  </c:pt>
                  <c:pt idx="12">
                    <c:v>58.3</c:v>
                  </c:pt>
                  <c:pt idx="13">
                    <c:v>66.7</c:v>
                  </c:pt>
                  <c:pt idx="14">
                    <c:v>68.1</c:v>
                  </c:pt>
                  <c:pt idx="15">
                    <c:v>75</c:v>
                  </c:pt>
                </c:lvl>
              </c:multiLvlStrCache>
            </c:multiLvlStrRef>
          </c:cat>
          <c:val>
            <c:numRef>
              <c:f>'Pivot Table and Chart'!$P$5:$P$34</c:f>
              <c:numCache>
                <c:formatCode>General</c:formatCode>
                <c:ptCount val="16"/>
                <c:pt idx="7">
                  <c:v>5</c:v>
                </c:pt>
                <c:pt idx="12">
                  <c:v>128</c:v>
                </c:pt>
              </c:numCache>
            </c:numRef>
          </c:val>
          <c:extLst>
            <c:ext xmlns:c16="http://schemas.microsoft.com/office/drawing/2014/chart" uri="{C3380CC4-5D6E-409C-BE32-E72D297353CC}">
              <c16:uniqueId val="{0000000D-FFB7-467D-838C-85E7EF610016}"/>
            </c:ext>
          </c:extLst>
        </c:ser>
        <c:ser>
          <c:idx val="15"/>
          <c:order val="14"/>
          <c:tx>
            <c:strRef>
              <c:f>'Pivot Table and Chart'!$Q$3:$Q$4</c:f>
              <c:strCache>
                <c:ptCount val="1"/>
                <c:pt idx="0">
                  <c:v>Stereum hirsutum</c:v>
                </c:pt>
              </c:strCache>
            </c:strRef>
          </c:tx>
          <c:spPr>
            <a:solidFill>
              <a:schemeClr val="accent2">
                <a:lumMod val="75000"/>
              </a:schemeClr>
            </a:solidFill>
            <a:ln>
              <a:solidFill>
                <a:sysClr val="windowText" lastClr="000000"/>
              </a:solidFill>
            </a:ln>
            <a:effectLst/>
          </c:spPr>
          <c:invertIfNegative val="0"/>
          <c:cat>
            <c:multiLvlStrRef>
              <c:f>'Pivot Table and Chart'!$A$5:$A$34</c:f>
              <c:multiLvlStrCache>
                <c:ptCount val="16"/>
                <c:lvl>
                  <c:pt idx="0">
                    <c:v>CLY11</c:v>
                  </c:pt>
                  <c:pt idx="1">
                    <c:v>CLY10</c:v>
                  </c:pt>
                  <c:pt idx="2">
                    <c:v>CLY01</c:v>
                  </c:pt>
                  <c:pt idx="3">
                    <c:v>CLY03</c:v>
                  </c:pt>
                  <c:pt idx="4">
                    <c:v>CLY13</c:v>
                  </c:pt>
                  <c:pt idx="5">
                    <c:v>CLY06</c:v>
                  </c:pt>
                  <c:pt idx="6">
                    <c:v>CLY19</c:v>
                  </c:pt>
                  <c:pt idx="7">
                    <c:v>CLY12</c:v>
                  </c:pt>
                  <c:pt idx="8">
                    <c:v>CLY14</c:v>
                  </c:pt>
                  <c:pt idx="9">
                    <c:v>CLY21</c:v>
                  </c:pt>
                  <c:pt idx="10">
                    <c:v>CLY09</c:v>
                  </c:pt>
                  <c:pt idx="11">
                    <c:v>CLY15</c:v>
                  </c:pt>
                  <c:pt idx="12">
                    <c:v>CLY04</c:v>
                  </c:pt>
                  <c:pt idx="13">
                    <c:v>CLY02</c:v>
                  </c:pt>
                  <c:pt idx="14">
                    <c:v>CLY07</c:v>
                  </c:pt>
                  <c:pt idx="15">
                    <c:v>CLY08</c:v>
                  </c:pt>
                </c:lvl>
                <c:lvl>
                  <c:pt idx="0">
                    <c:v>16.7</c:v>
                  </c:pt>
                  <c:pt idx="1">
                    <c:v>18.1</c:v>
                  </c:pt>
                  <c:pt idx="2">
                    <c:v>23.6</c:v>
                  </c:pt>
                  <c:pt idx="3">
                    <c:v>26.4</c:v>
                  </c:pt>
                  <c:pt idx="5">
                    <c:v>38.9</c:v>
                  </c:pt>
                  <c:pt idx="7">
                    <c:v>41.7</c:v>
                  </c:pt>
                  <c:pt idx="8">
                    <c:v>47.2</c:v>
                  </c:pt>
                  <c:pt idx="9">
                    <c:v>50</c:v>
                  </c:pt>
                  <c:pt idx="10">
                    <c:v>51.4</c:v>
                  </c:pt>
                  <c:pt idx="12">
                    <c:v>58.3</c:v>
                  </c:pt>
                  <c:pt idx="13">
                    <c:v>66.7</c:v>
                  </c:pt>
                  <c:pt idx="14">
                    <c:v>68.1</c:v>
                  </c:pt>
                  <c:pt idx="15">
                    <c:v>75</c:v>
                  </c:pt>
                </c:lvl>
              </c:multiLvlStrCache>
            </c:multiLvlStrRef>
          </c:cat>
          <c:val>
            <c:numRef>
              <c:f>'Pivot Table and Chart'!$Q$5:$Q$34</c:f>
              <c:numCache>
                <c:formatCode>General</c:formatCode>
                <c:ptCount val="16"/>
                <c:pt idx="1">
                  <c:v>7</c:v>
                </c:pt>
                <c:pt idx="3">
                  <c:v>86</c:v>
                </c:pt>
                <c:pt idx="4">
                  <c:v>14</c:v>
                </c:pt>
                <c:pt idx="5">
                  <c:v>55</c:v>
                </c:pt>
                <c:pt idx="7">
                  <c:v>20</c:v>
                </c:pt>
                <c:pt idx="8">
                  <c:v>12</c:v>
                </c:pt>
                <c:pt idx="10">
                  <c:v>53</c:v>
                </c:pt>
                <c:pt idx="11">
                  <c:v>2</c:v>
                </c:pt>
              </c:numCache>
            </c:numRef>
          </c:val>
          <c:extLst>
            <c:ext xmlns:c16="http://schemas.microsoft.com/office/drawing/2014/chart" uri="{C3380CC4-5D6E-409C-BE32-E72D297353CC}">
              <c16:uniqueId val="{0000000E-FFB7-467D-838C-85E7EF610016}"/>
            </c:ext>
          </c:extLst>
        </c:ser>
        <c:ser>
          <c:idx val="16"/>
          <c:order val="15"/>
          <c:tx>
            <c:strRef>
              <c:f>'Pivot Table and Chart'!$R$3:$R$4</c:f>
              <c:strCache>
                <c:ptCount val="1"/>
                <c:pt idx="0">
                  <c:v>Hypoxylon fragiforme</c:v>
                </c:pt>
              </c:strCache>
            </c:strRef>
          </c:tx>
          <c:spPr>
            <a:solidFill>
              <a:srgbClr val="006600"/>
            </a:solidFill>
            <a:ln>
              <a:solidFill>
                <a:sysClr val="windowText" lastClr="000000"/>
              </a:solidFill>
            </a:ln>
            <a:effectLst/>
          </c:spPr>
          <c:invertIfNegative val="0"/>
          <c:cat>
            <c:multiLvlStrRef>
              <c:f>'Pivot Table and Chart'!$A$5:$A$34</c:f>
              <c:multiLvlStrCache>
                <c:ptCount val="16"/>
                <c:lvl>
                  <c:pt idx="0">
                    <c:v>CLY11</c:v>
                  </c:pt>
                  <c:pt idx="1">
                    <c:v>CLY10</c:v>
                  </c:pt>
                  <c:pt idx="2">
                    <c:v>CLY01</c:v>
                  </c:pt>
                  <c:pt idx="3">
                    <c:v>CLY03</c:v>
                  </c:pt>
                  <c:pt idx="4">
                    <c:v>CLY13</c:v>
                  </c:pt>
                  <c:pt idx="5">
                    <c:v>CLY06</c:v>
                  </c:pt>
                  <c:pt idx="6">
                    <c:v>CLY19</c:v>
                  </c:pt>
                  <c:pt idx="7">
                    <c:v>CLY12</c:v>
                  </c:pt>
                  <c:pt idx="8">
                    <c:v>CLY14</c:v>
                  </c:pt>
                  <c:pt idx="9">
                    <c:v>CLY21</c:v>
                  </c:pt>
                  <c:pt idx="10">
                    <c:v>CLY09</c:v>
                  </c:pt>
                  <c:pt idx="11">
                    <c:v>CLY15</c:v>
                  </c:pt>
                  <c:pt idx="12">
                    <c:v>CLY04</c:v>
                  </c:pt>
                  <c:pt idx="13">
                    <c:v>CLY02</c:v>
                  </c:pt>
                  <c:pt idx="14">
                    <c:v>CLY07</c:v>
                  </c:pt>
                  <c:pt idx="15">
                    <c:v>CLY08</c:v>
                  </c:pt>
                </c:lvl>
                <c:lvl>
                  <c:pt idx="0">
                    <c:v>16.7</c:v>
                  </c:pt>
                  <c:pt idx="1">
                    <c:v>18.1</c:v>
                  </c:pt>
                  <c:pt idx="2">
                    <c:v>23.6</c:v>
                  </c:pt>
                  <c:pt idx="3">
                    <c:v>26.4</c:v>
                  </c:pt>
                  <c:pt idx="5">
                    <c:v>38.9</c:v>
                  </c:pt>
                  <c:pt idx="7">
                    <c:v>41.7</c:v>
                  </c:pt>
                  <c:pt idx="8">
                    <c:v>47.2</c:v>
                  </c:pt>
                  <c:pt idx="9">
                    <c:v>50</c:v>
                  </c:pt>
                  <c:pt idx="10">
                    <c:v>51.4</c:v>
                  </c:pt>
                  <c:pt idx="12">
                    <c:v>58.3</c:v>
                  </c:pt>
                  <c:pt idx="13">
                    <c:v>66.7</c:v>
                  </c:pt>
                  <c:pt idx="14">
                    <c:v>68.1</c:v>
                  </c:pt>
                  <c:pt idx="15">
                    <c:v>75</c:v>
                  </c:pt>
                </c:lvl>
              </c:multiLvlStrCache>
            </c:multiLvlStrRef>
          </c:cat>
          <c:val>
            <c:numRef>
              <c:f>'Pivot Table and Chart'!$R$5:$R$34</c:f>
              <c:numCache>
                <c:formatCode>General</c:formatCode>
                <c:ptCount val="16"/>
                <c:pt idx="0">
                  <c:v>232</c:v>
                </c:pt>
                <c:pt idx="5">
                  <c:v>16</c:v>
                </c:pt>
                <c:pt idx="7">
                  <c:v>2</c:v>
                </c:pt>
                <c:pt idx="9">
                  <c:v>4</c:v>
                </c:pt>
              </c:numCache>
            </c:numRef>
          </c:val>
          <c:extLst>
            <c:ext xmlns:c16="http://schemas.microsoft.com/office/drawing/2014/chart" uri="{C3380CC4-5D6E-409C-BE32-E72D297353CC}">
              <c16:uniqueId val="{0000000F-FFB7-467D-838C-85E7EF610016}"/>
            </c:ext>
          </c:extLst>
        </c:ser>
        <c:ser>
          <c:idx val="17"/>
          <c:order val="16"/>
          <c:tx>
            <c:strRef>
              <c:f>'Pivot Table and Chart'!$S$3:$S$4</c:f>
              <c:strCache>
                <c:ptCount val="1"/>
                <c:pt idx="0">
                  <c:v>Cylindrobasidium evolvens</c:v>
                </c:pt>
              </c:strCache>
            </c:strRef>
          </c:tx>
          <c:spPr>
            <a:solidFill>
              <a:srgbClr val="FFC000"/>
            </a:solidFill>
            <a:ln>
              <a:solidFill>
                <a:sysClr val="windowText" lastClr="000000"/>
              </a:solidFill>
            </a:ln>
            <a:effectLst/>
          </c:spPr>
          <c:invertIfNegative val="0"/>
          <c:cat>
            <c:multiLvlStrRef>
              <c:f>'Pivot Table and Chart'!$A$5:$A$34</c:f>
              <c:multiLvlStrCache>
                <c:ptCount val="16"/>
                <c:lvl>
                  <c:pt idx="0">
                    <c:v>CLY11</c:v>
                  </c:pt>
                  <c:pt idx="1">
                    <c:v>CLY10</c:v>
                  </c:pt>
                  <c:pt idx="2">
                    <c:v>CLY01</c:v>
                  </c:pt>
                  <c:pt idx="3">
                    <c:v>CLY03</c:v>
                  </c:pt>
                  <c:pt idx="4">
                    <c:v>CLY13</c:v>
                  </c:pt>
                  <c:pt idx="5">
                    <c:v>CLY06</c:v>
                  </c:pt>
                  <c:pt idx="6">
                    <c:v>CLY19</c:v>
                  </c:pt>
                  <c:pt idx="7">
                    <c:v>CLY12</c:v>
                  </c:pt>
                  <c:pt idx="8">
                    <c:v>CLY14</c:v>
                  </c:pt>
                  <c:pt idx="9">
                    <c:v>CLY21</c:v>
                  </c:pt>
                  <c:pt idx="10">
                    <c:v>CLY09</c:v>
                  </c:pt>
                  <c:pt idx="11">
                    <c:v>CLY15</c:v>
                  </c:pt>
                  <c:pt idx="12">
                    <c:v>CLY04</c:v>
                  </c:pt>
                  <c:pt idx="13">
                    <c:v>CLY02</c:v>
                  </c:pt>
                  <c:pt idx="14">
                    <c:v>CLY07</c:v>
                  </c:pt>
                  <c:pt idx="15">
                    <c:v>CLY08</c:v>
                  </c:pt>
                </c:lvl>
                <c:lvl>
                  <c:pt idx="0">
                    <c:v>16.7</c:v>
                  </c:pt>
                  <c:pt idx="1">
                    <c:v>18.1</c:v>
                  </c:pt>
                  <c:pt idx="2">
                    <c:v>23.6</c:v>
                  </c:pt>
                  <c:pt idx="3">
                    <c:v>26.4</c:v>
                  </c:pt>
                  <c:pt idx="5">
                    <c:v>38.9</c:v>
                  </c:pt>
                  <c:pt idx="7">
                    <c:v>41.7</c:v>
                  </c:pt>
                  <c:pt idx="8">
                    <c:v>47.2</c:v>
                  </c:pt>
                  <c:pt idx="9">
                    <c:v>50</c:v>
                  </c:pt>
                  <c:pt idx="10">
                    <c:v>51.4</c:v>
                  </c:pt>
                  <c:pt idx="12">
                    <c:v>58.3</c:v>
                  </c:pt>
                  <c:pt idx="13">
                    <c:v>66.7</c:v>
                  </c:pt>
                  <c:pt idx="14">
                    <c:v>68.1</c:v>
                  </c:pt>
                  <c:pt idx="15">
                    <c:v>75</c:v>
                  </c:pt>
                </c:lvl>
              </c:multiLvlStrCache>
            </c:multiLvlStrRef>
          </c:cat>
          <c:val>
            <c:numRef>
              <c:f>'Pivot Table and Chart'!$S$5:$S$34</c:f>
              <c:numCache>
                <c:formatCode>General</c:formatCode>
                <c:ptCount val="16"/>
                <c:pt idx="1">
                  <c:v>53</c:v>
                </c:pt>
                <c:pt idx="2">
                  <c:v>245</c:v>
                </c:pt>
              </c:numCache>
            </c:numRef>
          </c:val>
          <c:extLst>
            <c:ext xmlns:c16="http://schemas.microsoft.com/office/drawing/2014/chart" uri="{C3380CC4-5D6E-409C-BE32-E72D297353CC}">
              <c16:uniqueId val="{00000010-FFB7-467D-838C-85E7EF610016}"/>
            </c:ext>
          </c:extLst>
        </c:ser>
        <c:ser>
          <c:idx val="18"/>
          <c:order val="17"/>
          <c:tx>
            <c:strRef>
              <c:f>'Pivot Table and Chart'!$T$3:$T$4</c:f>
              <c:strCache>
                <c:ptCount val="1"/>
                <c:pt idx="0">
                  <c:v>Neonectria coccinea</c:v>
                </c:pt>
              </c:strCache>
            </c:strRef>
          </c:tx>
          <c:spPr>
            <a:solidFill>
              <a:srgbClr val="990033"/>
            </a:solidFill>
            <a:ln>
              <a:solidFill>
                <a:sysClr val="windowText" lastClr="000000"/>
              </a:solidFill>
            </a:ln>
            <a:effectLst/>
          </c:spPr>
          <c:invertIfNegative val="0"/>
          <c:cat>
            <c:multiLvlStrRef>
              <c:f>'Pivot Table and Chart'!$A$5:$A$34</c:f>
              <c:multiLvlStrCache>
                <c:ptCount val="16"/>
                <c:lvl>
                  <c:pt idx="0">
                    <c:v>CLY11</c:v>
                  </c:pt>
                  <c:pt idx="1">
                    <c:v>CLY10</c:v>
                  </c:pt>
                  <c:pt idx="2">
                    <c:v>CLY01</c:v>
                  </c:pt>
                  <c:pt idx="3">
                    <c:v>CLY03</c:v>
                  </c:pt>
                  <c:pt idx="4">
                    <c:v>CLY13</c:v>
                  </c:pt>
                  <c:pt idx="5">
                    <c:v>CLY06</c:v>
                  </c:pt>
                  <c:pt idx="6">
                    <c:v>CLY19</c:v>
                  </c:pt>
                  <c:pt idx="7">
                    <c:v>CLY12</c:v>
                  </c:pt>
                  <c:pt idx="8">
                    <c:v>CLY14</c:v>
                  </c:pt>
                  <c:pt idx="9">
                    <c:v>CLY21</c:v>
                  </c:pt>
                  <c:pt idx="10">
                    <c:v>CLY09</c:v>
                  </c:pt>
                  <c:pt idx="11">
                    <c:v>CLY15</c:v>
                  </c:pt>
                  <c:pt idx="12">
                    <c:v>CLY04</c:v>
                  </c:pt>
                  <c:pt idx="13">
                    <c:v>CLY02</c:v>
                  </c:pt>
                  <c:pt idx="14">
                    <c:v>CLY07</c:v>
                  </c:pt>
                  <c:pt idx="15">
                    <c:v>CLY08</c:v>
                  </c:pt>
                </c:lvl>
                <c:lvl>
                  <c:pt idx="0">
                    <c:v>16.7</c:v>
                  </c:pt>
                  <c:pt idx="1">
                    <c:v>18.1</c:v>
                  </c:pt>
                  <c:pt idx="2">
                    <c:v>23.6</c:v>
                  </c:pt>
                  <c:pt idx="3">
                    <c:v>26.4</c:v>
                  </c:pt>
                  <c:pt idx="5">
                    <c:v>38.9</c:v>
                  </c:pt>
                  <c:pt idx="7">
                    <c:v>41.7</c:v>
                  </c:pt>
                  <c:pt idx="8">
                    <c:v>47.2</c:v>
                  </c:pt>
                  <c:pt idx="9">
                    <c:v>50</c:v>
                  </c:pt>
                  <c:pt idx="10">
                    <c:v>51.4</c:v>
                  </c:pt>
                  <c:pt idx="12">
                    <c:v>58.3</c:v>
                  </c:pt>
                  <c:pt idx="13">
                    <c:v>66.7</c:v>
                  </c:pt>
                  <c:pt idx="14">
                    <c:v>68.1</c:v>
                  </c:pt>
                  <c:pt idx="15">
                    <c:v>75</c:v>
                  </c:pt>
                </c:lvl>
              </c:multiLvlStrCache>
            </c:multiLvlStrRef>
          </c:cat>
          <c:val>
            <c:numRef>
              <c:f>'Pivot Table and Chart'!$T$5:$T$34</c:f>
              <c:numCache>
                <c:formatCode>General</c:formatCode>
                <c:ptCount val="16"/>
                <c:pt idx="0">
                  <c:v>61</c:v>
                </c:pt>
                <c:pt idx="1">
                  <c:v>8</c:v>
                </c:pt>
                <c:pt idx="2">
                  <c:v>188</c:v>
                </c:pt>
                <c:pt idx="7">
                  <c:v>2</c:v>
                </c:pt>
                <c:pt idx="10">
                  <c:v>16</c:v>
                </c:pt>
                <c:pt idx="11">
                  <c:v>1</c:v>
                </c:pt>
                <c:pt idx="12">
                  <c:v>42</c:v>
                </c:pt>
              </c:numCache>
            </c:numRef>
          </c:val>
          <c:extLst>
            <c:ext xmlns:c16="http://schemas.microsoft.com/office/drawing/2014/chart" uri="{C3380CC4-5D6E-409C-BE32-E72D297353CC}">
              <c16:uniqueId val="{00000011-FFB7-467D-838C-85E7EF610016}"/>
            </c:ext>
          </c:extLst>
        </c:ser>
        <c:ser>
          <c:idx val="19"/>
          <c:order val="18"/>
          <c:tx>
            <c:strRef>
              <c:f>'Pivot Table and Chart'!$U$3:$U$4</c:f>
              <c:strCache>
                <c:ptCount val="1"/>
                <c:pt idx="0">
                  <c:v>Oudemansiella mucida</c:v>
                </c:pt>
              </c:strCache>
            </c:strRef>
          </c:tx>
          <c:spPr>
            <a:solidFill>
              <a:srgbClr val="33CCCC"/>
            </a:solidFill>
            <a:ln>
              <a:solidFill>
                <a:sysClr val="windowText" lastClr="000000"/>
              </a:solidFill>
            </a:ln>
            <a:effectLst/>
          </c:spPr>
          <c:invertIfNegative val="0"/>
          <c:cat>
            <c:multiLvlStrRef>
              <c:f>'Pivot Table and Chart'!$A$5:$A$34</c:f>
              <c:multiLvlStrCache>
                <c:ptCount val="16"/>
                <c:lvl>
                  <c:pt idx="0">
                    <c:v>CLY11</c:v>
                  </c:pt>
                  <c:pt idx="1">
                    <c:v>CLY10</c:v>
                  </c:pt>
                  <c:pt idx="2">
                    <c:v>CLY01</c:v>
                  </c:pt>
                  <c:pt idx="3">
                    <c:v>CLY03</c:v>
                  </c:pt>
                  <c:pt idx="4">
                    <c:v>CLY13</c:v>
                  </c:pt>
                  <c:pt idx="5">
                    <c:v>CLY06</c:v>
                  </c:pt>
                  <c:pt idx="6">
                    <c:v>CLY19</c:v>
                  </c:pt>
                  <c:pt idx="7">
                    <c:v>CLY12</c:v>
                  </c:pt>
                  <c:pt idx="8">
                    <c:v>CLY14</c:v>
                  </c:pt>
                  <c:pt idx="9">
                    <c:v>CLY21</c:v>
                  </c:pt>
                  <c:pt idx="10">
                    <c:v>CLY09</c:v>
                  </c:pt>
                  <c:pt idx="11">
                    <c:v>CLY15</c:v>
                  </c:pt>
                  <c:pt idx="12">
                    <c:v>CLY04</c:v>
                  </c:pt>
                  <c:pt idx="13">
                    <c:v>CLY02</c:v>
                  </c:pt>
                  <c:pt idx="14">
                    <c:v>CLY07</c:v>
                  </c:pt>
                  <c:pt idx="15">
                    <c:v>CLY08</c:v>
                  </c:pt>
                </c:lvl>
                <c:lvl>
                  <c:pt idx="0">
                    <c:v>16.7</c:v>
                  </c:pt>
                  <c:pt idx="1">
                    <c:v>18.1</c:v>
                  </c:pt>
                  <c:pt idx="2">
                    <c:v>23.6</c:v>
                  </c:pt>
                  <c:pt idx="3">
                    <c:v>26.4</c:v>
                  </c:pt>
                  <c:pt idx="5">
                    <c:v>38.9</c:v>
                  </c:pt>
                  <c:pt idx="7">
                    <c:v>41.7</c:v>
                  </c:pt>
                  <c:pt idx="8">
                    <c:v>47.2</c:v>
                  </c:pt>
                  <c:pt idx="9">
                    <c:v>50</c:v>
                  </c:pt>
                  <c:pt idx="10">
                    <c:v>51.4</c:v>
                  </c:pt>
                  <c:pt idx="12">
                    <c:v>58.3</c:v>
                  </c:pt>
                  <c:pt idx="13">
                    <c:v>66.7</c:v>
                  </c:pt>
                  <c:pt idx="14">
                    <c:v>68.1</c:v>
                  </c:pt>
                  <c:pt idx="15">
                    <c:v>75</c:v>
                  </c:pt>
                </c:lvl>
              </c:multiLvlStrCache>
            </c:multiLvlStrRef>
          </c:cat>
          <c:val>
            <c:numRef>
              <c:f>'Pivot Table and Chart'!$U$5:$U$34</c:f>
              <c:numCache>
                <c:formatCode>General</c:formatCode>
                <c:ptCount val="16"/>
                <c:pt idx="1">
                  <c:v>11</c:v>
                </c:pt>
                <c:pt idx="2">
                  <c:v>61</c:v>
                </c:pt>
                <c:pt idx="3">
                  <c:v>110</c:v>
                </c:pt>
                <c:pt idx="4">
                  <c:v>175</c:v>
                </c:pt>
                <c:pt idx="5">
                  <c:v>1</c:v>
                </c:pt>
                <c:pt idx="6">
                  <c:v>21</c:v>
                </c:pt>
                <c:pt idx="7">
                  <c:v>50</c:v>
                </c:pt>
                <c:pt idx="8">
                  <c:v>11</c:v>
                </c:pt>
                <c:pt idx="9">
                  <c:v>3</c:v>
                </c:pt>
                <c:pt idx="11">
                  <c:v>50</c:v>
                </c:pt>
              </c:numCache>
            </c:numRef>
          </c:val>
          <c:extLst>
            <c:ext xmlns:c16="http://schemas.microsoft.com/office/drawing/2014/chart" uri="{C3380CC4-5D6E-409C-BE32-E72D297353CC}">
              <c16:uniqueId val="{00000012-FFB7-467D-838C-85E7EF610016}"/>
            </c:ext>
          </c:extLst>
        </c:ser>
        <c:ser>
          <c:idx val="20"/>
          <c:order val="19"/>
          <c:tx>
            <c:strRef>
              <c:f>'Pivot Table and Chart'!$V$3:$V$4</c:f>
              <c:strCache>
                <c:ptCount val="1"/>
                <c:pt idx="0">
                  <c:v>Ceriporiopsis gilvescens</c:v>
                </c:pt>
              </c:strCache>
            </c:strRef>
          </c:tx>
          <c:spPr>
            <a:solidFill>
              <a:srgbClr val="336699"/>
            </a:solidFill>
            <a:ln>
              <a:solidFill>
                <a:sysClr val="windowText" lastClr="000000"/>
              </a:solidFill>
            </a:ln>
            <a:effectLst/>
          </c:spPr>
          <c:invertIfNegative val="0"/>
          <c:cat>
            <c:multiLvlStrRef>
              <c:f>'Pivot Table and Chart'!$A$5:$A$34</c:f>
              <c:multiLvlStrCache>
                <c:ptCount val="16"/>
                <c:lvl>
                  <c:pt idx="0">
                    <c:v>CLY11</c:v>
                  </c:pt>
                  <c:pt idx="1">
                    <c:v>CLY10</c:v>
                  </c:pt>
                  <c:pt idx="2">
                    <c:v>CLY01</c:v>
                  </c:pt>
                  <c:pt idx="3">
                    <c:v>CLY03</c:v>
                  </c:pt>
                  <c:pt idx="4">
                    <c:v>CLY13</c:v>
                  </c:pt>
                  <c:pt idx="5">
                    <c:v>CLY06</c:v>
                  </c:pt>
                  <c:pt idx="6">
                    <c:v>CLY19</c:v>
                  </c:pt>
                  <c:pt idx="7">
                    <c:v>CLY12</c:v>
                  </c:pt>
                  <c:pt idx="8">
                    <c:v>CLY14</c:v>
                  </c:pt>
                  <c:pt idx="9">
                    <c:v>CLY21</c:v>
                  </c:pt>
                  <c:pt idx="10">
                    <c:v>CLY09</c:v>
                  </c:pt>
                  <c:pt idx="11">
                    <c:v>CLY15</c:v>
                  </c:pt>
                  <c:pt idx="12">
                    <c:v>CLY04</c:v>
                  </c:pt>
                  <c:pt idx="13">
                    <c:v>CLY02</c:v>
                  </c:pt>
                  <c:pt idx="14">
                    <c:v>CLY07</c:v>
                  </c:pt>
                  <c:pt idx="15">
                    <c:v>CLY08</c:v>
                  </c:pt>
                </c:lvl>
                <c:lvl>
                  <c:pt idx="0">
                    <c:v>16.7</c:v>
                  </c:pt>
                  <c:pt idx="1">
                    <c:v>18.1</c:v>
                  </c:pt>
                  <c:pt idx="2">
                    <c:v>23.6</c:v>
                  </c:pt>
                  <c:pt idx="3">
                    <c:v>26.4</c:v>
                  </c:pt>
                  <c:pt idx="5">
                    <c:v>38.9</c:v>
                  </c:pt>
                  <c:pt idx="7">
                    <c:v>41.7</c:v>
                  </c:pt>
                  <c:pt idx="8">
                    <c:v>47.2</c:v>
                  </c:pt>
                  <c:pt idx="9">
                    <c:v>50</c:v>
                  </c:pt>
                  <c:pt idx="10">
                    <c:v>51.4</c:v>
                  </c:pt>
                  <c:pt idx="12">
                    <c:v>58.3</c:v>
                  </c:pt>
                  <c:pt idx="13">
                    <c:v>66.7</c:v>
                  </c:pt>
                  <c:pt idx="14">
                    <c:v>68.1</c:v>
                  </c:pt>
                  <c:pt idx="15">
                    <c:v>75</c:v>
                  </c:pt>
                </c:lvl>
              </c:multiLvlStrCache>
            </c:multiLvlStrRef>
          </c:cat>
          <c:val>
            <c:numRef>
              <c:f>'Pivot Table and Chart'!$V$5:$V$34</c:f>
              <c:numCache>
                <c:formatCode>General</c:formatCode>
                <c:ptCount val="16"/>
                <c:pt idx="11">
                  <c:v>6</c:v>
                </c:pt>
                <c:pt idx="14">
                  <c:v>385</c:v>
                </c:pt>
                <c:pt idx="15">
                  <c:v>104</c:v>
                </c:pt>
              </c:numCache>
            </c:numRef>
          </c:val>
          <c:extLst>
            <c:ext xmlns:c16="http://schemas.microsoft.com/office/drawing/2014/chart" uri="{C3380CC4-5D6E-409C-BE32-E72D297353CC}">
              <c16:uniqueId val="{00000013-FFB7-467D-838C-85E7EF610016}"/>
            </c:ext>
          </c:extLst>
        </c:ser>
        <c:ser>
          <c:idx val="21"/>
          <c:order val="20"/>
          <c:tx>
            <c:strRef>
              <c:f>'Pivot Table and Chart'!$W$3:$W$4</c:f>
              <c:strCache>
                <c:ptCount val="1"/>
                <c:pt idx="0">
                  <c:v>Stereum rugosum</c:v>
                </c:pt>
              </c:strCache>
            </c:strRef>
          </c:tx>
          <c:spPr>
            <a:solidFill>
              <a:srgbClr val="F2A36E"/>
            </a:solidFill>
            <a:ln>
              <a:solidFill>
                <a:sysClr val="windowText" lastClr="000000"/>
              </a:solidFill>
            </a:ln>
            <a:effectLst/>
          </c:spPr>
          <c:invertIfNegative val="0"/>
          <c:cat>
            <c:multiLvlStrRef>
              <c:f>'Pivot Table and Chart'!$A$5:$A$34</c:f>
              <c:multiLvlStrCache>
                <c:ptCount val="16"/>
                <c:lvl>
                  <c:pt idx="0">
                    <c:v>CLY11</c:v>
                  </c:pt>
                  <c:pt idx="1">
                    <c:v>CLY10</c:v>
                  </c:pt>
                  <c:pt idx="2">
                    <c:v>CLY01</c:v>
                  </c:pt>
                  <c:pt idx="3">
                    <c:v>CLY03</c:v>
                  </c:pt>
                  <c:pt idx="4">
                    <c:v>CLY13</c:v>
                  </c:pt>
                  <c:pt idx="5">
                    <c:v>CLY06</c:v>
                  </c:pt>
                  <c:pt idx="6">
                    <c:v>CLY19</c:v>
                  </c:pt>
                  <c:pt idx="7">
                    <c:v>CLY12</c:v>
                  </c:pt>
                  <c:pt idx="8">
                    <c:v>CLY14</c:v>
                  </c:pt>
                  <c:pt idx="9">
                    <c:v>CLY21</c:v>
                  </c:pt>
                  <c:pt idx="10">
                    <c:v>CLY09</c:v>
                  </c:pt>
                  <c:pt idx="11">
                    <c:v>CLY15</c:v>
                  </c:pt>
                  <c:pt idx="12">
                    <c:v>CLY04</c:v>
                  </c:pt>
                  <c:pt idx="13">
                    <c:v>CLY02</c:v>
                  </c:pt>
                  <c:pt idx="14">
                    <c:v>CLY07</c:v>
                  </c:pt>
                  <c:pt idx="15">
                    <c:v>CLY08</c:v>
                  </c:pt>
                </c:lvl>
                <c:lvl>
                  <c:pt idx="0">
                    <c:v>16.7</c:v>
                  </c:pt>
                  <c:pt idx="1">
                    <c:v>18.1</c:v>
                  </c:pt>
                  <c:pt idx="2">
                    <c:v>23.6</c:v>
                  </c:pt>
                  <c:pt idx="3">
                    <c:v>26.4</c:v>
                  </c:pt>
                  <c:pt idx="5">
                    <c:v>38.9</c:v>
                  </c:pt>
                  <c:pt idx="7">
                    <c:v>41.7</c:v>
                  </c:pt>
                  <c:pt idx="8">
                    <c:v>47.2</c:v>
                  </c:pt>
                  <c:pt idx="9">
                    <c:v>50</c:v>
                  </c:pt>
                  <c:pt idx="10">
                    <c:v>51.4</c:v>
                  </c:pt>
                  <c:pt idx="12">
                    <c:v>58.3</c:v>
                  </c:pt>
                  <c:pt idx="13">
                    <c:v>66.7</c:v>
                  </c:pt>
                  <c:pt idx="14">
                    <c:v>68.1</c:v>
                  </c:pt>
                  <c:pt idx="15">
                    <c:v>75</c:v>
                  </c:pt>
                </c:lvl>
              </c:multiLvlStrCache>
            </c:multiLvlStrRef>
          </c:cat>
          <c:val>
            <c:numRef>
              <c:f>'Pivot Table and Chart'!$W$5:$W$34</c:f>
              <c:numCache>
                <c:formatCode>General</c:formatCode>
                <c:ptCount val="16"/>
                <c:pt idx="4">
                  <c:v>661</c:v>
                </c:pt>
                <c:pt idx="7">
                  <c:v>3</c:v>
                </c:pt>
                <c:pt idx="9">
                  <c:v>6</c:v>
                </c:pt>
              </c:numCache>
            </c:numRef>
          </c:val>
          <c:extLst>
            <c:ext xmlns:c16="http://schemas.microsoft.com/office/drawing/2014/chart" uri="{C3380CC4-5D6E-409C-BE32-E72D297353CC}">
              <c16:uniqueId val="{00000014-FFB7-467D-838C-85E7EF610016}"/>
            </c:ext>
          </c:extLst>
        </c:ser>
        <c:dLbls>
          <c:showLegendKey val="0"/>
          <c:showVal val="0"/>
          <c:showCatName val="0"/>
          <c:showSerName val="0"/>
          <c:showPercent val="0"/>
          <c:showBubbleSize val="0"/>
        </c:dLbls>
        <c:gapWidth val="35"/>
        <c:overlap val="100"/>
        <c:axId val="496346688"/>
        <c:axId val="496342424"/>
      </c:barChart>
      <c:catAx>
        <c:axId val="496346688"/>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bg1"/>
                    </a:solidFill>
                    <a:latin typeface="+mn-lt"/>
                    <a:ea typeface="+mn-ea"/>
                    <a:cs typeface="+mn-cs"/>
                  </a:defRPr>
                </a:pPr>
                <a:r>
                  <a:rPr lang="en-US"/>
                  <a:t>Branch Mass Loss, %</a:t>
                </a:r>
              </a:p>
            </c:rich>
          </c:tx>
          <c:layout>
            <c:manualLayout>
              <c:xMode val="edge"/>
              <c:yMode val="edge"/>
              <c:x val="0.43392325749725541"/>
              <c:y val="0.95099355825551701"/>
            </c:manualLayout>
          </c:layout>
          <c:overlay val="0"/>
          <c:spPr>
            <a:noFill/>
            <a:ln>
              <a:noFill/>
            </a:ln>
            <a:effectLst/>
          </c:spPr>
          <c:txPr>
            <a:bodyPr rot="0" spcFirstLastPara="1" vertOverflow="ellipsis" vert="horz" wrap="square" anchor="ctr" anchorCtr="1"/>
            <a:lstStyle/>
            <a:p>
              <a:pPr>
                <a:defRPr sz="1000" b="0" i="0" u="none" strike="noStrike" kern="1200" baseline="0">
                  <a:solidFill>
                    <a:schemeClr val="bg1"/>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bg1"/>
                </a:solidFill>
                <a:latin typeface="+mn-lt"/>
                <a:ea typeface="+mn-ea"/>
                <a:cs typeface="+mn-cs"/>
              </a:defRPr>
            </a:pPr>
            <a:endParaRPr lang="en-US"/>
          </a:p>
        </c:txPr>
        <c:crossAx val="496342424"/>
        <c:crosses val="autoZero"/>
        <c:auto val="1"/>
        <c:lblAlgn val="ctr"/>
        <c:lblOffset val="100"/>
        <c:noMultiLvlLbl val="0"/>
      </c:catAx>
      <c:valAx>
        <c:axId val="496342424"/>
        <c:scaling>
          <c:orientation val="minMax"/>
        </c:scaling>
        <c:delete val="0"/>
        <c:axPos val="l"/>
        <c:title>
          <c:tx>
            <c:rich>
              <a:bodyPr rot="-5400000" spcFirstLastPara="1" vertOverflow="ellipsis" vert="horz" wrap="square" anchor="ctr" anchorCtr="1"/>
              <a:lstStyle/>
              <a:p>
                <a:pPr>
                  <a:defRPr sz="1000" b="0" i="0" u="none" strike="noStrike" kern="1200" baseline="0">
                    <a:solidFill>
                      <a:schemeClr val="bg1"/>
                    </a:solidFill>
                    <a:latin typeface="+mn-lt"/>
                    <a:ea typeface="+mn-ea"/>
                    <a:cs typeface="+mn-cs"/>
                  </a:defRPr>
                </a:pPr>
                <a:r>
                  <a:rPr lang="en-US"/>
                  <a:t>Relative Abundance of Selected Wood Saprotrophic Species, %</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bg1"/>
                  </a:solidFill>
                  <a:latin typeface="+mn-lt"/>
                  <a:ea typeface="+mn-ea"/>
                  <a:cs typeface="+mn-cs"/>
                </a:defRPr>
              </a:pPr>
              <a:endParaRPr lang="en-US"/>
            </a:p>
          </c:txPr>
        </c:title>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bg1"/>
                </a:solidFill>
                <a:latin typeface="+mn-lt"/>
                <a:ea typeface="+mn-ea"/>
                <a:cs typeface="+mn-cs"/>
              </a:defRPr>
            </a:pPr>
            <a:endParaRPr lang="en-US"/>
          </a:p>
        </c:txPr>
        <c:crossAx val="496346688"/>
        <c:crosses val="autoZero"/>
        <c:crossBetween val="between"/>
      </c:valAx>
      <c:spPr>
        <a:noFill/>
        <a:ln>
          <a:noFill/>
        </a:ln>
        <a:effectLst/>
      </c:spPr>
    </c:plotArea>
    <c:legend>
      <c:legendPos val="r"/>
      <c:layout>
        <c:manualLayout>
          <c:xMode val="edge"/>
          <c:yMode val="edge"/>
          <c:x val="0.81323949096435866"/>
          <c:y val="2.6943879206110466E-2"/>
          <c:w val="0.17896720457808971"/>
          <c:h val="0.91186916242211291"/>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bg1"/>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tx1"/>
    </a:solidFill>
    <a:ln w="9525" cap="flat" cmpd="sng" algn="ctr">
      <a:noFill/>
      <a:round/>
    </a:ln>
    <a:effectLst/>
  </c:spPr>
  <c:txPr>
    <a:bodyPr/>
    <a:lstStyle/>
    <a:p>
      <a:pPr>
        <a:defRPr>
          <a:solidFill>
            <a:schemeClr val="bg1"/>
          </a:solidFill>
        </a:defRPr>
      </a:pPr>
      <a:endParaRPr lang="en-US"/>
    </a:p>
  </c:txPr>
  <c:externalData r:id="rId3">
    <c:autoUpdate val="0"/>
  </c:externalData>
  <c:extLst>
    <c:ext xmlns:c14="http://schemas.microsoft.com/office/drawing/2007/8/2/chart" uri="{781A3756-C4B2-4CAC-9D66-4F8BD8637D16}">
      <c14:pivotOptions>
        <c14:dropZonesVisible val="1"/>
      </c14:pivotOptions>
    </c:ext>
  </c:extLst>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pivotSource>
    <c:name>[Branch Comms Bio April 2018.xlsx]Pivot Table and Chart!PivotTable1</c:name>
    <c:fmtId val="-1"/>
  </c:pivotSource>
  <c:chart>
    <c:autoTitleDeleted val="0"/>
    <c:pivotFmts>
      <c:pivotFmt>
        <c:idx val="0"/>
        <c:spPr>
          <a:solidFill>
            <a:schemeClr val="accent1"/>
          </a:solidFill>
          <a:ln>
            <a:noFill/>
          </a:ln>
          <a:effectLst/>
        </c:spPr>
        <c:marker>
          <c:symbol val="none"/>
        </c:marker>
      </c:pivotFmt>
      <c:pivotFmt>
        <c:idx val="1"/>
        <c:spPr>
          <a:solidFill>
            <a:schemeClr val="accent1"/>
          </a:solidFill>
          <a:ln>
            <a:noFill/>
          </a:ln>
          <a:effectLst/>
        </c:spPr>
        <c:marker>
          <c:symbol val="none"/>
        </c:marker>
      </c:pivotFmt>
      <c:pivotFmt>
        <c:idx val="2"/>
        <c:spPr>
          <a:solidFill>
            <a:schemeClr val="accent1"/>
          </a:solidFill>
          <a:ln>
            <a:noFill/>
          </a:ln>
          <a:effectLst/>
        </c:spPr>
        <c:marker>
          <c:symbol val="none"/>
        </c:marker>
      </c:pivotFmt>
      <c:pivotFmt>
        <c:idx val="3"/>
        <c:spPr>
          <a:solidFill>
            <a:schemeClr val="accent1"/>
          </a:solidFill>
          <a:ln>
            <a:noFill/>
          </a:ln>
          <a:effectLst/>
        </c:spPr>
        <c:marker>
          <c:symbol val="none"/>
        </c:marker>
      </c:pivotFmt>
      <c:pivotFmt>
        <c:idx val="4"/>
        <c:spPr>
          <a:pattFill prst="dkDnDiag">
            <a:fgClr>
              <a:schemeClr val="bg1">
                <a:lumMod val="50000"/>
              </a:schemeClr>
            </a:fgClr>
            <a:bgClr>
              <a:schemeClr val="bg1"/>
            </a:bgClr>
          </a:pattFill>
          <a:ln>
            <a:solidFill>
              <a:schemeClr val="tx1"/>
            </a:solidFill>
          </a:ln>
          <a:effectLst/>
        </c:spPr>
        <c:marker>
          <c:symbol val="none"/>
        </c:marker>
      </c:pivotFmt>
      <c:pivotFmt>
        <c:idx val="5"/>
        <c:spPr>
          <a:solidFill>
            <a:schemeClr val="bg1">
              <a:lumMod val="75000"/>
            </a:schemeClr>
          </a:solidFill>
          <a:ln>
            <a:solidFill>
              <a:schemeClr val="tx1"/>
            </a:solidFill>
          </a:ln>
          <a:effectLst/>
        </c:spPr>
        <c:marker>
          <c:symbol val="none"/>
        </c:marker>
      </c:pivotFmt>
      <c:pivotFmt>
        <c:idx val="6"/>
        <c:spPr>
          <a:solidFill>
            <a:schemeClr val="tx1"/>
          </a:solidFill>
          <a:ln>
            <a:solidFill>
              <a:schemeClr val="tx1"/>
            </a:solidFill>
          </a:ln>
          <a:effectLst/>
        </c:spPr>
        <c:marker>
          <c:symbol val="none"/>
        </c:marker>
      </c:pivotFmt>
      <c:pivotFmt>
        <c:idx val="7"/>
        <c:spPr>
          <a:solidFill>
            <a:schemeClr val="accent1"/>
          </a:solidFill>
          <a:ln>
            <a:noFill/>
          </a:ln>
          <a:effectLst/>
        </c:spPr>
        <c:marker>
          <c:symbol val="none"/>
        </c:marker>
      </c:pivotFmt>
      <c:pivotFmt>
        <c:idx val="8"/>
        <c:spPr>
          <a:solidFill>
            <a:schemeClr val="accent1"/>
          </a:solidFill>
          <a:ln>
            <a:noFill/>
          </a:ln>
          <a:effectLst/>
        </c:spPr>
        <c:marker>
          <c:symbol val="none"/>
        </c:marker>
      </c:pivotFmt>
      <c:pivotFmt>
        <c:idx val="9"/>
        <c:spPr>
          <a:solidFill>
            <a:schemeClr val="accent1"/>
          </a:solidFill>
          <a:ln>
            <a:noFill/>
          </a:ln>
          <a:effectLst/>
        </c:spPr>
        <c:marker>
          <c:symbol val="none"/>
        </c:marker>
      </c:pivotFmt>
      <c:pivotFmt>
        <c:idx val="10"/>
        <c:spPr>
          <a:solidFill>
            <a:schemeClr val="accent1"/>
          </a:solidFill>
          <a:ln>
            <a:noFill/>
          </a:ln>
          <a:effectLst/>
        </c:spPr>
        <c:marker>
          <c:symbol val="none"/>
        </c:marker>
      </c:pivotFmt>
      <c:pivotFmt>
        <c:idx val="11"/>
        <c:spPr>
          <a:solidFill>
            <a:schemeClr val="accent1"/>
          </a:solidFill>
          <a:ln>
            <a:noFill/>
          </a:ln>
          <a:effectLst/>
        </c:spPr>
        <c:marker>
          <c:symbol val="none"/>
        </c:marker>
      </c:pivotFmt>
      <c:pivotFmt>
        <c:idx val="12"/>
        <c:spPr>
          <a:solidFill>
            <a:schemeClr val="accent1"/>
          </a:solidFill>
          <a:ln>
            <a:noFill/>
          </a:ln>
          <a:effectLst/>
        </c:spPr>
        <c:marker>
          <c:symbol val="none"/>
        </c:marker>
      </c:pivotFmt>
      <c:pivotFmt>
        <c:idx val="13"/>
        <c:spPr>
          <a:solidFill>
            <a:schemeClr val="accent1"/>
          </a:solidFill>
          <a:ln>
            <a:noFill/>
          </a:ln>
          <a:effectLst/>
        </c:spPr>
        <c:marker>
          <c:symbol val="none"/>
        </c:marker>
      </c:pivotFmt>
      <c:pivotFmt>
        <c:idx val="14"/>
        <c:spPr>
          <a:solidFill>
            <a:schemeClr val="accent1"/>
          </a:solidFill>
          <a:ln>
            <a:noFill/>
          </a:ln>
          <a:effectLst/>
        </c:spPr>
        <c:marker>
          <c:symbol val="none"/>
        </c:marker>
      </c:pivotFmt>
      <c:pivotFmt>
        <c:idx val="15"/>
        <c:spPr>
          <a:solidFill>
            <a:schemeClr val="accent1"/>
          </a:solidFill>
          <a:ln>
            <a:noFill/>
          </a:ln>
          <a:effectLst/>
        </c:spPr>
        <c:marker>
          <c:symbol val="none"/>
        </c:marker>
      </c:pivotFmt>
      <c:pivotFmt>
        <c:idx val="16"/>
        <c:spPr>
          <a:solidFill>
            <a:schemeClr val="accent1"/>
          </a:solidFill>
          <a:ln>
            <a:noFill/>
          </a:ln>
          <a:effectLst/>
        </c:spPr>
        <c:marker>
          <c:symbol val="none"/>
        </c:marker>
      </c:pivotFmt>
      <c:pivotFmt>
        <c:idx val="17"/>
        <c:spPr>
          <a:solidFill>
            <a:schemeClr val="accent1"/>
          </a:solidFill>
          <a:ln>
            <a:noFill/>
          </a:ln>
          <a:effectLst/>
        </c:spPr>
        <c:marker>
          <c:symbol val="none"/>
        </c:marker>
      </c:pivotFmt>
      <c:pivotFmt>
        <c:idx val="18"/>
        <c:spPr>
          <a:solidFill>
            <a:schemeClr val="accent1"/>
          </a:solidFill>
          <a:ln>
            <a:noFill/>
          </a:ln>
          <a:effectLst/>
        </c:spPr>
        <c:marker>
          <c:symbol val="none"/>
        </c:marker>
      </c:pivotFmt>
      <c:pivotFmt>
        <c:idx val="19"/>
        <c:spPr>
          <a:solidFill>
            <a:schemeClr val="accent1"/>
          </a:solidFill>
          <a:ln>
            <a:noFill/>
          </a:ln>
          <a:effectLst/>
        </c:spPr>
        <c:marker>
          <c:symbol val="none"/>
        </c:marker>
      </c:pivotFmt>
      <c:pivotFmt>
        <c:idx val="20"/>
        <c:spPr>
          <a:solidFill>
            <a:schemeClr val="accent1"/>
          </a:solidFill>
          <a:ln>
            <a:noFill/>
          </a:ln>
          <a:effectLst/>
        </c:spPr>
        <c:marker>
          <c:symbol val="none"/>
        </c:marker>
      </c:pivotFmt>
      <c:pivotFmt>
        <c:idx val="21"/>
        <c:spPr>
          <a:solidFill>
            <a:schemeClr val="accent1"/>
          </a:solidFill>
          <a:ln>
            <a:noFill/>
          </a:ln>
          <a:effectLst/>
        </c:spPr>
        <c:marker>
          <c:symbol val="none"/>
        </c:marker>
      </c:pivotFmt>
      <c:pivotFmt>
        <c:idx val="22"/>
        <c:spPr>
          <a:solidFill>
            <a:schemeClr val="accent1"/>
          </a:solidFill>
          <a:ln>
            <a:noFill/>
          </a:ln>
          <a:effectLst/>
        </c:spPr>
        <c:marker>
          <c:symbol val="none"/>
        </c:marker>
      </c:pivotFmt>
      <c:pivotFmt>
        <c:idx val="23"/>
        <c:spPr>
          <a:solidFill>
            <a:schemeClr val="accent1"/>
          </a:solidFill>
          <a:ln>
            <a:noFill/>
          </a:ln>
          <a:effectLst/>
        </c:spPr>
        <c:marker>
          <c:symbol val="none"/>
        </c:marker>
      </c:pivotFmt>
      <c:pivotFmt>
        <c:idx val="24"/>
        <c:spPr>
          <a:solidFill>
            <a:schemeClr val="accent1"/>
          </a:solidFill>
          <a:ln>
            <a:noFill/>
          </a:ln>
          <a:effectLst/>
        </c:spPr>
        <c:marker>
          <c:symbol val="none"/>
        </c:marker>
      </c:pivotFmt>
      <c:pivotFmt>
        <c:idx val="25"/>
        <c:spPr>
          <a:solidFill>
            <a:schemeClr val="accent1"/>
          </a:solidFill>
          <a:ln>
            <a:noFill/>
          </a:ln>
          <a:effectLst/>
        </c:spPr>
        <c:marker>
          <c:symbol val="none"/>
        </c:marker>
      </c:pivotFmt>
      <c:pivotFmt>
        <c:idx val="26"/>
        <c:spPr>
          <a:solidFill>
            <a:schemeClr val="accent1"/>
          </a:solidFill>
          <a:ln>
            <a:noFill/>
          </a:ln>
          <a:effectLst/>
        </c:spPr>
        <c:marker>
          <c:symbol val="none"/>
        </c:marker>
      </c:pivotFmt>
      <c:pivotFmt>
        <c:idx val="27"/>
        <c:spPr>
          <a:solidFill>
            <a:schemeClr val="accent1"/>
          </a:solidFill>
          <a:ln>
            <a:noFill/>
          </a:ln>
          <a:effectLst/>
        </c:spPr>
        <c:marker>
          <c:symbol val="none"/>
        </c:marker>
      </c:pivotFmt>
      <c:pivotFmt>
        <c:idx val="28"/>
        <c:spPr>
          <a:solidFill>
            <a:schemeClr val="accent1"/>
          </a:solidFill>
          <a:ln>
            <a:noFill/>
          </a:ln>
          <a:effectLst/>
        </c:spPr>
        <c:marker>
          <c:symbol val="none"/>
        </c:marker>
      </c:pivotFmt>
      <c:pivotFmt>
        <c:idx val="29"/>
        <c:spPr>
          <a:solidFill>
            <a:srgbClr val="336699"/>
          </a:solidFill>
          <a:ln>
            <a:solidFill>
              <a:sysClr val="windowText" lastClr="000000"/>
            </a:solidFill>
          </a:ln>
          <a:effectLst/>
        </c:spPr>
        <c:marker>
          <c:symbol val="none"/>
        </c:marker>
      </c:pivotFmt>
      <c:pivotFmt>
        <c:idx val="30"/>
        <c:spPr>
          <a:solidFill>
            <a:srgbClr val="33CCCC"/>
          </a:solidFill>
          <a:ln>
            <a:solidFill>
              <a:sysClr val="windowText" lastClr="000000"/>
            </a:solidFill>
          </a:ln>
          <a:effectLst/>
        </c:spPr>
        <c:marker>
          <c:symbol val="none"/>
        </c:marker>
      </c:pivotFmt>
      <c:pivotFmt>
        <c:idx val="31"/>
        <c:spPr>
          <a:solidFill>
            <a:srgbClr val="990033"/>
          </a:solidFill>
          <a:ln>
            <a:solidFill>
              <a:sysClr val="windowText" lastClr="000000"/>
            </a:solidFill>
          </a:ln>
          <a:effectLst/>
        </c:spPr>
        <c:marker>
          <c:symbol val="none"/>
        </c:marker>
      </c:pivotFmt>
      <c:pivotFmt>
        <c:idx val="32"/>
        <c:spPr>
          <a:solidFill>
            <a:srgbClr val="FFC000"/>
          </a:solidFill>
          <a:ln>
            <a:solidFill>
              <a:sysClr val="windowText" lastClr="000000"/>
            </a:solidFill>
          </a:ln>
          <a:effectLst/>
        </c:spPr>
        <c:marker>
          <c:symbol val="none"/>
        </c:marker>
      </c:pivotFmt>
      <c:pivotFmt>
        <c:idx val="33"/>
        <c:spPr>
          <a:solidFill>
            <a:srgbClr val="006600"/>
          </a:solidFill>
          <a:ln>
            <a:solidFill>
              <a:sysClr val="windowText" lastClr="000000"/>
            </a:solidFill>
          </a:ln>
          <a:effectLst/>
        </c:spPr>
        <c:marker>
          <c:symbol val="none"/>
        </c:marker>
      </c:pivotFmt>
      <c:pivotFmt>
        <c:idx val="34"/>
        <c:spPr>
          <a:solidFill>
            <a:schemeClr val="accent2">
              <a:lumMod val="75000"/>
            </a:schemeClr>
          </a:solidFill>
          <a:ln>
            <a:solidFill>
              <a:sysClr val="windowText" lastClr="000000"/>
            </a:solidFill>
          </a:ln>
          <a:effectLst/>
        </c:spPr>
        <c:marker>
          <c:symbol val="none"/>
        </c:marker>
      </c:pivotFmt>
      <c:pivotFmt>
        <c:idx val="35"/>
        <c:spPr>
          <a:solidFill>
            <a:srgbClr val="9933FF"/>
          </a:solidFill>
          <a:ln>
            <a:solidFill>
              <a:sysClr val="windowText" lastClr="000000"/>
            </a:solidFill>
          </a:ln>
          <a:effectLst/>
        </c:spPr>
        <c:marker>
          <c:symbol val="none"/>
        </c:marker>
      </c:pivotFmt>
      <c:pivotFmt>
        <c:idx val="36"/>
        <c:spPr>
          <a:solidFill>
            <a:srgbClr val="FF99CC"/>
          </a:solidFill>
          <a:ln>
            <a:solidFill>
              <a:sysClr val="windowText" lastClr="000000"/>
            </a:solidFill>
          </a:ln>
          <a:effectLst/>
        </c:spPr>
        <c:marker>
          <c:symbol val="none"/>
        </c:marker>
      </c:pivotFmt>
      <c:pivotFmt>
        <c:idx val="37"/>
        <c:spPr>
          <a:solidFill>
            <a:srgbClr val="FFC285"/>
          </a:solidFill>
          <a:ln>
            <a:solidFill>
              <a:sysClr val="windowText" lastClr="000000"/>
            </a:solidFill>
          </a:ln>
          <a:effectLst/>
        </c:spPr>
        <c:marker>
          <c:symbol val="none"/>
        </c:marker>
      </c:pivotFmt>
      <c:pivotFmt>
        <c:idx val="38"/>
        <c:spPr>
          <a:solidFill>
            <a:srgbClr val="008080"/>
          </a:solidFill>
          <a:ln>
            <a:solidFill>
              <a:sysClr val="windowText" lastClr="000000"/>
            </a:solidFill>
          </a:ln>
          <a:effectLst/>
        </c:spPr>
        <c:marker>
          <c:symbol val="none"/>
        </c:marker>
      </c:pivotFmt>
      <c:pivotFmt>
        <c:idx val="39"/>
        <c:spPr>
          <a:solidFill>
            <a:srgbClr val="6600CC"/>
          </a:solidFill>
          <a:ln>
            <a:solidFill>
              <a:sysClr val="windowText" lastClr="000000"/>
            </a:solidFill>
          </a:ln>
          <a:effectLst/>
        </c:spPr>
        <c:marker>
          <c:symbol val="none"/>
        </c:marker>
      </c:pivotFmt>
      <c:pivotFmt>
        <c:idx val="40"/>
        <c:spPr>
          <a:solidFill>
            <a:schemeClr val="accent2">
              <a:lumMod val="60000"/>
              <a:lumOff val="40000"/>
            </a:schemeClr>
          </a:solidFill>
          <a:ln>
            <a:solidFill>
              <a:sysClr val="windowText" lastClr="000000"/>
            </a:solidFill>
          </a:ln>
          <a:effectLst/>
        </c:spPr>
        <c:marker>
          <c:symbol val="none"/>
        </c:marker>
      </c:pivotFmt>
      <c:pivotFmt>
        <c:idx val="41"/>
        <c:spPr>
          <a:solidFill>
            <a:srgbClr val="000066"/>
          </a:solidFill>
          <a:ln>
            <a:solidFill>
              <a:sysClr val="windowText" lastClr="000000"/>
            </a:solidFill>
          </a:ln>
          <a:effectLst/>
        </c:spPr>
        <c:marker>
          <c:symbol val="none"/>
        </c:marker>
      </c:pivotFmt>
      <c:pivotFmt>
        <c:idx val="42"/>
        <c:spPr>
          <a:solidFill>
            <a:srgbClr val="000066"/>
          </a:solidFill>
          <a:ln>
            <a:solidFill>
              <a:sysClr val="windowText" lastClr="000000"/>
            </a:solidFill>
          </a:ln>
          <a:effectLst/>
        </c:spPr>
        <c:marker>
          <c:symbol val="none"/>
        </c:marker>
      </c:pivotFmt>
      <c:pivotFmt>
        <c:idx val="43"/>
        <c:spPr>
          <a:solidFill>
            <a:srgbClr val="339933"/>
          </a:solidFill>
          <a:ln>
            <a:solidFill>
              <a:sysClr val="windowText" lastClr="000000"/>
            </a:solidFill>
          </a:ln>
          <a:effectLst/>
        </c:spPr>
        <c:marker>
          <c:symbol val="none"/>
        </c:marker>
      </c:pivotFmt>
      <c:pivotFmt>
        <c:idx val="44"/>
        <c:spPr>
          <a:solidFill>
            <a:srgbClr val="9999FF"/>
          </a:solidFill>
          <a:ln>
            <a:solidFill>
              <a:sysClr val="windowText" lastClr="000000"/>
            </a:solidFill>
          </a:ln>
          <a:effectLst/>
        </c:spPr>
        <c:marker>
          <c:symbol val="none"/>
        </c:marker>
      </c:pivotFmt>
      <c:pivotFmt>
        <c:idx val="45"/>
        <c:spPr>
          <a:solidFill>
            <a:srgbClr val="CC00CC"/>
          </a:solidFill>
          <a:ln>
            <a:solidFill>
              <a:sysClr val="windowText" lastClr="000000"/>
            </a:solidFill>
          </a:ln>
          <a:effectLst/>
        </c:spPr>
        <c:marker>
          <c:symbol val="none"/>
        </c:marker>
      </c:pivotFmt>
      <c:pivotFmt>
        <c:idx val="46"/>
        <c:spPr>
          <a:solidFill>
            <a:srgbClr val="99FF99"/>
          </a:solidFill>
          <a:ln>
            <a:solidFill>
              <a:sysClr val="windowText" lastClr="000000"/>
            </a:solidFill>
          </a:ln>
          <a:effectLst/>
        </c:spPr>
        <c:marker>
          <c:symbol val="none"/>
        </c:marker>
      </c:pivotFmt>
      <c:pivotFmt>
        <c:idx val="47"/>
        <c:spPr>
          <a:solidFill>
            <a:schemeClr val="accent4">
              <a:lumMod val="40000"/>
              <a:lumOff val="60000"/>
            </a:schemeClr>
          </a:solidFill>
          <a:ln>
            <a:solidFill>
              <a:sysClr val="windowText" lastClr="000000"/>
            </a:solidFill>
          </a:ln>
          <a:effectLst/>
        </c:spPr>
        <c:marker>
          <c:symbol val="none"/>
        </c:marker>
      </c:pivotFmt>
      <c:pivotFmt>
        <c:idx val="48"/>
        <c:spPr>
          <a:solidFill>
            <a:srgbClr val="333333"/>
          </a:solidFill>
          <a:ln>
            <a:solidFill>
              <a:sysClr val="windowText" lastClr="000000"/>
            </a:solidFill>
          </a:ln>
          <a:effectLst/>
        </c:spPr>
        <c:marker>
          <c:symbol val="none"/>
        </c:marker>
      </c:pivotFmt>
      <c:pivotFmt>
        <c:idx val="49"/>
      </c:pivotFmt>
      <c:pivotFmt>
        <c:idx val="50"/>
        <c:spPr>
          <a:solidFill>
            <a:srgbClr val="996633"/>
          </a:solidFill>
          <a:ln>
            <a:solidFill>
              <a:sysClr val="windowText" lastClr="000000"/>
            </a:solidFill>
          </a:ln>
          <a:effectLst/>
        </c:spPr>
        <c:marker>
          <c:symbol val="none"/>
        </c:marker>
      </c:pivotFmt>
      <c:pivotFmt>
        <c:idx val="51"/>
        <c:spPr>
          <a:solidFill>
            <a:srgbClr val="CCCC00"/>
          </a:solidFill>
          <a:ln>
            <a:solidFill>
              <a:sysClr val="windowText" lastClr="000000"/>
            </a:solidFill>
          </a:ln>
          <a:effectLst/>
        </c:spPr>
        <c:marker>
          <c:symbol val="none"/>
        </c:marker>
      </c:pivotFmt>
      <c:pivotFmt>
        <c:idx val="52"/>
        <c:spPr>
          <a:solidFill>
            <a:schemeClr val="accent6"/>
          </a:solidFill>
          <a:ln>
            <a:solidFill>
              <a:sysClr val="windowText" lastClr="000000"/>
            </a:solidFill>
          </a:ln>
          <a:effectLst/>
        </c:spPr>
        <c:marker>
          <c:symbol val="none"/>
        </c:marker>
      </c:pivotFmt>
      <c:pivotFmt>
        <c:idx val="53"/>
        <c:spPr>
          <a:solidFill>
            <a:schemeClr val="accent1"/>
          </a:solidFill>
          <a:ln>
            <a:noFill/>
          </a:ln>
          <a:effectLst/>
        </c:spPr>
        <c:marker>
          <c:symbol val="none"/>
        </c:marker>
      </c:pivotFmt>
      <c:pivotFmt>
        <c:idx val="54"/>
        <c:spPr>
          <a:solidFill>
            <a:schemeClr val="accent1"/>
          </a:solidFill>
          <a:ln>
            <a:noFill/>
          </a:ln>
          <a:effectLst/>
        </c:spPr>
        <c:marker>
          <c:symbol val="none"/>
        </c:marker>
      </c:pivotFmt>
      <c:pivotFmt>
        <c:idx val="55"/>
        <c:spPr>
          <a:solidFill>
            <a:schemeClr val="accent1"/>
          </a:solidFill>
          <a:ln>
            <a:noFill/>
          </a:ln>
          <a:effectLst/>
        </c:spPr>
        <c:marker>
          <c:symbol val="none"/>
        </c:marker>
      </c:pivotFmt>
      <c:pivotFmt>
        <c:idx val="56"/>
        <c:spPr>
          <a:solidFill>
            <a:schemeClr val="accent1"/>
          </a:solidFill>
          <a:ln>
            <a:noFill/>
          </a:ln>
          <a:effectLst/>
        </c:spPr>
        <c:marker>
          <c:symbol val="none"/>
        </c:marker>
      </c:pivotFmt>
      <c:pivotFmt>
        <c:idx val="57"/>
        <c:spPr>
          <a:solidFill>
            <a:schemeClr val="accent1"/>
          </a:solidFill>
          <a:ln>
            <a:noFill/>
          </a:ln>
          <a:effectLst/>
        </c:spPr>
        <c:marker>
          <c:symbol val="none"/>
        </c:marker>
      </c:pivotFmt>
      <c:pivotFmt>
        <c:idx val="58"/>
        <c:spPr>
          <a:solidFill>
            <a:schemeClr val="accent1"/>
          </a:solidFill>
          <a:ln>
            <a:noFill/>
          </a:ln>
          <a:effectLst/>
        </c:spPr>
        <c:marker>
          <c:symbol val="none"/>
        </c:marker>
      </c:pivotFmt>
      <c:pivotFmt>
        <c:idx val="59"/>
        <c:spPr>
          <a:solidFill>
            <a:schemeClr val="accent1"/>
          </a:solidFill>
          <a:ln>
            <a:noFill/>
          </a:ln>
          <a:effectLst/>
        </c:spPr>
        <c:marker>
          <c:symbol val="none"/>
        </c:marker>
      </c:pivotFmt>
      <c:pivotFmt>
        <c:idx val="60"/>
        <c:spPr>
          <a:solidFill>
            <a:schemeClr val="accent1"/>
          </a:solidFill>
          <a:ln>
            <a:noFill/>
          </a:ln>
          <a:effectLst/>
        </c:spPr>
        <c:marker>
          <c:symbol val="none"/>
        </c:marker>
      </c:pivotFmt>
      <c:pivotFmt>
        <c:idx val="61"/>
        <c:spPr>
          <a:solidFill>
            <a:schemeClr val="accent1"/>
          </a:solidFill>
          <a:ln>
            <a:noFill/>
          </a:ln>
          <a:effectLst/>
        </c:spPr>
        <c:marker>
          <c:symbol val="none"/>
        </c:marker>
      </c:pivotFmt>
      <c:pivotFmt>
        <c:idx val="62"/>
        <c:spPr>
          <a:solidFill>
            <a:schemeClr val="accent1"/>
          </a:solidFill>
          <a:ln>
            <a:noFill/>
          </a:ln>
          <a:effectLst/>
        </c:spPr>
        <c:marker>
          <c:symbol val="none"/>
        </c:marker>
      </c:pivotFmt>
      <c:pivotFmt>
        <c:idx val="63"/>
        <c:spPr>
          <a:solidFill>
            <a:schemeClr val="accent1"/>
          </a:solidFill>
          <a:ln>
            <a:noFill/>
          </a:ln>
          <a:effectLst/>
        </c:spPr>
        <c:marker>
          <c:symbol val="none"/>
        </c:marker>
      </c:pivotFmt>
      <c:pivotFmt>
        <c:idx val="64"/>
        <c:spPr>
          <a:solidFill>
            <a:schemeClr val="accent1"/>
          </a:solidFill>
          <a:ln>
            <a:noFill/>
          </a:ln>
          <a:effectLst/>
        </c:spPr>
        <c:marker>
          <c:symbol val="none"/>
        </c:marker>
      </c:pivotFmt>
    </c:pivotFmts>
    <c:plotArea>
      <c:layout/>
      <c:barChart>
        <c:barDir val="col"/>
        <c:grouping val="percentStacked"/>
        <c:varyColors val="0"/>
        <c:ser>
          <c:idx val="0"/>
          <c:order val="0"/>
          <c:tx>
            <c:strRef>
              <c:f>'Pivot Table and Chart'!$B$3:$B$4</c:f>
              <c:strCache>
                <c:ptCount val="1"/>
                <c:pt idx="0">
                  <c:v>Auriculariales</c:v>
                </c:pt>
              </c:strCache>
            </c:strRef>
          </c:tx>
          <c:spPr>
            <a:solidFill>
              <a:srgbClr val="FF66FF"/>
            </a:solidFill>
            <a:ln>
              <a:solidFill>
                <a:schemeClr val="bg1"/>
              </a:solidFill>
            </a:ln>
            <a:effectLst/>
          </c:spPr>
          <c:invertIfNegative val="0"/>
          <c:cat>
            <c:multiLvlStrRef>
              <c:f>'Pivot Table and Chart'!$A$5:$A$34</c:f>
              <c:multiLvlStrCache>
                <c:ptCount val="16"/>
                <c:lvl>
                  <c:pt idx="0">
                    <c:v>CLY11</c:v>
                  </c:pt>
                  <c:pt idx="1">
                    <c:v>CLY10</c:v>
                  </c:pt>
                  <c:pt idx="2">
                    <c:v>CLY01</c:v>
                  </c:pt>
                  <c:pt idx="3">
                    <c:v>CLY03</c:v>
                  </c:pt>
                  <c:pt idx="4">
                    <c:v>CLY13</c:v>
                  </c:pt>
                  <c:pt idx="5">
                    <c:v>CLY06</c:v>
                  </c:pt>
                  <c:pt idx="6">
                    <c:v>CLY19</c:v>
                  </c:pt>
                  <c:pt idx="7">
                    <c:v>CLY12</c:v>
                  </c:pt>
                  <c:pt idx="8">
                    <c:v>CLY14</c:v>
                  </c:pt>
                  <c:pt idx="9">
                    <c:v>CLY21</c:v>
                  </c:pt>
                  <c:pt idx="10">
                    <c:v>CLY09</c:v>
                  </c:pt>
                  <c:pt idx="11">
                    <c:v>CLY15</c:v>
                  </c:pt>
                  <c:pt idx="12">
                    <c:v>CLY04</c:v>
                  </c:pt>
                  <c:pt idx="13">
                    <c:v>CLY02</c:v>
                  </c:pt>
                  <c:pt idx="14">
                    <c:v>CLY07</c:v>
                  </c:pt>
                  <c:pt idx="15">
                    <c:v>CLY08</c:v>
                  </c:pt>
                </c:lvl>
                <c:lvl>
                  <c:pt idx="0">
                    <c:v>16.7</c:v>
                  </c:pt>
                  <c:pt idx="1">
                    <c:v>18.1</c:v>
                  </c:pt>
                  <c:pt idx="2">
                    <c:v>23.6</c:v>
                  </c:pt>
                  <c:pt idx="3">
                    <c:v>26.4</c:v>
                  </c:pt>
                  <c:pt idx="5">
                    <c:v>38.9</c:v>
                  </c:pt>
                  <c:pt idx="7">
                    <c:v>41.7</c:v>
                  </c:pt>
                  <c:pt idx="8">
                    <c:v>47.2</c:v>
                  </c:pt>
                  <c:pt idx="9">
                    <c:v>50</c:v>
                  </c:pt>
                  <c:pt idx="10">
                    <c:v>51.4</c:v>
                  </c:pt>
                  <c:pt idx="12">
                    <c:v>58.3</c:v>
                  </c:pt>
                  <c:pt idx="13">
                    <c:v>66.7</c:v>
                  </c:pt>
                  <c:pt idx="14">
                    <c:v>68.1</c:v>
                  </c:pt>
                  <c:pt idx="15">
                    <c:v>75</c:v>
                  </c:pt>
                </c:lvl>
              </c:multiLvlStrCache>
            </c:multiLvlStrRef>
          </c:cat>
          <c:val>
            <c:numRef>
              <c:f>'Pivot Table and Chart'!$B$5:$B$34</c:f>
              <c:numCache>
                <c:formatCode>General</c:formatCode>
                <c:ptCount val="16"/>
                <c:pt idx="3">
                  <c:v>51</c:v>
                </c:pt>
                <c:pt idx="5">
                  <c:v>2</c:v>
                </c:pt>
                <c:pt idx="9">
                  <c:v>7</c:v>
                </c:pt>
                <c:pt idx="12">
                  <c:v>3</c:v>
                </c:pt>
                <c:pt idx="13">
                  <c:v>36</c:v>
                </c:pt>
                <c:pt idx="14">
                  <c:v>40</c:v>
                </c:pt>
              </c:numCache>
            </c:numRef>
          </c:val>
          <c:extLst>
            <c:ext xmlns:c16="http://schemas.microsoft.com/office/drawing/2014/chart" uri="{C3380CC4-5D6E-409C-BE32-E72D297353CC}">
              <c16:uniqueId val="{00000000-023C-4680-8CB0-47BC6586E413}"/>
            </c:ext>
          </c:extLst>
        </c:ser>
        <c:ser>
          <c:idx val="1"/>
          <c:order val="1"/>
          <c:tx>
            <c:strRef>
              <c:f>'Pivot Table and Chart'!$C$3:$C$4</c:f>
              <c:strCache>
                <c:ptCount val="1"/>
                <c:pt idx="0">
                  <c:v>Helotiales</c:v>
                </c:pt>
              </c:strCache>
            </c:strRef>
          </c:tx>
          <c:spPr>
            <a:solidFill>
              <a:srgbClr val="6666FF"/>
            </a:solidFill>
            <a:ln>
              <a:solidFill>
                <a:schemeClr val="bg1"/>
              </a:solidFill>
            </a:ln>
            <a:effectLst/>
          </c:spPr>
          <c:invertIfNegative val="0"/>
          <c:cat>
            <c:multiLvlStrRef>
              <c:f>'Pivot Table and Chart'!$A$5:$A$34</c:f>
              <c:multiLvlStrCache>
                <c:ptCount val="16"/>
                <c:lvl>
                  <c:pt idx="0">
                    <c:v>CLY11</c:v>
                  </c:pt>
                  <c:pt idx="1">
                    <c:v>CLY10</c:v>
                  </c:pt>
                  <c:pt idx="2">
                    <c:v>CLY01</c:v>
                  </c:pt>
                  <c:pt idx="3">
                    <c:v>CLY03</c:v>
                  </c:pt>
                  <c:pt idx="4">
                    <c:v>CLY13</c:v>
                  </c:pt>
                  <c:pt idx="5">
                    <c:v>CLY06</c:v>
                  </c:pt>
                  <c:pt idx="6">
                    <c:v>CLY19</c:v>
                  </c:pt>
                  <c:pt idx="7">
                    <c:v>CLY12</c:v>
                  </c:pt>
                  <c:pt idx="8">
                    <c:v>CLY14</c:v>
                  </c:pt>
                  <c:pt idx="9">
                    <c:v>CLY21</c:v>
                  </c:pt>
                  <c:pt idx="10">
                    <c:v>CLY09</c:v>
                  </c:pt>
                  <c:pt idx="11">
                    <c:v>CLY15</c:v>
                  </c:pt>
                  <c:pt idx="12">
                    <c:v>CLY04</c:v>
                  </c:pt>
                  <c:pt idx="13">
                    <c:v>CLY02</c:v>
                  </c:pt>
                  <c:pt idx="14">
                    <c:v>CLY07</c:v>
                  </c:pt>
                  <c:pt idx="15">
                    <c:v>CLY08</c:v>
                  </c:pt>
                </c:lvl>
                <c:lvl>
                  <c:pt idx="0">
                    <c:v>16.7</c:v>
                  </c:pt>
                  <c:pt idx="1">
                    <c:v>18.1</c:v>
                  </c:pt>
                  <c:pt idx="2">
                    <c:v>23.6</c:v>
                  </c:pt>
                  <c:pt idx="3">
                    <c:v>26.4</c:v>
                  </c:pt>
                  <c:pt idx="5">
                    <c:v>38.9</c:v>
                  </c:pt>
                  <c:pt idx="7">
                    <c:v>41.7</c:v>
                  </c:pt>
                  <c:pt idx="8">
                    <c:v>47.2</c:v>
                  </c:pt>
                  <c:pt idx="9">
                    <c:v>50</c:v>
                  </c:pt>
                  <c:pt idx="10">
                    <c:v>51.4</c:v>
                  </c:pt>
                  <c:pt idx="12">
                    <c:v>58.3</c:v>
                  </c:pt>
                  <c:pt idx="13">
                    <c:v>66.7</c:v>
                  </c:pt>
                  <c:pt idx="14">
                    <c:v>68.1</c:v>
                  </c:pt>
                  <c:pt idx="15">
                    <c:v>75</c:v>
                  </c:pt>
                </c:lvl>
              </c:multiLvlStrCache>
            </c:multiLvlStrRef>
          </c:cat>
          <c:val>
            <c:numRef>
              <c:f>'Pivot Table and Chart'!$C$5:$C$34</c:f>
              <c:numCache>
                <c:formatCode>General</c:formatCode>
                <c:ptCount val="16"/>
                <c:pt idx="3">
                  <c:v>20</c:v>
                </c:pt>
                <c:pt idx="4">
                  <c:v>1</c:v>
                </c:pt>
                <c:pt idx="5">
                  <c:v>13</c:v>
                </c:pt>
                <c:pt idx="9">
                  <c:v>16</c:v>
                </c:pt>
                <c:pt idx="10">
                  <c:v>16</c:v>
                </c:pt>
                <c:pt idx="11">
                  <c:v>4</c:v>
                </c:pt>
                <c:pt idx="12">
                  <c:v>61</c:v>
                </c:pt>
                <c:pt idx="13">
                  <c:v>1</c:v>
                </c:pt>
                <c:pt idx="14">
                  <c:v>140</c:v>
                </c:pt>
              </c:numCache>
            </c:numRef>
          </c:val>
          <c:extLst>
            <c:ext xmlns:c16="http://schemas.microsoft.com/office/drawing/2014/chart" uri="{C3380CC4-5D6E-409C-BE32-E72D297353CC}">
              <c16:uniqueId val="{00000001-023C-4680-8CB0-47BC6586E413}"/>
            </c:ext>
          </c:extLst>
        </c:ser>
        <c:ser>
          <c:idx val="2"/>
          <c:order val="2"/>
          <c:tx>
            <c:strRef>
              <c:f>'Pivot Table and Chart'!$D$3:$D$4</c:f>
              <c:strCache>
                <c:ptCount val="1"/>
                <c:pt idx="0">
                  <c:v>Xylariales</c:v>
                </c:pt>
              </c:strCache>
            </c:strRef>
          </c:tx>
          <c:spPr>
            <a:solidFill>
              <a:srgbClr val="00CC66"/>
            </a:solidFill>
            <a:ln>
              <a:solidFill>
                <a:schemeClr val="bg1"/>
              </a:solidFill>
            </a:ln>
            <a:effectLst/>
          </c:spPr>
          <c:invertIfNegative val="0"/>
          <c:cat>
            <c:multiLvlStrRef>
              <c:f>'Pivot Table and Chart'!$A$5:$A$34</c:f>
              <c:multiLvlStrCache>
                <c:ptCount val="16"/>
                <c:lvl>
                  <c:pt idx="0">
                    <c:v>CLY11</c:v>
                  </c:pt>
                  <c:pt idx="1">
                    <c:v>CLY10</c:v>
                  </c:pt>
                  <c:pt idx="2">
                    <c:v>CLY01</c:v>
                  </c:pt>
                  <c:pt idx="3">
                    <c:v>CLY03</c:v>
                  </c:pt>
                  <c:pt idx="4">
                    <c:v>CLY13</c:v>
                  </c:pt>
                  <c:pt idx="5">
                    <c:v>CLY06</c:v>
                  </c:pt>
                  <c:pt idx="6">
                    <c:v>CLY19</c:v>
                  </c:pt>
                  <c:pt idx="7">
                    <c:v>CLY12</c:v>
                  </c:pt>
                  <c:pt idx="8">
                    <c:v>CLY14</c:v>
                  </c:pt>
                  <c:pt idx="9">
                    <c:v>CLY21</c:v>
                  </c:pt>
                  <c:pt idx="10">
                    <c:v>CLY09</c:v>
                  </c:pt>
                  <c:pt idx="11">
                    <c:v>CLY15</c:v>
                  </c:pt>
                  <c:pt idx="12">
                    <c:v>CLY04</c:v>
                  </c:pt>
                  <c:pt idx="13">
                    <c:v>CLY02</c:v>
                  </c:pt>
                  <c:pt idx="14">
                    <c:v>CLY07</c:v>
                  </c:pt>
                  <c:pt idx="15">
                    <c:v>CLY08</c:v>
                  </c:pt>
                </c:lvl>
                <c:lvl>
                  <c:pt idx="0">
                    <c:v>16.7</c:v>
                  </c:pt>
                  <c:pt idx="1">
                    <c:v>18.1</c:v>
                  </c:pt>
                  <c:pt idx="2">
                    <c:v>23.6</c:v>
                  </c:pt>
                  <c:pt idx="3">
                    <c:v>26.4</c:v>
                  </c:pt>
                  <c:pt idx="5">
                    <c:v>38.9</c:v>
                  </c:pt>
                  <c:pt idx="7">
                    <c:v>41.7</c:v>
                  </c:pt>
                  <c:pt idx="8">
                    <c:v>47.2</c:v>
                  </c:pt>
                  <c:pt idx="9">
                    <c:v>50</c:v>
                  </c:pt>
                  <c:pt idx="10">
                    <c:v>51.4</c:v>
                  </c:pt>
                  <c:pt idx="12">
                    <c:v>58.3</c:v>
                  </c:pt>
                  <c:pt idx="13">
                    <c:v>66.7</c:v>
                  </c:pt>
                  <c:pt idx="14">
                    <c:v>68.1</c:v>
                  </c:pt>
                  <c:pt idx="15">
                    <c:v>75</c:v>
                  </c:pt>
                </c:lvl>
              </c:multiLvlStrCache>
            </c:multiLvlStrRef>
          </c:cat>
          <c:val>
            <c:numRef>
              <c:f>'Pivot Table and Chart'!$D$5:$D$34</c:f>
              <c:numCache>
                <c:formatCode>General</c:formatCode>
                <c:ptCount val="16"/>
                <c:pt idx="0">
                  <c:v>257</c:v>
                </c:pt>
                <c:pt idx="1">
                  <c:v>6</c:v>
                </c:pt>
                <c:pt idx="3">
                  <c:v>1</c:v>
                </c:pt>
                <c:pt idx="5">
                  <c:v>19</c:v>
                </c:pt>
                <c:pt idx="6">
                  <c:v>80</c:v>
                </c:pt>
                <c:pt idx="7">
                  <c:v>17</c:v>
                </c:pt>
                <c:pt idx="9">
                  <c:v>63</c:v>
                </c:pt>
                <c:pt idx="12">
                  <c:v>7</c:v>
                </c:pt>
                <c:pt idx="13">
                  <c:v>34</c:v>
                </c:pt>
                <c:pt idx="14">
                  <c:v>60</c:v>
                </c:pt>
              </c:numCache>
            </c:numRef>
          </c:val>
          <c:extLst>
            <c:ext xmlns:c16="http://schemas.microsoft.com/office/drawing/2014/chart" uri="{C3380CC4-5D6E-409C-BE32-E72D297353CC}">
              <c16:uniqueId val="{00000002-023C-4680-8CB0-47BC6586E413}"/>
            </c:ext>
          </c:extLst>
        </c:ser>
        <c:ser>
          <c:idx val="3"/>
          <c:order val="3"/>
          <c:tx>
            <c:strRef>
              <c:f>'Pivot Table and Chart'!$E$3:$E$4</c:f>
              <c:strCache>
                <c:ptCount val="1"/>
                <c:pt idx="0">
                  <c:v>Polyporales</c:v>
                </c:pt>
              </c:strCache>
            </c:strRef>
          </c:tx>
          <c:spPr>
            <a:solidFill>
              <a:srgbClr val="FFC000"/>
            </a:solidFill>
            <a:ln>
              <a:solidFill>
                <a:schemeClr val="bg1"/>
              </a:solidFill>
            </a:ln>
            <a:effectLst/>
          </c:spPr>
          <c:invertIfNegative val="0"/>
          <c:cat>
            <c:multiLvlStrRef>
              <c:f>'Pivot Table and Chart'!$A$5:$A$34</c:f>
              <c:multiLvlStrCache>
                <c:ptCount val="16"/>
                <c:lvl>
                  <c:pt idx="0">
                    <c:v>CLY11</c:v>
                  </c:pt>
                  <c:pt idx="1">
                    <c:v>CLY10</c:v>
                  </c:pt>
                  <c:pt idx="2">
                    <c:v>CLY01</c:v>
                  </c:pt>
                  <c:pt idx="3">
                    <c:v>CLY03</c:v>
                  </c:pt>
                  <c:pt idx="4">
                    <c:v>CLY13</c:v>
                  </c:pt>
                  <c:pt idx="5">
                    <c:v>CLY06</c:v>
                  </c:pt>
                  <c:pt idx="6">
                    <c:v>CLY19</c:v>
                  </c:pt>
                  <c:pt idx="7">
                    <c:v>CLY12</c:v>
                  </c:pt>
                  <c:pt idx="8">
                    <c:v>CLY14</c:v>
                  </c:pt>
                  <c:pt idx="9">
                    <c:v>CLY21</c:v>
                  </c:pt>
                  <c:pt idx="10">
                    <c:v>CLY09</c:v>
                  </c:pt>
                  <c:pt idx="11">
                    <c:v>CLY15</c:v>
                  </c:pt>
                  <c:pt idx="12">
                    <c:v>CLY04</c:v>
                  </c:pt>
                  <c:pt idx="13">
                    <c:v>CLY02</c:v>
                  </c:pt>
                  <c:pt idx="14">
                    <c:v>CLY07</c:v>
                  </c:pt>
                  <c:pt idx="15">
                    <c:v>CLY08</c:v>
                  </c:pt>
                </c:lvl>
                <c:lvl>
                  <c:pt idx="0">
                    <c:v>16.7</c:v>
                  </c:pt>
                  <c:pt idx="1">
                    <c:v>18.1</c:v>
                  </c:pt>
                  <c:pt idx="2">
                    <c:v>23.6</c:v>
                  </c:pt>
                  <c:pt idx="3">
                    <c:v>26.4</c:v>
                  </c:pt>
                  <c:pt idx="5">
                    <c:v>38.9</c:v>
                  </c:pt>
                  <c:pt idx="7">
                    <c:v>41.7</c:v>
                  </c:pt>
                  <c:pt idx="8">
                    <c:v>47.2</c:v>
                  </c:pt>
                  <c:pt idx="9">
                    <c:v>50</c:v>
                  </c:pt>
                  <c:pt idx="10">
                    <c:v>51.4</c:v>
                  </c:pt>
                  <c:pt idx="12">
                    <c:v>58.3</c:v>
                  </c:pt>
                  <c:pt idx="13">
                    <c:v>66.7</c:v>
                  </c:pt>
                  <c:pt idx="14">
                    <c:v>68.1</c:v>
                  </c:pt>
                  <c:pt idx="15">
                    <c:v>75</c:v>
                  </c:pt>
                </c:lvl>
              </c:multiLvlStrCache>
            </c:multiLvlStrRef>
          </c:cat>
          <c:val>
            <c:numRef>
              <c:f>'Pivot Table and Chart'!$E$5:$E$34</c:f>
              <c:numCache>
                <c:formatCode>General</c:formatCode>
                <c:ptCount val="16"/>
                <c:pt idx="2">
                  <c:v>2</c:v>
                </c:pt>
                <c:pt idx="7">
                  <c:v>23</c:v>
                </c:pt>
                <c:pt idx="9">
                  <c:v>5</c:v>
                </c:pt>
                <c:pt idx="10">
                  <c:v>16</c:v>
                </c:pt>
                <c:pt idx="11">
                  <c:v>6</c:v>
                </c:pt>
                <c:pt idx="12">
                  <c:v>96</c:v>
                </c:pt>
                <c:pt idx="13">
                  <c:v>50</c:v>
                </c:pt>
                <c:pt idx="14">
                  <c:v>385</c:v>
                </c:pt>
                <c:pt idx="15">
                  <c:v>104</c:v>
                </c:pt>
              </c:numCache>
            </c:numRef>
          </c:val>
          <c:extLst>
            <c:ext xmlns:c16="http://schemas.microsoft.com/office/drawing/2014/chart" uri="{C3380CC4-5D6E-409C-BE32-E72D297353CC}">
              <c16:uniqueId val="{00000003-023C-4680-8CB0-47BC6586E413}"/>
            </c:ext>
          </c:extLst>
        </c:ser>
        <c:ser>
          <c:idx val="4"/>
          <c:order val="4"/>
          <c:tx>
            <c:strRef>
              <c:f>'Pivot Table and Chart'!$F$3:$F$4</c:f>
              <c:strCache>
                <c:ptCount val="1"/>
                <c:pt idx="0">
                  <c:v>Agaricales</c:v>
                </c:pt>
              </c:strCache>
            </c:strRef>
          </c:tx>
          <c:spPr>
            <a:solidFill>
              <a:srgbClr val="D60093"/>
            </a:solidFill>
            <a:ln>
              <a:solidFill>
                <a:schemeClr val="bg1"/>
              </a:solidFill>
            </a:ln>
            <a:effectLst/>
          </c:spPr>
          <c:invertIfNegative val="0"/>
          <c:cat>
            <c:multiLvlStrRef>
              <c:f>'Pivot Table and Chart'!$A$5:$A$34</c:f>
              <c:multiLvlStrCache>
                <c:ptCount val="16"/>
                <c:lvl>
                  <c:pt idx="0">
                    <c:v>CLY11</c:v>
                  </c:pt>
                  <c:pt idx="1">
                    <c:v>CLY10</c:v>
                  </c:pt>
                  <c:pt idx="2">
                    <c:v>CLY01</c:v>
                  </c:pt>
                  <c:pt idx="3">
                    <c:v>CLY03</c:v>
                  </c:pt>
                  <c:pt idx="4">
                    <c:v>CLY13</c:v>
                  </c:pt>
                  <c:pt idx="5">
                    <c:v>CLY06</c:v>
                  </c:pt>
                  <c:pt idx="6">
                    <c:v>CLY19</c:v>
                  </c:pt>
                  <c:pt idx="7">
                    <c:v>CLY12</c:v>
                  </c:pt>
                  <c:pt idx="8">
                    <c:v>CLY14</c:v>
                  </c:pt>
                  <c:pt idx="9">
                    <c:v>CLY21</c:v>
                  </c:pt>
                  <c:pt idx="10">
                    <c:v>CLY09</c:v>
                  </c:pt>
                  <c:pt idx="11">
                    <c:v>CLY15</c:v>
                  </c:pt>
                  <c:pt idx="12">
                    <c:v>CLY04</c:v>
                  </c:pt>
                  <c:pt idx="13">
                    <c:v>CLY02</c:v>
                  </c:pt>
                  <c:pt idx="14">
                    <c:v>CLY07</c:v>
                  </c:pt>
                  <c:pt idx="15">
                    <c:v>CLY08</c:v>
                  </c:pt>
                </c:lvl>
                <c:lvl>
                  <c:pt idx="0">
                    <c:v>16.7</c:v>
                  </c:pt>
                  <c:pt idx="1">
                    <c:v>18.1</c:v>
                  </c:pt>
                  <c:pt idx="2">
                    <c:v>23.6</c:v>
                  </c:pt>
                  <c:pt idx="3">
                    <c:v>26.4</c:v>
                  </c:pt>
                  <c:pt idx="5">
                    <c:v>38.9</c:v>
                  </c:pt>
                  <c:pt idx="7">
                    <c:v>41.7</c:v>
                  </c:pt>
                  <c:pt idx="8">
                    <c:v>47.2</c:v>
                  </c:pt>
                  <c:pt idx="9">
                    <c:v>50</c:v>
                  </c:pt>
                  <c:pt idx="10">
                    <c:v>51.4</c:v>
                  </c:pt>
                  <c:pt idx="12">
                    <c:v>58.3</c:v>
                  </c:pt>
                  <c:pt idx="13">
                    <c:v>66.7</c:v>
                  </c:pt>
                  <c:pt idx="14">
                    <c:v>68.1</c:v>
                  </c:pt>
                  <c:pt idx="15">
                    <c:v>75</c:v>
                  </c:pt>
                </c:lvl>
              </c:multiLvlStrCache>
            </c:multiLvlStrRef>
          </c:cat>
          <c:val>
            <c:numRef>
              <c:f>'Pivot Table and Chart'!$F$5:$F$34</c:f>
              <c:numCache>
                <c:formatCode>General</c:formatCode>
                <c:ptCount val="16"/>
                <c:pt idx="1">
                  <c:v>64</c:v>
                </c:pt>
                <c:pt idx="2">
                  <c:v>306</c:v>
                </c:pt>
                <c:pt idx="3">
                  <c:v>123</c:v>
                </c:pt>
                <c:pt idx="4">
                  <c:v>175</c:v>
                </c:pt>
                <c:pt idx="5">
                  <c:v>1</c:v>
                </c:pt>
                <c:pt idx="6">
                  <c:v>21</c:v>
                </c:pt>
                <c:pt idx="7">
                  <c:v>67</c:v>
                </c:pt>
                <c:pt idx="8">
                  <c:v>11</c:v>
                </c:pt>
                <c:pt idx="9">
                  <c:v>3</c:v>
                </c:pt>
                <c:pt idx="11">
                  <c:v>50</c:v>
                </c:pt>
                <c:pt idx="13">
                  <c:v>1</c:v>
                </c:pt>
              </c:numCache>
            </c:numRef>
          </c:val>
          <c:extLst>
            <c:ext xmlns:c16="http://schemas.microsoft.com/office/drawing/2014/chart" uri="{C3380CC4-5D6E-409C-BE32-E72D297353CC}">
              <c16:uniqueId val="{00000004-023C-4680-8CB0-47BC6586E413}"/>
            </c:ext>
          </c:extLst>
        </c:ser>
        <c:ser>
          <c:idx val="5"/>
          <c:order val="5"/>
          <c:tx>
            <c:strRef>
              <c:f>'Pivot Table and Chart'!$G$3:$G$4</c:f>
              <c:strCache>
                <c:ptCount val="1"/>
                <c:pt idx="0">
                  <c:v>Russulales</c:v>
                </c:pt>
              </c:strCache>
            </c:strRef>
          </c:tx>
          <c:spPr>
            <a:solidFill>
              <a:srgbClr val="009999"/>
            </a:solidFill>
            <a:ln>
              <a:solidFill>
                <a:schemeClr val="bg1"/>
              </a:solidFill>
            </a:ln>
            <a:effectLst/>
          </c:spPr>
          <c:invertIfNegative val="0"/>
          <c:cat>
            <c:multiLvlStrRef>
              <c:f>'Pivot Table and Chart'!$A$5:$A$34</c:f>
              <c:multiLvlStrCache>
                <c:ptCount val="16"/>
                <c:lvl>
                  <c:pt idx="0">
                    <c:v>CLY11</c:v>
                  </c:pt>
                  <c:pt idx="1">
                    <c:v>CLY10</c:v>
                  </c:pt>
                  <c:pt idx="2">
                    <c:v>CLY01</c:v>
                  </c:pt>
                  <c:pt idx="3">
                    <c:v>CLY03</c:v>
                  </c:pt>
                  <c:pt idx="4">
                    <c:v>CLY13</c:v>
                  </c:pt>
                  <c:pt idx="5">
                    <c:v>CLY06</c:v>
                  </c:pt>
                  <c:pt idx="6">
                    <c:v>CLY19</c:v>
                  </c:pt>
                  <c:pt idx="7">
                    <c:v>CLY12</c:v>
                  </c:pt>
                  <c:pt idx="8">
                    <c:v>CLY14</c:v>
                  </c:pt>
                  <c:pt idx="9">
                    <c:v>CLY21</c:v>
                  </c:pt>
                  <c:pt idx="10">
                    <c:v>CLY09</c:v>
                  </c:pt>
                  <c:pt idx="11">
                    <c:v>CLY15</c:v>
                  </c:pt>
                  <c:pt idx="12">
                    <c:v>CLY04</c:v>
                  </c:pt>
                  <c:pt idx="13">
                    <c:v>CLY02</c:v>
                  </c:pt>
                  <c:pt idx="14">
                    <c:v>CLY07</c:v>
                  </c:pt>
                  <c:pt idx="15">
                    <c:v>CLY08</c:v>
                  </c:pt>
                </c:lvl>
                <c:lvl>
                  <c:pt idx="0">
                    <c:v>16.7</c:v>
                  </c:pt>
                  <c:pt idx="1">
                    <c:v>18.1</c:v>
                  </c:pt>
                  <c:pt idx="2">
                    <c:v>23.6</c:v>
                  </c:pt>
                  <c:pt idx="3">
                    <c:v>26.4</c:v>
                  </c:pt>
                  <c:pt idx="5">
                    <c:v>38.9</c:v>
                  </c:pt>
                  <c:pt idx="7">
                    <c:v>41.7</c:v>
                  </c:pt>
                  <c:pt idx="8">
                    <c:v>47.2</c:v>
                  </c:pt>
                  <c:pt idx="9">
                    <c:v>50</c:v>
                  </c:pt>
                  <c:pt idx="10">
                    <c:v>51.4</c:v>
                  </c:pt>
                  <c:pt idx="12">
                    <c:v>58.3</c:v>
                  </c:pt>
                  <c:pt idx="13">
                    <c:v>66.7</c:v>
                  </c:pt>
                  <c:pt idx="14">
                    <c:v>68.1</c:v>
                  </c:pt>
                  <c:pt idx="15">
                    <c:v>75</c:v>
                  </c:pt>
                </c:lvl>
              </c:multiLvlStrCache>
            </c:multiLvlStrRef>
          </c:cat>
          <c:val>
            <c:numRef>
              <c:f>'Pivot Table and Chart'!$G$5:$G$34</c:f>
              <c:numCache>
                <c:formatCode>General</c:formatCode>
                <c:ptCount val="16"/>
                <c:pt idx="1">
                  <c:v>11</c:v>
                </c:pt>
                <c:pt idx="2">
                  <c:v>45</c:v>
                </c:pt>
                <c:pt idx="3">
                  <c:v>106</c:v>
                </c:pt>
                <c:pt idx="4">
                  <c:v>675</c:v>
                </c:pt>
                <c:pt idx="5">
                  <c:v>55</c:v>
                </c:pt>
                <c:pt idx="7">
                  <c:v>23</c:v>
                </c:pt>
                <c:pt idx="8">
                  <c:v>12</c:v>
                </c:pt>
                <c:pt idx="9">
                  <c:v>6</c:v>
                </c:pt>
                <c:pt idx="10">
                  <c:v>53</c:v>
                </c:pt>
                <c:pt idx="11">
                  <c:v>5</c:v>
                </c:pt>
                <c:pt idx="15">
                  <c:v>4</c:v>
                </c:pt>
              </c:numCache>
            </c:numRef>
          </c:val>
          <c:extLst>
            <c:ext xmlns:c16="http://schemas.microsoft.com/office/drawing/2014/chart" uri="{C3380CC4-5D6E-409C-BE32-E72D297353CC}">
              <c16:uniqueId val="{00000005-023C-4680-8CB0-47BC6586E413}"/>
            </c:ext>
          </c:extLst>
        </c:ser>
        <c:dLbls>
          <c:showLegendKey val="0"/>
          <c:showVal val="0"/>
          <c:showCatName val="0"/>
          <c:showSerName val="0"/>
          <c:showPercent val="0"/>
          <c:showBubbleSize val="0"/>
        </c:dLbls>
        <c:gapWidth val="35"/>
        <c:overlap val="100"/>
        <c:axId val="496346688"/>
        <c:axId val="496342424"/>
      </c:barChart>
      <c:catAx>
        <c:axId val="496346688"/>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bg1"/>
                    </a:solidFill>
                    <a:latin typeface="+mn-lt"/>
                    <a:ea typeface="+mn-ea"/>
                    <a:cs typeface="+mn-cs"/>
                  </a:defRPr>
                </a:pPr>
                <a:r>
                  <a:rPr lang="en-US"/>
                  <a:t>Branch Mass Loss, %</a:t>
                </a:r>
              </a:p>
            </c:rich>
          </c:tx>
          <c:layout>
            <c:manualLayout>
              <c:xMode val="edge"/>
              <c:yMode val="edge"/>
              <c:x val="0.43392325749725541"/>
              <c:y val="0.95099355825551701"/>
            </c:manualLayout>
          </c:layout>
          <c:overlay val="0"/>
          <c:spPr>
            <a:noFill/>
            <a:ln>
              <a:noFill/>
            </a:ln>
            <a:effectLst/>
          </c:spPr>
          <c:txPr>
            <a:bodyPr rot="0" spcFirstLastPara="1" vertOverflow="ellipsis" vert="horz" wrap="square" anchor="ctr" anchorCtr="1"/>
            <a:lstStyle/>
            <a:p>
              <a:pPr>
                <a:defRPr sz="1000" b="0" i="0" u="none" strike="noStrike" kern="1200" baseline="0">
                  <a:solidFill>
                    <a:schemeClr val="bg1"/>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bg1"/>
                </a:solidFill>
                <a:latin typeface="+mn-lt"/>
                <a:ea typeface="+mn-ea"/>
                <a:cs typeface="+mn-cs"/>
              </a:defRPr>
            </a:pPr>
            <a:endParaRPr lang="en-US"/>
          </a:p>
        </c:txPr>
        <c:crossAx val="496342424"/>
        <c:crosses val="autoZero"/>
        <c:auto val="1"/>
        <c:lblAlgn val="ctr"/>
        <c:lblOffset val="100"/>
        <c:noMultiLvlLbl val="0"/>
      </c:catAx>
      <c:valAx>
        <c:axId val="496342424"/>
        <c:scaling>
          <c:orientation val="minMax"/>
        </c:scaling>
        <c:delete val="0"/>
        <c:axPos val="l"/>
        <c:title>
          <c:tx>
            <c:rich>
              <a:bodyPr rot="-5400000" spcFirstLastPara="1" vertOverflow="ellipsis" vert="horz" wrap="square" anchor="ctr" anchorCtr="1"/>
              <a:lstStyle/>
              <a:p>
                <a:pPr>
                  <a:defRPr sz="1000" b="0" i="0" u="none" strike="noStrike" kern="1200" baseline="0">
                    <a:solidFill>
                      <a:schemeClr val="bg1"/>
                    </a:solidFill>
                    <a:latin typeface="+mn-lt"/>
                    <a:ea typeface="+mn-ea"/>
                    <a:cs typeface="+mn-cs"/>
                  </a:defRPr>
                </a:pPr>
                <a:r>
                  <a:rPr lang="en-US"/>
                  <a:t>Relative Abundance of Selected Wood Saprotrophic Orders, %</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bg1"/>
                  </a:solidFill>
                  <a:latin typeface="+mn-lt"/>
                  <a:ea typeface="+mn-ea"/>
                  <a:cs typeface="+mn-cs"/>
                </a:defRPr>
              </a:pPr>
              <a:endParaRPr lang="en-US"/>
            </a:p>
          </c:txPr>
        </c:title>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bg1"/>
                </a:solidFill>
                <a:latin typeface="+mn-lt"/>
                <a:ea typeface="+mn-ea"/>
                <a:cs typeface="+mn-cs"/>
              </a:defRPr>
            </a:pPr>
            <a:endParaRPr lang="en-US"/>
          </a:p>
        </c:txPr>
        <c:crossAx val="496346688"/>
        <c:crosses val="autoZero"/>
        <c:crossBetween val="between"/>
      </c:valAx>
      <c:spPr>
        <a:noFill/>
        <a:ln>
          <a:noFill/>
        </a:ln>
        <a:effectLst/>
      </c:spPr>
    </c:plotArea>
    <c:legend>
      <c:legendPos val="r"/>
      <c:overlay val="0"/>
      <c:spPr>
        <a:noFill/>
        <a:ln>
          <a:noFill/>
        </a:ln>
        <a:effectLst/>
      </c:spPr>
      <c:txPr>
        <a:bodyPr rot="0" spcFirstLastPara="1" vertOverflow="ellipsis" vert="horz" wrap="square" anchor="ctr" anchorCtr="1"/>
        <a:lstStyle/>
        <a:p>
          <a:pPr>
            <a:defRPr sz="900" b="0" i="0" u="none" strike="noStrike" kern="1200" baseline="0">
              <a:solidFill>
                <a:schemeClr val="bg1"/>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tx1"/>
    </a:solidFill>
    <a:ln w="9525" cap="flat" cmpd="sng" algn="ctr">
      <a:noFill/>
      <a:round/>
    </a:ln>
    <a:effectLst/>
  </c:spPr>
  <c:txPr>
    <a:bodyPr/>
    <a:lstStyle/>
    <a:p>
      <a:pPr>
        <a:defRPr>
          <a:solidFill>
            <a:schemeClr val="bg1"/>
          </a:solidFill>
        </a:defRPr>
      </a:pPr>
      <a:endParaRPr lang="en-US"/>
    </a:p>
  </c:txPr>
  <c:externalData r:id="rId3">
    <c:autoUpdate val="0"/>
  </c:externalData>
  <c:extLst>
    <c:ext xmlns:c14="http://schemas.microsoft.com/office/drawing/2007/8/2/chart" uri="{781A3756-C4B2-4CAC-9D66-4F8BD8637D16}">
      <c14:pivotOptions>
        <c14:dropZonesVisible val="1"/>
      </c14:pivotOptions>
    </c:ext>
  </c:extLst>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61D323C-2976-45C7-A924-98637185912D}" type="datetimeFigureOut">
              <a:rPr lang="en-GB" smtClean="0"/>
              <a:t>29/01/2019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3F426F5-563F-4916-8122-61825B52DB71}" type="slidenum">
              <a:rPr lang="en-GB" smtClean="0"/>
              <a:t>‹#›</a:t>
            </a:fld>
            <a:endParaRPr lang="en-GB"/>
          </a:p>
        </p:txBody>
      </p:sp>
    </p:spTree>
    <p:extLst>
      <p:ext uri="{BB962C8B-B14F-4D97-AF65-F5344CB8AC3E}">
        <p14:creationId xmlns:p14="http://schemas.microsoft.com/office/powerpoint/2010/main" val="158147767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wanted to give you a little overview of some of what I’ve been working on over the past 4 years</a:t>
            </a:r>
          </a:p>
          <a:p>
            <a:r>
              <a:rPr lang="en-GB" dirty="0"/>
              <a:t>What I’m going to show you today covers a single chapter of my </a:t>
            </a:r>
            <a:r>
              <a:rPr lang="en-GB" dirty="0" err="1"/>
              <a:t>phd</a:t>
            </a:r>
            <a:r>
              <a:rPr lang="en-GB" dirty="0"/>
              <a:t> thesis but I’ll be showing you some of my other work in later lectures</a:t>
            </a:r>
          </a:p>
          <a:p>
            <a:endParaRPr lang="en-GB" dirty="0"/>
          </a:p>
          <a:p>
            <a:r>
              <a:rPr lang="en-GB" dirty="0"/>
              <a:t>I’m going to be covering some fundamental concepts in ecology and giving you an overview of some of the molecular tools we can use to study communities and behaviours in microbes which are difficult to observe any other way</a:t>
            </a:r>
          </a:p>
          <a:p>
            <a:endParaRPr lang="en-GB" dirty="0"/>
          </a:p>
          <a:p>
            <a:r>
              <a:rPr lang="en-GB" dirty="0"/>
              <a:t>So some of what I cover of my own work might be useful to you in your exam</a:t>
            </a:r>
          </a:p>
          <a:p>
            <a:endParaRPr lang="en-GB" dirty="0"/>
          </a:p>
          <a:p>
            <a:r>
              <a:rPr lang="en-GB" dirty="0"/>
              <a:t>My work centred around the primary succession of the system of wood decay fungi in a local woodlands, and specifically in beech wood</a:t>
            </a:r>
          </a:p>
          <a:p>
            <a:r>
              <a:rPr lang="en-GB" dirty="0"/>
              <a:t>Wood decay fungi are known as ecosystem engineers because they are hugely important in recycling the organic resources and essential nutrients of dysfunctional wood</a:t>
            </a:r>
          </a:p>
          <a:p>
            <a:endParaRPr lang="en-GB" dirty="0"/>
          </a:p>
          <a:p>
            <a:r>
              <a:rPr lang="en-GB" dirty="0"/>
              <a:t>Wood, as you probably know, is a strong material which makes it very useful to us as a building material</a:t>
            </a:r>
          </a:p>
          <a:p>
            <a:r>
              <a:rPr lang="en-GB" dirty="0"/>
              <a:t>This strength is conferred from very high levels of a biopolymer called lignin, or more accurately a complex of three polymers called </a:t>
            </a:r>
            <a:r>
              <a:rPr lang="en-GB" dirty="0" err="1"/>
              <a:t>lognicellulose</a:t>
            </a:r>
            <a:r>
              <a:rPr lang="en-GB" dirty="0"/>
              <a:t>, that coats the cell walls </a:t>
            </a:r>
          </a:p>
          <a:p>
            <a:r>
              <a:rPr lang="en-GB" dirty="0"/>
              <a:t>Underneath this lignin wood is essentially the same as any other plant – it’s stems and leaves are made up of walled cells that contain high levels of carbon-rich sugars and essential nutrients</a:t>
            </a:r>
          </a:p>
          <a:p>
            <a:r>
              <a:rPr lang="en-GB" dirty="0"/>
              <a:t>But these cells are protected by this very complex layer of lignin, cellulose and hemicellulose which are present in large proportions in woody plant species</a:t>
            </a:r>
          </a:p>
          <a:p>
            <a:br>
              <a:rPr lang="en-GB" dirty="0"/>
            </a:br>
            <a:r>
              <a:rPr lang="en-GB" dirty="0"/>
              <a:t>This not only makes wood useful to us as a building material but also makes wood very </a:t>
            </a:r>
            <a:r>
              <a:rPr lang="en-GB" dirty="0" err="1"/>
              <a:t>very</a:t>
            </a:r>
            <a:r>
              <a:rPr lang="en-GB" dirty="0"/>
              <a:t> difficult to decompose</a:t>
            </a:r>
          </a:p>
          <a:p>
            <a:r>
              <a:rPr lang="en-GB" dirty="0"/>
              <a:t>And the only organisms capable of doing this work to any significant degree are a taxonomically diverse group of fungi that we call wood decay fungi</a:t>
            </a:r>
          </a:p>
          <a:p>
            <a:endParaRPr lang="en-GB" dirty="0"/>
          </a:p>
        </p:txBody>
      </p:sp>
      <p:sp>
        <p:nvSpPr>
          <p:cNvPr id="4" name="Slide Number Placeholder 3"/>
          <p:cNvSpPr>
            <a:spLocks noGrp="1"/>
          </p:cNvSpPr>
          <p:nvPr>
            <p:ph type="sldNum" sz="quarter" idx="5"/>
          </p:nvPr>
        </p:nvSpPr>
        <p:spPr/>
        <p:txBody>
          <a:bodyPr/>
          <a:lstStyle/>
          <a:p>
            <a:fld id="{E3F426F5-563F-4916-8122-61825B52DB71}" type="slidenum">
              <a:rPr lang="en-GB" smtClean="0"/>
              <a:t>5</a:t>
            </a:fld>
            <a:endParaRPr lang="en-GB"/>
          </a:p>
        </p:txBody>
      </p:sp>
    </p:spTree>
    <p:extLst>
      <p:ext uri="{BB962C8B-B14F-4D97-AF65-F5344CB8AC3E}">
        <p14:creationId xmlns:p14="http://schemas.microsoft.com/office/powerpoint/2010/main" val="99842294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term wood decay fungi essentially encapsulates any fungus which has evolved the enzymes needed to break down lignin</a:t>
            </a:r>
          </a:p>
          <a:p>
            <a:endParaRPr lang="en-GB" dirty="0"/>
          </a:p>
          <a:p>
            <a:r>
              <a:rPr lang="en-GB" dirty="0"/>
              <a:t>There are generally considered to be three “types” of wood decay fungus: those causing brown rots, those causing white rots and those causing soft rots</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Brown rotting species are largely found in conifer wood species and produce a characteristic cubic cracking of the wood. The degraded wood is brown because these species aren’t able to break down the lignin itself but they can by-pass it and access the cellulose, hemicellulose and cell-bound sugars. Lignin is brown in colour which is why the  wood becomes this darker shade of brown</a:t>
            </a:r>
            <a:br>
              <a:rPr lang="en-GB" dirty="0"/>
            </a:br>
            <a:br>
              <a:rPr lang="en-GB" dirty="0"/>
            </a:br>
            <a:r>
              <a:rPr lang="en-GB" dirty="0"/>
              <a:t>White rot fungi on the other hand are able to break down the lignin itself and they do so very effectively, feeding off the carbon locked up in the lignin as well as in the cellulose, hemicellulose and cell-bound sugars</a:t>
            </a:r>
            <a:br>
              <a:rPr lang="en-GB" dirty="0"/>
            </a:br>
            <a:r>
              <a:rPr lang="en-GB" dirty="0"/>
              <a:t>Because they reduce the lignin content, the decaying wood becomes increasingly blonde and in some cases is almost pure white in colour</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These rots are caused by filamentous Ascomycetes and Basidiomycetes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Ascomycetes include the </a:t>
            </a:r>
            <a:r>
              <a:rPr lang="en-GB" dirty="0" err="1"/>
              <a:t>Xylariales</a:t>
            </a:r>
            <a:r>
              <a:rPr lang="en-GB" dirty="0"/>
              <a:t> order, the jelly fungi and a number of cup fungi</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Basidiomycetes include the bracket fungi which belong to the </a:t>
            </a:r>
            <a:r>
              <a:rPr lang="en-GB" dirty="0" err="1"/>
              <a:t>Polyporales</a:t>
            </a:r>
            <a:r>
              <a:rPr lang="en-GB" dirty="0"/>
              <a:t> order and a polyphyletic group called the crust or resupinate fungi</a:t>
            </a:r>
            <a:br>
              <a:rPr lang="en-GB" dirty="0"/>
            </a:br>
            <a:br>
              <a:rPr lang="en-GB" dirty="0"/>
            </a:br>
            <a:r>
              <a:rPr lang="en-GB" dirty="0"/>
              <a:t>You should be aware however that genetic work has started to reveal that actually the lines are much more blurred than we think because some brown rot fungi produce white-rot enzymes and vice versa</a:t>
            </a:r>
            <a:br>
              <a:rPr lang="en-GB" dirty="0"/>
            </a:br>
            <a:br>
              <a:rPr lang="en-GB" dirty="0"/>
            </a:br>
            <a:r>
              <a:rPr lang="en-GB" dirty="0"/>
              <a:t>So when we think of a fungus we all probably think about the parts of the fungus we can see, its mushrooms or fruit bodies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But these structures are only a small part of the whole fungus and are only produced to aid spore dispersal and reproduction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work that a fungus does by eating it’s surrounding habitat is effected by the body of the fungus which is made up of a colony of interconnected cells which form what we call a mycelium</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In wood we can see exactly the spaces inhabited by each of the mycelial colonies because the margins of each colony is darkly pigmented so where two competing fungi meet we get these dark zone lines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And across these zone lines the fungi are actually engaging constantly in chemical warfare with each other</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They use a vast range of organic acids and other toxic chemicals to try to capture space from their neighbours whilst also defending the space they already occupy</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Slide Number Placeholder 3"/>
          <p:cNvSpPr>
            <a:spLocks noGrp="1"/>
          </p:cNvSpPr>
          <p:nvPr>
            <p:ph type="sldNum" sz="quarter" idx="5"/>
          </p:nvPr>
        </p:nvSpPr>
        <p:spPr/>
        <p:txBody>
          <a:bodyPr/>
          <a:lstStyle/>
          <a:p>
            <a:fld id="{E3F426F5-563F-4916-8122-61825B52DB71}" type="slidenum">
              <a:rPr lang="en-GB" smtClean="0"/>
              <a:t>6</a:t>
            </a:fld>
            <a:endParaRPr lang="en-GB"/>
          </a:p>
        </p:txBody>
      </p:sp>
    </p:spTree>
    <p:extLst>
      <p:ext uri="{BB962C8B-B14F-4D97-AF65-F5344CB8AC3E}">
        <p14:creationId xmlns:p14="http://schemas.microsoft.com/office/powerpoint/2010/main" val="198905085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I’ve mentioned a few times that my work focused on the primary succession of these wood decay communities</a:t>
            </a:r>
          </a:p>
          <a:p>
            <a:endParaRPr lang="en-GB" dirty="0"/>
          </a:p>
          <a:p>
            <a:r>
              <a:rPr lang="en-GB" dirty="0"/>
              <a:t>Can anyone tell me what an ecological succession </a:t>
            </a:r>
            <a:r>
              <a:rPr lang="en-GB"/>
              <a:t>is?</a:t>
            </a:r>
            <a:br>
              <a:rPr lang="en-GB" dirty="0"/>
            </a:br>
            <a:br>
              <a:rPr lang="en-GB" dirty="0"/>
            </a:br>
            <a:r>
              <a:rPr lang="en-GB" dirty="0"/>
              <a:t>“the process of change in the species structure of an ecological community over time meaning that distinct and predictable changes in the types of species present in a habitat will take place over time”</a:t>
            </a:r>
          </a:p>
          <a:p>
            <a:endParaRPr lang="en-GB" dirty="0"/>
          </a:p>
          <a:p>
            <a:r>
              <a:rPr lang="en-GB" dirty="0"/>
              <a:t>Most habitats go through a series of changes called successions</a:t>
            </a:r>
          </a:p>
          <a:p>
            <a:endParaRPr lang="en-GB" dirty="0"/>
          </a:p>
          <a:p>
            <a:r>
              <a:rPr lang="en-GB" dirty="0"/>
              <a:t>A well known example is pond vegetation</a:t>
            </a:r>
          </a:p>
          <a:p>
            <a:endParaRPr lang="en-GB" dirty="0"/>
          </a:p>
          <a:p>
            <a:pPr fontAlgn="base"/>
            <a:r>
              <a:rPr lang="en-GB" sz="1200" b="0" i="0" kern="1200" dirty="0">
                <a:solidFill>
                  <a:schemeClr val="tx1"/>
                </a:solidFill>
                <a:effectLst/>
                <a:latin typeface="+mn-lt"/>
                <a:ea typeface="+mn-ea"/>
                <a:cs typeface="+mn-cs"/>
              </a:rPr>
              <a:t>Ponds are really nothing more than shallow holes where water collects. Over time if left to succeed most ponds will eventually fill in with soil and plant debris until the pond becomes dry land. In time the dry meadow or field that used to be a pool of water will be converted to woodland as various species of trees take seed.</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It could take anywhere from a few years to hundreds of years for a pond to succeed into a meadow. The transition from a pond habitat to a meadow habitat is affected by many things like climate, pond depth, plant growth and impact by humans.</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The stages of pond succession are:</a:t>
            </a:r>
          </a:p>
          <a:p>
            <a:pPr fontAlgn="base"/>
            <a:r>
              <a:rPr lang="en-GB" sz="1200" b="0" i="0" kern="1200" dirty="0">
                <a:solidFill>
                  <a:schemeClr val="tx1"/>
                </a:solidFill>
                <a:effectLst/>
                <a:latin typeface="+mn-lt"/>
                <a:ea typeface="+mn-ea"/>
                <a:cs typeface="+mn-cs"/>
              </a:rPr>
              <a:t>1. Once a pond is created, seeds are flown in by birds or deposited by mammals who visit the pond. These first seed plants are called pond pioneers.</a:t>
            </a:r>
          </a:p>
          <a:p>
            <a:pPr fontAlgn="base"/>
            <a:r>
              <a:rPr lang="en-GB" sz="1200" b="0" i="0" kern="1200" dirty="0">
                <a:solidFill>
                  <a:schemeClr val="tx1"/>
                </a:solidFill>
                <a:effectLst/>
                <a:latin typeface="+mn-lt"/>
                <a:ea typeface="+mn-ea"/>
                <a:cs typeface="+mn-cs"/>
              </a:rPr>
              <a:t>2. As established plants grow and die they sink to the bottom of the pond and helping to fill in the shallow water.</a:t>
            </a:r>
          </a:p>
          <a:p>
            <a:pPr fontAlgn="base"/>
            <a:r>
              <a:rPr lang="en-GB" sz="1200" b="0" i="0" kern="1200" dirty="0">
                <a:solidFill>
                  <a:schemeClr val="tx1"/>
                </a:solidFill>
                <a:effectLst/>
                <a:latin typeface="+mn-lt"/>
                <a:ea typeface="+mn-ea"/>
                <a:cs typeface="+mn-cs"/>
              </a:rPr>
              <a:t>3. Eventually the pond’s emergent plants may cover the entire pond turning the pond into a soggy marsh.</a:t>
            </a:r>
          </a:p>
          <a:p>
            <a:pPr fontAlgn="base"/>
            <a:r>
              <a:rPr lang="en-GB" sz="1200" b="0" i="0" kern="1200" dirty="0">
                <a:solidFill>
                  <a:schemeClr val="tx1"/>
                </a:solidFill>
                <a:effectLst/>
                <a:latin typeface="+mn-lt"/>
                <a:ea typeface="+mn-ea"/>
                <a:cs typeface="+mn-cs"/>
              </a:rPr>
              <a:t>4. In time the soft, wet ground of the marsh will be overtaken by plants and dry out.</a:t>
            </a:r>
          </a:p>
          <a:p>
            <a:pPr fontAlgn="base"/>
            <a:r>
              <a:rPr lang="en-GB" sz="1200" b="0" i="0" kern="1200" dirty="0">
                <a:solidFill>
                  <a:schemeClr val="tx1"/>
                </a:solidFill>
                <a:effectLst/>
                <a:latin typeface="+mn-lt"/>
                <a:ea typeface="+mn-ea"/>
                <a:cs typeface="+mn-cs"/>
              </a:rPr>
              <a:t>5. When that happens it means the pond has succeeded into a field or meadow.</a:t>
            </a:r>
          </a:p>
          <a:p>
            <a:pPr fontAlgn="base"/>
            <a:r>
              <a:rPr lang="en-GB" sz="1200" b="0" i="0" kern="1200" dirty="0">
                <a:solidFill>
                  <a:schemeClr val="tx1"/>
                </a:solidFill>
                <a:effectLst/>
                <a:latin typeface="+mn-lt"/>
                <a:ea typeface="+mn-ea"/>
                <a:cs typeface="+mn-cs"/>
              </a:rPr>
              <a:t>6. As plant life &amp; soil conditions change, the wildlife attracted to the area will change.</a:t>
            </a:r>
          </a:p>
          <a:p>
            <a:endParaRPr lang="en-GB" dirty="0"/>
          </a:p>
          <a:p>
            <a:endParaRPr lang="en-GB" dirty="0"/>
          </a:p>
          <a:p>
            <a:r>
              <a:rPr lang="en-GB" dirty="0"/>
              <a:t>In wood decay communities we generally talk about three successional stages, primary secondary and tertiary</a:t>
            </a:r>
          </a:p>
          <a:p>
            <a:r>
              <a:rPr lang="en-GB" dirty="0"/>
              <a:t>However in this system we don’t always get a primary community</a:t>
            </a:r>
          </a:p>
          <a:p>
            <a:r>
              <a:rPr lang="en-GB" dirty="0"/>
              <a:t>Primary or pioneer wood decay fungi only appear when old tree branches die but remain attached to the standing tree</a:t>
            </a:r>
          </a:p>
          <a:p>
            <a:endParaRPr lang="en-GB" dirty="0"/>
          </a:p>
          <a:p>
            <a:r>
              <a:rPr lang="en-GB" dirty="0"/>
              <a:t>In these particular scenario the environment is extremely stressful. The recently dead wood is still full of water which means that there’s very little air and therefore very little available oxygen</a:t>
            </a:r>
          </a:p>
          <a:p>
            <a:r>
              <a:rPr lang="en-GB" dirty="0"/>
              <a:t>The wood is also full of antimicrobial toxins which were produced by the tree to keep pathogenic microbes out</a:t>
            </a:r>
          </a:p>
          <a:p>
            <a:r>
              <a:rPr lang="en-GB" dirty="0"/>
              <a:t>The fungi that first start to flourish in these dead branches have to be able to cope with these conditions which secondary successional species simply can’t and so they are excluded from these dead tree branches by the hostile environment</a:t>
            </a:r>
          </a:p>
          <a:p>
            <a:endParaRPr lang="en-GB" dirty="0"/>
          </a:p>
          <a:p>
            <a:r>
              <a:rPr lang="en-GB" dirty="0"/>
              <a:t>What secondary decay species are very good at however is combat against each other whereas primary decay fungi are simply hopeless in a fight</a:t>
            </a:r>
          </a:p>
          <a:p>
            <a:r>
              <a:rPr lang="en-GB" dirty="0"/>
              <a:t>So if woodland workers cut down healthy branches and leave them on the woodland floor, we don’t get a primary decay community, we go straight into the secondary succession</a:t>
            </a:r>
          </a:p>
          <a:p>
            <a:endParaRPr lang="en-GB" dirty="0"/>
          </a:p>
          <a:p>
            <a:r>
              <a:rPr lang="en-GB" dirty="0"/>
              <a:t>So dead attached tree branches are a completely unique habitat with unique environmental conditions and a unique </a:t>
            </a:r>
            <a:r>
              <a:rPr lang="en-GB" dirty="0" err="1"/>
              <a:t>mycoflora</a:t>
            </a:r>
            <a:endParaRPr lang="en-GB" dirty="0"/>
          </a:p>
          <a:p>
            <a:r>
              <a:rPr lang="en-GB" dirty="0"/>
              <a:t>It’s actually far more common for the process to start off in the canopy and in a mature woodland there can be as much dead wood present in the canopy as on the ground</a:t>
            </a:r>
          </a:p>
          <a:p>
            <a:endParaRPr lang="en-GB" dirty="0"/>
          </a:p>
          <a:p>
            <a:r>
              <a:rPr lang="en-GB" dirty="0"/>
              <a:t>But these attached dead branches have been severely overlooked by the scientific community interested in studying the ecology of dead wood</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E3F426F5-563F-4916-8122-61825B52DB71}" type="slidenum">
              <a:rPr lang="en-GB" smtClean="0"/>
              <a:t>7</a:t>
            </a:fld>
            <a:endParaRPr lang="en-GB"/>
          </a:p>
        </p:txBody>
      </p:sp>
    </p:spTree>
    <p:extLst>
      <p:ext uri="{BB962C8B-B14F-4D97-AF65-F5344CB8AC3E}">
        <p14:creationId xmlns:p14="http://schemas.microsoft.com/office/powerpoint/2010/main" val="125302085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At the beginning of my PhD I undertook a thorough literature search to find all the studies of wood decay communities present in dead attached tree branches</a:t>
            </a:r>
          </a:p>
          <a:p>
            <a:endParaRPr lang="en-GB" dirty="0"/>
          </a:p>
          <a:p>
            <a:r>
              <a:rPr lang="en-GB" dirty="0"/>
              <a:t>And this is what I found. That the total number of dead tree branches studied globally totalled 489!</a:t>
            </a:r>
          </a:p>
          <a:p>
            <a:endParaRPr lang="en-GB" dirty="0"/>
          </a:p>
          <a:p>
            <a:r>
              <a:rPr lang="en-GB" dirty="0"/>
              <a:t>So everything we know about this unique habitat and the species that grow in it, which constitutes up to 50% of all the dead wood present in the world, rests on our understanding of less than 500 samples</a:t>
            </a:r>
          </a:p>
          <a:p>
            <a:endParaRPr lang="en-GB" dirty="0"/>
          </a:p>
          <a:p>
            <a:r>
              <a:rPr lang="en-GB" dirty="0"/>
              <a:t>Which means that there’s a lot we don’t yet understand about this important system</a:t>
            </a:r>
          </a:p>
        </p:txBody>
      </p:sp>
      <p:sp>
        <p:nvSpPr>
          <p:cNvPr id="4" name="Slide Number Placeholder 3"/>
          <p:cNvSpPr>
            <a:spLocks noGrp="1"/>
          </p:cNvSpPr>
          <p:nvPr>
            <p:ph type="sldNum" sz="quarter" idx="5"/>
          </p:nvPr>
        </p:nvSpPr>
        <p:spPr/>
        <p:txBody>
          <a:bodyPr/>
          <a:lstStyle/>
          <a:p>
            <a:fld id="{E3F426F5-563F-4916-8122-61825B52DB71}" type="slidenum">
              <a:rPr lang="en-GB" smtClean="0"/>
              <a:t>8</a:t>
            </a:fld>
            <a:endParaRPr lang="en-GB"/>
          </a:p>
        </p:txBody>
      </p:sp>
    </p:spTree>
    <p:extLst>
      <p:ext uri="{BB962C8B-B14F-4D97-AF65-F5344CB8AC3E}">
        <p14:creationId xmlns:p14="http://schemas.microsoft.com/office/powerpoint/2010/main" val="269935848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Now, as I said earlier I focused on studying the mycelial colonies in dead tree branches and not on fruit bodies</a:t>
            </a:r>
          </a:p>
          <a:p>
            <a:endParaRPr lang="en-GB" dirty="0"/>
          </a:p>
          <a:p>
            <a:r>
              <a:rPr lang="en-GB" dirty="0"/>
              <a:t>I did this because it’s the mycelium of a fungus that does the work of decomposing wood</a:t>
            </a:r>
          </a:p>
          <a:p>
            <a:r>
              <a:rPr lang="en-GB" dirty="0"/>
              <a:t>It’s also the mycelium of a fungus that competes with it’s neighbours for habitat and resources</a:t>
            </a:r>
          </a:p>
          <a:p>
            <a:r>
              <a:rPr lang="en-GB" dirty="0"/>
              <a:t>And while many wood decay studies do count and identify fruit bodies I don’t consider them to be particularly effective at describing community richness because fruit body production is context specific</a:t>
            </a:r>
          </a:p>
          <a:p>
            <a:endParaRPr lang="en-GB" dirty="0"/>
          </a:p>
          <a:p>
            <a:r>
              <a:rPr lang="en-GB" dirty="0"/>
              <a:t>Does anyone know what I might mean by context specific?</a:t>
            </a:r>
          </a:p>
          <a:p>
            <a:endParaRPr lang="en-GB" dirty="0"/>
          </a:p>
          <a:p>
            <a:r>
              <a:rPr lang="en-GB" dirty="0"/>
              <a:t>What I mean is that different fungi produce fruit bodies for different reasons which are driven by the particular conditions of their environment</a:t>
            </a:r>
          </a:p>
          <a:p>
            <a:r>
              <a:rPr lang="en-GB" dirty="0"/>
              <a:t>So some produce fruit bodies prolifically</a:t>
            </a:r>
          </a:p>
          <a:p>
            <a:r>
              <a:rPr lang="en-GB" dirty="0"/>
              <a:t>Some produce fruit bodies once a year</a:t>
            </a:r>
          </a:p>
          <a:p>
            <a:r>
              <a:rPr lang="en-GB" dirty="0"/>
              <a:t>Some produce fruit bodies when they first arrive in a habitat</a:t>
            </a:r>
          </a:p>
          <a:p>
            <a:r>
              <a:rPr lang="en-GB" dirty="0"/>
              <a:t>Some produce fruit bodies because their mycelia has been outcompeted by other species and so they have to make a last </a:t>
            </a:r>
            <a:r>
              <a:rPr lang="en-GB" dirty="0" err="1"/>
              <a:t>attaempt</a:t>
            </a:r>
            <a:r>
              <a:rPr lang="en-GB" dirty="0"/>
              <a:t> at reproduction</a:t>
            </a:r>
          </a:p>
          <a:p>
            <a:r>
              <a:rPr lang="en-GB" dirty="0"/>
              <a:t>Some will only produce fruit bodies if the temperature rises above or falls below a certain temperature</a:t>
            </a:r>
          </a:p>
          <a:p>
            <a:r>
              <a:rPr lang="en-GB" dirty="0"/>
              <a:t>Some will only produce fruit bodies if its very wet</a:t>
            </a:r>
          </a:p>
          <a:p>
            <a:r>
              <a:rPr lang="en-GB" dirty="0"/>
              <a:t>Some, as far as we can tell, just produce fruit bodies very </a:t>
            </a:r>
            <a:r>
              <a:rPr lang="en-GB" dirty="0" err="1"/>
              <a:t>very</a:t>
            </a:r>
            <a:r>
              <a:rPr lang="en-GB" dirty="0"/>
              <a:t> rarely</a:t>
            </a:r>
          </a:p>
          <a:p>
            <a:endParaRPr lang="en-GB" dirty="0"/>
          </a:p>
          <a:p>
            <a:r>
              <a:rPr lang="en-GB" dirty="0"/>
              <a:t>So if I wanted to study the community of a tree branch through its mushrooms I’d have to keep gong back over and over again and re-surveying the same piece of wood and I’d have top try and ti8me my surveys to take account of all these different variables. Which would be really hard</a:t>
            </a:r>
          </a:p>
          <a:p>
            <a:endParaRPr lang="en-GB" dirty="0"/>
          </a:p>
          <a:p>
            <a:r>
              <a:rPr lang="en-GB" dirty="0"/>
              <a:t>So in effect its easier to study mycelia and then I know for sure who is there actively contributing to the process of decomposition</a:t>
            </a:r>
          </a:p>
          <a:p>
            <a:r>
              <a:rPr lang="en-GB" dirty="0"/>
              <a:t>But to do that I have to survey destructively</a:t>
            </a:r>
          </a:p>
          <a:p>
            <a:endParaRPr lang="en-GB" dirty="0"/>
          </a:p>
          <a:p>
            <a:r>
              <a:rPr lang="en-GB" dirty="0"/>
              <a:t>And it still takes a long time so data production is slow</a:t>
            </a:r>
          </a:p>
          <a:p>
            <a:endParaRPr lang="en-GB" dirty="0"/>
          </a:p>
          <a:p>
            <a:r>
              <a:rPr lang="en-GB" dirty="0"/>
              <a:t>So when I was planning my work I decided I wanted to get as much data as absolutely possible our of every tree branch</a:t>
            </a:r>
          </a:p>
          <a:p>
            <a:r>
              <a:rPr lang="en-GB" dirty="0"/>
              <a:t>And because not many people are going to be prepared to do this kind of work I wanted my survey data to say something that was generally applicable and that moves our understanding of the way these communities assemble themselves over and above producing a checklist of species</a:t>
            </a:r>
          </a:p>
          <a:p>
            <a:endParaRPr lang="en-GB" dirty="0"/>
          </a:p>
          <a:p>
            <a:r>
              <a:rPr lang="en-GB" dirty="0"/>
              <a:t>So I set out to do two things that have never been done before:</a:t>
            </a:r>
          </a:p>
          <a:p>
            <a:endParaRPr lang="en-GB" dirty="0"/>
          </a:p>
          <a:p>
            <a:r>
              <a:rPr lang="en-GB" dirty="0"/>
              <a:t>1. Come up with a way to describe each community in quantitative terms that take account of the size and positioning of each colony within its tree branch and relative to its neighbours</a:t>
            </a:r>
          </a:p>
          <a:p>
            <a:r>
              <a:rPr lang="en-GB" dirty="0"/>
              <a:t>2. Look at behaviour and more specifically at whether the way pioneer interact with the wood and their surroundings change predictably over time as wood becomes more and more decayed</a:t>
            </a:r>
          </a:p>
          <a:p>
            <a:endParaRPr lang="en-GB" dirty="0"/>
          </a:p>
          <a:p>
            <a:r>
              <a:rPr lang="en-GB" dirty="0"/>
              <a:t>I also wanted to examine more closely some behavioural aspects of the species involved, specifically their responses to temperature gradients and to each other which I did through applying molecular techniques to experimental systems which I’ll explain later on</a:t>
            </a:r>
          </a:p>
          <a:p>
            <a:endParaRPr lang="en-GB" dirty="0"/>
          </a:p>
        </p:txBody>
      </p:sp>
      <p:sp>
        <p:nvSpPr>
          <p:cNvPr id="4" name="Slide Number Placeholder 3"/>
          <p:cNvSpPr>
            <a:spLocks noGrp="1"/>
          </p:cNvSpPr>
          <p:nvPr>
            <p:ph type="sldNum" sz="quarter" idx="5"/>
          </p:nvPr>
        </p:nvSpPr>
        <p:spPr/>
        <p:txBody>
          <a:bodyPr/>
          <a:lstStyle/>
          <a:p>
            <a:fld id="{E3F426F5-563F-4916-8122-61825B52DB71}" type="slidenum">
              <a:rPr lang="en-GB" smtClean="0"/>
              <a:t>9</a:t>
            </a:fld>
            <a:endParaRPr lang="en-GB"/>
          </a:p>
        </p:txBody>
      </p:sp>
    </p:spTree>
    <p:extLst>
      <p:ext uri="{BB962C8B-B14F-4D97-AF65-F5344CB8AC3E}">
        <p14:creationId xmlns:p14="http://schemas.microsoft.com/office/powerpoint/2010/main" val="141686112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 achieve the first two principle aims I spent two years studying sixteen branches that I cut down from Beech trees in Clyne valley woodlands</a:t>
            </a:r>
          </a:p>
        </p:txBody>
      </p:sp>
      <p:sp>
        <p:nvSpPr>
          <p:cNvPr id="4" name="Slide Number Placeholder 3"/>
          <p:cNvSpPr>
            <a:spLocks noGrp="1"/>
          </p:cNvSpPr>
          <p:nvPr>
            <p:ph type="sldNum" sz="quarter" idx="5"/>
          </p:nvPr>
        </p:nvSpPr>
        <p:spPr/>
        <p:txBody>
          <a:bodyPr/>
          <a:lstStyle/>
          <a:p>
            <a:fld id="{E3F426F5-563F-4916-8122-61825B52DB71}" type="slidenum">
              <a:rPr lang="en-GB" smtClean="0"/>
              <a:t>10</a:t>
            </a:fld>
            <a:endParaRPr lang="en-GB"/>
          </a:p>
        </p:txBody>
      </p:sp>
    </p:spTree>
    <p:extLst>
      <p:ext uri="{BB962C8B-B14F-4D97-AF65-F5344CB8AC3E}">
        <p14:creationId xmlns:p14="http://schemas.microsoft.com/office/powerpoint/2010/main" val="338642425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Each branch was cut down from it’s host tree </a:t>
            </a:r>
          </a:p>
          <a:p>
            <a:endParaRPr lang="en-GB" dirty="0"/>
          </a:p>
          <a:p>
            <a:r>
              <a:rPr lang="en-GB" baseline="0" dirty="0"/>
              <a:t>I then marked random sampling locations all along the length and cut out pairs of adjacent slices at each location and took them back to the lab</a:t>
            </a:r>
          </a:p>
          <a:p>
            <a:endParaRPr lang="en-GB" baseline="0" dirty="0"/>
          </a:p>
          <a:p>
            <a:r>
              <a:rPr lang="en-GB" baseline="0" dirty="0"/>
              <a:t>I copied the pattern of decay zone lines created by the fungi on the inner face of each pair of slices onto a cellular grid comprising 1 x 1 cm squares</a:t>
            </a:r>
          </a:p>
          <a:p>
            <a:r>
              <a:rPr lang="en-GB" baseline="0" dirty="0"/>
              <a:t>This allowed me to count the size of each colony and therefore describe each community in terms of the relative abundance of the species inhabiting it</a:t>
            </a:r>
          </a:p>
          <a:p>
            <a:endParaRPr lang="en-GB" baseline="0" dirty="0"/>
          </a:p>
          <a:p>
            <a:r>
              <a:rPr lang="en-GB" baseline="0" dirty="0"/>
              <a:t>I used a spatial sampling technique called stratified random sampling, which is a technique generally used in landscape ecology for mapping vegetation cover</a:t>
            </a:r>
          </a:p>
          <a:p>
            <a:r>
              <a:rPr lang="en-GB" baseline="0" dirty="0"/>
              <a:t>It’s a technique that uses randomly selected cells from within each zone the number of which are proportional to the size of the zone</a:t>
            </a:r>
          </a:p>
          <a:p>
            <a:endParaRPr lang="en-GB" baseline="0" dirty="0"/>
          </a:p>
          <a:p>
            <a:r>
              <a:rPr lang="en-GB" baseline="0" dirty="0"/>
              <a:t>My aim was to identify the species present in each decay zone at each sampling location</a:t>
            </a:r>
          </a:p>
          <a:p>
            <a:r>
              <a:rPr lang="en-GB" baseline="0" dirty="0"/>
              <a:t>I took two wood slices at each location because I used two different approaches to achieve this aim: </a:t>
            </a:r>
          </a:p>
          <a:p>
            <a:endParaRPr lang="en-GB" baseline="0" dirty="0"/>
          </a:p>
          <a:p>
            <a:r>
              <a:rPr lang="en-GB" baseline="0" dirty="0"/>
              <a:t>From one slice I simply took wood chips from the cut surface, plated them up on agar and waited for the fungi to grow out. This gave me a culture that I could identify initially by sequencing its DNA. In branches that I surveyed later on I was able to identify most of the species present simply by growing up the cultures and comparing how they looked on the plate with my back catalogue of cultures from previous branches</a:t>
            </a:r>
          </a:p>
          <a:p>
            <a:endParaRPr lang="en-GB" baseline="0" dirty="0"/>
          </a:p>
          <a:p>
            <a:r>
              <a:rPr lang="en-GB" baseline="0" dirty="0"/>
              <a:t>But I also drilled out sawdust from the same locations on the other slice and sequenced the DNA present in the wood itself</a:t>
            </a:r>
          </a:p>
          <a:p>
            <a:endParaRPr lang="en-GB" baseline="0" dirty="0"/>
          </a:p>
          <a:p>
            <a:r>
              <a:rPr lang="en-GB" baseline="0" dirty="0"/>
              <a:t>Can anyone suggest any of the reasons I might have done this?</a:t>
            </a:r>
          </a:p>
          <a:p>
            <a:endParaRPr lang="en-GB" baseline="0" dirty="0"/>
          </a:p>
          <a:p>
            <a:pPr marL="228600" indent="-228600">
              <a:buAutoNum type="arabicPeriod"/>
            </a:pPr>
            <a:r>
              <a:rPr lang="en-GB" baseline="0" dirty="0"/>
              <a:t>Some species are difficult to culture so it was a method borne out of necessity</a:t>
            </a:r>
          </a:p>
          <a:p>
            <a:pPr marL="228600" indent="-228600">
              <a:buAutoNum type="arabicPeriod"/>
            </a:pPr>
            <a:r>
              <a:rPr lang="en-GB" baseline="0" dirty="0"/>
              <a:t>Some wood samples might have harboured more than one species and culturing conditions (the nutrients available in the medium, the humidity, the temperature etc) might favour one over the other(s)</a:t>
            </a:r>
          </a:p>
          <a:p>
            <a:pPr marL="228600" indent="-228600">
              <a:buAutoNum type="arabicPeriod"/>
            </a:pPr>
            <a:endParaRPr lang="en-GB" baseline="0" dirty="0"/>
          </a:p>
          <a:p>
            <a:endParaRPr lang="en-GB" dirty="0"/>
          </a:p>
        </p:txBody>
      </p:sp>
      <p:sp>
        <p:nvSpPr>
          <p:cNvPr id="4" name="Slide Number Placeholder 3"/>
          <p:cNvSpPr>
            <a:spLocks noGrp="1"/>
          </p:cNvSpPr>
          <p:nvPr>
            <p:ph type="sldNum" sz="quarter" idx="5"/>
          </p:nvPr>
        </p:nvSpPr>
        <p:spPr/>
        <p:txBody>
          <a:bodyPr/>
          <a:lstStyle/>
          <a:p>
            <a:fld id="{E3F426F5-563F-4916-8122-61825B52DB71}" type="slidenum">
              <a:rPr lang="en-GB" smtClean="0"/>
              <a:t>11</a:t>
            </a:fld>
            <a:endParaRPr lang="en-GB"/>
          </a:p>
        </p:txBody>
      </p:sp>
    </p:spTree>
    <p:extLst>
      <p:ext uri="{BB962C8B-B14F-4D97-AF65-F5344CB8AC3E}">
        <p14:creationId xmlns:p14="http://schemas.microsoft.com/office/powerpoint/2010/main" val="400411090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approach allowed me to build maps of each branch community and count the total number of cells occupied by each species</a:t>
            </a:r>
          </a:p>
          <a:p>
            <a:endParaRPr lang="en-GB" dirty="0"/>
          </a:p>
        </p:txBody>
      </p:sp>
      <p:sp>
        <p:nvSpPr>
          <p:cNvPr id="4" name="Slide Number Placeholder 3"/>
          <p:cNvSpPr>
            <a:spLocks noGrp="1"/>
          </p:cNvSpPr>
          <p:nvPr>
            <p:ph type="sldNum" sz="quarter" idx="5"/>
          </p:nvPr>
        </p:nvSpPr>
        <p:spPr/>
        <p:txBody>
          <a:bodyPr/>
          <a:lstStyle/>
          <a:p>
            <a:fld id="{E3F426F5-563F-4916-8122-61825B52DB71}" type="slidenum">
              <a:rPr lang="en-GB" smtClean="0"/>
              <a:t>12</a:t>
            </a:fld>
            <a:endParaRPr lang="en-GB"/>
          </a:p>
        </p:txBody>
      </p:sp>
    </p:spTree>
    <p:extLst>
      <p:ext uri="{BB962C8B-B14F-4D97-AF65-F5344CB8AC3E}">
        <p14:creationId xmlns:p14="http://schemas.microsoft.com/office/powerpoint/2010/main" val="170438094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3F426F5-563F-4916-8122-61825B52DB71}" type="slidenum">
              <a:rPr lang="en-GB" smtClean="0"/>
              <a:t>13</a:t>
            </a:fld>
            <a:endParaRPr lang="en-GB"/>
          </a:p>
        </p:txBody>
      </p:sp>
    </p:spTree>
    <p:extLst>
      <p:ext uri="{BB962C8B-B14F-4D97-AF65-F5344CB8AC3E}">
        <p14:creationId xmlns:p14="http://schemas.microsoft.com/office/powerpoint/2010/main" val="418474205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3F426F5-563F-4916-8122-61825B52DB71}" type="slidenum">
              <a:rPr lang="en-GB" smtClean="0"/>
              <a:t>14</a:t>
            </a:fld>
            <a:endParaRPr lang="en-GB"/>
          </a:p>
        </p:txBody>
      </p:sp>
    </p:spTree>
    <p:extLst>
      <p:ext uri="{BB962C8B-B14F-4D97-AF65-F5344CB8AC3E}">
        <p14:creationId xmlns:p14="http://schemas.microsoft.com/office/powerpoint/2010/main" val="218609164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By using this quantitative approach I was able to determine the most important species in the system</a:t>
            </a:r>
          </a:p>
          <a:p>
            <a:endParaRPr lang="en-GB" dirty="0"/>
          </a:p>
          <a:p>
            <a:r>
              <a:rPr lang="en-GB" dirty="0"/>
              <a:t>Which were those that tended to dominate several branches for at least part of the decomposition gradient</a:t>
            </a:r>
          </a:p>
          <a:p>
            <a:endParaRPr lang="en-GB" dirty="0"/>
          </a:p>
          <a:p>
            <a:r>
              <a:rPr lang="en-GB" dirty="0"/>
              <a:t>Those species were </a:t>
            </a:r>
          </a:p>
          <a:p>
            <a:pPr marL="171450" indent="-171450">
              <a:buFont typeface="Arial" panose="020B0604020202020204" pitchFamily="34" charset="0"/>
              <a:buChar char="•"/>
            </a:pPr>
            <a:r>
              <a:rPr lang="en-GB" dirty="0"/>
              <a:t>the ‘bleeding broadleaf crust’ </a:t>
            </a:r>
            <a:r>
              <a:rPr lang="en-GB" dirty="0" err="1"/>
              <a:t>Stereum</a:t>
            </a:r>
            <a:r>
              <a:rPr lang="en-GB" dirty="0"/>
              <a:t> rugosum</a:t>
            </a:r>
          </a:p>
          <a:p>
            <a:pPr marL="171450" indent="-171450">
              <a:buFont typeface="Arial" panose="020B0604020202020204" pitchFamily="34" charset="0"/>
              <a:buChar char="•"/>
            </a:pPr>
            <a:r>
              <a:rPr lang="en-GB" dirty="0"/>
              <a:t>The porcelain fungus Oudemansiella mucida</a:t>
            </a:r>
          </a:p>
          <a:p>
            <a:pPr marL="171450" indent="-171450">
              <a:buFont typeface="Arial" panose="020B0604020202020204" pitchFamily="34" charset="0"/>
              <a:buChar char="•"/>
            </a:pPr>
            <a:r>
              <a:rPr lang="en-GB" dirty="0"/>
              <a:t>The pink </a:t>
            </a:r>
            <a:r>
              <a:rPr lang="en-GB" dirty="0" err="1"/>
              <a:t>porecrust</a:t>
            </a:r>
            <a:r>
              <a:rPr lang="en-GB" dirty="0"/>
              <a:t> </a:t>
            </a:r>
            <a:r>
              <a:rPr lang="en-GB" dirty="0" err="1"/>
              <a:t>Ceriposis</a:t>
            </a:r>
            <a:r>
              <a:rPr lang="en-GB" dirty="0"/>
              <a:t> </a:t>
            </a:r>
            <a:r>
              <a:rPr lang="en-GB" dirty="0" err="1"/>
              <a:t>gilvescens</a:t>
            </a:r>
            <a:endParaRPr lang="en-GB" dirty="0"/>
          </a:p>
          <a:p>
            <a:pPr marL="171450" indent="-171450">
              <a:buFont typeface="Arial" panose="020B0604020202020204" pitchFamily="34" charset="0"/>
              <a:buChar char="•"/>
            </a:pPr>
            <a:r>
              <a:rPr lang="en-GB" dirty="0"/>
              <a:t>And a weakly pathogenic Ascomycete, beech bark disease </a:t>
            </a:r>
            <a:r>
              <a:rPr lang="en-GB" dirty="0" err="1"/>
              <a:t>Neonectria</a:t>
            </a:r>
            <a:r>
              <a:rPr lang="en-GB" dirty="0"/>
              <a:t> coccinea</a:t>
            </a:r>
          </a:p>
        </p:txBody>
      </p:sp>
      <p:sp>
        <p:nvSpPr>
          <p:cNvPr id="4" name="Slide Number Placeholder 3"/>
          <p:cNvSpPr>
            <a:spLocks noGrp="1"/>
          </p:cNvSpPr>
          <p:nvPr>
            <p:ph type="sldNum" sz="quarter" idx="5"/>
          </p:nvPr>
        </p:nvSpPr>
        <p:spPr/>
        <p:txBody>
          <a:bodyPr/>
          <a:lstStyle/>
          <a:p>
            <a:fld id="{E3F426F5-563F-4916-8122-61825B52DB71}" type="slidenum">
              <a:rPr lang="en-GB" smtClean="0"/>
              <a:t>15</a:t>
            </a:fld>
            <a:endParaRPr lang="en-GB"/>
          </a:p>
        </p:txBody>
      </p:sp>
    </p:spTree>
    <p:extLst>
      <p:ext uri="{BB962C8B-B14F-4D97-AF65-F5344CB8AC3E}">
        <p14:creationId xmlns:p14="http://schemas.microsoft.com/office/powerpoint/2010/main" val="66649470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work also showed that when considering organism at order level, the </a:t>
            </a:r>
            <a:r>
              <a:rPr lang="en-GB" dirty="0" err="1"/>
              <a:t>Polyporales</a:t>
            </a:r>
            <a:r>
              <a:rPr lang="en-GB" dirty="0"/>
              <a:t> (mainly bracket fungi but also </a:t>
            </a:r>
            <a:r>
              <a:rPr lang="en-GB" dirty="0" err="1"/>
              <a:t>poroid</a:t>
            </a:r>
            <a:r>
              <a:rPr lang="en-GB" dirty="0"/>
              <a:t> crust fungi such as </a:t>
            </a:r>
            <a:r>
              <a:rPr lang="en-GB" dirty="0" err="1"/>
              <a:t>Ceriporiopsis</a:t>
            </a:r>
            <a:r>
              <a:rPr lang="en-GB" dirty="0"/>
              <a:t> </a:t>
            </a:r>
            <a:r>
              <a:rPr lang="en-GB" dirty="0" err="1"/>
              <a:t>gilvescens</a:t>
            </a:r>
            <a:r>
              <a:rPr lang="en-GB" dirty="0"/>
              <a:t>) tend to come in and dominate later on while the </a:t>
            </a:r>
            <a:r>
              <a:rPr lang="en-GB" dirty="0" err="1"/>
              <a:t>Xylariaceous</a:t>
            </a:r>
            <a:r>
              <a:rPr lang="en-GB" dirty="0"/>
              <a:t> Ascomycetes, the </a:t>
            </a:r>
            <a:r>
              <a:rPr lang="en-GB" dirty="0" err="1"/>
              <a:t>Russulares</a:t>
            </a:r>
            <a:r>
              <a:rPr lang="en-GB" dirty="0"/>
              <a:t> and the Agaricales are more important earlier on</a:t>
            </a:r>
          </a:p>
        </p:txBody>
      </p:sp>
      <p:sp>
        <p:nvSpPr>
          <p:cNvPr id="4" name="Slide Number Placeholder 3"/>
          <p:cNvSpPr>
            <a:spLocks noGrp="1"/>
          </p:cNvSpPr>
          <p:nvPr>
            <p:ph type="sldNum" sz="quarter" idx="5"/>
          </p:nvPr>
        </p:nvSpPr>
        <p:spPr/>
        <p:txBody>
          <a:bodyPr/>
          <a:lstStyle/>
          <a:p>
            <a:fld id="{E3F426F5-563F-4916-8122-61825B52DB71}" type="slidenum">
              <a:rPr lang="en-GB" smtClean="0"/>
              <a:t>16</a:t>
            </a:fld>
            <a:endParaRPr lang="en-GB"/>
          </a:p>
        </p:txBody>
      </p:sp>
    </p:spTree>
    <p:extLst>
      <p:ext uri="{BB962C8B-B14F-4D97-AF65-F5344CB8AC3E}">
        <p14:creationId xmlns:p14="http://schemas.microsoft.com/office/powerpoint/2010/main" val="85363300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I’ve shown you so far of my work is fairly easy for most audiences to get their head around having high visual impact but the results can only really be applied to the particular branches I studied</a:t>
            </a:r>
          </a:p>
          <a:p>
            <a:endParaRPr lang="en-GB" dirty="0"/>
          </a:p>
          <a:p>
            <a:r>
              <a:rPr lang="en-GB" dirty="0"/>
              <a:t>Different tree species harbour different pioneer wood decay species and the study simply couldn’t be made big enough to constitute an exhaustive overview of the species associated with Beech in Wales, let alone the UK or further afield</a:t>
            </a:r>
          </a:p>
          <a:p>
            <a:endParaRPr lang="en-GB" dirty="0"/>
          </a:p>
          <a:p>
            <a:r>
              <a:rPr lang="en-GB" dirty="0"/>
              <a:t>But the sampling approaches I’ve just shown you allowed me to work with modelling techniques to look a bit deeper into why the observed patterns of fungi may have arisen</a:t>
            </a:r>
          </a:p>
          <a:p>
            <a:pPr marL="0" indent="0">
              <a:buNone/>
            </a:pPr>
            <a:endParaRPr lang="en-GB" dirty="0"/>
          </a:p>
          <a:p>
            <a:pPr marL="0" indent="0">
              <a:buNone/>
            </a:pPr>
            <a:r>
              <a:rPr lang="en-GB" dirty="0"/>
              <a:t>One of the things I was very interested in was whether the spatial configuration of the fungi I was finding in tree branches occurred because of environmental factors or simply due to spatial autocorrelation</a:t>
            </a:r>
          </a:p>
          <a:p>
            <a:pPr marL="0" indent="0">
              <a:buNone/>
            </a:pPr>
            <a:endParaRPr lang="en-GB" dirty="0"/>
          </a:p>
          <a:p>
            <a:pPr marL="0" indent="0">
              <a:buNone/>
            </a:pPr>
            <a:r>
              <a:rPr lang="en-GB" i="1" dirty="0"/>
              <a:t>Does anyone know or can anyone guess what spatial autocorrelation means?</a:t>
            </a:r>
          </a:p>
          <a:p>
            <a:pPr marL="0" indent="0">
              <a:buNone/>
            </a:pPr>
            <a:endParaRPr lang="en-GB" dirty="0"/>
          </a:p>
          <a:p>
            <a:pPr marL="0" indent="0">
              <a:buNone/>
            </a:pPr>
            <a:r>
              <a:rPr lang="en-GB" dirty="0"/>
              <a:t>Spatial autocorrelation basically means that species or conditions are clustered or aggregated in space or time or both</a:t>
            </a:r>
          </a:p>
          <a:p>
            <a:pPr marL="0" indent="0">
              <a:buNone/>
            </a:pPr>
            <a:endParaRPr lang="en-GB" dirty="0"/>
          </a:p>
          <a:p>
            <a:pPr marL="0" indent="0">
              <a:buNone/>
            </a:pPr>
            <a:r>
              <a:rPr lang="en-GB" dirty="0"/>
              <a:t>It’s a term that developed from the work of an economist named Morel who developed one of the major formulae we use to test for spatial autocorrelation know as “Morel’s I”</a:t>
            </a:r>
            <a:br>
              <a:rPr lang="en-GB" dirty="0"/>
            </a:br>
            <a:br>
              <a:rPr lang="en-GB" dirty="0"/>
            </a:br>
            <a:r>
              <a:rPr lang="en-GB" dirty="0"/>
              <a:t>Spatial autocorrelation is something we expect to see in all natural systems</a:t>
            </a:r>
          </a:p>
          <a:p>
            <a:pPr marL="0" indent="0">
              <a:buNone/>
            </a:pPr>
            <a:endParaRPr lang="en-GB" dirty="0"/>
          </a:p>
          <a:p>
            <a:pPr marL="0" indent="0">
              <a:buNone/>
            </a:pPr>
            <a:r>
              <a:rPr lang="en-GB" dirty="0"/>
              <a:t>When a system exhibits positive spatial autocorrelation things that are closer together will be more similar to things that are farther apart</a:t>
            </a:r>
          </a:p>
          <a:p>
            <a:pPr marL="0" indent="0">
              <a:buNone/>
            </a:pPr>
            <a:endParaRPr lang="en-GB" dirty="0"/>
          </a:p>
          <a:p>
            <a:pPr marL="0" indent="0">
              <a:buNone/>
            </a:pPr>
            <a:r>
              <a:rPr lang="en-GB" dirty="0"/>
              <a:t>Alternatively, if a system is negatively spatially autocorrelated, things that are closer together will be highly dissimilar while things that are further apart will be highly similar. For example a landscape that’s been highly fragmented because of human activity likely exhibits a degree of negative spatial autocorrelation</a:t>
            </a:r>
          </a:p>
          <a:p>
            <a:pPr marL="0" indent="0">
              <a:buNone/>
            </a:pPr>
            <a:endParaRPr lang="en-GB" dirty="0"/>
          </a:p>
          <a:p>
            <a:pPr marL="0" indent="0">
              <a:buNone/>
            </a:pPr>
            <a:r>
              <a:rPr lang="en-GB" dirty="0"/>
              <a:t>So everything sits on a scale somewhere between perfectly negatively autocorrelated and perfectly positively autocorrelated</a:t>
            </a:r>
          </a:p>
          <a:p>
            <a:pPr marL="0" indent="0">
              <a:buNone/>
            </a:pPr>
            <a:endParaRPr lang="en-GB" dirty="0"/>
          </a:p>
          <a:p>
            <a:pPr marL="0" indent="0">
              <a:buNone/>
            </a:pPr>
            <a:r>
              <a:rPr lang="en-GB" dirty="0"/>
              <a:t>Conceptually this can be quite a hard concept to get our heads around and consider in our work but we also intuitively know that natural systems need to exhibit positive spatial autocorrelation</a:t>
            </a:r>
          </a:p>
          <a:p>
            <a:pPr marL="0" indent="0">
              <a:buNone/>
            </a:pPr>
            <a:endParaRPr lang="en-GB" dirty="0"/>
          </a:p>
          <a:p>
            <a:pPr marL="0" indent="0">
              <a:buNone/>
            </a:pPr>
            <a:r>
              <a:rPr lang="en-GB" dirty="0"/>
              <a:t>If they didn’t, they  simply wouldn’t function</a:t>
            </a:r>
          </a:p>
          <a:p>
            <a:pPr marL="0" indent="0">
              <a:buNone/>
            </a:pPr>
            <a:endParaRPr lang="en-GB" dirty="0"/>
          </a:p>
          <a:p>
            <a:pPr marL="0" indent="0">
              <a:buNone/>
            </a:pPr>
            <a:r>
              <a:rPr lang="en-GB" dirty="0"/>
              <a:t>Feeders </a:t>
            </a:r>
            <a:r>
              <a:rPr lang="en-GB" dirty="0" err="1"/>
              <a:t>would’nt</a:t>
            </a:r>
            <a:r>
              <a:rPr lang="en-GB" dirty="0"/>
              <a:t> be found close to their food, compatible sexual partners would be randomly distributed throughout the landscape over large distances, soil conditions in the immediate surroundings of a plant would not be more suitable for its seedlings than any other locations, </a:t>
            </a:r>
            <a:r>
              <a:rPr lang="en-GB" dirty="0" err="1"/>
              <a:t>newborn</a:t>
            </a:r>
            <a:r>
              <a:rPr lang="en-GB" dirty="0"/>
              <a:t> animals would exhibit a fractured distribution instead of remaining in favourable environments</a:t>
            </a:r>
          </a:p>
          <a:p>
            <a:pPr marL="0" indent="0">
              <a:buNone/>
            </a:pPr>
            <a:endParaRPr lang="en-GB" dirty="0"/>
          </a:p>
          <a:p>
            <a:pPr marL="0" indent="0">
              <a:buNone/>
            </a:pPr>
            <a:r>
              <a:rPr lang="en-GB" dirty="0"/>
              <a:t>Put in this context it’s easy to see how spatial autocorrelation plays a vital role in how ecosystems function</a:t>
            </a:r>
          </a:p>
          <a:p>
            <a:pPr marL="0" indent="0">
              <a:buNone/>
            </a:pPr>
            <a:endParaRPr lang="en-GB" dirty="0"/>
          </a:p>
          <a:p>
            <a:pPr marL="0" indent="0">
              <a:buNone/>
            </a:pPr>
            <a:r>
              <a:rPr lang="en-GB" dirty="0"/>
              <a:t>Species aggregate in space because environmental conditions follow gradients and exhibit patchiness which are themselves driven by differences in energy inputs</a:t>
            </a:r>
          </a:p>
          <a:p>
            <a:pPr marL="0" indent="0">
              <a:buNone/>
            </a:pPr>
            <a:endParaRPr lang="en-GB" dirty="0"/>
          </a:p>
          <a:p>
            <a:pPr marL="0" indent="0">
              <a:buNone/>
            </a:pPr>
            <a:r>
              <a:rPr lang="en-GB" dirty="0"/>
              <a:t>However there’s a major problem which makes the measuring of spatial autocorrelation in important goal in ecology, albeit one that many </a:t>
            </a:r>
            <a:r>
              <a:rPr lang="en-GB" dirty="0" err="1"/>
              <a:t>ecologicsts</a:t>
            </a:r>
            <a:r>
              <a:rPr lang="en-GB" dirty="0"/>
              <a:t> don’t bother to do unless they’re particularly interested in autocorrelation for its own sake</a:t>
            </a:r>
          </a:p>
          <a:p>
            <a:pPr marL="0" indent="0">
              <a:buNone/>
            </a:pPr>
            <a:endParaRPr lang="en-GB" dirty="0"/>
          </a:p>
          <a:p>
            <a:pPr marL="0" indent="0">
              <a:buNone/>
            </a:pPr>
            <a:r>
              <a:rPr lang="en-GB" dirty="0"/>
              <a:t>The problem is that affiliation of a species or a group of species with certain environmental conditions can easily conflate with purely spatial effects; if we take away the environmental conditions and would still see similar patterns, similar clustering of species to some extent or another</a:t>
            </a:r>
          </a:p>
          <a:p>
            <a:pPr marL="0" indent="0">
              <a:buNone/>
            </a:pPr>
            <a:endParaRPr lang="en-GB" dirty="0"/>
          </a:p>
          <a:p>
            <a:pPr marL="0" indent="0">
              <a:buNone/>
            </a:pPr>
            <a:r>
              <a:rPr lang="en-GB" dirty="0"/>
              <a:t>Say we’re interested in the effects of soil pH on the community structure of soil microbes we would naturally take samples over a geographic space and we would measure the pH of the soil in those samples and look at the identity and abundance of the microbes in those samples and test the strength of correlations between the two variables. We might determine that pH is really </a:t>
            </a:r>
            <a:r>
              <a:rPr lang="en-GB" dirty="0" err="1"/>
              <a:t>really</a:t>
            </a:r>
            <a:r>
              <a:rPr lang="en-GB" dirty="0"/>
              <a:t> important for some species of bacteria and fungi because they cluster with certain levels of acidity. But it’s possible that if we stabilised the pH across the whole sample space, those species would still cluster in a similar way, although probably to a lesser degree. </a:t>
            </a:r>
          </a:p>
          <a:p>
            <a:pPr marL="0" indent="0">
              <a:buNone/>
            </a:pPr>
            <a:endParaRPr lang="en-GB" dirty="0"/>
          </a:p>
          <a:p>
            <a:pPr marL="0" indent="0">
              <a:buNone/>
            </a:pPr>
            <a:r>
              <a:rPr lang="en-GB" dirty="0"/>
              <a:t>In this situation we have over-interpreted the effect of pH on soil microbiomes and introduced a false positive, what we call a Type 1 error, into our data because we didn’t test for spatial autocorrelation</a:t>
            </a:r>
          </a:p>
          <a:p>
            <a:pPr marL="0" indent="0">
              <a:buNone/>
            </a:pPr>
            <a:endParaRPr lang="en-GB" dirty="0"/>
          </a:p>
          <a:p>
            <a:pPr marL="0" indent="0">
              <a:buNone/>
            </a:pPr>
            <a:r>
              <a:rPr lang="en-GB" dirty="0"/>
              <a:t>So we need powerful tools to help us disentangle environmental effects from purely spatial parameters in order to correctly interpret the distribution patterns we see in nature</a:t>
            </a:r>
          </a:p>
          <a:p>
            <a:endParaRPr lang="en-GB" dirty="0"/>
          </a:p>
        </p:txBody>
      </p:sp>
      <p:sp>
        <p:nvSpPr>
          <p:cNvPr id="4" name="Slide Number Placeholder 3"/>
          <p:cNvSpPr>
            <a:spLocks noGrp="1"/>
          </p:cNvSpPr>
          <p:nvPr>
            <p:ph type="sldNum" sz="quarter" idx="5"/>
          </p:nvPr>
        </p:nvSpPr>
        <p:spPr/>
        <p:txBody>
          <a:bodyPr/>
          <a:lstStyle/>
          <a:p>
            <a:fld id="{E3F426F5-563F-4916-8122-61825B52DB71}" type="slidenum">
              <a:rPr lang="en-GB" smtClean="0"/>
              <a:t>17</a:t>
            </a:fld>
            <a:endParaRPr lang="en-GB"/>
          </a:p>
        </p:txBody>
      </p:sp>
    </p:spTree>
    <p:extLst>
      <p:ext uri="{BB962C8B-B14F-4D97-AF65-F5344CB8AC3E}">
        <p14:creationId xmlns:p14="http://schemas.microsoft.com/office/powerpoint/2010/main" val="67737928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So, in my work I was interested in two major questions:</a:t>
            </a:r>
          </a:p>
          <a:p>
            <a:endParaRPr lang="en-GB" dirty="0"/>
          </a:p>
          <a:p>
            <a:pPr marL="228600" indent="-228600">
              <a:buAutoNum type="arabicPeriod"/>
            </a:pPr>
            <a:r>
              <a:rPr lang="en-GB" dirty="0"/>
              <a:t>Do bigger branches harbour more species?</a:t>
            </a:r>
          </a:p>
          <a:p>
            <a:pPr marL="228600" indent="-228600">
              <a:buAutoNum type="arabicPeriod"/>
            </a:pPr>
            <a:r>
              <a:rPr lang="en-GB" dirty="0"/>
              <a:t>Do different pioneer fungi tend to turn up under particular conditions such as a range of branch thicknesses or a certain level of decay or are they simply aggregated in space?</a:t>
            </a:r>
          </a:p>
          <a:p>
            <a:pPr marL="228600" indent="-228600">
              <a:buAutoNum type="arabicPeriod"/>
            </a:pPr>
            <a:endParaRPr lang="en-GB" dirty="0"/>
          </a:p>
          <a:p>
            <a:pPr marL="0" indent="0">
              <a:buNone/>
            </a:pPr>
            <a:endParaRPr lang="en-GB" dirty="0"/>
          </a:p>
          <a:p>
            <a:pPr marL="0" indent="0">
              <a:buNone/>
            </a:pPr>
            <a:r>
              <a:rPr lang="en-GB" dirty="0"/>
              <a:t>The technique I used to distinguish a real environmental effect from spatial autocorrelation is known as distance-based linear modelling. It’s a special case of linear regression for highly multivariate data, so it looks for relationships between predictor and response variables in highly complex data</a:t>
            </a:r>
          </a:p>
          <a:p>
            <a:pPr marL="0" indent="0">
              <a:buNone/>
            </a:pPr>
            <a:endParaRPr lang="en-GB" dirty="0"/>
          </a:p>
          <a:p>
            <a:pPr marL="0" indent="0">
              <a:buNone/>
            </a:pPr>
            <a:r>
              <a:rPr lang="en-GB" dirty="0"/>
              <a:t>Community data are highly multivariate because we have several sampling sites (in this case tree branches) and at each site we have more than one species (in this case a total of 80 different species)</a:t>
            </a:r>
          </a:p>
          <a:p>
            <a:pPr marL="0" indent="0">
              <a:buNone/>
            </a:pPr>
            <a:endParaRPr lang="en-GB" dirty="0"/>
          </a:p>
          <a:p>
            <a:pPr marL="0" indent="0">
              <a:buNone/>
            </a:pPr>
            <a:r>
              <a:rPr lang="en-GB" dirty="0"/>
              <a:t>If we were only interested in one species we could record the abundance of that species at each recording site, take our measurements of the variables we think might affect its abundance at each site and test the strength of the relationship between species abundance and each environmental variable. </a:t>
            </a:r>
          </a:p>
          <a:p>
            <a:pPr marL="0" indent="0">
              <a:buNone/>
            </a:pPr>
            <a:br>
              <a:rPr lang="en-GB" dirty="0"/>
            </a:br>
            <a:r>
              <a:rPr lang="en-GB" dirty="0"/>
              <a:t>We could plot the relationships as line graphs and make an assessment, based on the relative steepness of gradient of our lines, which variable is most important in determining the abundance of our species at our recording sites</a:t>
            </a:r>
          </a:p>
          <a:p>
            <a:pPr marL="0" indent="0">
              <a:buNone/>
            </a:pPr>
            <a:endParaRPr lang="en-GB" dirty="0"/>
          </a:p>
          <a:p>
            <a:pPr marL="0" indent="0">
              <a:buNone/>
            </a:pPr>
            <a:r>
              <a:rPr lang="en-GB" dirty="0"/>
              <a:t>However if we have more than one species and each species responds slightly differently to each environmental variable, how do we work out which variable is most important in driving the observed differences?</a:t>
            </a:r>
            <a:br>
              <a:rPr lang="en-GB" dirty="0"/>
            </a:br>
            <a:br>
              <a:rPr lang="en-GB" dirty="0"/>
            </a:br>
            <a:r>
              <a:rPr lang="en-GB" dirty="0"/>
              <a:t>DISTLM works all of this out and it allows us to group or partition our predictor variables into those that are purely spatial in nature (e.g. geo-location) and those that are ‘deterministic’ (e.g. branch physical characteristics)</a:t>
            </a:r>
          </a:p>
          <a:p>
            <a:pPr marL="0" indent="0">
              <a:buNone/>
            </a:pPr>
            <a:endParaRPr lang="en-GB" dirty="0"/>
          </a:p>
          <a:p>
            <a:pPr marL="0" indent="0">
              <a:buNone/>
            </a:pPr>
            <a:r>
              <a:rPr lang="en-GB" dirty="0"/>
              <a:t>Because pioneer wood decay fungi get into the wood while it’s still alive in the form of spores (propagules) which we think are drawn up from the water table by the tree I hypothesised that the distribution of spores in healthy wood would be determined by passive rather than deterministic processes and so the communities of fungi that grew out into the wood would display spatial aggregation rather than predictably affiliate with particular conditions in the branchy</a:t>
            </a:r>
          </a:p>
          <a:p>
            <a:pPr marL="0" indent="0">
              <a:buNone/>
            </a:pPr>
            <a:endParaRPr lang="en-GB" dirty="0"/>
          </a:p>
          <a:p>
            <a:pPr marL="0" indent="0">
              <a:buNone/>
            </a:pPr>
            <a:r>
              <a:rPr lang="en-GB" dirty="0"/>
              <a:t>Actually what I found was that at all taxonomic levels (phylum, order and species) the physical characteristics of the branches were more important and explained more of the variation in species identity and abundance than spatial factors. </a:t>
            </a:r>
          </a:p>
          <a:p>
            <a:pPr marL="0" indent="0">
              <a:buNone/>
            </a:pPr>
            <a:br>
              <a:rPr lang="en-GB" dirty="0"/>
            </a:br>
            <a:r>
              <a:rPr lang="en-GB" dirty="0"/>
              <a:t>I hypothesised that bigger branches would indeed harbour more species but actually I found, surprisingly, that this isn’t the case; that smaller branches were just as likely to harbour communities with high species richness as larger branches</a:t>
            </a:r>
          </a:p>
          <a:p>
            <a:pPr marL="0" indent="0">
              <a:buNone/>
            </a:pPr>
            <a:endParaRPr lang="en-GB" dirty="0"/>
          </a:p>
          <a:p>
            <a:pPr marL="0" indent="0">
              <a:buNone/>
            </a:pPr>
            <a:r>
              <a:rPr lang="en-GB" dirty="0"/>
              <a:t>What I think these findings, taken together mean is that </a:t>
            </a:r>
          </a:p>
          <a:p>
            <a:pPr marL="228600" indent="-228600">
              <a:buAutoNum type="arabicPeriod"/>
            </a:pPr>
            <a:r>
              <a:rPr lang="en-GB" dirty="0"/>
              <a:t>In the very beginning stage of community development, when the fungi start growing out of the spores distributed throughout the branch, the very high levels of undegraded lignin and water and the very low levels of oxygen, makes the branch a highly homogenous resource because everywhere inside that branch is just as inhospitable as everywhere else. So the fastest growing fungi with the most genetically compatible spores can form the biggest colonies. That is to say, it’s simply a race for space amongst those species that are adapted to deal with the water content and the completely undegraded lignin</a:t>
            </a:r>
          </a:p>
          <a:p>
            <a:pPr marL="228600" indent="-228600">
              <a:buAutoNum type="arabicPeriod"/>
            </a:pPr>
            <a:r>
              <a:rPr lang="en-GB" dirty="0"/>
              <a:t>As these fungi decompose the wood more and more, the cellulose and hemicellulose become more accessible and the water and gas profiles become more favourable but the pioneers continue to prevent access by species associated with the secondary succession because their colonies are mostly pretty big and any invading species has to establish itself from just a tiny spore. The pioneer fungi largely co-exist with each other but they’re fairly defensive in their nature – the porcelain fungus which I came across a lot produces a well-known antifungal agent called </a:t>
            </a:r>
            <a:r>
              <a:rPr lang="en-GB" dirty="0" err="1"/>
              <a:t>oudemansin</a:t>
            </a:r>
            <a:r>
              <a:rPr lang="en-GB" dirty="0"/>
              <a:t> but I think rather than being used by Oudemansiella to capture territory from it’s neighbours it’s just used as a </a:t>
            </a:r>
            <a:r>
              <a:rPr lang="en-GB" dirty="0" err="1"/>
              <a:t>defense</a:t>
            </a:r>
            <a:r>
              <a:rPr lang="en-GB" dirty="0"/>
              <a:t> mechanism against attack. But my results, where I get </a:t>
            </a:r>
            <a:r>
              <a:rPr lang="en-GB" dirty="0" err="1"/>
              <a:t>piuoneer</a:t>
            </a:r>
            <a:r>
              <a:rPr lang="en-GB" dirty="0"/>
              <a:t> fungi associating themselves with particular levels of decay and diameters of wood I think means that these organisms kind of jostle with each other for space. It’s not an aggressive take-over of a neighbour’s whole territory but a gentle moving around of the borders, the occupants shuffle around so that their active cells sit in the right parts of the branch to give them the conditions they like the most</a:t>
            </a:r>
          </a:p>
        </p:txBody>
      </p:sp>
      <p:sp>
        <p:nvSpPr>
          <p:cNvPr id="4" name="Slide Number Placeholder 3"/>
          <p:cNvSpPr>
            <a:spLocks noGrp="1"/>
          </p:cNvSpPr>
          <p:nvPr>
            <p:ph type="sldNum" sz="quarter" idx="5"/>
          </p:nvPr>
        </p:nvSpPr>
        <p:spPr/>
        <p:txBody>
          <a:bodyPr/>
          <a:lstStyle/>
          <a:p>
            <a:fld id="{E3F426F5-563F-4916-8122-61825B52DB71}" type="slidenum">
              <a:rPr lang="en-GB" smtClean="0"/>
              <a:t>18</a:t>
            </a:fld>
            <a:endParaRPr lang="en-GB"/>
          </a:p>
        </p:txBody>
      </p:sp>
    </p:spTree>
    <p:extLst>
      <p:ext uri="{BB962C8B-B14F-4D97-AF65-F5344CB8AC3E}">
        <p14:creationId xmlns:p14="http://schemas.microsoft.com/office/powerpoint/2010/main" val="161224811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AAD347D-5ACD-4C99-B74B-A9C85AD731AF}" type="datetimeFigureOut">
              <a:rPr lang="en-US" dirty="0"/>
              <a:t>1/29/2019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4509A250-FF31-4206-8172-F9D3106AACB1}" type="datetimeFigureOut">
              <a:rPr lang="en-US" dirty="0"/>
              <a:t>1/29/2019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1/29/2019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796027F-7875-4030-9381-8BD8C4F21935}" type="datetimeFigureOut">
              <a:rPr lang="en-US" dirty="0"/>
              <a:t>1/29/2019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796027F-7875-4030-9381-8BD8C4F21935}" type="datetimeFigureOut">
              <a:rPr lang="en-US" dirty="0"/>
              <a:t>1/29/2019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4509A250-FF31-4206-8172-F9D3106AACB1}" type="datetimeFigureOut">
              <a:rPr lang="en-US" dirty="0"/>
              <a:t>1/29/2019</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1/29/2019</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1/29/2019</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1/29/2019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1/29/2019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1/29/2019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1/29/2019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1/29/2019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1/29/2019</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1/29/2019</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1/29/2019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1/29/2019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1/29/2019</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64" r:id="rId12"/>
    <p:sldLayoutId id="2147483662" r:id="rId13"/>
    <p:sldLayoutId id="2147483669" r:id="rId14"/>
    <p:sldLayoutId id="2147483670" r:id="rId15"/>
    <p:sldLayoutId id="2147483658" r:id="rId16"/>
    <p:sldLayoutId id="2147483659"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linkedin.com/in/anna-rawlings" TargetMode="External"/><Relationship Id="rId2" Type="http://schemas.openxmlformats.org/officeDocument/2006/relationships/hyperlink" Target="mailto:a.rawlings@swan.ac.uk" TargetMode="External"/><Relationship Id="rId1" Type="http://schemas.openxmlformats.org/officeDocument/2006/relationships/slideLayout" Target="../slideLayouts/slideLayout2.xml"/><Relationship Id="rId5" Type="http://schemas.openxmlformats.org/officeDocument/2006/relationships/hyperlink" Target="http://www.sunrisenetwork.org/" TargetMode="External"/><Relationship Id="rId4" Type="http://schemas.openxmlformats.org/officeDocument/2006/relationships/hyperlink" Target="https://www.researchgate.net/profile/Anna_Rawlings" TargetMode="Externa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7.gif"/></Relationships>
</file>

<file path=ppt/slides/_rels/slide6.xml.rels><?xml version="1.0" encoding="UTF-8" standalone="yes"?>
<Relationships xmlns="http://schemas.openxmlformats.org/package/2006/relationships"><Relationship Id="rId8" Type="http://schemas.openxmlformats.org/officeDocument/2006/relationships/image" Target="../media/image13.jpeg"/><Relationship Id="rId3" Type="http://schemas.openxmlformats.org/officeDocument/2006/relationships/image" Target="../media/image8.jpg"/><Relationship Id="rId7" Type="http://schemas.openxmlformats.org/officeDocument/2006/relationships/image" Target="../media/image12.jpeg"/><Relationship Id="rId12" Type="http://schemas.openxmlformats.org/officeDocument/2006/relationships/hyperlink" Target="https://www.pnas.org/content/pnas/early/2014/06/18/1400592111.full.pdf"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11.jpeg"/><Relationship Id="rId11" Type="http://schemas.openxmlformats.org/officeDocument/2006/relationships/image" Target="../media/image16.jpeg"/><Relationship Id="rId5" Type="http://schemas.openxmlformats.org/officeDocument/2006/relationships/image" Target="../media/image10.jpeg"/><Relationship Id="rId10" Type="http://schemas.openxmlformats.org/officeDocument/2006/relationships/image" Target="../media/image15.jpeg"/><Relationship Id="rId4" Type="http://schemas.openxmlformats.org/officeDocument/2006/relationships/image" Target="../media/image9.jpeg"/><Relationship Id="rId9" Type="http://schemas.openxmlformats.org/officeDocument/2006/relationships/image" Target="../media/image14.jpeg"/></Relationships>
</file>

<file path=ppt/slides/_rels/slide7.xml.rels><?xml version="1.0" encoding="UTF-8" standalone="yes"?>
<Relationships xmlns="http://schemas.openxmlformats.org/package/2006/relationships"><Relationship Id="rId3" Type="http://schemas.openxmlformats.org/officeDocument/2006/relationships/image" Target="../media/image17.png"/><Relationship Id="rId7" Type="http://schemas.openxmlformats.org/officeDocument/2006/relationships/hyperlink" Target="http://ww2.rspb.org.uk/Images/bringing_reedbeds_to_life_tcm9-385799.pdf"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hyperlink" Target="https://www.youtube.com/watch?v=jZKIHe2LDP8" TargetMode="External"/><Relationship Id="rId5" Type="http://schemas.openxmlformats.org/officeDocument/2006/relationships/image" Target="../media/image19.svg"/><Relationship Id="rId4" Type="http://schemas.openxmlformats.org/officeDocument/2006/relationships/image" Target="../media/image18.png"/></Relationships>
</file>

<file path=ppt/slides/_rels/slide8.xml.rels><?xml version="1.0" encoding="UTF-8" standalone="yes"?>
<Relationships xmlns="http://schemas.openxmlformats.org/package/2006/relationships"><Relationship Id="rId3" Type="http://schemas.openxmlformats.org/officeDocument/2006/relationships/image" Target="../media/image20.JP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14.jpeg"/><Relationship Id="rId4" Type="http://schemas.openxmlformats.org/officeDocument/2006/relationships/image" Target="../media/image13.jpeg"/></Relationships>
</file>

<file path=ppt/slides/_rels/slide10.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22.png"/></Relationships>
</file>

<file path=ppt/slides/_rels/slide11.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chart" Target="../charts/chart2.xml"/><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7.gif"/><Relationship Id="rId2" Type="http://schemas.openxmlformats.org/officeDocument/2006/relationships/notesSlide" Target="../notesSlides/notesSlide13.xml"/><Relationship Id="rId1" Type="http://schemas.openxmlformats.org/officeDocument/2006/relationships/slideLayout" Target="../slideLayouts/slideLayout2.xml"/><Relationship Id="rId5" Type="http://schemas.openxmlformats.org/officeDocument/2006/relationships/hyperlink" Target="https://goo.gl/cKYrqP" TargetMode="External"/><Relationship Id="rId4" Type="http://schemas.openxmlformats.org/officeDocument/2006/relationships/hyperlink" Target="https://goo.gl/k3wQqV" TargetMode="Externa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www.first-nature.com/fungi/" TargetMode="External"/><Relationship Id="rId2" Type="http://schemas.openxmlformats.org/officeDocument/2006/relationships/hyperlink" Target="https://www.nhbs.com/the-resupinates-of-hampshire-book" TargetMode="External"/><Relationship Id="rId1" Type="http://schemas.openxmlformats.org/officeDocument/2006/relationships/slideLayout" Target="../slideLayouts/slideLayout2.xml"/><Relationship Id="rId5" Type="http://schemas.openxmlformats.org/officeDocument/2006/relationships/hyperlink" Target="https://www.privateinternetaccess.com/" TargetMode="External"/><Relationship Id="rId4" Type="http://schemas.openxmlformats.org/officeDocument/2006/relationships/hyperlink" Target="http://http/libgen.io/"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66FB55-156B-446A-9D60-BF7ED4E57418}"/>
              </a:ext>
            </a:extLst>
          </p:cNvPr>
          <p:cNvSpPr>
            <a:spLocks noGrp="1"/>
          </p:cNvSpPr>
          <p:nvPr>
            <p:ph type="ctrTitle"/>
          </p:nvPr>
        </p:nvSpPr>
        <p:spPr/>
        <p:txBody>
          <a:bodyPr/>
          <a:lstStyle/>
          <a:p>
            <a:r>
              <a:rPr lang="en-GB" sz="6000" b="1" dirty="0"/>
              <a:t>M4X01786 Environmental Biology</a:t>
            </a:r>
            <a:endParaRPr lang="en-GB" sz="6000" dirty="0"/>
          </a:p>
        </p:txBody>
      </p:sp>
      <p:sp>
        <p:nvSpPr>
          <p:cNvPr id="3" name="Subtitle 2">
            <a:extLst>
              <a:ext uri="{FF2B5EF4-FFF2-40B4-BE49-F238E27FC236}">
                <a16:creationId xmlns:a16="http://schemas.microsoft.com/office/drawing/2014/main" id="{39940492-A398-4050-A13F-5A11B313FF17}"/>
              </a:ext>
            </a:extLst>
          </p:cNvPr>
          <p:cNvSpPr>
            <a:spLocks noGrp="1"/>
          </p:cNvSpPr>
          <p:nvPr>
            <p:ph type="subTitle" idx="1"/>
          </p:nvPr>
        </p:nvSpPr>
        <p:spPr/>
        <p:txBody>
          <a:bodyPr/>
          <a:lstStyle/>
          <a:p>
            <a:r>
              <a:rPr lang="en-GB" dirty="0"/>
              <a:t>Overview</a:t>
            </a:r>
          </a:p>
        </p:txBody>
      </p:sp>
    </p:spTree>
    <p:extLst>
      <p:ext uri="{BB962C8B-B14F-4D97-AF65-F5344CB8AC3E}">
        <p14:creationId xmlns:p14="http://schemas.microsoft.com/office/powerpoint/2010/main" val="37291986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0EE7FF-2D68-4BB9-933E-91C165755E8C}"/>
              </a:ext>
            </a:extLst>
          </p:cNvPr>
          <p:cNvSpPr>
            <a:spLocks noGrp="1"/>
          </p:cNvSpPr>
          <p:nvPr>
            <p:ph type="title"/>
          </p:nvPr>
        </p:nvSpPr>
        <p:spPr/>
        <p:txBody>
          <a:bodyPr/>
          <a:lstStyle/>
          <a:p>
            <a:r>
              <a:rPr lang="en-GB" dirty="0"/>
              <a:t>Who am I?</a:t>
            </a:r>
          </a:p>
        </p:txBody>
      </p:sp>
      <p:sp>
        <p:nvSpPr>
          <p:cNvPr id="3" name="Content Placeholder 2">
            <a:extLst>
              <a:ext uri="{FF2B5EF4-FFF2-40B4-BE49-F238E27FC236}">
                <a16:creationId xmlns:a16="http://schemas.microsoft.com/office/drawing/2014/main" id="{1C2A0954-D219-4DBE-BAE2-53130F5E3921}"/>
              </a:ext>
            </a:extLst>
          </p:cNvPr>
          <p:cNvSpPr>
            <a:spLocks noGrp="1"/>
          </p:cNvSpPr>
          <p:nvPr>
            <p:ph idx="1"/>
          </p:nvPr>
        </p:nvSpPr>
        <p:spPr/>
        <p:txBody>
          <a:bodyPr>
            <a:normAutofit fontScale="92500" lnSpcReduction="20000"/>
          </a:bodyPr>
          <a:lstStyle/>
          <a:p>
            <a:r>
              <a:rPr lang="en-GB" dirty="0" err="1"/>
              <a:t>Dr.</a:t>
            </a:r>
            <a:r>
              <a:rPr lang="en-GB" dirty="0"/>
              <a:t> Anna Rawlings </a:t>
            </a:r>
          </a:p>
          <a:p>
            <a:r>
              <a:rPr lang="en-GB" dirty="0"/>
              <a:t>07810847321</a:t>
            </a:r>
          </a:p>
          <a:p>
            <a:r>
              <a:rPr lang="en-GB" dirty="0">
                <a:hlinkClick r:id="rId2"/>
              </a:rPr>
              <a:t>a.rawlings@swan.ac.uk</a:t>
            </a:r>
            <a:r>
              <a:rPr lang="en-GB" dirty="0"/>
              <a:t> </a:t>
            </a:r>
          </a:p>
          <a:p>
            <a:r>
              <a:rPr lang="en-GB" dirty="0">
                <a:hlinkClick r:id="rId3"/>
              </a:rPr>
              <a:t>https://www.linkedin.com/in/anna-rawlings</a:t>
            </a:r>
            <a:r>
              <a:rPr lang="en-GB" dirty="0"/>
              <a:t> </a:t>
            </a:r>
          </a:p>
          <a:p>
            <a:r>
              <a:rPr lang="en-GB" dirty="0">
                <a:hlinkClick r:id="rId4"/>
              </a:rPr>
              <a:t>https://www.researchgate.net/profile/Anna_Rawlings</a:t>
            </a:r>
            <a:r>
              <a:rPr lang="en-GB" dirty="0"/>
              <a:t> </a:t>
            </a:r>
          </a:p>
          <a:p>
            <a:r>
              <a:rPr lang="en-GB" dirty="0"/>
              <a:t>BSc Environmental Conservation – Swansea Metropolitan </a:t>
            </a:r>
          </a:p>
          <a:p>
            <a:r>
              <a:rPr lang="en-GB" dirty="0"/>
              <a:t>Resources and EMS Officer – UWTSD &amp; Swansea University </a:t>
            </a:r>
          </a:p>
          <a:p>
            <a:r>
              <a:rPr lang="en-GB" dirty="0"/>
              <a:t>MSc Environmental Biology – Swansea University</a:t>
            </a:r>
          </a:p>
          <a:p>
            <a:r>
              <a:rPr lang="en-GB" dirty="0"/>
              <a:t>PhD Molecular Microbial Ecology – Swansea University</a:t>
            </a:r>
          </a:p>
          <a:p>
            <a:r>
              <a:rPr lang="en-GB" dirty="0"/>
              <a:t>Postdoctoral Research Assistant – Swansea University</a:t>
            </a:r>
          </a:p>
          <a:p>
            <a:pPr lvl="1"/>
            <a:r>
              <a:rPr lang="en-GB" dirty="0">
                <a:hlinkClick r:id="rId5"/>
              </a:rPr>
              <a:t>http://www.sunrisenetwork.org/</a:t>
            </a:r>
            <a:r>
              <a:rPr lang="en-GB" dirty="0"/>
              <a:t> </a:t>
            </a:r>
          </a:p>
        </p:txBody>
      </p:sp>
    </p:spTree>
    <p:extLst>
      <p:ext uri="{BB962C8B-B14F-4D97-AF65-F5344CB8AC3E}">
        <p14:creationId xmlns:p14="http://schemas.microsoft.com/office/powerpoint/2010/main" val="15296114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E720CB-2AF8-4DDB-A29C-D6D7346ED81A}"/>
              </a:ext>
            </a:extLst>
          </p:cNvPr>
          <p:cNvSpPr>
            <a:spLocks noGrp="1"/>
          </p:cNvSpPr>
          <p:nvPr>
            <p:ph type="title"/>
          </p:nvPr>
        </p:nvSpPr>
        <p:spPr/>
        <p:txBody>
          <a:bodyPr/>
          <a:lstStyle/>
          <a:p>
            <a:r>
              <a:rPr lang="en-GB" dirty="0"/>
              <a:t>Module Overview</a:t>
            </a:r>
          </a:p>
        </p:txBody>
      </p:sp>
      <p:sp>
        <p:nvSpPr>
          <p:cNvPr id="3" name="Content Placeholder 2">
            <a:extLst>
              <a:ext uri="{FF2B5EF4-FFF2-40B4-BE49-F238E27FC236}">
                <a16:creationId xmlns:a16="http://schemas.microsoft.com/office/drawing/2014/main" id="{49759C1E-280D-448B-BA72-7EC19F344797}"/>
              </a:ext>
            </a:extLst>
          </p:cNvPr>
          <p:cNvSpPr>
            <a:spLocks noGrp="1"/>
          </p:cNvSpPr>
          <p:nvPr>
            <p:ph idx="1"/>
          </p:nvPr>
        </p:nvSpPr>
        <p:spPr/>
        <p:txBody>
          <a:bodyPr/>
          <a:lstStyle/>
          <a:p>
            <a:r>
              <a:rPr lang="en-GB" dirty="0"/>
              <a:t>Biogeochemical cycles – lecture, practical and assignment</a:t>
            </a:r>
          </a:p>
          <a:p>
            <a:r>
              <a:rPr lang="en-GB" dirty="0"/>
              <a:t>Macromolecules of life</a:t>
            </a:r>
          </a:p>
          <a:p>
            <a:r>
              <a:rPr lang="en-GB" dirty="0"/>
              <a:t>Taxonomy and classification</a:t>
            </a:r>
          </a:p>
          <a:p>
            <a:r>
              <a:rPr lang="en-GB" dirty="0"/>
              <a:t>Genetics – cell biology and population genetics</a:t>
            </a:r>
          </a:p>
          <a:p>
            <a:r>
              <a:rPr lang="en-GB" dirty="0"/>
              <a:t>Nutrition – cellular respiration and nutritional modes in microbes</a:t>
            </a:r>
          </a:p>
          <a:p>
            <a:r>
              <a:rPr lang="en-GB" dirty="0"/>
              <a:t>Invasive species – lecture and field trip</a:t>
            </a:r>
          </a:p>
          <a:p>
            <a:endParaRPr lang="en-GB" dirty="0"/>
          </a:p>
          <a:p>
            <a:pPr marL="0" indent="0">
              <a:buNone/>
            </a:pPr>
            <a:endParaRPr lang="en-GB" dirty="0"/>
          </a:p>
          <a:p>
            <a:endParaRPr lang="en-GB" dirty="0"/>
          </a:p>
          <a:p>
            <a:endParaRPr lang="en-GB" dirty="0"/>
          </a:p>
        </p:txBody>
      </p:sp>
    </p:spTree>
    <p:extLst>
      <p:ext uri="{BB962C8B-B14F-4D97-AF65-F5344CB8AC3E}">
        <p14:creationId xmlns:p14="http://schemas.microsoft.com/office/powerpoint/2010/main" val="28730635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F4FA41-7647-4C31-835B-FC2B98314C4B}"/>
              </a:ext>
            </a:extLst>
          </p:cNvPr>
          <p:cNvSpPr>
            <a:spLocks noGrp="1"/>
          </p:cNvSpPr>
          <p:nvPr>
            <p:ph type="title"/>
          </p:nvPr>
        </p:nvSpPr>
        <p:spPr/>
        <p:txBody>
          <a:bodyPr/>
          <a:lstStyle/>
          <a:p>
            <a:r>
              <a:rPr lang="en-GB" dirty="0"/>
              <a:t>Assessment</a:t>
            </a:r>
          </a:p>
        </p:txBody>
      </p:sp>
      <p:sp>
        <p:nvSpPr>
          <p:cNvPr id="3" name="Content Placeholder 2">
            <a:extLst>
              <a:ext uri="{FF2B5EF4-FFF2-40B4-BE49-F238E27FC236}">
                <a16:creationId xmlns:a16="http://schemas.microsoft.com/office/drawing/2014/main" id="{D6C142A4-CAA1-4B4B-A999-6865D79C4845}"/>
              </a:ext>
            </a:extLst>
          </p:cNvPr>
          <p:cNvSpPr>
            <a:spLocks noGrp="1"/>
          </p:cNvSpPr>
          <p:nvPr>
            <p:ph idx="1"/>
          </p:nvPr>
        </p:nvSpPr>
        <p:spPr>
          <a:xfrm>
            <a:off x="1104293" y="1558931"/>
            <a:ext cx="8946541" cy="4195481"/>
          </a:xfrm>
        </p:spPr>
        <p:txBody>
          <a:bodyPr>
            <a:normAutofit/>
          </a:bodyPr>
          <a:lstStyle/>
          <a:p>
            <a:r>
              <a:rPr lang="en-GB" dirty="0"/>
              <a:t>50% assignment – laboratory report</a:t>
            </a:r>
          </a:p>
          <a:p>
            <a:pPr lvl="1"/>
            <a:r>
              <a:rPr lang="en-GB" dirty="0"/>
              <a:t>40% experiment; 10% good laboratory practice</a:t>
            </a:r>
          </a:p>
          <a:p>
            <a:pPr lvl="1"/>
            <a:r>
              <a:rPr lang="en-GB" dirty="0"/>
              <a:t>Build a model of the natural biogeochemical cycle (week 2)</a:t>
            </a:r>
          </a:p>
          <a:p>
            <a:pPr lvl="1"/>
            <a:r>
              <a:rPr lang="en-GB" dirty="0"/>
              <a:t>Turn your observations into a laboratory report (approx. week 8):</a:t>
            </a:r>
          </a:p>
          <a:p>
            <a:pPr lvl="2"/>
            <a:r>
              <a:rPr lang="en-GB" dirty="0"/>
              <a:t>Labelled diagrams of experimental set-up and results</a:t>
            </a:r>
          </a:p>
          <a:p>
            <a:pPr lvl="2"/>
            <a:r>
              <a:rPr lang="en-GB" dirty="0"/>
              <a:t>Interpretation of results in relation to biogeochemical cycles, nutritional modes and human activities</a:t>
            </a:r>
          </a:p>
          <a:p>
            <a:pPr lvl="2"/>
            <a:r>
              <a:rPr lang="en-GB" dirty="0"/>
              <a:t>Good laboratory practice</a:t>
            </a:r>
          </a:p>
          <a:p>
            <a:r>
              <a:rPr lang="en-GB" dirty="0"/>
              <a:t>50% written examination</a:t>
            </a:r>
          </a:p>
          <a:p>
            <a:pPr lvl="1"/>
            <a:r>
              <a:rPr lang="en-GB" dirty="0"/>
              <a:t>5 x short-answer questions based on lecture content, practical work and field trip</a:t>
            </a:r>
          </a:p>
        </p:txBody>
      </p:sp>
    </p:spTree>
    <p:extLst>
      <p:ext uri="{BB962C8B-B14F-4D97-AF65-F5344CB8AC3E}">
        <p14:creationId xmlns:p14="http://schemas.microsoft.com/office/powerpoint/2010/main" val="27822823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4C36E2-9E91-40FD-B0D9-6264407B446C}"/>
              </a:ext>
            </a:extLst>
          </p:cNvPr>
          <p:cNvSpPr>
            <a:spLocks noGrp="1"/>
          </p:cNvSpPr>
          <p:nvPr>
            <p:ph type="title"/>
          </p:nvPr>
        </p:nvSpPr>
        <p:spPr>
          <a:xfrm>
            <a:off x="1015266" y="574265"/>
            <a:ext cx="9404723" cy="1400530"/>
          </a:xfrm>
        </p:spPr>
        <p:txBody>
          <a:bodyPr/>
          <a:lstStyle/>
          <a:p>
            <a:pPr algn="ctr"/>
            <a:r>
              <a:rPr lang="en-GB" sz="2800" dirty="0"/>
              <a:t>The forgotten ecosystem engineers: community and functional ecology of pioneer wood decay fungi in the canopy of Beech trees</a:t>
            </a:r>
          </a:p>
        </p:txBody>
      </p:sp>
      <p:pic>
        <p:nvPicPr>
          <p:cNvPr id="16" name="Picture 15">
            <a:extLst>
              <a:ext uri="{FF2B5EF4-FFF2-40B4-BE49-F238E27FC236}">
                <a16:creationId xmlns:a16="http://schemas.microsoft.com/office/drawing/2014/main" id="{65225995-6333-48D6-84FA-67D8285EDE0C}"/>
              </a:ext>
            </a:extLst>
          </p:cNvPr>
          <p:cNvPicPr>
            <a:picLocks noChangeAspect="1"/>
          </p:cNvPicPr>
          <p:nvPr/>
        </p:nvPicPr>
        <p:blipFill>
          <a:blip r:embed="rId3"/>
          <a:stretch>
            <a:fillRect/>
          </a:stretch>
        </p:blipFill>
        <p:spPr>
          <a:xfrm>
            <a:off x="5118538" y="2494402"/>
            <a:ext cx="5690202" cy="3214756"/>
          </a:xfrm>
          <a:prstGeom prst="rect">
            <a:avLst/>
          </a:prstGeom>
        </p:spPr>
      </p:pic>
      <p:pic>
        <p:nvPicPr>
          <p:cNvPr id="18" name="Picture 17">
            <a:extLst>
              <a:ext uri="{FF2B5EF4-FFF2-40B4-BE49-F238E27FC236}">
                <a16:creationId xmlns:a16="http://schemas.microsoft.com/office/drawing/2014/main" id="{78AEF729-CC6B-4E10-A5AF-6956928241A4}"/>
              </a:ext>
            </a:extLst>
          </p:cNvPr>
          <p:cNvPicPr>
            <a:picLocks noChangeAspect="1"/>
          </p:cNvPicPr>
          <p:nvPr/>
        </p:nvPicPr>
        <p:blipFill>
          <a:blip r:embed="rId4"/>
          <a:stretch>
            <a:fillRect/>
          </a:stretch>
        </p:blipFill>
        <p:spPr>
          <a:xfrm>
            <a:off x="2028990" y="2906393"/>
            <a:ext cx="2381250" cy="2390775"/>
          </a:xfrm>
          <a:prstGeom prst="rect">
            <a:avLst/>
          </a:prstGeom>
        </p:spPr>
      </p:pic>
    </p:spTree>
    <p:extLst>
      <p:ext uri="{BB962C8B-B14F-4D97-AF65-F5344CB8AC3E}">
        <p14:creationId xmlns:p14="http://schemas.microsoft.com/office/powerpoint/2010/main" val="4907354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E58EB6-696C-4C29-A7FA-2DAF9ED93300}"/>
              </a:ext>
            </a:extLst>
          </p:cNvPr>
          <p:cNvSpPr>
            <a:spLocks noGrp="1"/>
          </p:cNvSpPr>
          <p:nvPr>
            <p:ph type="title"/>
          </p:nvPr>
        </p:nvSpPr>
        <p:spPr/>
        <p:txBody>
          <a:bodyPr/>
          <a:lstStyle/>
          <a:p>
            <a:r>
              <a:rPr lang="en-GB" dirty="0"/>
              <a:t>Who are the wood decay fungi?</a:t>
            </a:r>
          </a:p>
        </p:txBody>
      </p:sp>
      <p:pic>
        <p:nvPicPr>
          <p:cNvPr id="14" name="Content Placeholder 13">
            <a:extLst>
              <a:ext uri="{FF2B5EF4-FFF2-40B4-BE49-F238E27FC236}">
                <a16:creationId xmlns:a16="http://schemas.microsoft.com/office/drawing/2014/main" id="{5D01E551-8D5F-4F6A-B227-8815B77C3F51}"/>
              </a:ext>
            </a:extLst>
          </p:cNvPr>
          <p:cNvPicPr>
            <a:picLocks noGrp="1" noChangeAspect="1"/>
          </p:cNvPicPr>
          <p:nvPr>
            <p:ph idx="1"/>
          </p:nvPr>
        </p:nvPicPr>
        <p:blipFill>
          <a:blip r:embed="rId3"/>
          <a:stretch>
            <a:fillRect/>
          </a:stretch>
        </p:blipFill>
        <p:spPr>
          <a:xfrm>
            <a:off x="2707186" y="2674198"/>
            <a:ext cx="6096000" cy="1804416"/>
          </a:xfrm>
        </p:spPr>
      </p:pic>
      <p:grpSp>
        <p:nvGrpSpPr>
          <p:cNvPr id="4" name="Group 3">
            <a:extLst>
              <a:ext uri="{FF2B5EF4-FFF2-40B4-BE49-F238E27FC236}">
                <a16:creationId xmlns:a16="http://schemas.microsoft.com/office/drawing/2014/main" id="{57AB360A-F9DE-4FBD-B1BF-8668E481DE55}"/>
              </a:ext>
            </a:extLst>
          </p:cNvPr>
          <p:cNvGrpSpPr/>
          <p:nvPr/>
        </p:nvGrpSpPr>
        <p:grpSpPr>
          <a:xfrm>
            <a:off x="2232811" y="1674903"/>
            <a:ext cx="6840921" cy="4357818"/>
            <a:chOff x="685799" y="1514058"/>
            <a:chExt cx="7819165" cy="4896678"/>
          </a:xfrm>
        </p:grpSpPr>
        <p:pic>
          <p:nvPicPr>
            <p:cNvPr id="5" name="Content Placeholder 8">
              <a:extLst>
                <a:ext uri="{FF2B5EF4-FFF2-40B4-BE49-F238E27FC236}">
                  <a16:creationId xmlns:a16="http://schemas.microsoft.com/office/drawing/2014/main" id="{0BF2DA11-351A-4A8A-94FF-6FE8E46767B8}"/>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t="-1" b="3953"/>
            <a:stretch/>
          </p:blipFill>
          <p:spPr>
            <a:xfrm>
              <a:off x="3200400" y="1514059"/>
              <a:ext cx="2514600" cy="1610139"/>
            </a:xfrm>
            <a:prstGeom prst="rect">
              <a:avLst/>
            </a:prstGeom>
          </p:spPr>
        </p:pic>
        <p:pic>
          <p:nvPicPr>
            <p:cNvPr id="6" name="Picture 5">
              <a:extLst>
                <a:ext uri="{FF2B5EF4-FFF2-40B4-BE49-F238E27FC236}">
                  <a16:creationId xmlns:a16="http://schemas.microsoft.com/office/drawing/2014/main" id="{44A2121C-AFFF-4097-9DB1-33E3E1D12DA4}"/>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685800" y="3124199"/>
              <a:ext cx="2514600" cy="1676400"/>
            </a:xfrm>
            <a:prstGeom prst="rect">
              <a:avLst/>
            </a:prstGeom>
          </p:spPr>
        </p:pic>
        <p:pic>
          <p:nvPicPr>
            <p:cNvPr id="7" name="Picture 6">
              <a:extLst>
                <a:ext uri="{FF2B5EF4-FFF2-40B4-BE49-F238E27FC236}">
                  <a16:creationId xmlns:a16="http://schemas.microsoft.com/office/drawing/2014/main" id="{09D8D7B3-5566-480B-85C5-3E54DCDD9A56}"/>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t="5504" r="1615" b="1"/>
            <a:stretch/>
          </p:blipFill>
          <p:spPr>
            <a:xfrm>
              <a:off x="685799" y="1514059"/>
              <a:ext cx="2514601" cy="1610140"/>
            </a:xfrm>
            <a:prstGeom prst="rect">
              <a:avLst/>
            </a:prstGeom>
          </p:spPr>
        </p:pic>
        <p:pic>
          <p:nvPicPr>
            <p:cNvPr id="8" name="Picture 7">
              <a:extLst>
                <a:ext uri="{FF2B5EF4-FFF2-40B4-BE49-F238E27FC236}">
                  <a16:creationId xmlns:a16="http://schemas.microsoft.com/office/drawing/2014/main" id="{357E1240-8AF1-462A-AD41-F37A2A55805A}"/>
                </a:ext>
              </a:extLst>
            </p:cNvPr>
            <p:cNvPicPr>
              <a:picLocks noChangeAspect="1"/>
            </p:cNvPicPr>
            <p:nvPr/>
          </p:nvPicPr>
          <p:blipFill rotWithShape="1">
            <a:blip r:embed="rId7" cstate="print">
              <a:extLst>
                <a:ext uri="{28A0092B-C50C-407E-A947-70E740481C1C}">
                  <a14:useLocalDpi xmlns:a14="http://schemas.microsoft.com/office/drawing/2010/main" val="0"/>
                </a:ext>
              </a:extLst>
            </a:blip>
            <a:srcRect t="4305" r="3953"/>
            <a:stretch/>
          </p:blipFill>
          <p:spPr>
            <a:xfrm>
              <a:off x="3200400" y="3124198"/>
              <a:ext cx="2514602" cy="1676397"/>
            </a:xfrm>
            <a:prstGeom prst="rect">
              <a:avLst/>
            </a:prstGeom>
          </p:spPr>
        </p:pic>
        <p:pic>
          <p:nvPicPr>
            <p:cNvPr id="9" name="Picture 8">
              <a:extLst>
                <a:ext uri="{FF2B5EF4-FFF2-40B4-BE49-F238E27FC236}">
                  <a16:creationId xmlns:a16="http://schemas.microsoft.com/office/drawing/2014/main" id="{14D7F92F-A43D-4561-8845-9E6542A2FB4D}"/>
                </a:ext>
              </a:extLst>
            </p:cNvPr>
            <p:cNvPicPr>
              <a:picLocks noChangeAspect="1"/>
            </p:cNvPicPr>
            <p:nvPr/>
          </p:nvPicPr>
          <p:blipFill rotWithShape="1">
            <a:blip r:embed="rId8" cstate="print">
              <a:extLst>
                <a:ext uri="{28A0092B-C50C-407E-A947-70E740481C1C}">
                  <a14:useLocalDpi xmlns:a14="http://schemas.microsoft.com/office/drawing/2010/main" val="0"/>
                </a:ext>
              </a:extLst>
            </a:blip>
            <a:srcRect l="8975"/>
            <a:stretch/>
          </p:blipFill>
          <p:spPr>
            <a:xfrm rot="16200000">
              <a:off x="1138033" y="4348366"/>
              <a:ext cx="1610136" cy="2514601"/>
            </a:xfrm>
            <a:prstGeom prst="rect">
              <a:avLst/>
            </a:prstGeom>
          </p:spPr>
        </p:pic>
        <p:pic>
          <p:nvPicPr>
            <p:cNvPr id="10" name="Picture 9">
              <a:extLst>
                <a:ext uri="{FF2B5EF4-FFF2-40B4-BE49-F238E27FC236}">
                  <a16:creationId xmlns:a16="http://schemas.microsoft.com/office/drawing/2014/main" id="{85669627-370E-4F2A-9F82-BB904B4A6F16}"/>
                </a:ext>
              </a:extLst>
            </p:cNvPr>
            <p:cNvPicPr>
              <a:picLocks noChangeAspect="1"/>
            </p:cNvPicPr>
            <p:nvPr/>
          </p:nvPicPr>
          <p:blipFill rotWithShape="1">
            <a:blip r:embed="rId9" cstate="print">
              <a:extLst>
                <a:ext uri="{28A0092B-C50C-407E-A947-70E740481C1C}">
                  <a14:useLocalDpi xmlns:a14="http://schemas.microsoft.com/office/drawing/2010/main" val="0"/>
                </a:ext>
              </a:extLst>
            </a:blip>
            <a:srcRect l="17622" t="3605" r="21036" b="3821"/>
            <a:stretch/>
          </p:blipFill>
          <p:spPr>
            <a:xfrm rot="5400000">
              <a:off x="5466715" y="3372487"/>
              <a:ext cx="3286536" cy="2789961"/>
            </a:xfrm>
            <a:prstGeom prst="rect">
              <a:avLst/>
            </a:prstGeom>
          </p:spPr>
        </p:pic>
        <p:pic>
          <p:nvPicPr>
            <p:cNvPr id="11" name="Picture 10">
              <a:extLst>
                <a:ext uri="{FF2B5EF4-FFF2-40B4-BE49-F238E27FC236}">
                  <a16:creationId xmlns:a16="http://schemas.microsoft.com/office/drawing/2014/main" id="{4CA8FF3F-1FCF-4039-AE91-6DD66B9ED890}"/>
                </a:ext>
              </a:extLst>
            </p:cNvPr>
            <p:cNvPicPr>
              <a:picLocks noChangeAspect="1"/>
            </p:cNvPicPr>
            <p:nvPr/>
          </p:nvPicPr>
          <p:blipFill rotWithShape="1">
            <a:blip r:embed="rId10" cstate="print">
              <a:extLst>
                <a:ext uri="{28A0092B-C50C-407E-A947-70E740481C1C}">
                  <a14:useLocalDpi xmlns:a14="http://schemas.microsoft.com/office/drawing/2010/main" val="0"/>
                </a:ext>
              </a:extLst>
            </a:blip>
            <a:srcRect l="14833" b="12619"/>
            <a:stretch/>
          </p:blipFill>
          <p:spPr>
            <a:xfrm>
              <a:off x="5715002" y="1514058"/>
              <a:ext cx="2789962" cy="1610140"/>
            </a:xfrm>
            <a:prstGeom prst="rect">
              <a:avLst/>
            </a:prstGeom>
          </p:spPr>
        </p:pic>
        <p:pic>
          <p:nvPicPr>
            <p:cNvPr id="12" name="Content Placeholder 7">
              <a:extLst>
                <a:ext uri="{FF2B5EF4-FFF2-40B4-BE49-F238E27FC236}">
                  <a16:creationId xmlns:a16="http://schemas.microsoft.com/office/drawing/2014/main" id="{799AABEB-ED2A-41C3-A67B-B7C48509F4CA}"/>
                </a:ext>
              </a:extLst>
            </p:cNvPr>
            <p:cNvPicPr>
              <a:picLocks noChangeAspect="1"/>
            </p:cNvPicPr>
            <p:nvPr/>
          </p:nvPicPr>
          <p:blipFill rotWithShape="1">
            <a:blip r:embed="rId11" cstate="print">
              <a:extLst>
                <a:ext uri="{28A0092B-C50C-407E-A947-70E740481C1C}">
                  <a14:useLocalDpi xmlns:a14="http://schemas.microsoft.com/office/drawing/2010/main" val="0"/>
                </a:ext>
              </a:extLst>
            </a:blip>
            <a:srcRect b="1976"/>
            <a:stretch/>
          </p:blipFill>
          <p:spPr>
            <a:xfrm>
              <a:off x="3200402" y="4767466"/>
              <a:ext cx="2514600" cy="1643269"/>
            </a:xfrm>
            <a:prstGeom prst="rect">
              <a:avLst/>
            </a:prstGeom>
          </p:spPr>
        </p:pic>
      </p:grpSp>
      <p:sp>
        <p:nvSpPr>
          <p:cNvPr id="15" name="TextBox 14">
            <a:extLst>
              <a:ext uri="{FF2B5EF4-FFF2-40B4-BE49-F238E27FC236}">
                <a16:creationId xmlns:a16="http://schemas.microsoft.com/office/drawing/2014/main" id="{C4525AC5-1732-4E02-A1E4-1E53D1352D6C}"/>
              </a:ext>
            </a:extLst>
          </p:cNvPr>
          <p:cNvSpPr txBox="1"/>
          <p:nvPr/>
        </p:nvSpPr>
        <p:spPr>
          <a:xfrm>
            <a:off x="315310" y="6124392"/>
            <a:ext cx="11256580" cy="523220"/>
          </a:xfrm>
          <a:prstGeom prst="rect">
            <a:avLst/>
          </a:prstGeom>
          <a:noFill/>
        </p:spPr>
        <p:txBody>
          <a:bodyPr wrap="square" rtlCol="0">
            <a:spAutoFit/>
          </a:bodyPr>
          <a:lstStyle/>
          <a:p>
            <a:r>
              <a:rPr lang="en-GB" sz="1400" dirty="0"/>
              <a:t>Riley et al 2014 - Extensive sampling of basidiomycete genomes demonstrates inadequacy of the white-rot/brown-rot paradigm for wood decay fungi - </a:t>
            </a:r>
            <a:r>
              <a:rPr lang="en-GB" sz="1400" dirty="0">
                <a:hlinkClick r:id="rId12"/>
              </a:rPr>
              <a:t>https://www.pnas.org/content/pnas/early/2014/06/18/1400592111.full.pdf</a:t>
            </a:r>
            <a:r>
              <a:rPr lang="en-GB" sz="1400" dirty="0"/>
              <a:t> </a:t>
            </a:r>
          </a:p>
        </p:txBody>
      </p:sp>
    </p:spTree>
    <p:extLst>
      <p:ext uri="{BB962C8B-B14F-4D97-AF65-F5344CB8AC3E}">
        <p14:creationId xmlns:p14="http://schemas.microsoft.com/office/powerpoint/2010/main" val="10473278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xit" presetSubtype="0" fill="hold" nodeType="clickEffect">
                                  <p:stCondLst>
                                    <p:cond delay="0"/>
                                  </p:stCondLst>
                                  <p:childTnLst>
                                    <p:set>
                                      <p:cBhvr>
                                        <p:cTn id="6" dur="1" fill="hold">
                                          <p:stCondLst>
                                            <p:cond delay="0"/>
                                          </p:stCondLst>
                                        </p:cTn>
                                        <p:tgtEl>
                                          <p:spTgt spid="14"/>
                                        </p:tgtEl>
                                        <p:attrNameLst>
                                          <p:attrName>style.visibility</p:attrName>
                                        </p:attrNameLst>
                                      </p:cBhvr>
                                      <p:to>
                                        <p:strVal val="hidden"/>
                                      </p:to>
                                    </p:set>
                                  </p:childTnLst>
                                </p:cTn>
                              </p:par>
                              <p:par>
                                <p:cTn id="7" presetID="1" presetClass="entr" presetSubtype="0" fill="hold" nodeType="withEffect">
                                  <p:stCondLst>
                                    <p:cond delay="0"/>
                                  </p:stCondLst>
                                  <p:childTnLst>
                                    <p:set>
                                      <p:cBhvr>
                                        <p:cTn id="8"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DB08BA-0BFC-434C-8392-A85B59F8FE54}"/>
              </a:ext>
            </a:extLst>
          </p:cNvPr>
          <p:cNvSpPr>
            <a:spLocks noGrp="1"/>
          </p:cNvSpPr>
          <p:nvPr>
            <p:ph type="title"/>
          </p:nvPr>
        </p:nvSpPr>
        <p:spPr/>
        <p:txBody>
          <a:bodyPr/>
          <a:lstStyle/>
          <a:p>
            <a:r>
              <a:rPr lang="en-GB" sz="3600" dirty="0"/>
              <a:t>Wood decay community development and change</a:t>
            </a:r>
          </a:p>
        </p:txBody>
      </p:sp>
      <p:pic>
        <p:nvPicPr>
          <p:cNvPr id="4" name="Picture 2">
            <a:extLst>
              <a:ext uri="{FF2B5EF4-FFF2-40B4-BE49-F238E27FC236}">
                <a16:creationId xmlns:a16="http://schemas.microsoft.com/office/drawing/2014/main" id="{5B60257F-1784-42CB-8A5C-1F0D3DDC35D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461" r="2166" b="3664"/>
          <a:stretch/>
        </p:blipFill>
        <p:spPr bwMode="auto">
          <a:xfrm>
            <a:off x="1323873" y="1774703"/>
            <a:ext cx="8638579" cy="4191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 name="Content Placeholder 9">
            <a:extLst>
              <a:ext uri="{FF2B5EF4-FFF2-40B4-BE49-F238E27FC236}">
                <a16:creationId xmlns:a16="http://schemas.microsoft.com/office/drawing/2014/main" id="{AD5E6901-FB6B-41CD-9D6C-024BCEFA8D16}"/>
              </a:ext>
            </a:extLst>
          </p:cNvPr>
          <p:cNvPicPr>
            <a:picLocks noGrp="1" noChangeAspect="1"/>
          </p:cNvPicPr>
          <p:nvPr>
            <p:ph idx="1"/>
          </p:nvPr>
        </p:nvPicPr>
        <p:blipFill>
          <a:blip r:embed="rId4">
            <a:extLst>
              <a:ext uri="{96DAC541-7B7A-43D3-8B79-37D633B846F1}">
                <asvg:svgBlip xmlns:asvg="http://schemas.microsoft.com/office/drawing/2016/SVG/main" r:embed="rId5"/>
              </a:ext>
            </a:extLst>
          </a:blip>
          <a:stretch>
            <a:fillRect/>
          </a:stretch>
        </p:blipFill>
        <p:spPr>
          <a:xfrm>
            <a:off x="1463639" y="1873189"/>
            <a:ext cx="8359049" cy="4195762"/>
          </a:xfrm>
        </p:spPr>
      </p:pic>
      <p:sp>
        <p:nvSpPr>
          <p:cNvPr id="3" name="TextBox 2">
            <a:extLst>
              <a:ext uri="{FF2B5EF4-FFF2-40B4-BE49-F238E27FC236}">
                <a16:creationId xmlns:a16="http://schemas.microsoft.com/office/drawing/2014/main" id="{1506DC95-DF20-4C0B-A178-F0C20BB5ED99}"/>
              </a:ext>
            </a:extLst>
          </p:cNvPr>
          <p:cNvSpPr txBox="1"/>
          <p:nvPr/>
        </p:nvSpPr>
        <p:spPr>
          <a:xfrm>
            <a:off x="126124" y="6116250"/>
            <a:ext cx="12065876" cy="646331"/>
          </a:xfrm>
          <a:prstGeom prst="rect">
            <a:avLst/>
          </a:prstGeom>
          <a:noFill/>
        </p:spPr>
        <p:txBody>
          <a:bodyPr wrap="square" rtlCol="0">
            <a:spAutoFit/>
          </a:bodyPr>
          <a:lstStyle/>
          <a:p>
            <a:r>
              <a:rPr lang="en-GB" sz="1200" dirty="0"/>
              <a:t>Boddy 2001 - Fungal Community Ecology and Wood Decomposition Processes in Angiosperms: From Standing Tree to Complete Decay of Coarse Woody Debris </a:t>
            </a:r>
            <a:br>
              <a:rPr lang="en-GB" sz="1200" dirty="0"/>
            </a:br>
            <a:r>
              <a:rPr lang="en-GB" sz="1200" dirty="0"/>
              <a:t>Crash Course Ecology – Change is good </a:t>
            </a:r>
            <a:r>
              <a:rPr lang="en-GB" sz="1200" dirty="0">
                <a:hlinkClick r:id="rId6"/>
              </a:rPr>
              <a:t>https://www.youtube.com/watch?v=jZKIHe2LDP8</a:t>
            </a:r>
            <a:r>
              <a:rPr lang="en-GB" sz="1200" dirty="0"/>
              <a:t>  (NB from around 5min he is saying “niche” not “</a:t>
            </a:r>
            <a:r>
              <a:rPr lang="en-GB" sz="1200" dirty="0" err="1"/>
              <a:t>nitch</a:t>
            </a:r>
            <a:r>
              <a:rPr lang="en-GB" sz="1200" dirty="0"/>
              <a:t>”!</a:t>
            </a:r>
          </a:p>
          <a:p>
            <a:r>
              <a:rPr lang="en-GB" sz="1200" dirty="0"/>
              <a:t>RSPB – Bringing reedbeds to life </a:t>
            </a:r>
            <a:r>
              <a:rPr lang="en-GB" sz="1200" dirty="0">
                <a:hlinkClick r:id="rId7"/>
              </a:rPr>
              <a:t>http://ww2.rspb.org.uk/Images/bringing_reedbeds_to_life_tcm9-385799.pdf</a:t>
            </a:r>
            <a:r>
              <a:rPr lang="en-GB" sz="1200" dirty="0"/>
              <a:t> </a:t>
            </a:r>
          </a:p>
        </p:txBody>
      </p:sp>
      <p:sp>
        <p:nvSpPr>
          <p:cNvPr id="6" name="TextBox 5">
            <a:extLst>
              <a:ext uri="{FF2B5EF4-FFF2-40B4-BE49-F238E27FC236}">
                <a16:creationId xmlns:a16="http://schemas.microsoft.com/office/drawing/2014/main" id="{0626B67C-E41E-40AB-BC1D-55C9AD9A1FB4}"/>
              </a:ext>
            </a:extLst>
          </p:cNvPr>
          <p:cNvSpPr txBox="1"/>
          <p:nvPr/>
        </p:nvSpPr>
        <p:spPr>
          <a:xfrm>
            <a:off x="8139149" y="1254824"/>
            <a:ext cx="1823303" cy="369332"/>
          </a:xfrm>
          <a:prstGeom prst="rect">
            <a:avLst/>
          </a:prstGeom>
          <a:noFill/>
        </p:spPr>
        <p:txBody>
          <a:bodyPr wrap="square" rtlCol="0">
            <a:spAutoFit/>
          </a:bodyPr>
          <a:lstStyle/>
          <a:p>
            <a:r>
              <a:rPr lang="en-GB" b="1" dirty="0">
                <a:solidFill>
                  <a:srgbClr val="FF0000"/>
                </a:solidFill>
              </a:rPr>
              <a:t>KEY CONCEPT!</a:t>
            </a:r>
          </a:p>
        </p:txBody>
      </p:sp>
    </p:spTree>
    <p:extLst>
      <p:ext uri="{BB962C8B-B14F-4D97-AF65-F5344CB8AC3E}">
        <p14:creationId xmlns:p14="http://schemas.microsoft.com/office/powerpoint/2010/main" val="26454683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xit" presetSubtype="0" fill="hold" nodeType="clickEffect">
                                  <p:stCondLst>
                                    <p:cond delay="0"/>
                                  </p:stCondLst>
                                  <p:childTnLst>
                                    <p:set>
                                      <p:cBhvr>
                                        <p:cTn id="10" dur="1" fill="hold">
                                          <p:stCondLst>
                                            <p:cond delay="0"/>
                                          </p:stCondLst>
                                        </p:cTn>
                                        <p:tgtEl>
                                          <p:spTgt spid="10"/>
                                        </p:tgtEl>
                                        <p:attrNameLst>
                                          <p:attrName>style.visibility</p:attrName>
                                        </p:attrNameLst>
                                      </p:cBhvr>
                                      <p:to>
                                        <p:strVal val="hidden"/>
                                      </p:to>
                                    </p:set>
                                  </p:childTnLst>
                                </p:cTn>
                              </p:par>
                              <p:par>
                                <p:cTn id="11" presetID="1" presetClass="entr" presetSubtype="0" fill="hold" nodeType="withEffect">
                                  <p:stCondLst>
                                    <p:cond delay="0"/>
                                  </p:stCondLst>
                                  <p:childTnLst>
                                    <p:set>
                                      <p:cBhvr>
                                        <p:cTn id="12" dur="1" fill="hold">
                                          <p:stCondLst>
                                            <p:cond delay="0"/>
                                          </p:stCondLst>
                                        </p:cTn>
                                        <p:tgtEl>
                                          <p:spTgt spid="4"/>
                                        </p:tgtEl>
                                        <p:attrNameLst>
                                          <p:attrName>style.visibility</p:attrName>
                                        </p:attrNameLst>
                                      </p:cBhvr>
                                      <p:to>
                                        <p:strVal val="visible"/>
                                      </p:to>
                                    </p:set>
                                  </p:childTnLst>
                                </p:cTn>
                              </p:par>
                              <p:par>
                                <p:cTn id="13" presetID="1" presetClass="exit" presetSubtype="0" fill="hold" grpId="0" nodeType="withEffect">
                                  <p:stCondLst>
                                    <p:cond delay="0"/>
                                  </p:stCondLst>
                                  <p:childTnLst>
                                    <p:set>
                                      <p:cBhvr>
                                        <p:cTn id="14" dur="1" fill="hold">
                                          <p:stCondLst>
                                            <p:cond delay="0"/>
                                          </p:stCondLst>
                                        </p:cTn>
                                        <p:tgtEl>
                                          <p:spTgt spid="6"/>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0DF1E0-FE7E-4785-A37B-FC827B1820D8}"/>
              </a:ext>
            </a:extLst>
          </p:cNvPr>
          <p:cNvSpPr>
            <a:spLocks noGrp="1"/>
          </p:cNvSpPr>
          <p:nvPr>
            <p:ph type="title"/>
          </p:nvPr>
        </p:nvSpPr>
        <p:spPr/>
        <p:txBody>
          <a:bodyPr/>
          <a:lstStyle/>
          <a:p>
            <a:r>
              <a:rPr lang="en-GB" sz="3200" dirty="0"/>
              <a:t>Pioneer wood decay communities described to date</a:t>
            </a:r>
          </a:p>
        </p:txBody>
      </p:sp>
      <p:sp>
        <p:nvSpPr>
          <p:cNvPr id="3" name="Content Placeholder 2">
            <a:extLst>
              <a:ext uri="{FF2B5EF4-FFF2-40B4-BE49-F238E27FC236}">
                <a16:creationId xmlns:a16="http://schemas.microsoft.com/office/drawing/2014/main" id="{2D84563E-0B1C-48E8-8D38-6F31370FD4E1}"/>
              </a:ext>
            </a:extLst>
          </p:cNvPr>
          <p:cNvSpPr>
            <a:spLocks noGrp="1"/>
          </p:cNvSpPr>
          <p:nvPr>
            <p:ph idx="1"/>
          </p:nvPr>
        </p:nvSpPr>
        <p:spPr/>
        <p:txBody>
          <a:bodyPr/>
          <a:lstStyle/>
          <a:p>
            <a:endParaRPr lang="en-GB"/>
          </a:p>
        </p:txBody>
      </p:sp>
      <p:pic>
        <p:nvPicPr>
          <p:cNvPr id="4" name="Content Placeholder 3">
            <a:extLst>
              <a:ext uri="{FF2B5EF4-FFF2-40B4-BE49-F238E27FC236}">
                <a16:creationId xmlns:a16="http://schemas.microsoft.com/office/drawing/2014/main" id="{7CF61DA2-4047-4D62-917C-E5D1000997A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654629" y="2052918"/>
            <a:ext cx="8229600" cy="3848999"/>
          </a:xfrm>
          <a:prstGeom prst="rect">
            <a:avLst/>
          </a:prstGeom>
          <a:ln w="19050">
            <a:solidFill>
              <a:schemeClr val="bg2">
                <a:lumMod val="25000"/>
              </a:schemeClr>
            </a:solidFill>
          </a:ln>
        </p:spPr>
      </p:pic>
    </p:spTree>
    <p:extLst>
      <p:ext uri="{BB962C8B-B14F-4D97-AF65-F5344CB8AC3E}">
        <p14:creationId xmlns:p14="http://schemas.microsoft.com/office/powerpoint/2010/main" val="25504498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28699D-E67D-453D-8B16-A8C628232704}"/>
              </a:ext>
            </a:extLst>
          </p:cNvPr>
          <p:cNvSpPr>
            <a:spLocks noGrp="1"/>
          </p:cNvSpPr>
          <p:nvPr>
            <p:ph type="title"/>
          </p:nvPr>
        </p:nvSpPr>
        <p:spPr/>
        <p:txBody>
          <a:bodyPr/>
          <a:lstStyle/>
          <a:p>
            <a:r>
              <a:rPr lang="en-GB" dirty="0"/>
              <a:t>Surveying pioneer wood decay communities</a:t>
            </a:r>
          </a:p>
        </p:txBody>
      </p:sp>
      <p:sp>
        <p:nvSpPr>
          <p:cNvPr id="3" name="Content Placeholder 2">
            <a:extLst>
              <a:ext uri="{FF2B5EF4-FFF2-40B4-BE49-F238E27FC236}">
                <a16:creationId xmlns:a16="http://schemas.microsoft.com/office/drawing/2014/main" id="{9F4A73D8-B711-4051-B8AB-9D8797AB682D}"/>
              </a:ext>
            </a:extLst>
          </p:cNvPr>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id="{FCF2D571-6620-4E95-81A6-A5469D60732B}"/>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022605" y="2683040"/>
            <a:ext cx="2200002" cy="1491919"/>
          </a:xfrm>
          <a:prstGeom prst="rect">
            <a:avLst/>
          </a:prstGeom>
        </p:spPr>
      </p:pic>
      <p:pic>
        <p:nvPicPr>
          <p:cNvPr id="5" name="Picture 4">
            <a:extLst>
              <a:ext uri="{FF2B5EF4-FFF2-40B4-BE49-F238E27FC236}">
                <a16:creationId xmlns:a16="http://schemas.microsoft.com/office/drawing/2014/main" id="{033A41B8-2473-4FF7-BDF1-F9A850A05B22}"/>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l="8975"/>
          <a:stretch/>
        </p:blipFill>
        <p:spPr>
          <a:xfrm rot="16200000">
            <a:off x="2406133" y="3791431"/>
            <a:ext cx="1432947" cy="2200003"/>
          </a:xfrm>
          <a:prstGeom prst="rect">
            <a:avLst/>
          </a:prstGeom>
        </p:spPr>
      </p:pic>
      <p:pic>
        <p:nvPicPr>
          <p:cNvPr id="6" name="Picture 5">
            <a:extLst>
              <a:ext uri="{FF2B5EF4-FFF2-40B4-BE49-F238E27FC236}">
                <a16:creationId xmlns:a16="http://schemas.microsoft.com/office/drawing/2014/main" id="{ED7D5BE4-BBEA-4D51-9ED4-681C8A2265FA}"/>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17622" t="3605" r="21036" b="3821"/>
          <a:stretch/>
        </p:blipFill>
        <p:spPr>
          <a:xfrm rot="5400000">
            <a:off x="6180635" y="2925017"/>
            <a:ext cx="2924866" cy="2440913"/>
          </a:xfrm>
          <a:prstGeom prst="rect">
            <a:avLst/>
          </a:prstGeom>
        </p:spPr>
      </p:pic>
      <p:sp>
        <p:nvSpPr>
          <p:cNvPr id="7" name="Not Equal 6">
            <a:extLst>
              <a:ext uri="{FF2B5EF4-FFF2-40B4-BE49-F238E27FC236}">
                <a16:creationId xmlns:a16="http://schemas.microsoft.com/office/drawing/2014/main" id="{27C7C871-9DE2-44CA-8111-719A37F56D99}"/>
              </a:ext>
            </a:extLst>
          </p:cNvPr>
          <p:cNvSpPr/>
          <p:nvPr/>
        </p:nvSpPr>
        <p:spPr>
          <a:xfrm>
            <a:off x="4435367" y="3678620"/>
            <a:ext cx="1860330" cy="1061545"/>
          </a:xfrm>
          <a:prstGeom prst="mathNotEqua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Tree>
    <p:extLst>
      <p:ext uri="{BB962C8B-B14F-4D97-AF65-F5344CB8AC3E}">
        <p14:creationId xmlns:p14="http://schemas.microsoft.com/office/powerpoint/2010/main" val="9811403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FF02A4-EA5C-4459-8F82-88425ADD9C93}"/>
              </a:ext>
            </a:extLst>
          </p:cNvPr>
          <p:cNvSpPr>
            <a:spLocks noGrp="1"/>
          </p:cNvSpPr>
          <p:nvPr>
            <p:ph type="title"/>
          </p:nvPr>
        </p:nvSpPr>
        <p:spPr/>
        <p:txBody>
          <a:bodyPr/>
          <a:lstStyle/>
          <a:p>
            <a:r>
              <a:rPr lang="en-GB" dirty="0"/>
              <a:t>Study site</a:t>
            </a:r>
          </a:p>
        </p:txBody>
      </p:sp>
      <p:sp>
        <p:nvSpPr>
          <p:cNvPr id="3" name="Content Placeholder 2">
            <a:extLst>
              <a:ext uri="{FF2B5EF4-FFF2-40B4-BE49-F238E27FC236}">
                <a16:creationId xmlns:a16="http://schemas.microsoft.com/office/drawing/2014/main" id="{BD83A044-EC12-47A1-8059-13808C4EE142}"/>
              </a:ext>
            </a:extLst>
          </p:cNvPr>
          <p:cNvSpPr>
            <a:spLocks noGrp="1"/>
          </p:cNvSpPr>
          <p:nvPr>
            <p:ph idx="1"/>
          </p:nvPr>
        </p:nvSpPr>
        <p:spPr/>
        <p:txBody>
          <a:bodyPr/>
          <a:lstStyle/>
          <a:p>
            <a:endParaRPr lang="en-GB" dirty="0"/>
          </a:p>
        </p:txBody>
      </p:sp>
      <p:pic>
        <p:nvPicPr>
          <p:cNvPr id="4" name="Picture 3">
            <a:extLst>
              <a:ext uri="{FF2B5EF4-FFF2-40B4-BE49-F238E27FC236}">
                <a16:creationId xmlns:a16="http://schemas.microsoft.com/office/drawing/2014/main" id="{E21D0668-CFD1-43C2-B042-A2C7B1BC1676}"/>
              </a:ext>
            </a:extLst>
          </p:cNvPr>
          <p:cNvPicPr>
            <a:picLocks noChangeAspect="1"/>
          </p:cNvPicPr>
          <p:nvPr/>
        </p:nvPicPr>
        <p:blipFill rotWithShape="1">
          <a:blip r:embed="rId3">
            <a:extLst>
              <a:ext uri="{28A0092B-C50C-407E-A947-70E740481C1C}">
                <a14:useLocalDpi xmlns:a14="http://schemas.microsoft.com/office/drawing/2010/main" val="0"/>
              </a:ext>
            </a:extLst>
          </a:blip>
          <a:srcRect r="37400" b="12509"/>
          <a:stretch/>
        </p:blipFill>
        <p:spPr>
          <a:xfrm>
            <a:off x="646111" y="2281518"/>
            <a:ext cx="5840155" cy="4114800"/>
          </a:xfrm>
          <a:prstGeom prst="rect">
            <a:avLst/>
          </a:prstGeom>
        </p:spPr>
      </p:pic>
      <p:cxnSp>
        <p:nvCxnSpPr>
          <p:cNvPr id="6" name="Straight Connector 5">
            <a:extLst>
              <a:ext uri="{FF2B5EF4-FFF2-40B4-BE49-F238E27FC236}">
                <a16:creationId xmlns:a16="http://schemas.microsoft.com/office/drawing/2014/main" id="{FAF4091A-5EAC-445C-BFEE-C6FFA77507D4}"/>
              </a:ext>
            </a:extLst>
          </p:cNvPr>
          <p:cNvCxnSpPr/>
          <p:nvPr/>
        </p:nvCxnSpPr>
        <p:spPr>
          <a:xfrm flipV="1">
            <a:off x="1456881" y="2052918"/>
            <a:ext cx="2286000" cy="2590800"/>
          </a:xfrm>
          <a:prstGeom prst="line">
            <a:avLst/>
          </a:prstGeom>
          <a:ln w="1905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37EE2BD0-2258-4D90-BF3D-EF5B0659940F}"/>
              </a:ext>
            </a:extLst>
          </p:cNvPr>
          <p:cNvCxnSpPr/>
          <p:nvPr/>
        </p:nvCxnSpPr>
        <p:spPr>
          <a:xfrm>
            <a:off x="1533081" y="4719918"/>
            <a:ext cx="2209800" cy="1905000"/>
          </a:xfrm>
          <a:prstGeom prst="line">
            <a:avLst/>
          </a:prstGeom>
          <a:ln w="19050">
            <a:solidFill>
              <a:srgbClr val="FF0000"/>
            </a:solidFill>
          </a:ln>
        </p:spPr>
        <p:style>
          <a:lnRef idx="1">
            <a:schemeClr val="accent1"/>
          </a:lnRef>
          <a:fillRef idx="0">
            <a:schemeClr val="accent1"/>
          </a:fillRef>
          <a:effectRef idx="0">
            <a:schemeClr val="accent1"/>
          </a:effectRef>
          <a:fontRef idx="minor">
            <a:schemeClr val="tx1"/>
          </a:fontRef>
        </p:style>
      </p:cxnSp>
      <p:pic>
        <p:nvPicPr>
          <p:cNvPr id="9" name="Picture 8">
            <a:extLst>
              <a:ext uri="{FF2B5EF4-FFF2-40B4-BE49-F238E27FC236}">
                <a16:creationId xmlns:a16="http://schemas.microsoft.com/office/drawing/2014/main" id="{426F3209-B7D5-44F5-8AD6-C6F92265E9EF}"/>
              </a:ext>
            </a:extLst>
          </p:cNvPr>
          <p:cNvPicPr/>
          <p:nvPr/>
        </p:nvPicPr>
        <p:blipFill rotWithShape="1">
          <a:blip r:embed="rId4"/>
          <a:srcRect t="-1" r="11008" b="11"/>
          <a:stretch/>
        </p:blipFill>
        <p:spPr>
          <a:xfrm>
            <a:off x="3742881" y="2052918"/>
            <a:ext cx="7576759" cy="4572000"/>
          </a:xfrm>
          <a:prstGeom prst="rect">
            <a:avLst/>
          </a:prstGeom>
        </p:spPr>
      </p:pic>
    </p:spTree>
    <p:extLst>
      <p:ext uri="{BB962C8B-B14F-4D97-AF65-F5344CB8AC3E}">
        <p14:creationId xmlns:p14="http://schemas.microsoft.com/office/powerpoint/2010/main" val="304005338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C8F879-12E1-4B66-9586-61D9DC1B910C}"/>
              </a:ext>
            </a:extLst>
          </p:cNvPr>
          <p:cNvSpPr>
            <a:spLocks noGrp="1"/>
          </p:cNvSpPr>
          <p:nvPr>
            <p:ph type="title"/>
          </p:nvPr>
        </p:nvSpPr>
        <p:spPr/>
        <p:txBody>
          <a:bodyPr/>
          <a:lstStyle/>
          <a:p>
            <a:r>
              <a:rPr lang="en-GB" sz="4000" dirty="0"/>
              <a:t>Community mapping using stratified random sampling</a:t>
            </a:r>
          </a:p>
        </p:txBody>
      </p:sp>
      <p:pic>
        <p:nvPicPr>
          <p:cNvPr id="17" name="Content Placeholder 16">
            <a:extLst>
              <a:ext uri="{FF2B5EF4-FFF2-40B4-BE49-F238E27FC236}">
                <a16:creationId xmlns:a16="http://schemas.microsoft.com/office/drawing/2014/main" id="{2E4F934B-2F4F-43EB-9F69-7FD097198562}"/>
              </a:ext>
            </a:extLst>
          </p:cNvPr>
          <p:cNvPicPr>
            <a:picLocks noGrp="1" noChangeAspect="1"/>
          </p:cNvPicPr>
          <p:nvPr>
            <p:ph idx="1"/>
          </p:nvPr>
        </p:nvPicPr>
        <p:blipFill>
          <a:blip r:embed="rId3"/>
          <a:stretch>
            <a:fillRect/>
          </a:stretch>
        </p:blipFill>
        <p:spPr>
          <a:xfrm>
            <a:off x="1724491" y="1853249"/>
            <a:ext cx="7935875" cy="4732340"/>
          </a:xfrm>
          <a:prstGeom prst="rect">
            <a:avLst/>
          </a:prstGeom>
        </p:spPr>
      </p:pic>
    </p:spTree>
    <p:extLst>
      <p:ext uri="{BB962C8B-B14F-4D97-AF65-F5344CB8AC3E}">
        <p14:creationId xmlns:p14="http://schemas.microsoft.com/office/powerpoint/2010/main" val="271544567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04099E-55EC-48DC-AD85-21A94273E096}"/>
              </a:ext>
            </a:extLst>
          </p:cNvPr>
          <p:cNvSpPr>
            <a:spLocks noGrp="1"/>
          </p:cNvSpPr>
          <p:nvPr>
            <p:ph type="title"/>
          </p:nvPr>
        </p:nvSpPr>
        <p:spPr/>
        <p:txBody>
          <a:bodyPr/>
          <a:lstStyle/>
          <a:p>
            <a:endParaRPr lang="en-GB" dirty="0"/>
          </a:p>
        </p:txBody>
      </p:sp>
      <p:pic>
        <p:nvPicPr>
          <p:cNvPr id="4" name="Content Placeholder 3">
            <a:extLst>
              <a:ext uri="{FF2B5EF4-FFF2-40B4-BE49-F238E27FC236}">
                <a16:creationId xmlns:a16="http://schemas.microsoft.com/office/drawing/2014/main" id="{8D221265-0C04-45CA-85D0-88462AE220F2}"/>
              </a:ext>
            </a:extLst>
          </p:cNvPr>
          <p:cNvPicPr>
            <a:picLocks noGrp="1" noChangeAspect="1"/>
          </p:cNvPicPr>
          <p:nvPr>
            <p:ph idx="1"/>
          </p:nvPr>
        </p:nvPicPr>
        <p:blipFill>
          <a:blip r:embed="rId3"/>
          <a:stretch>
            <a:fillRect/>
          </a:stretch>
        </p:blipFill>
        <p:spPr>
          <a:xfrm>
            <a:off x="748011" y="623354"/>
            <a:ext cx="9200921" cy="5781928"/>
          </a:xfrm>
          <a:prstGeom prst="rect">
            <a:avLst/>
          </a:prstGeom>
        </p:spPr>
      </p:pic>
    </p:spTree>
    <p:extLst>
      <p:ext uri="{BB962C8B-B14F-4D97-AF65-F5344CB8AC3E}">
        <p14:creationId xmlns:p14="http://schemas.microsoft.com/office/powerpoint/2010/main" val="416452182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B4C6B5-DBC2-4B0D-BE04-CA069ED0E50A}"/>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66132AF-13F9-46E3-8F62-595FE8672C6F}"/>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20B8FCD0-CA24-4914-B929-92666583A0D4}"/>
              </a:ext>
            </a:extLst>
          </p:cNvPr>
          <p:cNvPicPr>
            <a:picLocks noChangeAspect="1"/>
          </p:cNvPicPr>
          <p:nvPr/>
        </p:nvPicPr>
        <p:blipFill>
          <a:blip r:embed="rId3"/>
          <a:stretch>
            <a:fillRect/>
          </a:stretch>
        </p:blipFill>
        <p:spPr>
          <a:xfrm>
            <a:off x="772480" y="452718"/>
            <a:ext cx="9404723" cy="6182735"/>
          </a:xfrm>
          <a:prstGeom prst="rect">
            <a:avLst/>
          </a:prstGeom>
        </p:spPr>
      </p:pic>
    </p:spTree>
    <p:extLst>
      <p:ext uri="{BB962C8B-B14F-4D97-AF65-F5344CB8AC3E}">
        <p14:creationId xmlns:p14="http://schemas.microsoft.com/office/powerpoint/2010/main" val="382557499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B95997-A3FD-4EDF-B1B7-A98EF777050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37004F3-25A3-4933-836E-BB03AC291FA9}"/>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2427B035-00B8-4AA6-BB5B-01C0C646EF66}"/>
              </a:ext>
            </a:extLst>
          </p:cNvPr>
          <p:cNvPicPr>
            <a:picLocks noChangeAspect="1"/>
          </p:cNvPicPr>
          <p:nvPr/>
        </p:nvPicPr>
        <p:blipFill>
          <a:blip r:embed="rId3"/>
          <a:stretch>
            <a:fillRect/>
          </a:stretch>
        </p:blipFill>
        <p:spPr>
          <a:xfrm>
            <a:off x="463556" y="356399"/>
            <a:ext cx="9769832" cy="6361751"/>
          </a:xfrm>
          <a:prstGeom prst="rect">
            <a:avLst/>
          </a:prstGeom>
        </p:spPr>
      </p:pic>
    </p:spTree>
    <p:extLst>
      <p:ext uri="{BB962C8B-B14F-4D97-AF65-F5344CB8AC3E}">
        <p14:creationId xmlns:p14="http://schemas.microsoft.com/office/powerpoint/2010/main" val="320682889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784B65-4A39-4764-9201-26B25E0D759D}"/>
              </a:ext>
            </a:extLst>
          </p:cNvPr>
          <p:cNvSpPr>
            <a:spLocks noGrp="1"/>
          </p:cNvSpPr>
          <p:nvPr>
            <p:ph type="title"/>
          </p:nvPr>
        </p:nvSpPr>
        <p:spPr/>
        <p:txBody>
          <a:bodyPr/>
          <a:lstStyle/>
          <a:p>
            <a:r>
              <a:rPr lang="en-GB" sz="4000" dirty="0"/>
              <a:t>Species relative abundance over decomposition gradient</a:t>
            </a:r>
          </a:p>
        </p:txBody>
      </p:sp>
      <p:graphicFrame>
        <p:nvGraphicFramePr>
          <p:cNvPr id="4" name="Content Placeholder 3">
            <a:extLst>
              <a:ext uri="{FF2B5EF4-FFF2-40B4-BE49-F238E27FC236}">
                <a16:creationId xmlns:a16="http://schemas.microsoft.com/office/drawing/2014/main" id="{5D859418-E3C4-4214-BD80-E675ED9F1272}"/>
              </a:ext>
            </a:extLst>
          </p:cNvPr>
          <p:cNvGraphicFramePr>
            <a:graphicFrameLocks noGrp="1"/>
          </p:cNvGraphicFramePr>
          <p:nvPr>
            <p:ph idx="1"/>
            <p:extLst>
              <p:ext uri="{D42A27DB-BD31-4B8C-83A1-F6EECF244321}">
                <p14:modId xmlns:p14="http://schemas.microsoft.com/office/powerpoint/2010/main" val="585067793"/>
              </p:ext>
            </p:extLst>
          </p:nvPr>
        </p:nvGraphicFramePr>
        <p:xfrm>
          <a:off x="645740" y="2052637"/>
          <a:ext cx="10200936" cy="4432246"/>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48199938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2A2C84-9EA5-4ADD-9A8F-0970D525F88A}"/>
              </a:ext>
            </a:extLst>
          </p:cNvPr>
          <p:cNvSpPr>
            <a:spLocks noGrp="1"/>
          </p:cNvSpPr>
          <p:nvPr>
            <p:ph type="title"/>
          </p:nvPr>
        </p:nvSpPr>
        <p:spPr/>
        <p:txBody>
          <a:bodyPr/>
          <a:lstStyle/>
          <a:p>
            <a:r>
              <a:rPr lang="en-GB" sz="3600" dirty="0"/>
              <a:t>Order relative abundance over decomposition gradient</a:t>
            </a:r>
          </a:p>
        </p:txBody>
      </p:sp>
      <p:graphicFrame>
        <p:nvGraphicFramePr>
          <p:cNvPr id="4" name="Content Placeholder 3">
            <a:extLst>
              <a:ext uri="{FF2B5EF4-FFF2-40B4-BE49-F238E27FC236}">
                <a16:creationId xmlns:a16="http://schemas.microsoft.com/office/drawing/2014/main" id="{5D859418-E3C4-4214-BD80-E675ED9F1272}"/>
              </a:ext>
            </a:extLst>
          </p:cNvPr>
          <p:cNvGraphicFramePr>
            <a:graphicFrameLocks noGrp="1"/>
          </p:cNvGraphicFramePr>
          <p:nvPr>
            <p:ph idx="1"/>
            <p:extLst>
              <p:ext uri="{D42A27DB-BD31-4B8C-83A1-F6EECF244321}">
                <p14:modId xmlns:p14="http://schemas.microsoft.com/office/powerpoint/2010/main" val="1512242735"/>
              </p:ext>
            </p:extLst>
          </p:nvPr>
        </p:nvGraphicFramePr>
        <p:xfrm>
          <a:off x="645740" y="2052638"/>
          <a:ext cx="9404723" cy="4195762"/>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334112268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C412CA-3F48-4918-B48A-96957541A3BD}"/>
              </a:ext>
            </a:extLst>
          </p:cNvPr>
          <p:cNvSpPr>
            <a:spLocks noGrp="1"/>
          </p:cNvSpPr>
          <p:nvPr>
            <p:ph type="title"/>
          </p:nvPr>
        </p:nvSpPr>
        <p:spPr/>
        <p:txBody>
          <a:bodyPr/>
          <a:lstStyle/>
          <a:p>
            <a:r>
              <a:rPr lang="en-GB" dirty="0"/>
              <a:t>Spatial autocorrelation in ecology</a:t>
            </a:r>
          </a:p>
        </p:txBody>
      </p:sp>
      <p:sp>
        <p:nvSpPr>
          <p:cNvPr id="3" name="Content Placeholder 2">
            <a:extLst>
              <a:ext uri="{FF2B5EF4-FFF2-40B4-BE49-F238E27FC236}">
                <a16:creationId xmlns:a16="http://schemas.microsoft.com/office/drawing/2014/main" id="{1536D393-45FC-4F56-B905-7C73C667836D}"/>
              </a:ext>
            </a:extLst>
          </p:cNvPr>
          <p:cNvSpPr>
            <a:spLocks noGrp="1"/>
          </p:cNvSpPr>
          <p:nvPr>
            <p:ph idx="1"/>
          </p:nvPr>
        </p:nvSpPr>
        <p:spPr/>
        <p:txBody>
          <a:bodyPr/>
          <a:lstStyle/>
          <a:p>
            <a:pPr marL="0" indent="0" algn="ctr">
              <a:buNone/>
            </a:pPr>
            <a:r>
              <a:rPr lang="en-US" sz="1800" dirty="0"/>
              <a:t>Spatial autocorrelation measures the correlation of a variable with itself through space.</a:t>
            </a:r>
            <a:endParaRPr lang="en-GB" sz="1800" dirty="0"/>
          </a:p>
          <a:p>
            <a:pPr marL="0" indent="0" algn="ctr">
              <a:buNone/>
            </a:pPr>
            <a:r>
              <a:rPr lang="en-US" sz="1800" dirty="0"/>
              <a:t>Spatial autocorrelation can be positive or negative.  Positive spatial autocorrelation occurs when similar values occur near one another.  Negative spatial autocorrelation occurs when dissimilar values occur near one another.</a:t>
            </a:r>
            <a:endParaRPr lang="en-GB" sz="1800" dirty="0"/>
          </a:p>
          <a:p>
            <a:pPr marL="0" indent="0">
              <a:buNone/>
            </a:pPr>
            <a:endParaRPr lang="en-GB" dirty="0"/>
          </a:p>
        </p:txBody>
      </p:sp>
      <p:sp>
        <p:nvSpPr>
          <p:cNvPr id="4" name="TextBox 3">
            <a:extLst>
              <a:ext uri="{FF2B5EF4-FFF2-40B4-BE49-F238E27FC236}">
                <a16:creationId xmlns:a16="http://schemas.microsoft.com/office/drawing/2014/main" id="{E867A6A2-D9D2-49B5-AF06-ABE93CE93028}"/>
              </a:ext>
            </a:extLst>
          </p:cNvPr>
          <p:cNvSpPr txBox="1"/>
          <p:nvPr/>
        </p:nvSpPr>
        <p:spPr>
          <a:xfrm>
            <a:off x="8335092" y="1483916"/>
            <a:ext cx="1823303" cy="369332"/>
          </a:xfrm>
          <a:prstGeom prst="rect">
            <a:avLst/>
          </a:prstGeom>
          <a:noFill/>
        </p:spPr>
        <p:txBody>
          <a:bodyPr wrap="square" rtlCol="0">
            <a:spAutoFit/>
          </a:bodyPr>
          <a:lstStyle/>
          <a:p>
            <a:r>
              <a:rPr lang="en-GB" b="1" dirty="0">
                <a:solidFill>
                  <a:srgbClr val="FF0000"/>
                </a:solidFill>
              </a:rPr>
              <a:t>KEY CONCEPT!</a:t>
            </a:r>
          </a:p>
        </p:txBody>
      </p:sp>
      <p:pic>
        <p:nvPicPr>
          <p:cNvPr id="6" name="Picture 5">
            <a:extLst>
              <a:ext uri="{FF2B5EF4-FFF2-40B4-BE49-F238E27FC236}">
                <a16:creationId xmlns:a16="http://schemas.microsoft.com/office/drawing/2014/main" id="{9AC8BAA7-36DF-45DC-966B-90E7D91F1143}"/>
              </a:ext>
            </a:extLst>
          </p:cNvPr>
          <p:cNvPicPr>
            <a:picLocks noChangeAspect="1"/>
          </p:cNvPicPr>
          <p:nvPr/>
        </p:nvPicPr>
        <p:blipFill>
          <a:blip r:embed="rId3"/>
          <a:stretch>
            <a:fillRect/>
          </a:stretch>
        </p:blipFill>
        <p:spPr>
          <a:xfrm>
            <a:off x="1705214" y="3837791"/>
            <a:ext cx="7742736" cy="2078789"/>
          </a:xfrm>
          <a:prstGeom prst="rect">
            <a:avLst/>
          </a:prstGeom>
        </p:spPr>
      </p:pic>
      <p:sp>
        <p:nvSpPr>
          <p:cNvPr id="7" name="TextBox 6">
            <a:extLst>
              <a:ext uri="{FF2B5EF4-FFF2-40B4-BE49-F238E27FC236}">
                <a16:creationId xmlns:a16="http://schemas.microsoft.com/office/drawing/2014/main" id="{C6794FCD-188B-456E-A9B1-64D42D2FFC92}"/>
              </a:ext>
            </a:extLst>
          </p:cNvPr>
          <p:cNvSpPr txBox="1"/>
          <p:nvPr/>
        </p:nvSpPr>
        <p:spPr>
          <a:xfrm>
            <a:off x="126124" y="6116250"/>
            <a:ext cx="12065876" cy="646331"/>
          </a:xfrm>
          <a:prstGeom prst="rect">
            <a:avLst/>
          </a:prstGeom>
          <a:noFill/>
        </p:spPr>
        <p:txBody>
          <a:bodyPr wrap="square" rtlCol="0">
            <a:spAutoFit/>
          </a:bodyPr>
          <a:lstStyle/>
          <a:p>
            <a:r>
              <a:rPr lang="en-GB" sz="1200" dirty="0"/>
              <a:t>Moran 1950 – A Test for the Serial Independence of Residuals</a:t>
            </a:r>
          </a:p>
          <a:p>
            <a:r>
              <a:rPr lang="en-GB" sz="1200" dirty="0" err="1"/>
              <a:t>Diniz</a:t>
            </a:r>
            <a:r>
              <a:rPr lang="en-GB" sz="1200" dirty="0"/>
              <a:t>-Filho et al 2003 – Spatial autocorrelation and red herrings in geographical ecology </a:t>
            </a:r>
            <a:r>
              <a:rPr lang="en-GB" sz="1200" dirty="0">
                <a:hlinkClick r:id="rId4"/>
              </a:rPr>
              <a:t>https://goo.gl/k3wQqV</a:t>
            </a:r>
            <a:r>
              <a:rPr lang="en-GB" sz="1200" dirty="0"/>
              <a:t> </a:t>
            </a:r>
          </a:p>
          <a:p>
            <a:r>
              <a:rPr lang="en-GB" sz="1200" dirty="0"/>
              <a:t>Koenig 1999 – Spatial autocorrelation of ecological phenomena </a:t>
            </a:r>
            <a:r>
              <a:rPr lang="en-GB" sz="1200" dirty="0">
                <a:hlinkClick r:id="rId5"/>
              </a:rPr>
              <a:t>https://goo.gl/cKYrqP</a:t>
            </a:r>
            <a:r>
              <a:rPr lang="en-GB" sz="1200" dirty="0"/>
              <a:t> </a:t>
            </a:r>
          </a:p>
        </p:txBody>
      </p:sp>
    </p:spTree>
    <p:extLst>
      <p:ext uri="{BB962C8B-B14F-4D97-AF65-F5344CB8AC3E}">
        <p14:creationId xmlns:p14="http://schemas.microsoft.com/office/powerpoint/2010/main" val="23979354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6"/>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7"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4B07A1-34F3-486D-8654-7F16DFDF1243}"/>
              </a:ext>
            </a:extLst>
          </p:cNvPr>
          <p:cNvSpPr>
            <a:spLocks noGrp="1"/>
          </p:cNvSpPr>
          <p:nvPr>
            <p:ph type="title"/>
          </p:nvPr>
        </p:nvSpPr>
        <p:spPr/>
        <p:txBody>
          <a:bodyPr/>
          <a:lstStyle/>
          <a:p>
            <a:r>
              <a:rPr lang="en-GB" sz="2800" dirty="0"/>
              <a:t>The relative roles of spatial and environmental processes in structuring pioneer wood decay communities</a:t>
            </a:r>
          </a:p>
        </p:txBody>
      </p:sp>
      <p:sp>
        <p:nvSpPr>
          <p:cNvPr id="3" name="Content Placeholder 2">
            <a:extLst>
              <a:ext uri="{FF2B5EF4-FFF2-40B4-BE49-F238E27FC236}">
                <a16:creationId xmlns:a16="http://schemas.microsoft.com/office/drawing/2014/main" id="{8EEDD6B5-8A64-4B63-96A4-ED59A69B3F76}"/>
              </a:ext>
            </a:extLst>
          </p:cNvPr>
          <p:cNvSpPr>
            <a:spLocks noGrp="1"/>
          </p:cNvSpPr>
          <p:nvPr>
            <p:ph idx="1"/>
          </p:nvPr>
        </p:nvSpPr>
        <p:spPr/>
        <p:txBody>
          <a:bodyPr>
            <a:normAutofit/>
          </a:bodyPr>
          <a:lstStyle/>
          <a:p>
            <a:r>
              <a:rPr lang="en-GB" dirty="0"/>
              <a:t>Do pioneer wood decay communities exhibit a positive relationship between species richness and habitat area (wood volume)?</a:t>
            </a:r>
          </a:p>
          <a:p>
            <a:pPr lvl="1"/>
            <a:r>
              <a:rPr lang="en-GB" b="1" dirty="0"/>
              <a:t>Hypothesis</a:t>
            </a:r>
            <a:r>
              <a:rPr lang="en-GB" dirty="0"/>
              <a:t>: bigger branches harbour more species</a:t>
            </a:r>
          </a:p>
          <a:p>
            <a:pPr lvl="1"/>
            <a:r>
              <a:rPr lang="en-GB" b="1" dirty="0"/>
              <a:t>Finding</a:t>
            </a:r>
            <a:r>
              <a:rPr lang="en-GB" dirty="0"/>
              <a:t>: no, bigger branches don’t necessarily harbour more species!</a:t>
            </a:r>
          </a:p>
          <a:p>
            <a:r>
              <a:rPr lang="en-GB" dirty="0"/>
              <a:t>Do pioneer species simply aggregate in space or are they affiliated with particular characteristics of the branches they inhabit?</a:t>
            </a:r>
          </a:p>
          <a:p>
            <a:pPr lvl="1"/>
            <a:r>
              <a:rPr lang="en-GB" b="1" dirty="0"/>
              <a:t>Hypothesis</a:t>
            </a:r>
            <a:r>
              <a:rPr lang="en-GB" dirty="0"/>
              <a:t>: spatial variables are more important</a:t>
            </a:r>
          </a:p>
          <a:p>
            <a:pPr lvl="1"/>
            <a:r>
              <a:rPr lang="en-GB" b="1" dirty="0"/>
              <a:t>Finding</a:t>
            </a:r>
            <a:r>
              <a:rPr lang="en-GB" dirty="0"/>
              <a:t>: no, branch physical characteristics (mass loss of wood, wood diameter) was always more important and explained more variation in community structure than purely spatial effects. </a:t>
            </a:r>
          </a:p>
          <a:p>
            <a:r>
              <a:rPr lang="en-GB" dirty="0"/>
              <a:t>Distance-based linear modelling - DISTLM</a:t>
            </a:r>
          </a:p>
        </p:txBody>
      </p:sp>
    </p:spTree>
    <p:extLst>
      <p:ext uri="{BB962C8B-B14F-4D97-AF65-F5344CB8AC3E}">
        <p14:creationId xmlns:p14="http://schemas.microsoft.com/office/powerpoint/2010/main" val="86241857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4500C2-C486-44C0-849B-93581A9F16F7}"/>
              </a:ext>
            </a:extLst>
          </p:cNvPr>
          <p:cNvSpPr>
            <a:spLocks noGrp="1"/>
          </p:cNvSpPr>
          <p:nvPr>
            <p:ph type="title"/>
          </p:nvPr>
        </p:nvSpPr>
        <p:spPr/>
        <p:txBody>
          <a:bodyPr/>
          <a:lstStyle/>
          <a:p>
            <a:r>
              <a:rPr lang="en-GB" sz="3200" dirty="0"/>
              <a:t>If wood decay fungi float your boat here are some books you may be interested in:</a:t>
            </a:r>
          </a:p>
        </p:txBody>
      </p:sp>
      <p:sp>
        <p:nvSpPr>
          <p:cNvPr id="3" name="Content Placeholder 2">
            <a:extLst>
              <a:ext uri="{FF2B5EF4-FFF2-40B4-BE49-F238E27FC236}">
                <a16:creationId xmlns:a16="http://schemas.microsoft.com/office/drawing/2014/main" id="{BE413795-7505-4A4C-A764-9568BDD94D43}"/>
              </a:ext>
            </a:extLst>
          </p:cNvPr>
          <p:cNvSpPr>
            <a:spLocks noGrp="1"/>
          </p:cNvSpPr>
          <p:nvPr>
            <p:ph idx="1"/>
          </p:nvPr>
        </p:nvSpPr>
        <p:spPr>
          <a:xfrm>
            <a:off x="645131" y="1580606"/>
            <a:ext cx="11163691" cy="4667793"/>
          </a:xfrm>
        </p:spPr>
        <p:txBody>
          <a:bodyPr>
            <a:normAutofit fontScale="85000" lnSpcReduction="20000"/>
          </a:bodyPr>
          <a:lstStyle/>
          <a:p>
            <a:r>
              <a:rPr lang="en-GB" dirty="0"/>
              <a:t>Francis </a:t>
            </a:r>
            <a:r>
              <a:rPr lang="en-GB" dirty="0" err="1"/>
              <a:t>Schwarze</a:t>
            </a:r>
            <a:r>
              <a:rPr lang="en-GB" dirty="0"/>
              <a:t> 2000 – Fungal strategies of wood decay in trees </a:t>
            </a:r>
            <a:r>
              <a:rPr lang="en-GB" sz="1600" dirty="0"/>
              <a:t>(places an emphasis on educating </a:t>
            </a:r>
            <a:r>
              <a:rPr lang="en-GB" sz="1600" dirty="0" err="1"/>
              <a:t>arborocultuarlists</a:t>
            </a:r>
            <a:r>
              <a:rPr lang="en-GB" sz="1600" dirty="0"/>
              <a:t> about the true biology of wood decay fungi and which fungi are ACTUALLY pathogenic to trees in Europe. As such the language is accessible to non-biologists)</a:t>
            </a:r>
          </a:p>
          <a:p>
            <a:r>
              <a:rPr lang="en-GB" dirty="0"/>
              <a:t>Robert Zabel 1992 – Wood microbiology: decay and its prevention </a:t>
            </a:r>
            <a:r>
              <a:rPr lang="en-GB" sz="1600" dirty="0"/>
              <a:t>(again this is pitched at a non-biologist audience and it is excellent, I learnt a lot from reading this book and I would highly recommend it to anyone who would like to understand more about microbes and enzymes and how these elements of life keep biogeochemical cycles turning)</a:t>
            </a:r>
          </a:p>
          <a:p>
            <a:r>
              <a:rPr lang="en-GB" dirty="0" err="1"/>
              <a:t>Hugill</a:t>
            </a:r>
            <a:r>
              <a:rPr lang="en-GB" dirty="0"/>
              <a:t> &amp; Lucas 2019 – The resupinates of Hampshire. </a:t>
            </a:r>
            <a:r>
              <a:rPr lang="en-GB" sz="1600" dirty="0"/>
              <a:t>Now available from </a:t>
            </a:r>
            <a:r>
              <a:rPr lang="en-GB" sz="1600" dirty="0">
                <a:hlinkClick r:id="rId2"/>
              </a:rPr>
              <a:t>https://www.nhbs.com/the-resupinates-of-hampshire-book</a:t>
            </a:r>
            <a:r>
              <a:rPr lang="en-GB" sz="1600" dirty="0"/>
              <a:t> at £34.99 and the NHBS page publish the updates of additional pictures so that you can keep the book up to date</a:t>
            </a:r>
          </a:p>
          <a:p>
            <a:r>
              <a:rPr lang="en-GB" sz="1600" dirty="0"/>
              <a:t>Resources for more general fungi (I will add to these in a later lecture also):</a:t>
            </a:r>
          </a:p>
          <a:p>
            <a:pPr lvl="1"/>
            <a:r>
              <a:rPr lang="en-GB" dirty="0">
                <a:hlinkClick r:id="rId3"/>
              </a:rPr>
              <a:t>https://www.first-nature.com/fungi/</a:t>
            </a:r>
            <a:r>
              <a:rPr lang="en-GB" dirty="0"/>
              <a:t> - this is a really excellent and thorough resource, I use it a LOT and it is compiled by the same person who wrote the book “Fascinated by fungi” that I brought in yesterday so you can also find links to buy that book but a lot of information in there is on the website. He also writes botany books</a:t>
            </a:r>
          </a:p>
          <a:p>
            <a:pPr lvl="1"/>
            <a:r>
              <a:rPr lang="en-GB" dirty="0"/>
              <a:t>Paul Nichol 2013 – An initial guide to the identification of </a:t>
            </a:r>
            <a:r>
              <a:rPr lang="en-GB" dirty="0" err="1"/>
              <a:t>muchrooms</a:t>
            </a:r>
            <a:r>
              <a:rPr lang="en-GB" dirty="0"/>
              <a:t> and toadstools (to genus)</a:t>
            </a:r>
          </a:p>
          <a:p>
            <a:pPr marL="457200" lvl="1" indent="0">
              <a:buNone/>
            </a:pPr>
            <a:endParaRPr lang="en-GB" dirty="0"/>
          </a:p>
          <a:p>
            <a:pPr marL="457200" lvl="1" indent="0">
              <a:buNone/>
            </a:pPr>
            <a:r>
              <a:rPr lang="en-GB" dirty="0"/>
              <a:t>Many books can be downloaded for free nowadays from </a:t>
            </a:r>
            <a:r>
              <a:rPr lang="en-GB" dirty="0">
                <a:hlinkClick r:id="rId4"/>
              </a:rPr>
              <a:t>http://http://libgen.io/</a:t>
            </a:r>
            <a:r>
              <a:rPr lang="en-GB" dirty="0"/>
              <a:t> although you might need to use a VPN service such as </a:t>
            </a:r>
            <a:r>
              <a:rPr lang="en-GB" dirty="0">
                <a:hlinkClick r:id="rId5"/>
              </a:rPr>
              <a:t>https://www.privateinternetaccess.com</a:t>
            </a:r>
            <a:r>
              <a:rPr lang="en-GB" dirty="0"/>
              <a:t> which costs the same per year as a cheap text book</a:t>
            </a:r>
          </a:p>
          <a:p>
            <a:pPr lvl="1"/>
            <a:endParaRPr lang="en-GB" dirty="0"/>
          </a:p>
        </p:txBody>
      </p:sp>
    </p:spTree>
    <p:extLst>
      <p:ext uri="{BB962C8B-B14F-4D97-AF65-F5344CB8AC3E}">
        <p14:creationId xmlns:p14="http://schemas.microsoft.com/office/powerpoint/2010/main" val="135251400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527</TotalTime>
  <Words>2839</Words>
  <Application>Microsoft Office PowerPoint</Application>
  <PresentationFormat>Widescreen</PresentationFormat>
  <Paragraphs>295</Paragraphs>
  <Slides>19</Slides>
  <Notes>14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19</vt:i4>
      </vt:variant>
    </vt:vector>
  </HeadingPairs>
  <TitlesOfParts>
    <vt:vector size="24" baseType="lpstr">
      <vt:lpstr>Arial</vt:lpstr>
      <vt:lpstr>Calibri</vt:lpstr>
      <vt:lpstr>Century Gothic</vt:lpstr>
      <vt:lpstr>Wingdings 3</vt:lpstr>
      <vt:lpstr>Ion</vt:lpstr>
      <vt:lpstr>M4X01786 Environmental Biology</vt:lpstr>
      <vt:lpstr>Who am I?</vt:lpstr>
      <vt:lpstr>Module Overview</vt:lpstr>
      <vt:lpstr>Assessment</vt:lpstr>
      <vt:lpstr>The forgotten ecosystem engineers: community and functional ecology of pioneer wood decay fungi in the canopy of Beech trees</vt:lpstr>
      <vt:lpstr>Who are the wood decay fungi?</vt:lpstr>
      <vt:lpstr>Wood decay community development and change</vt:lpstr>
      <vt:lpstr>Pioneer wood decay communities described to date</vt:lpstr>
      <vt:lpstr>Surveying pioneer wood decay communities</vt:lpstr>
      <vt:lpstr>Study site</vt:lpstr>
      <vt:lpstr>Community mapping using stratified random sampling</vt:lpstr>
      <vt:lpstr>PowerPoint Presentation</vt:lpstr>
      <vt:lpstr>PowerPoint Presentation</vt:lpstr>
      <vt:lpstr>PowerPoint Presentation</vt:lpstr>
      <vt:lpstr>Species relative abundance over decomposition gradient</vt:lpstr>
      <vt:lpstr>Order relative abundance over decomposition gradient</vt:lpstr>
      <vt:lpstr>Spatial autocorrelation in ecology</vt:lpstr>
      <vt:lpstr>The relative roles of spatial and environmental processes in structuring pioneer wood decay communities</vt:lpstr>
      <vt:lpstr>If wood decay fungi float your boat here are some books you may be interested in: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M4X01786 Environmental Biology</dc:title>
  <dc:creator>anna rawlings</dc:creator>
  <cp:lastModifiedBy>anna rawlings</cp:lastModifiedBy>
  <cp:revision>55</cp:revision>
  <dcterms:created xsi:type="dcterms:W3CDTF">2019-01-21T14:29:46Z</dcterms:created>
  <dcterms:modified xsi:type="dcterms:W3CDTF">2019-01-29T13:11:15Z</dcterms:modified>
</cp:coreProperties>
</file>